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9_A18A4CAE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5"/>
  </p:notesMasterIdLst>
  <p:sldIdLst>
    <p:sldId id="256" r:id="rId5"/>
    <p:sldId id="262" r:id="rId6"/>
    <p:sldId id="263" r:id="rId7"/>
    <p:sldId id="257" r:id="rId8"/>
    <p:sldId id="258" r:id="rId9"/>
    <p:sldId id="259" r:id="rId10"/>
    <p:sldId id="260" r:id="rId11"/>
    <p:sldId id="275" r:id="rId12"/>
    <p:sldId id="276" r:id="rId13"/>
    <p:sldId id="261" r:id="rId14"/>
    <p:sldId id="264" r:id="rId15"/>
    <p:sldId id="265" r:id="rId16"/>
    <p:sldId id="273" r:id="rId17"/>
    <p:sldId id="267" r:id="rId18"/>
    <p:sldId id="274" r:id="rId19"/>
    <p:sldId id="268" r:id="rId20"/>
    <p:sldId id="269" r:id="rId21"/>
    <p:sldId id="266" r:id="rId22"/>
    <p:sldId id="270" r:id="rId23"/>
    <p:sldId id="272" r:id="rId24"/>
  </p:sldIdLst>
  <p:sldSz cx="9144000" cy="6858000" type="letter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539767-519B-344D-3857-F9944A695916}" name="Therese Langer" initials="TL" userId="S::tlanger@aceee.org::08205cbc-3d26-439a-8598-953e5fe3d2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2" autoAdjust="0"/>
    <p:restoredTop sz="94674"/>
  </p:normalViewPr>
  <p:slideViewPr>
    <p:cSldViewPr snapToGrid="0" snapToObjects="1">
      <p:cViewPr varScale="1">
        <p:scale>
          <a:sx n="163" d="100"/>
          <a:sy n="163" d="100"/>
        </p:scale>
        <p:origin x="16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ceeeorg-my.sharepoint.com/personal/amersky_aceee_org/Documents/Freight/ICT%20Whitepaper%20Tilia/Napkin%20Model/Napkin%20Model%202021-10-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'Mode Shift'!$F$1</c:f>
              <c:strCache>
                <c:ptCount val="1"/>
                <c:pt idx="0">
                  <c:v>Rail kg GHG/ton-mi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'Mode Shift'!$A$2:$A$32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'Mode Shift'!$F$2:$F$32</c:f>
              <c:numCache>
                <c:formatCode>0.0000</c:formatCode>
                <c:ptCount val="31"/>
                <c:pt idx="0">
                  <c:v>1.5699999999999999E-2</c:v>
                </c:pt>
                <c:pt idx="1">
                  <c:v>1.5696722929016804E-2</c:v>
                </c:pt>
                <c:pt idx="2">
                  <c:v>1.569534746114248E-2</c:v>
                </c:pt>
                <c:pt idx="3">
                  <c:v>1.5692615178644932E-2</c:v>
                </c:pt>
                <c:pt idx="4">
                  <c:v>1.5687202118265069E-2</c:v>
                </c:pt>
                <c:pt idx="5">
                  <c:v>1.5676530879649469E-2</c:v>
                </c:pt>
                <c:pt idx="6">
                  <c:v>1.5655690186380276E-2</c:v>
                </c:pt>
                <c:pt idx="7">
                  <c:v>1.5615711391650805E-2</c:v>
                </c:pt>
                <c:pt idx="8">
                  <c:v>1.5541566160618893E-2</c:v>
                </c:pt>
                <c:pt idx="9">
                  <c:v>1.5412249290449154E-2</c:v>
                </c:pt>
                <c:pt idx="10">
                  <c:v>1.5209093534596834E-2</c:v>
                </c:pt>
                <c:pt idx="11">
                  <c:v>1.4936962636483893E-2</c:v>
                </c:pt>
                <c:pt idx="12">
                  <c:v>1.4640886873606268E-2</c:v>
                </c:pt>
                <c:pt idx="13">
                  <c:v>1.438344584085503E-2</c:v>
                </c:pt>
                <c:pt idx="14">
                  <c:v>1.419970007721676E-2</c:v>
                </c:pt>
                <c:pt idx="15">
                  <c:v>1.4086208640463846E-2</c:v>
                </c:pt>
                <c:pt idx="16">
                  <c:v>1.4022243958982024E-2</c:v>
                </c:pt>
                <c:pt idx="17">
                  <c:v>1.3988035661116293E-2</c:v>
                </c:pt>
                <c:pt idx="18">
                  <c:v>1.3970250353629502E-2</c:v>
                </c:pt>
                <c:pt idx="19">
                  <c:v>1.3961137677247437E-2</c:v>
                </c:pt>
                <c:pt idx="20">
                  <c:v>1.395650277981789E-2</c:v>
                </c:pt>
                <c:pt idx="21">
                  <c:v>1.3954153791532954E-2</c:v>
                </c:pt>
                <c:pt idx="22">
                  <c:v>1.39537422037422E-2</c:v>
                </c:pt>
                <c:pt idx="23">
                  <c:v>1.39537422037422E-2</c:v>
                </c:pt>
                <c:pt idx="24">
                  <c:v>1.39537422037422E-2</c:v>
                </c:pt>
                <c:pt idx="25">
                  <c:v>1.39537422037422E-2</c:v>
                </c:pt>
                <c:pt idx="26">
                  <c:v>1.39537422037422E-2</c:v>
                </c:pt>
                <c:pt idx="27">
                  <c:v>1.39537422037422E-2</c:v>
                </c:pt>
                <c:pt idx="28">
                  <c:v>1.39537422037422E-2</c:v>
                </c:pt>
                <c:pt idx="29">
                  <c:v>1.39537422037422E-2</c:v>
                </c:pt>
                <c:pt idx="30">
                  <c:v>1.39537422037422E-2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D1-4102-8619-F48124AA2ADC}"/>
            </c:ext>
          </c:extLst>
        </c:ser>
        <c:ser>
          <c:idx val="1"/>
          <c:order val="1"/>
          <c:tx>
            <c:strRef>
              <c:f>'Mode Shift'!$K$1</c:f>
              <c:strCache>
                <c:ptCount val="1"/>
                <c:pt idx="0">
                  <c:v>Truck kg GHG/ton-mi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'Mode Shift'!$A$2:$A$32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xVal>
          <c:yVal>
            <c:numRef>
              <c:f>'Mode Shift'!$K$2:$K$32</c:f>
              <c:numCache>
                <c:formatCode>General</c:formatCode>
                <c:ptCount val="31"/>
                <c:pt idx="0">
                  <c:v>8.158E-2</c:v>
                </c:pt>
                <c:pt idx="1">
                  <c:v>8.148176814333799E-2</c:v>
                </c:pt>
                <c:pt idx="2">
                  <c:v>8.134133699261073E-2</c:v>
                </c:pt>
                <c:pt idx="3">
                  <c:v>8.1125453763117125E-2</c:v>
                </c:pt>
                <c:pt idx="4">
                  <c:v>8.0821295780960201E-2</c:v>
                </c:pt>
                <c:pt idx="5">
                  <c:v>8.0370081804310226E-2</c:v>
                </c:pt>
                <c:pt idx="6">
                  <c:v>7.9680962319466642E-2</c:v>
                </c:pt>
                <c:pt idx="7">
                  <c:v>7.8519490624825494E-2</c:v>
                </c:pt>
                <c:pt idx="8">
                  <c:v>7.6764330836184932E-2</c:v>
                </c:pt>
                <c:pt idx="9">
                  <c:v>7.4253322581557105E-2</c:v>
                </c:pt>
                <c:pt idx="10">
                  <c:v>7.088004977984487E-2</c:v>
                </c:pt>
                <c:pt idx="11">
                  <c:v>6.6820415147004736E-2</c:v>
                </c:pt>
                <c:pt idx="12">
                  <c:v>6.2553584840455659E-2</c:v>
                </c:pt>
                <c:pt idx="13">
                  <c:v>5.8647986905137763E-2</c:v>
                </c:pt>
                <c:pt idx="14">
                  <c:v>5.5351991399813803E-2</c:v>
                </c:pt>
                <c:pt idx="15">
                  <c:v>5.257599904408506E-2</c:v>
                </c:pt>
                <c:pt idx="16">
                  <c:v>5.0031601678934536E-2</c:v>
                </c:pt>
                <c:pt idx="17">
                  <c:v>4.7705292255106418E-2</c:v>
                </c:pt>
                <c:pt idx="18">
                  <c:v>4.5484745302589995E-2</c:v>
                </c:pt>
                <c:pt idx="19">
                  <c:v>4.3309317743961483E-2</c:v>
                </c:pt>
                <c:pt idx="20">
                  <c:v>4.1148923934276181E-2</c:v>
                </c:pt>
                <c:pt idx="21">
                  <c:v>3.8989807521100123E-2</c:v>
                </c:pt>
                <c:pt idx="22">
                  <c:v>3.6830619959538E-2</c:v>
                </c:pt>
                <c:pt idx="23">
                  <c:v>3.4664593787291954E-2</c:v>
                </c:pt>
                <c:pt idx="24">
                  <c:v>3.2492031959604817E-2</c:v>
                </c:pt>
                <c:pt idx="25">
                  <c:v>3.0315532601135321E-2</c:v>
                </c:pt>
                <c:pt idx="26">
                  <c:v>2.8137687552733995E-2</c:v>
                </c:pt>
                <c:pt idx="27">
                  <c:v>2.5961078159490798E-2</c:v>
                </c:pt>
                <c:pt idx="28">
                  <c:v>2.3788271350729747E-2</c:v>
                </c:pt>
                <c:pt idx="29">
                  <c:v>2.1621815976050719E-2</c:v>
                </c:pt>
                <c:pt idx="30">
                  <c:v>1.9464239365807642E-2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D1-4102-8619-F48124AA2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342912"/>
        <c:axId val="1663343328"/>
      </c:scatterChart>
      <c:valAx>
        <c:axId val="1663342912"/>
        <c:scaling>
          <c:orientation val="minMax"/>
          <c:max val="2050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343328"/>
        <c:crosses val="autoZero"/>
        <c:crossBetween val="midCat"/>
      </c:valAx>
      <c:valAx>
        <c:axId val="1663343328"/>
        <c:scaling>
          <c:orientation val="minMax"/>
          <c:max val="9.0000000000000024E-2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kg/ton-mi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342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9_A18A4C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5803D8-47EB-4AA0-BEBD-3DE219E7EF6B}" authorId="{29539767-519B-344D-3857-F9944A695916}" created="2022-05-06T15:27:55.68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10195374" sldId="265"/>
      <ac:spMk id="3" creationId="{74F954E9-1B21-4950-95CD-5928867BF241}"/>
    </ac:deMkLst>
    <p188:txBody>
      <a:bodyPr/>
      <a:lstStyle/>
      <a:p>
        <a:r>
          <a:rPr lang="en-US"/>
          <a:t>Would add that managing truck VMT will be essential to freight transport sustainability and efficiency even with transformation of vehicle tehnology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4A3C7-F184-1346-84E3-80B21C220A0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CBF3-7C83-8247-94D2-CF877CD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DF3AE-327D-4A3D-A946-4200C5D7DDE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0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B4BBA-5ED6-498A-A359-0F958FB562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896"/>
            <a:ext cx="9143999" cy="7065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 b="0" i="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 b="0" i="0"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 dirty="0"/>
              <a:t>Subtitle/Author/Venue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4pPr>
              <a:defRPr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1235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308838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8650" y="3634400"/>
            <a:ext cx="7886700" cy="1500187"/>
          </a:xfrm>
        </p:spPr>
        <p:txBody>
          <a:bodyPr/>
          <a:lstStyle>
            <a:lvl1pPr marL="0" indent="0" algn="ctr">
              <a:buNone/>
              <a:defRPr sz="2330">
                <a:solidFill>
                  <a:schemeClr val="bg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434" y="241148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6983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1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1A2E-FF50-454A-B4A3-DC6D1DD0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3883" b="0" i="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824" b="0" i="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412" b="0" i="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ersky@aceee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9_A18A4CAE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Mersky@aceee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C0F2-4E7A-4567-A71C-A72022A52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86155"/>
            <a:ext cx="6858000" cy="4419954"/>
          </a:xfrm>
        </p:spPr>
        <p:txBody>
          <a:bodyPr>
            <a:normAutofit/>
          </a:bodyPr>
          <a:lstStyle/>
          <a:p>
            <a:r>
              <a:rPr lang="en-US" dirty="0"/>
              <a:t>Comparing Freight Transport GHG Emission Reductions through Emerging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5EB53-C9F4-427C-B589-83DC9538D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58978"/>
            <a:ext cx="6858000" cy="702864"/>
          </a:xfrm>
        </p:spPr>
        <p:txBody>
          <a:bodyPr>
            <a:normAutofit fontScale="47500" lnSpcReduction="20000"/>
          </a:bodyPr>
          <a:lstStyle/>
          <a:p>
            <a:r>
              <a:rPr lang="en-US" sz="2100" b="1" dirty="0"/>
              <a:t>Dr. Avi Mersky (</a:t>
            </a:r>
            <a:r>
              <a:rPr lang="en-US" sz="2100" b="1" dirty="0">
                <a:hlinkClick r:id="rId2"/>
              </a:rPr>
              <a:t>Amersky@aceee.org</a:t>
            </a:r>
            <a:r>
              <a:rPr lang="en-US" sz="2100" b="1" dirty="0"/>
              <a:t>)</a:t>
            </a:r>
          </a:p>
          <a:p>
            <a:r>
              <a:rPr lang="en-US" sz="2100" b="1" dirty="0"/>
              <a:t>American Council for an Energy Efficient Economy (ACEEE)</a:t>
            </a:r>
          </a:p>
          <a:p>
            <a:r>
              <a:rPr lang="en-US" sz="2100" b="1" dirty="0"/>
              <a:t> Conference on Sustainability and Emerging Transportation Technology, 6/2/2022</a:t>
            </a:r>
          </a:p>
        </p:txBody>
      </p:sp>
    </p:spTree>
    <p:extLst>
      <p:ext uri="{BB962C8B-B14F-4D97-AF65-F5344CB8AC3E}">
        <p14:creationId xmlns:p14="http://schemas.microsoft.com/office/powerpoint/2010/main" val="178990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C11F-966D-489F-9592-A55673DF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Comparing the Effects: Annual Emission Reduction</a:t>
            </a:r>
          </a:p>
        </p:txBody>
      </p:sp>
      <p:pic>
        <p:nvPicPr>
          <p:cNvPr id="8" name="Chart 11">
            <a:extLst>
              <a:ext uri="{FF2B5EF4-FFF2-40B4-BE49-F238E27FC236}">
                <a16:creationId xmlns:a16="http://schemas.microsoft.com/office/drawing/2014/main" id="{AF9D76A7-AD5D-4373-B408-76849AE12C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557" y="1825625"/>
            <a:ext cx="690688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3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CE78-D13A-4794-85A7-19779BC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Comparing the Effects: Culminative Reduction</a:t>
            </a:r>
          </a:p>
        </p:txBody>
      </p:sp>
      <p:pic>
        <p:nvPicPr>
          <p:cNvPr id="6" name="Chart 12">
            <a:extLst>
              <a:ext uri="{FF2B5EF4-FFF2-40B4-BE49-F238E27FC236}">
                <a16:creationId xmlns:a16="http://schemas.microsoft.com/office/drawing/2014/main" id="{06F729B7-91BD-4CD9-867E-7975B1FF97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800" y="1825625"/>
            <a:ext cx="69344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46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4952-E954-4514-8248-AB09EED7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54E9-1B21-4950-95CD-5928867B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Vehicle Technologies, CAVs and EVs, Have the joint potential to reduce emissions immensely</a:t>
            </a:r>
          </a:p>
          <a:p>
            <a:pPr lvl="1"/>
            <a:r>
              <a:rPr lang="en-US" dirty="0"/>
              <a:t>But these reductions will take decades to realize, while the fleet replenishes itself</a:t>
            </a:r>
          </a:p>
          <a:p>
            <a:r>
              <a:rPr lang="en-US" dirty="0"/>
              <a:t>Logistical Improvements can often be applied to existing vehicles</a:t>
            </a:r>
          </a:p>
          <a:p>
            <a:pPr lvl="1"/>
            <a:r>
              <a:rPr lang="en-US" dirty="0"/>
              <a:t>The potential GHG reductions for logistical improvements are found to be greater than those from vehicle improvements on a yearly basis through 2036 and on a cumulative basis through 2042</a:t>
            </a:r>
          </a:p>
        </p:txBody>
      </p:sp>
    </p:spTree>
    <p:extLst>
      <p:ext uri="{BB962C8B-B14F-4D97-AF65-F5344CB8AC3E}">
        <p14:creationId xmlns:p14="http://schemas.microsoft.com/office/powerpoint/2010/main" val="27101953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A4A7-B14E-43FA-9948-39B7A9DF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E4E6F-8BC1-4640-95D9-6D8E1242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Contact: </a:t>
            </a:r>
            <a:r>
              <a:rPr lang="en-US" dirty="0">
                <a:hlinkClick r:id="rId2"/>
              </a:rPr>
              <a:t>AMersky@aceee.org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0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410A-2C72-4C90-9496-9C42C25B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731F-9E5D-4F45-B4DE-D20562B4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5157-A4B8-4CFE-B666-0F4AE8B5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4A25DA4-4252-481D-88B0-E3CB16841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005324"/>
              </p:ext>
            </p:extLst>
          </p:nvPr>
        </p:nvGraphicFramePr>
        <p:xfrm>
          <a:off x="900723" y="1453662"/>
          <a:ext cx="7342553" cy="4780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582">
                  <a:extLst>
                    <a:ext uri="{9D8B030D-6E8A-4147-A177-3AD203B41FA5}">
                      <a16:colId xmlns:a16="http://schemas.microsoft.com/office/drawing/2014/main" val="1433571521"/>
                    </a:ext>
                  </a:extLst>
                </a:gridCol>
                <a:gridCol w="6074971">
                  <a:extLst>
                    <a:ext uri="{9D8B030D-6E8A-4147-A177-3AD203B41FA5}">
                      <a16:colId xmlns:a16="http://schemas.microsoft.com/office/drawing/2014/main" val="1343804873"/>
                    </a:ext>
                  </a:extLst>
                </a:gridCol>
              </a:tblGrid>
              <a:tr h="224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Assumptions (see text for more detail and sources) 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701449"/>
                  </a:ext>
                </a:extLst>
              </a:tr>
              <a:tr h="704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Reduced empty miles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Trips are either full or empty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Target market share is 100% of the total freight market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Reduction in empty miles of 23% is possible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5114747"/>
                  </a:ext>
                </a:extLst>
              </a:tr>
              <a:tr h="4644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Cube optimization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Target market share is 90% of freight market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Cube optimization increases fullness by 13%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311680"/>
                  </a:ext>
                </a:extLst>
              </a:tr>
              <a:tr h="4644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Co-loading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>
                          <a:effectLst/>
                        </a:rPr>
                        <a:t>Target market is 10% of freight market</a:t>
                      </a:r>
                      <a:endParaRPr lang="en-US" sz="180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>
                          <a:effectLst/>
                        </a:rPr>
                        <a:t>Co-loading increases fullness by 86%, climbing from LTL rate to TL rate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531995"/>
                  </a:ext>
                </a:extLst>
              </a:tr>
              <a:tr h="704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Tractor-trailer pairing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Sales of pairable systems increase by 2.7% per year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Share of trips for which pairable trailers are paired starts at 25% and increases by 2% per year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0889656"/>
                  </a:ext>
                </a:extLst>
              </a:tr>
              <a:tr h="944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Truck-to-rail shift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Ton-mile demand from truck to rail increases linearly by 1% per year until 2030, then 0.5% per year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Rail packing can benefit from cube optimization equivalent to that of trucks. Rail vehicle performance and fuel source remain constant.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54353"/>
                  </a:ext>
                </a:extLst>
              </a:tr>
              <a:tr h="4644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Electrification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</a:rPr>
                        <a:t>National power grid shifts linearly from 20% coal, 38% natural gas, and 41% zero direct emissions to 5% coal, 39% natural gas, and 57% zero direct emissions by 2050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7092983"/>
                  </a:ext>
                </a:extLst>
              </a:tr>
              <a:tr h="4644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CAV technologies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CACC platoons consist of 3 trucks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</a:rPr>
                        <a:t>Sales grow linearly to 40% by 2040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314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29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C7AF-72F7-4B34-8160-E1A80FBB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Electrification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5607-CDAB-4A87-9CDF-9A04F81E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GHG effects are highly dependent on the source of power (I.e. “the Grid”</a:t>
            </a:r>
          </a:p>
          <a:p>
            <a:r>
              <a:rPr lang="en-US" dirty="0"/>
              <a:t>ACEEE estimates that the national average grid can reduce emissions by roughly 1.2% per year, 2020-2050</a:t>
            </a:r>
          </a:p>
          <a:p>
            <a:r>
              <a:rPr lang="en-US" dirty="0"/>
              <a:t>This will vary regionally</a:t>
            </a:r>
          </a:p>
          <a:p>
            <a:r>
              <a:rPr lang="en-US" dirty="0"/>
              <a:t>This will vary by time of day</a:t>
            </a:r>
          </a:p>
          <a:p>
            <a:r>
              <a:rPr lang="en-US" dirty="0"/>
              <a:t>Additional draws of power generally emit more than average grid emissions</a:t>
            </a:r>
          </a:p>
        </p:txBody>
      </p:sp>
    </p:spTree>
    <p:extLst>
      <p:ext uri="{BB962C8B-B14F-4D97-AF65-F5344CB8AC3E}">
        <p14:creationId xmlns:p14="http://schemas.microsoft.com/office/powerpoint/2010/main" val="83669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4697-2995-4C29-9246-8C176CB0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641A-0716-43B7-B66A-88E75F22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CACC</a:t>
            </a:r>
          </a:p>
          <a:p>
            <a:pPr lvl="1"/>
            <a:r>
              <a:rPr lang="en-US" dirty="0"/>
              <a:t>How large can these platoons be</a:t>
            </a:r>
          </a:p>
          <a:p>
            <a:pPr lvl="1"/>
            <a:r>
              <a:rPr lang="en-US" dirty="0"/>
              <a:t>Will they have their own lanes and regulations</a:t>
            </a:r>
          </a:p>
          <a:p>
            <a:pPr lvl="1"/>
            <a:r>
              <a:rPr lang="en-US" dirty="0"/>
              <a:t>Will we allow headway to go down and velocities to go up</a:t>
            </a:r>
          </a:p>
          <a:p>
            <a:pPr lvl="1"/>
            <a:r>
              <a:rPr lang="en-US" dirty="0"/>
              <a:t>What are the system-wide affects</a:t>
            </a:r>
          </a:p>
          <a:p>
            <a:r>
              <a:rPr lang="en-US" dirty="0"/>
              <a:t>Slope Predicative Cruise Control</a:t>
            </a:r>
          </a:p>
          <a:p>
            <a:pPr lvl="1"/>
            <a:r>
              <a:rPr lang="en-US" dirty="0"/>
              <a:t>How many roads will be pre-mapped</a:t>
            </a:r>
          </a:p>
          <a:p>
            <a:r>
              <a:rPr lang="en-US" dirty="0"/>
              <a:t>Both</a:t>
            </a:r>
          </a:p>
          <a:p>
            <a:pPr lvl="1"/>
            <a:r>
              <a:rPr lang="en-US" dirty="0"/>
              <a:t>How will these techniques interact</a:t>
            </a:r>
          </a:p>
          <a:p>
            <a:pPr lvl="1"/>
            <a:r>
              <a:rPr lang="en-US" dirty="0"/>
              <a:t>How will they interact with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311102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60C2-04AC-4118-95D6-3E559410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B1AF-36E1-474D-9EF5-39E12A5F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often can these techniques actually be used</a:t>
            </a:r>
          </a:p>
          <a:p>
            <a:r>
              <a:rPr lang="en-US" dirty="0"/>
              <a:t>Can all of these techniques be used co-currently, what are the limits</a:t>
            </a:r>
          </a:p>
          <a:p>
            <a:r>
              <a:rPr lang="en-US" dirty="0"/>
              <a:t>What shares of industry are eligible for these techniques</a:t>
            </a:r>
          </a:p>
          <a:p>
            <a:pPr lvl="2"/>
            <a:r>
              <a:rPr lang="en-US" dirty="0"/>
              <a:t>Independently or Co-currently</a:t>
            </a:r>
          </a:p>
          <a:p>
            <a:r>
              <a:rPr lang="en-US" dirty="0"/>
              <a:t>What shares of the industry already use these techniques or will not be open to sharing</a:t>
            </a:r>
          </a:p>
          <a:p>
            <a:r>
              <a:rPr lang="en-US" dirty="0"/>
              <a:t>What will the pricing effects be</a:t>
            </a:r>
          </a:p>
          <a:p>
            <a:pPr lvl="1"/>
            <a:r>
              <a:rPr lang="en-US" dirty="0"/>
              <a:t>If trucks become cheaper will they siphon off rail demand</a:t>
            </a:r>
          </a:p>
        </p:txBody>
      </p:sp>
    </p:spTree>
    <p:extLst>
      <p:ext uri="{BB962C8B-B14F-4D97-AF65-F5344CB8AC3E}">
        <p14:creationId xmlns:p14="http://schemas.microsoft.com/office/powerpoint/2010/main" val="259058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8511-18FB-4BEB-A2AC-A222B85F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Intermodal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A72D-E735-493C-9EE9-2F9979D1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Will rail electrify or switch to less emitting fuels</a:t>
            </a:r>
          </a:p>
          <a:p>
            <a:r>
              <a:rPr lang="en-US" sz="2700" dirty="0"/>
              <a:t>If not the long-term effects of switching to rail would be increases in emissions, as trucking industry rapidly de-carbonizes</a:t>
            </a:r>
          </a:p>
        </p:txBody>
      </p:sp>
    </p:spTree>
    <p:extLst>
      <p:ext uri="{BB962C8B-B14F-4D97-AF65-F5344CB8AC3E}">
        <p14:creationId xmlns:p14="http://schemas.microsoft.com/office/powerpoint/2010/main" val="323649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74059" y="3059206"/>
            <a:ext cx="5546912" cy="30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32832" indent="-332832" defTabSz="887553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</a:pPr>
            <a:endParaRPr lang="en-US" sz="2330">
              <a:solidFill>
                <a:srgbClr val="3232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4700" y="5647766"/>
            <a:ext cx="2662518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3"/>
            <a:r>
              <a:rPr lang="en-US" sz="1747" b="1" dirty="0" err="1">
                <a:solidFill>
                  <a:srgbClr val="FFFFFF"/>
                </a:solidFill>
              </a:rPr>
              <a:t>aceee.org</a:t>
            </a:r>
            <a:r>
              <a:rPr lang="en-US" sz="1747" b="1" dirty="0">
                <a:solidFill>
                  <a:srgbClr val="FFFFFF"/>
                </a:solidFill>
              </a:rPr>
              <a:t>  @</a:t>
            </a:r>
            <a:r>
              <a:rPr lang="en-US" sz="1747" b="1" dirty="0" err="1">
                <a:solidFill>
                  <a:srgbClr val="FFFFFF"/>
                </a:solidFill>
              </a:rPr>
              <a:t>ACEEEdc</a:t>
            </a:r>
            <a:endParaRPr lang="en-US" sz="1747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205" y="2689413"/>
            <a:ext cx="7504613" cy="3049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3"/>
            <a:r>
              <a:rPr lang="en-US" sz="1747" dirty="0">
                <a:solidFill>
                  <a:srgbClr val="000000"/>
                </a:solidFill>
              </a:rPr>
              <a:t>The American Council for an Energy-Efficient Economy is a nonprofit 501(c)(3) founded in 1980. We act as a catalyst to advance energy efficiency policies, programs, technologies, investments, &amp; behaviors.</a:t>
            </a:r>
          </a:p>
          <a:p>
            <a:pPr defTabSz="887553"/>
            <a:endParaRPr lang="en-US" sz="1747" dirty="0">
              <a:solidFill>
                <a:srgbClr val="000000"/>
              </a:solidFill>
            </a:endParaRPr>
          </a:p>
          <a:p>
            <a:pPr defTabSz="887553"/>
            <a:r>
              <a:rPr lang="en-US" sz="1747" dirty="0">
                <a:solidFill>
                  <a:srgbClr val="000000"/>
                </a:solidFill>
              </a:rPr>
              <a:t>Our research explores economic impacts, financing options, behavior changes, program design</a:t>
            </a:r>
            <a:r>
              <a:rPr lang="en-US" sz="1747">
                <a:solidFill>
                  <a:srgbClr val="000000"/>
                </a:solidFill>
              </a:rPr>
              <a:t>, and utility planning, </a:t>
            </a:r>
            <a:r>
              <a:rPr lang="en-US" sz="1747" dirty="0">
                <a:solidFill>
                  <a:srgbClr val="000000"/>
                </a:solidFill>
              </a:rPr>
              <a:t>as well as US national, state, &amp; local policy.</a:t>
            </a:r>
          </a:p>
          <a:p>
            <a:pPr defTabSz="887553"/>
            <a:endParaRPr lang="en-US" sz="1747" dirty="0">
              <a:solidFill>
                <a:srgbClr val="000000"/>
              </a:solidFill>
            </a:endParaRPr>
          </a:p>
          <a:p>
            <a:pPr defTabSz="887553"/>
            <a:r>
              <a:rPr lang="en-US" sz="1747" dirty="0">
                <a:solidFill>
                  <a:srgbClr val="000000"/>
                </a:solidFill>
              </a:rPr>
              <a:t>Our work is made possible by foundation funding, contracts, government grants, and conference revenue.</a:t>
            </a:r>
            <a:endParaRPr lang="en-US" sz="1747" b="1" dirty="0">
              <a:solidFill>
                <a:srgbClr val="000000"/>
              </a:solidFill>
            </a:endParaRPr>
          </a:p>
          <a:p>
            <a:pPr defTabSz="887553"/>
            <a:endParaRPr lang="en-US" sz="174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35C0-136C-49AA-8E49-80AFE101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Intermodal Issues: Stagnant Rail Emission Improvements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418205-DBD5-4BC6-9860-1B55E67D2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76000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19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71893" y="4748897"/>
            <a:ext cx="6397438" cy="63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87553"/>
            <a:r>
              <a:rPr lang="en-US" sz="1747" i="1" dirty="0">
                <a:solidFill>
                  <a:srgbClr val="000000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The top convener in energy efficiency.</a:t>
            </a:r>
            <a:br>
              <a:rPr lang="en-US" sz="1747" i="1" dirty="0">
                <a:solidFill>
                  <a:srgbClr val="000000"/>
                </a:solidFill>
                <a:latin typeface="Helvetica Neue Thin" charset="0"/>
                <a:ea typeface="Helvetica Neue Thin" charset="0"/>
                <a:cs typeface="Helvetica Neue Thin" charset="0"/>
              </a:rPr>
            </a:br>
            <a:r>
              <a:rPr lang="en-US" sz="1747" i="1" dirty="0">
                <a:solidFill>
                  <a:srgbClr val="000000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      </a:t>
            </a:r>
            <a:r>
              <a:rPr lang="en-US" sz="1747" dirty="0">
                <a:solidFill>
                  <a:srgbClr val="000000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aceee.org/events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5226" y="248771"/>
            <a:ext cx="3919818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553"/>
            <a:r>
              <a:rPr lang="en-US" sz="2718" dirty="0">
                <a:solidFill>
                  <a:schemeClr val="bg1"/>
                </a:solidFill>
              </a:rPr>
              <a:t>amerksy@aceee.org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7B77F4-646F-4ADE-AF72-D32AFC221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55735"/>
              </p:ext>
            </p:extLst>
          </p:nvPr>
        </p:nvGraphicFramePr>
        <p:xfrm>
          <a:off x="748043" y="1253057"/>
          <a:ext cx="7845138" cy="3495840"/>
        </p:xfrm>
        <a:graphic>
          <a:graphicData uri="http://schemas.openxmlformats.org/drawingml/2006/table">
            <a:tbl>
              <a:tblPr/>
              <a:tblGrid>
                <a:gridCol w="4224921">
                  <a:extLst>
                    <a:ext uri="{9D8B030D-6E8A-4147-A177-3AD203B41FA5}">
                      <a16:colId xmlns:a16="http://schemas.microsoft.com/office/drawing/2014/main" val="2398529252"/>
                    </a:ext>
                  </a:extLst>
                </a:gridCol>
                <a:gridCol w="1679419">
                  <a:extLst>
                    <a:ext uri="{9D8B030D-6E8A-4147-A177-3AD203B41FA5}">
                      <a16:colId xmlns:a16="http://schemas.microsoft.com/office/drawing/2014/main" val="914853193"/>
                    </a:ext>
                  </a:extLst>
                </a:gridCol>
                <a:gridCol w="1940798">
                  <a:extLst>
                    <a:ext uri="{9D8B030D-6E8A-4147-A177-3AD203B41FA5}">
                      <a16:colId xmlns:a16="http://schemas.microsoft.com/office/drawing/2014/main" val="486083098"/>
                    </a:ext>
                  </a:extLst>
                </a:gridCol>
              </a:tblGrid>
              <a:tr h="478668">
                <a:tc grid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ACEEE UPCOMING EVENTS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89" marR="67189" marT="33594" marB="335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307886"/>
                  </a:ext>
                </a:extLst>
              </a:tr>
              <a:tr h="50286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STUDY ON ENERGY EFFICIENCY IN BUILDINGS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20-26, 2022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Pacific Grove, CA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87061"/>
                  </a:ext>
                </a:extLst>
              </a:tr>
              <a:tr h="50286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BEHAVIOR, ENERGY, AND CLIMATE CHANGE CONFERENCE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13-16, 2022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Washington, DC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10396"/>
                  </a:ext>
                </a:extLst>
              </a:tr>
              <a:tr h="50286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EFFICIENCY POLICY FORUM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8, 2022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Washington, DC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595788"/>
                  </a:ext>
                </a:extLst>
              </a:tr>
              <a:tr h="50286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WATER FORUM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6-8, 2023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 Valley, CA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941668"/>
                  </a:ext>
                </a:extLst>
              </a:tr>
              <a:tr h="50286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STUDY ON ENERGY EFFICIENCY IN INDUSTRY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11-13, 2023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Detroit, MI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226448"/>
                  </a:ext>
                </a:extLst>
              </a:tr>
              <a:tr h="50286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CONFERENCE ON ENERGY EFFICIENCY AS A RESOURCE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16-18, 2023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Philadelphia, PA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9" marR="6999" marT="6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3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82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2D35-9244-4B8C-8EB3-90143697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Large Trends in Trucking Efficiency through 2050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DD20-87CB-4F30-9FE6-C19A7EE23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Source Changes</a:t>
            </a:r>
          </a:p>
          <a:p>
            <a:pPr lvl="1"/>
            <a:r>
              <a:rPr lang="en-US" dirty="0"/>
              <a:t>Petroleum being replaced by Electricity, Hydrogen and other alt-fuels</a:t>
            </a:r>
          </a:p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The introduction of autonomous and connected vehicles to the trucking market</a:t>
            </a:r>
          </a:p>
          <a:p>
            <a:r>
              <a:rPr lang="en-US" dirty="0"/>
              <a:t>Logistical Improvements</a:t>
            </a:r>
          </a:p>
          <a:p>
            <a:pPr lvl="1"/>
            <a:r>
              <a:rPr lang="en-US" dirty="0"/>
              <a:t>Information and Communications  Technology will allow for more efficient utilization of existing trucking stock</a:t>
            </a:r>
          </a:p>
        </p:txBody>
      </p:sp>
    </p:spTree>
    <p:extLst>
      <p:ext uri="{BB962C8B-B14F-4D97-AF65-F5344CB8AC3E}">
        <p14:creationId xmlns:p14="http://schemas.microsoft.com/office/powerpoint/2010/main" val="229213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5A96-7915-49F0-B56A-FE1615C7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F28CE-B222-4B8F-8D08-DC6A4D023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Plans to rapidly electrify the trucking fleet are underway and have support from the federal and many state governments</a:t>
            </a:r>
          </a:p>
          <a:p>
            <a:r>
              <a:rPr lang="en-US" dirty="0"/>
              <a:t>CA Plans to have 100% new EV sales by 2040 and all on road vehicles by 2045</a:t>
            </a:r>
          </a:p>
          <a:p>
            <a:pPr lvl="1"/>
            <a:r>
              <a:rPr lang="en-US" dirty="0"/>
              <a:t>6 states have adopted the slightly less ambitious ACT Rule</a:t>
            </a:r>
          </a:p>
          <a:p>
            <a:r>
              <a:rPr lang="en-US" dirty="0"/>
              <a:t>Private sector investments in HD EVs are also significant, both from fleets and manufactures</a:t>
            </a:r>
          </a:p>
          <a:p>
            <a:pPr lvl="1"/>
            <a:r>
              <a:rPr lang="en-US" dirty="0"/>
              <a:t>Volvo has pledged 50% HD EVs by 2030</a:t>
            </a:r>
          </a:p>
          <a:p>
            <a:r>
              <a:rPr lang="en-US" dirty="0"/>
              <a:t>What would the emissions effect be if we were on track to achieve this nationwide</a:t>
            </a:r>
          </a:p>
        </p:txBody>
      </p:sp>
    </p:spTree>
    <p:extLst>
      <p:ext uri="{BB962C8B-B14F-4D97-AF65-F5344CB8AC3E}">
        <p14:creationId xmlns:p14="http://schemas.microsoft.com/office/powerpoint/2010/main" val="176346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BEC9-9608-4CC4-8397-5A6F5525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5771-04ED-40E9-A37C-61355E3FB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Connected and autonomous vehicles are already being developed and introduced to the market</a:t>
            </a:r>
          </a:p>
          <a:p>
            <a:r>
              <a:rPr lang="en-US" dirty="0"/>
              <a:t>Both are expected to have fuel efficiency impacts</a:t>
            </a:r>
          </a:p>
          <a:p>
            <a:r>
              <a:rPr lang="en-US" dirty="0"/>
              <a:t>Two Techniques are of particular interest</a:t>
            </a:r>
          </a:p>
          <a:p>
            <a:r>
              <a:rPr lang="en-US" dirty="0"/>
              <a:t>Cooperative Adaptative Cruise Control (I.e. Platooning)</a:t>
            </a:r>
          </a:p>
          <a:p>
            <a:pPr lvl="1"/>
            <a:r>
              <a:rPr lang="en-US" dirty="0"/>
              <a:t>Improved traffic stability, reduced headway</a:t>
            </a:r>
          </a:p>
          <a:p>
            <a:r>
              <a:rPr lang="en-US" dirty="0"/>
              <a:t>Slope Predictive Cruise Control</a:t>
            </a:r>
          </a:p>
          <a:p>
            <a:pPr lvl="1"/>
            <a:r>
              <a:rPr lang="en-US" dirty="0"/>
              <a:t>Optimize velocity in response to the routes height map</a:t>
            </a:r>
          </a:p>
          <a:p>
            <a:r>
              <a:rPr lang="en-US" dirty="0"/>
              <a:t>What would it look like if these technologies were rapidly adopted</a:t>
            </a:r>
          </a:p>
        </p:txBody>
      </p:sp>
    </p:spTree>
    <p:extLst>
      <p:ext uri="{BB962C8B-B14F-4D97-AF65-F5344CB8AC3E}">
        <p14:creationId xmlns:p14="http://schemas.microsoft.com/office/powerpoint/2010/main" val="213331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9B32-ED10-4F8E-B7E7-E533EF34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FDF4-47A9-4647-B370-B4D02BE0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ICT can allow finer fleet operator control and deployment of assets</a:t>
            </a:r>
          </a:p>
          <a:p>
            <a:r>
              <a:rPr lang="en-US" dirty="0"/>
              <a:t>ICT can also allow collaboration among purchases of freight service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Trailer Pairing</a:t>
            </a:r>
          </a:p>
          <a:p>
            <a:pPr lvl="1"/>
            <a:r>
              <a:rPr lang="en-US" dirty="0"/>
              <a:t>Co-loading</a:t>
            </a:r>
          </a:p>
          <a:p>
            <a:pPr lvl="1"/>
            <a:r>
              <a:rPr lang="en-US" dirty="0"/>
              <a:t>Shipping Container (Cube) Optimization</a:t>
            </a:r>
          </a:p>
          <a:p>
            <a:pPr lvl="1"/>
            <a:r>
              <a:rPr lang="en-US" dirty="0"/>
              <a:t>Empty Backhaul Minimization</a:t>
            </a:r>
          </a:p>
          <a:p>
            <a:pPr lvl="1"/>
            <a:r>
              <a:rPr lang="en-US" dirty="0"/>
              <a:t>Mode Shifting</a:t>
            </a:r>
          </a:p>
        </p:txBody>
      </p:sp>
    </p:spTree>
    <p:extLst>
      <p:ext uri="{BB962C8B-B14F-4D97-AF65-F5344CB8AC3E}">
        <p14:creationId xmlns:p14="http://schemas.microsoft.com/office/powerpoint/2010/main" val="269478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8F22-E08F-4E95-8C21-14573B1A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Increase in ton-mi Delivered </a:t>
            </a:r>
            <a:r>
              <a:rPr lang="en-US"/>
              <a:t>per mi </a:t>
            </a:r>
            <a:r>
              <a:rPr lang="en-US" dirty="0"/>
              <a:t>Traveled</a:t>
            </a:r>
          </a:p>
        </p:txBody>
      </p:sp>
      <p:pic>
        <p:nvPicPr>
          <p:cNvPr id="4" name="Chart 7">
            <a:extLst>
              <a:ext uri="{FF2B5EF4-FFF2-40B4-BE49-F238E27FC236}">
                <a16:creationId xmlns:a16="http://schemas.microsoft.com/office/drawing/2014/main" id="{BEBBA805-BF95-4C5A-8693-80690CEFF3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330" y="1825625"/>
            <a:ext cx="713333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75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D457-2791-4A41-82CB-880B7F7C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Decrease in Emissions per Mile</a:t>
            </a:r>
          </a:p>
        </p:txBody>
      </p:sp>
      <p:pic>
        <p:nvPicPr>
          <p:cNvPr id="4" name="Chart 8">
            <a:extLst>
              <a:ext uri="{FF2B5EF4-FFF2-40B4-BE49-F238E27FC236}">
                <a16:creationId xmlns:a16="http://schemas.microsoft.com/office/drawing/2014/main" id="{4DCDC5D7-5829-4B60-8AD6-8E371BF6FA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972" y="1825625"/>
            <a:ext cx="656805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95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1F3E98F-1E01-E444-8D84-CCCAF1C7A597}" vid="{8C326090-9F25-B24A-9628-9D3E901C1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38BB5159CD24F8DC5C9DCF98701A9" ma:contentTypeVersion="12" ma:contentTypeDescription="Create a new document." ma:contentTypeScope="" ma:versionID="4b3740953c0814f7ac80d2ea3d97f776">
  <xsd:schema xmlns:xsd="http://www.w3.org/2001/XMLSchema" xmlns:xs="http://www.w3.org/2001/XMLSchema" xmlns:p="http://schemas.microsoft.com/office/2006/metadata/properties" xmlns:ns2="8a0c5bde-c110-445e-a126-22afef8f682d" xmlns:ns3="122edba7-8b68-4d66-82ba-417bc90bd45d" targetNamespace="http://schemas.microsoft.com/office/2006/metadata/properties" ma:root="true" ma:fieldsID="1dbb3b4b26ce47a0fb50d203545538c7" ns2:_="" ns3:_="">
    <xsd:import namespace="8a0c5bde-c110-445e-a126-22afef8f682d"/>
    <xsd:import namespace="122edba7-8b68-4d66-82ba-417bc90bd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c5bde-c110-445e-a126-22afef8f6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edba7-8b68-4d66-82ba-417bc90bd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34D1D5-D230-4B17-B500-FFE718EA8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4E85BA-71BC-4DA7-B4F0-313C86334E51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6789F1-C8F9-4FAA-B5B6-ED1732F45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c5bde-c110-445e-a126-22afef8f682d"/>
    <ds:schemaRef ds:uri="122edba7-8b68-4d66-82ba-417bc90bd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aceee-template-letter</Template>
  <TotalTime>86</TotalTime>
  <Words>1027</Words>
  <Application>Microsoft Office PowerPoint</Application>
  <PresentationFormat>Letter Paper (8.5x11 in)</PresentationFormat>
  <Paragraphs>131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Helvetica Neue Thin</vt:lpstr>
      <vt:lpstr>Arial</vt:lpstr>
      <vt:lpstr>Calibri</vt:lpstr>
      <vt:lpstr>Franklin Gothic Book</vt:lpstr>
      <vt:lpstr>Franklin Gothic Medium</vt:lpstr>
      <vt:lpstr>Segoe UI</vt:lpstr>
      <vt:lpstr>Symbol</vt:lpstr>
      <vt:lpstr>Office Theme</vt:lpstr>
      <vt:lpstr>Comparing Freight Transport GHG Emission Reductions through Emerging Technologies</vt:lpstr>
      <vt:lpstr>PowerPoint Presentation</vt:lpstr>
      <vt:lpstr>PowerPoint Presentation</vt:lpstr>
      <vt:lpstr>3 Large Trends in Trucking Efficiency through 2050</vt:lpstr>
      <vt:lpstr>Electrification</vt:lpstr>
      <vt:lpstr>Automation</vt:lpstr>
      <vt:lpstr>Logistical Improvements</vt:lpstr>
      <vt:lpstr>Increase in ton-mi Delivered per mi Traveled</vt:lpstr>
      <vt:lpstr>Decrease in Emissions per Mile</vt:lpstr>
      <vt:lpstr>Comparing the Effects: Annual Emission Reduction</vt:lpstr>
      <vt:lpstr>Comparing the Effects: Culminative Reduction</vt:lpstr>
      <vt:lpstr>Observations</vt:lpstr>
      <vt:lpstr>Questions</vt:lpstr>
      <vt:lpstr>Appendix</vt:lpstr>
      <vt:lpstr>Assumptions</vt:lpstr>
      <vt:lpstr>Electrification Considerations</vt:lpstr>
      <vt:lpstr>Automation Considerations</vt:lpstr>
      <vt:lpstr>Logistics Considerations</vt:lpstr>
      <vt:lpstr>Intermodal Issues</vt:lpstr>
      <vt:lpstr>Intermodal Issues: Stagnant Rail Emission Improvements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 M</dc:creator>
  <cp:lastModifiedBy>Avi Mersky</cp:lastModifiedBy>
  <cp:revision>6</cp:revision>
  <dcterms:created xsi:type="dcterms:W3CDTF">2022-05-02T19:37:46Z</dcterms:created>
  <dcterms:modified xsi:type="dcterms:W3CDTF">2022-05-13T21:16:55Z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0x010100B2738BB5159CD24F8DC5C9DCF98701A9</vt:lpwstr>
  </property>
  <property fmtid="{D5CDD505-2E9C-101B-9397-08002B2CF9AE}" pid="3" name="Order">
    <vt:r8>46000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