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3A_D776DE05.xml" ContentType="application/vnd.ms-powerpoint.comment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69" r:id="rId6"/>
    <p:sldId id="258" r:id="rId7"/>
    <p:sldId id="260" r:id="rId8"/>
    <p:sldId id="257" r:id="rId9"/>
    <p:sldId id="299" r:id="rId10"/>
    <p:sldId id="572" r:id="rId11"/>
    <p:sldId id="571" r:id="rId12"/>
    <p:sldId id="261" r:id="rId13"/>
    <p:sldId id="259" r:id="rId14"/>
    <p:sldId id="569" r:id="rId15"/>
    <p:sldId id="570" r:id="rId16"/>
    <p:sldId id="271" r:id="rId17"/>
    <p:sldId id="265" r:id="rId18"/>
    <p:sldId id="272" r:id="rId19"/>
    <p:sldId id="273" r:id="rId20"/>
    <p:sldId id="275" r:id="rId21"/>
    <p:sldId id="274" r:id="rId22"/>
    <p:sldId id="262" r:id="rId23"/>
    <p:sldId id="276"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737C60-7CBC-2374-B9BA-1DBED1292E70}" name="Mattingly, Stephen P" initials="MSP" userId="Mattingly, Stephen P" providerId="None"/>
  <p188:author id="{2720A99B-A2EB-95CB-BE3A-706E4256B306}" name="Miah, Mdmintu" initials="MM" userId="S::mdmintu.miah@mavs.uta.edu::7bdc75d8-3ff2-4d0c-a28f-6dc59e2ca4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yun, Kate" initials="HK" lastIdx="2" clrIdx="0">
    <p:extLst>
      <p:ext uri="{19B8F6BF-5375-455C-9EA6-DF929625EA0E}">
        <p15:presenceInfo xmlns:p15="http://schemas.microsoft.com/office/powerpoint/2012/main" userId="S-1-5-21-2118135359-1731949408-1384523041-1159700" providerId="AD"/>
      </p:ext>
    </p:extLst>
  </p:cmAuthor>
  <p:cmAuthor id="2" name="Miah, Mdmintu" initials="MM" lastIdx="3" clrIdx="1">
    <p:extLst>
      <p:ext uri="{19B8F6BF-5375-455C-9EA6-DF929625EA0E}">
        <p15:presenceInfo xmlns:p15="http://schemas.microsoft.com/office/powerpoint/2012/main" userId="S::mdmintu.miah@mavs.uta.edu::7bdc75d8-3ff2-4d0c-a28f-6dc59e2ca45c" providerId="AD"/>
      </p:ext>
    </p:extLst>
  </p:cmAuthor>
  <p:cmAuthor id="3" name="Mattingly, Stephen P" initials="MSP" lastIdx="3" clrIdx="2">
    <p:extLst>
      <p:ext uri="{19B8F6BF-5375-455C-9EA6-DF929625EA0E}">
        <p15:presenceInfo xmlns:p15="http://schemas.microsoft.com/office/powerpoint/2012/main" userId="Mattingly, Stephen 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5D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432D4-592C-416A-BC1F-6ECBAA7EBB09}" v="595" dt="2022-05-13T18:47:00.659"/>
    <p1510:client id="{ECC90476-BA3C-4A50-BB9C-D9DB2B59804E}" v="763" dt="2022-05-12T19:29:33.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snapToGrid="0">
      <p:cViewPr varScale="1">
        <p:scale>
          <a:sx n="76" d="100"/>
          <a:sy n="76" d="100"/>
        </p:scale>
        <p:origin x="840"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ML 2019 DBT Model Performance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'2019 model'!$B$1</c:f>
              <c:strCache>
                <c:ptCount val="1"/>
                <c:pt idx="0">
                  <c:v>2019 Train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model'!$A$2:$A$9</c:f>
              <c:strCache>
                <c:ptCount val="8"/>
                <c:pt idx="0">
                  <c:v>NB_C1</c:v>
                </c:pt>
                <c:pt idx="1">
                  <c:v>NB_C2</c:v>
                </c:pt>
                <c:pt idx="2">
                  <c:v>DT_C1</c:v>
                </c:pt>
                <c:pt idx="3">
                  <c:v>DT_C2</c:v>
                </c:pt>
                <c:pt idx="4">
                  <c:v>RF</c:v>
                </c:pt>
                <c:pt idx="5">
                  <c:v>SVM</c:v>
                </c:pt>
                <c:pt idx="6">
                  <c:v>KNN</c:v>
                </c:pt>
                <c:pt idx="7">
                  <c:v>Ridge</c:v>
                </c:pt>
              </c:strCache>
            </c:strRef>
          </c:cat>
          <c:val>
            <c:numRef>
              <c:f>'2019 model'!$B$2:$B$9</c:f>
              <c:numCache>
                <c:formatCode>General</c:formatCode>
                <c:ptCount val="8"/>
                <c:pt idx="0">
                  <c:v>20.48</c:v>
                </c:pt>
                <c:pt idx="1">
                  <c:v>19.02</c:v>
                </c:pt>
                <c:pt idx="2">
                  <c:v>18.600000000000001</c:v>
                </c:pt>
                <c:pt idx="3">
                  <c:v>18.350000000000001</c:v>
                </c:pt>
                <c:pt idx="4">
                  <c:v>3.94</c:v>
                </c:pt>
                <c:pt idx="5">
                  <c:v>43.48</c:v>
                </c:pt>
                <c:pt idx="6">
                  <c:v>10.23</c:v>
                </c:pt>
                <c:pt idx="7">
                  <c:v>15.2</c:v>
                </c:pt>
              </c:numCache>
            </c:numRef>
          </c:val>
          <c:extLst>
            <c:ext xmlns:c16="http://schemas.microsoft.com/office/drawing/2014/chart" uri="{C3380CC4-5D6E-409C-BE32-E72D297353CC}">
              <c16:uniqueId val="{00000000-3EDF-41DE-BD78-ADA5EF0558D3}"/>
            </c:ext>
          </c:extLst>
        </c:ser>
        <c:ser>
          <c:idx val="1"/>
          <c:order val="1"/>
          <c:tx>
            <c:strRef>
              <c:f>'2019 model'!$C$1</c:f>
              <c:strCache>
                <c:ptCount val="1"/>
                <c:pt idx="0">
                  <c:v>2019 Test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model'!$A$2:$A$9</c:f>
              <c:strCache>
                <c:ptCount val="8"/>
                <c:pt idx="0">
                  <c:v>NB_C1</c:v>
                </c:pt>
                <c:pt idx="1">
                  <c:v>NB_C2</c:v>
                </c:pt>
                <c:pt idx="2">
                  <c:v>DT_C1</c:v>
                </c:pt>
                <c:pt idx="3">
                  <c:v>DT_C2</c:v>
                </c:pt>
                <c:pt idx="4">
                  <c:v>RF</c:v>
                </c:pt>
                <c:pt idx="5">
                  <c:v>SVM</c:v>
                </c:pt>
                <c:pt idx="6">
                  <c:v>KNN</c:v>
                </c:pt>
                <c:pt idx="7">
                  <c:v>Ridge</c:v>
                </c:pt>
              </c:strCache>
            </c:strRef>
          </c:cat>
          <c:val>
            <c:numRef>
              <c:f>'2019 model'!$C$2:$C$9</c:f>
              <c:numCache>
                <c:formatCode>General</c:formatCode>
                <c:ptCount val="8"/>
                <c:pt idx="0">
                  <c:v>21.22</c:v>
                </c:pt>
                <c:pt idx="1">
                  <c:v>16.91</c:v>
                </c:pt>
                <c:pt idx="2">
                  <c:v>19.07</c:v>
                </c:pt>
                <c:pt idx="3">
                  <c:v>20.97</c:v>
                </c:pt>
                <c:pt idx="4">
                  <c:v>9.65</c:v>
                </c:pt>
                <c:pt idx="5">
                  <c:v>41.99</c:v>
                </c:pt>
                <c:pt idx="6">
                  <c:v>12.24</c:v>
                </c:pt>
                <c:pt idx="7">
                  <c:v>13.71</c:v>
                </c:pt>
              </c:numCache>
            </c:numRef>
          </c:val>
          <c:extLst>
            <c:ext xmlns:c16="http://schemas.microsoft.com/office/drawing/2014/chart" uri="{C3380CC4-5D6E-409C-BE32-E72D297353CC}">
              <c16:uniqueId val="{00000001-3EDF-41DE-BD78-ADA5EF0558D3}"/>
            </c:ext>
          </c:extLst>
        </c:ser>
        <c:ser>
          <c:idx val="2"/>
          <c:order val="2"/>
          <c:tx>
            <c:strRef>
              <c:f>'2019 model'!$D$1</c:f>
              <c:strCache>
                <c:ptCount val="1"/>
                <c:pt idx="0">
                  <c:v>2018 Test</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model'!$A$2:$A$9</c:f>
              <c:strCache>
                <c:ptCount val="8"/>
                <c:pt idx="0">
                  <c:v>NB_C1</c:v>
                </c:pt>
                <c:pt idx="1">
                  <c:v>NB_C2</c:v>
                </c:pt>
                <c:pt idx="2">
                  <c:v>DT_C1</c:v>
                </c:pt>
                <c:pt idx="3">
                  <c:v>DT_C2</c:v>
                </c:pt>
                <c:pt idx="4">
                  <c:v>RF</c:v>
                </c:pt>
                <c:pt idx="5">
                  <c:v>SVM</c:v>
                </c:pt>
                <c:pt idx="6">
                  <c:v>KNN</c:v>
                </c:pt>
                <c:pt idx="7">
                  <c:v>Ridge</c:v>
                </c:pt>
              </c:strCache>
            </c:strRef>
          </c:cat>
          <c:val>
            <c:numRef>
              <c:f>'2019 model'!$D$2:$D$9</c:f>
              <c:numCache>
                <c:formatCode>General</c:formatCode>
                <c:ptCount val="8"/>
                <c:pt idx="0">
                  <c:v>41.730000000000004</c:v>
                </c:pt>
                <c:pt idx="1">
                  <c:v>60.11</c:v>
                </c:pt>
                <c:pt idx="2">
                  <c:v>24.26</c:v>
                </c:pt>
                <c:pt idx="3">
                  <c:v>24.240000000000002</c:v>
                </c:pt>
                <c:pt idx="4">
                  <c:v>36.15</c:v>
                </c:pt>
                <c:pt idx="5">
                  <c:v>42.13</c:v>
                </c:pt>
                <c:pt idx="6">
                  <c:v>41.88</c:v>
                </c:pt>
                <c:pt idx="7">
                  <c:v>100</c:v>
                </c:pt>
              </c:numCache>
            </c:numRef>
          </c:val>
          <c:extLst>
            <c:ext xmlns:c16="http://schemas.microsoft.com/office/drawing/2014/chart" uri="{C3380CC4-5D6E-409C-BE32-E72D297353CC}">
              <c16:uniqueId val="{00000002-3EDF-41DE-BD78-ADA5EF0558D3}"/>
            </c:ext>
          </c:extLst>
        </c:ser>
        <c:ser>
          <c:idx val="3"/>
          <c:order val="3"/>
          <c:tx>
            <c:strRef>
              <c:f>'2019 model'!$E$1</c:f>
              <c:strCache>
                <c:ptCount val="1"/>
                <c:pt idx="0">
                  <c:v>2017 Test</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model'!$A$2:$A$9</c:f>
              <c:strCache>
                <c:ptCount val="8"/>
                <c:pt idx="0">
                  <c:v>NB_C1</c:v>
                </c:pt>
                <c:pt idx="1">
                  <c:v>NB_C2</c:v>
                </c:pt>
                <c:pt idx="2">
                  <c:v>DT_C1</c:v>
                </c:pt>
                <c:pt idx="3">
                  <c:v>DT_C2</c:v>
                </c:pt>
                <c:pt idx="4">
                  <c:v>RF</c:v>
                </c:pt>
                <c:pt idx="5">
                  <c:v>SVM</c:v>
                </c:pt>
                <c:pt idx="6">
                  <c:v>KNN</c:v>
                </c:pt>
                <c:pt idx="7">
                  <c:v>Ridge</c:v>
                </c:pt>
              </c:strCache>
            </c:strRef>
          </c:cat>
          <c:val>
            <c:numRef>
              <c:f>'2019 model'!$E$2:$E$9</c:f>
              <c:numCache>
                <c:formatCode>General</c:formatCode>
                <c:ptCount val="8"/>
                <c:pt idx="0">
                  <c:v>49.62</c:v>
                </c:pt>
                <c:pt idx="1">
                  <c:v>72.760000000000005</c:v>
                </c:pt>
                <c:pt idx="2">
                  <c:v>31.540000000000003</c:v>
                </c:pt>
                <c:pt idx="3">
                  <c:v>33.96</c:v>
                </c:pt>
                <c:pt idx="4">
                  <c:v>38.130000000000003</c:v>
                </c:pt>
                <c:pt idx="5">
                  <c:v>50.09</c:v>
                </c:pt>
                <c:pt idx="6">
                  <c:v>57.2</c:v>
                </c:pt>
                <c:pt idx="7">
                  <c:v>25.42</c:v>
                </c:pt>
              </c:numCache>
            </c:numRef>
          </c:val>
          <c:extLst>
            <c:ext xmlns:c16="http://schemas.microsoft.com/office/drawing/2014/chart" uri="{C3380CC4-5D6E-409C-BE32-E72D297353CC}">
              <c16:uniqueId val="{00000003-3EDF-41DE-BD78-ADA5EF0558D3}"/>
            </c:ext>
          </c:extLst>
        </c:ser>
        <c:dLbls>
          <c:dLblPos val="outEnd"/>
          <c:showLegendKey val="0"/>
          <c:showVal val="1"/>
          <c:showCatName val="0"/>
          <c:showSerName val="0"/>
          <c:showPercent val="0"/>
          <c:showBubbleSize val="0"/>
        </c:dLbls>
        <c:gapWidth val="219"/>
        <c:overlap val="-27"/>
        <c:axId val="1793574960"/>
        <c:axId val="1790135344"/>
      </c:barChart>
      <c:catAx>
        <c:axId val="179357496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ML Models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90135344"/>
        <c:crosses val="autoZero"/>
        <c:auto val="1"/>
        <c:lblAlgn val="ctr"/>
        <c:lblOffset val="100"/>
        <c:noMultiLvlLbl val="0"/>
      </c:catAx>
      <c:valAx>
        <c:axId val="17901353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APE</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9357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DBT Model APE BreakDown By Eco and Short Term By Train and Test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'2019c1+c2 breakdown'!$A$2</c:f>
              <c:strCache>
                <c:ptCount val="1"/>
                <c:pt idx="0">
                  <c:v>Static</c:v>
                </c:pt>
              </c:strCache>
            </c:strRef>
          </c:tx>
          <c:spPr>
            <a:solidFill>
              <a:schemeClr val="accent1"/>
            </a:solidFill>
            <a:ln>
              <a:noFill/>
            </a:ln>
            <a:effectLst/>
          </c:spPr>
          <c:invertIfNegative val="0"/>
          <c:cat>
            <c:strRef>
              <c:f>'2019c1+c2 breakdown'!$B$1:$M$1</c:f>
              <c:strCache>
                <c:ptCount val="12"/>
                <c:pt idx="0">
                  <c:v>2019 c1_Train</c:v>
                </c:pt>
                <c:pt idx="1">
                  <c:v>2019 c1_Train_eco</c:v>
                </c:pt>
                <c:pt idx="2">
                  <c:v>2019 c1_Train_Short</c:v>
                </c:pt>
                <c:pt idx="3">
                  <c:v>2019 c1_Test</c:v>
                </c:pt>
                <c:pt idx="4">
                  <c:v>2019 c1_Test_eco</c:v>
                </c:pt>
                <c:pt idx="5">
                  <c:v>2019 c1_Test_short</c:v>
                </c:pt>
                <c:pt idx="6">
                  <c:v>2019 c2_ Train</c:v>
                </c:pt>
                <c:pt idx="7">
                  <c:v>2019 c2_ Train_eco</c:v>
                </c:pt>
                <c:pt idx="8">
                  <c:v>2019 c2_ Train_short</c:v>
                </c:pt>
                <c:pt idx="9">
                  <c:v>2019_c2_ Test</c:v>
                </c:pt>
                <c:pt idx="10">
                  <c:v>2019_c2_ Test_eco</c:v>
                </c:pt>
                <c:pt idx="11">
                  <c:v>2019_c2_ Test_short</c:v>
                </c:pt>
              </c:strCache>
            </c:strRef>
          </c:cat>
          <c:val>
            <c:numRef>
              <c:f>'2019c1+c2 breakdown'!$B$2:$M$2</c:f>
              <c:numCache>
                <c:formatCode>General</c:formatCode>
                <c:ptCount val="12"/>
                <c:pt idx="0">
                  <c:v>27.29</c:v>
                </c:pt>
                <c:pt idx="1">
                  <c:v>27.44</c:v>
                </c:pt>
                <c:pt idx="2">
                  <c:v>38.07</c:v>
                </c:pt>
                <c:pt idx="3">
                  <c:v>28.92</c:v>
                </c:pt>
                <c:pt idx="4">
                  <c:v>27.62</c:v>
                </c:pt>
                <c:pt idx="5">
                  <c:v>56.98</c:v>
                </c:pt>
                <c:pt idx="6">
                  <c:v>25.040000000000003</c:v>
                </c:pt>
                <c:pt idx="7">
                  <c:v>25.58</c:v>
                </c:pt>
                <c:pt idx="8">
                  <c:v>71.739999999999995</c:v>
                </c:pt>
                <c:pt idx="9">
                  <c:v>24.47</c:v>
                </c:pt>
                <c:pt idx="10">
                  <c:v>23.34</c:v>
                </c:pt>
                <c:pt idx="11">
                  <c:v>100</c:v>
                </c:pt>
              </c:numCache>
            </c:numRef>
          </c:val>
          <c:extLst>
            <c:ext xmlns:c16="http://schemas.microsoft.com/office/drawing/2014/chart" uri="{C3380CC4-5D6E-409C-BE32-E72D297353CC}">
              <c16:uniqueId val="{00000000-9D1D-4CE4-8976-E06C2FE54DB6}"/>
            </c:ext>
          </c:extLst>
        </c:ser>
        <c:ser>
          <c:idx val="1"/>
          <c:order val="1"/>
          <c:tx>
            <c:strRef>
              <c:f>'2019c1+c2 breakdown'!$A$3</c:f>
              <c:strCache>
                <c:ptCount val="1"/>
                <c:pt idx="0">
                  <c:v>Static+Strava</c:v>
                </c:pt>
              </c:strCache>
            </c:strRef>
          </c:tx>
          <c:spPr>
            <a:solidFill>
              <a:schemeClr val="accent2"/>
            </a:solidFill>
            <a:ln>
              <a:noFill/>
            </a:ln>
            <a:effectLst/>
          </c:spPr>
          <c:invertIfNegative val="0"/>
          <c:cat>
            <c:strRef>
              <c:f>'2019c1+c2 breakdown'!$B$1:$M$1</c:f>
              <c:strCache>
                <c:ptCount val="12"/>
                <c:pt idx="0">
                  <c:v>2019 c1_Train</c:v>
                </c:pt>
                <c:pt idx="1">
                  <c:v>2019 c1_Train_eco</c:v>
                </c:pt>
                <c:pt idx="2">
                  <c:v>2019 c1_Train_Short</c:v>
                </c:pt>
                <c:pt idx="3">
                  <c:v>2019 c1_Test</c:v>
                </c:pt>
                <c:pt idx="4">
                  <c:v>2019 c1_Test_eco</c:v>
                </c:pt>
                <c:pt idx="5">
                  <c:v>2019 c1_Test_short</c:v>
                </c:pt>
                <c:pt idx="6">
                  <c:v>2019 c2_ Train</c:v>
                </c:pt>
                <c:pt idx="7">
                  <c:v>2019 c2_ Train_eco</c:v>
                </c:pt>
                <c:pt idx="8">
                  <c:v>2019 c2_ Train_short</c:v>
                </c:pt>
                <c:pt idx="9">
                  <c:v>2019_c2_ Test</c:v>
                </c:pt>
                <c:pt idx="10">
                  <c:v>2019_c2_ Test_eco</c:v>
                </c:pt>
                <c:pt idx="11">
                  <c:v>2019_c2_ Test_short</c:v>
                </c:pt>
              </c:strCache>
            </c:strRef>
          </c:cat>
          <c:val>
            <c:numRef>
              <c:f>'2019c1+c2 breakdown'!$B$3:$M$3</c:f>
              <c:numCache>
                <c:formatCode>General</c:formatCode>
                <c:ptCount val="12"/>
                <c:pt idx="0">
                  <c:v>17.349999999999998</c:v>
                </c:pt>
                <c:pt idx="1">
                  <c:v>18.260000000000002</c:v>
                </c:pt>
                <c:pt idx="2">
                  <c:v>18.260000000000002</c:v>
                </c:pt>
                <c:pt idx="3">
                  <c:v>19.079999999999998</c:v>
                </c:pt>
                <c:pt idx="4">
                  <c:v>20.03</c:v>
                </c:pt>
                <c:pt idx="5">
                  <c:v>37.479999999999997</c:v>
                </c:pt>
                <c:pt idx="6">
                  <c:v>19.82</c:v>
                </c:pt>
                <c:pt idx="7">
                  <c:v>20.149999999999999</c:v>
                </c:pt>
                <c:pt idx="8">
                  <c:v>61.58</c:v>
                </c:pt>
                <c:pt idx="9">
                  <c:v>20.599999999999998</c:v>
                </c:pt>
                <c:pt idx="10">
                  <c:v>18.13</c:v>
                </c:pt>
                <c:pt idx="11">
                  <c:v>100</c:v>
                </c:pt>
              </c:numCache>
            </c:numRef>
          </c:val>
          <c:extLst>
            <c:ext xmlns:c16="http://schemas.microsoft.com/office/drawing/2014/chart" uri="{C3380CC4-5D6E-409C-BE32-E72D297353CC}">
              <c16:uniqueId val="{00000001-9D1D-4CE4-8976-E06C2FE54DB6}"/>
            </c:ext>
          </c:extLst>
        </c:ser>
        <c:ser>
          <c:idx val="2"/>
          <c:order val="2"/>
          <c:tx>
            <c:strRef>
              <c:f>'2019c1+c2 breakdown'!$A$4</c:f>
              <c:strCache>
                <c:ptCount val="1"/>
                <c:pt idx="0">
                  <c:v>Static+Bike Share</c:v>
                </c:pt>
              </c:strCache>
            </c:strRef>
          </c:tx>
          <c:spPr>
            <a:solidFill>
              <a:schemeClr val="accent3"/>
            </a:solidFill>
            <a:ln>
              <a:noFill/>
            </a:ln>
            <a:effectLst/>
          </c:spPr>
          <c:invertIfNegative val="0"/>
          <c:cat>
            <c:strRef>
              <c:f>'2019c1+c2 breakdown'!$B$1:$M$1</c:f>
              <c:strCache>
                <c:ptCount val="12"/>
                <c:pt idx="0">
                  <c:v>2019 c1_Train</c:v>
                </c:pt>
                <c:pt idx="1">
                  <c:v>2019 c1_Train_eco</c:v>
                </c:pt>
                <c:pt idx="2">
                  <c:v>2019 c1_Train_Short</c:v>
                </c:pt>
                <c:pt idx="3">
                  <c:v>2019 c1_Test</c:v>
                </c:pt>
                <c:pt idx="4">
                  <c:v>2019 c1_Test_eco</c:v>
                </c:pt>
                <c:pt idx="5">
                  <c:v>2019 c1_Test_short</c:v>
                </c:pt>
                <c:pt idx="6">
                  <c:v>2019 c2_ Train</c:v>
                </c:pt>
                <c:pt idx="7">
                  <c:v>2019 c2_ Train_eco</c:v>
                </c:pt>
                <c:pt idx="8">
                  <c:v>2019 c2_ Train_short</c:v>
                </c:pt>
                <c:pt idx="9">
                  <c:v>2019_c2_ Test</c:v>
                </c:pt>
                <c:pt idx="10">
                  <c:v>2019_c2_ Test_eco</c:v>
                </c:pt>
                <c:pt idx="11">
                  <c:v>2019_c2_ Test_short</c:v>
                </c:pt>
              </c:strCache>
            </c:strRef>
          </c:cat>
          <c:val>
            <c:numRef>
              <c:f>'2019c1+c2 breakdown'!$B$4:$M$4</c:f>
              <c:numCache>
                <c:formatCode>General</c:formatCode>
                <c:ptCount val="12"/>
                <c:pt idx="0">
                  <c:v>26.31</c:v>
                </c:pt>
                <c:pt idx="1">
                  <c:v>26.1</c:v>
                </c:pt>
                <c:pt idx="2">
                  <c:v>26.06</c:v>
                </c:pt>
                <c:pt idx="3">
                  <c:v>28.62</c:v>
                </c:pt>
                <c:pt idx="4">
                  <c:v>24.75</c:v>
                </c:pt>
                <c:pt idx="5">
                  <c:v>56.98</c:v>
                </c:pt>
                <c:pt idx="6">
                  <c:v>23.24</c:v>
                </c:pt>
                <c:pt idx="7">
                  <c:v>22.31</c:v>
                </c:pt>
                <c:pt idx="8">
                  <c:v>71.72</c:v>
                </c:pt>
                <c:pt idx="9">
                  <c:v>24.72</c:v>
                </c:pt>
                <c:pt idx="10">
                  <c:v>19.59</c:v>
                </c:pt>
                <c:pt idx="11">
                  <c:v>100</c:v>
                </c:pt>
              </c:numCache>
            </c:numRef>
          </c:val>
          <c:extLst>
            <c:ext xmlns:c16="http://schemas.microsoft.com/office/drawing/2014/chart" uri="{C3380CC4-5D6E-409C-BE32-E72D297353CC}">
              <c16:uniqueId val="{00000002-9D1D-4CE4-8976-E06C2FE54DB6}"/>
            </c:ext>
          </c:extLst>
        </c:ser>
        <c:ser>
          <c:idx val="3"/>
          <c:order val="3"/>
          <c:tx>
            <c:strRef>
              <c:f>'2019c1+c2 breakdown'!$A$5</c:f>
              <c:strCache>
                <c:ptCount val="1"/>
                <c:pt idx="0">
                  <c:v>static+strava+Bike share</c:v>
                </c:pt>
              </c:strCache>
            </c:strRef>
          </c:tx>
          <c:spPr>
            <a:solidFill>
              <a:schemeClr val="accent4"/>
            </a:solidFill>
            <a:ln>
              <a:noFill/>
            </a:ln>
            <a:effectLst/>
          </c:spPr>
          <c:invertIfNegative val="0"/>
          <c:cat>
            <c:strRef>
              <c:f>'2019c1+c2 breakdown'!$B$1:$M$1</c:f>
              <c:strCache>
                <c:ptCount val="12"/>
                <c:pt idx="0">
                  <c:v>2019 c1_Train</c:v>
                </c:pt>
                <c:pt idx="1">
                  <c:v>2019 c1_Train_eco</c:v>
                </c:pt>
                <c:pt idx="2">
                  <c:v>2019 c1_Train_Short</c:v>
                </c:pt>
                <c:pt idx="3">
                  <c:v>2019 c1_Test</c:v>
                </c:pt>
                <c:pt idx="4">
                  <c:v>2019 c1_Test_eco</c:v>
                </c:pt>
                <c:pt idx="5">
                  <c:v>2019 c1_Test_short</c:v>
                </c:pt>
                <c:pt idx="6">
                  <c:v>2019 c2_ Train</c:v>
                </c:pt>
                <c:pt idx="7">
                  <c:v>2019 c2_ Train_eco</c:v>
                </c:pt>
                <c:pt idx="8">
                  <c:v>2019 c2_ Train_short</c:v>
                </c:pt>
                <c:pt idx="9">
                  <c:v>2019_c2_ Test</c:v>
                </c:pt>
                <c:pt idx="10">
                  <c:v>2019_c2_ Test_eco</c:v>
                </c:pt>
                <c:pt idx="11">
                  <c:v>2019_c2_ Test_short</c:v>
                </c:pt>
              </c:strCache>
            </c:strRef>
          </c:cat>
          <c:val>
            <c:numRef>
              <c:f>'2019c1+c2 breakdown'!$B$5:$M$5</c:f>
              <c:numCache>
                <c:formatCode>General</c:formatCode>
                <c:ptCount val="12"/>
                <c:pt idx="0">
                  <c:v>18.600000000000001</c:v>
                </c:pt>
                <c:pt idx="1">
                  <c:v>18.66</c:v>
                </c:pt>
                <c:pt idx="2">
                  <c:v>38.31</c:v>
                </c:pt>
                <c:pt idx="3">
                  <c:v>19.07</c:v>
                </c:pt>
                <c:pt idx="4">
                  <c:v>18.04</c:v>
                </c:pt>
                <c:pt idx="5">
                  <c:v>52.95</c:v>
                </c:pt>
                <c:pt idx="6">
                  <c:v>18.350000000000001</c:v>
                </c:pt>
                <c:pt idx="7">
                  <c:v>15.91</c:v>
                </c:pt>
                <c:pt idx="8">
                  <c:v>65.510000000000005</c:v>
                </c:pt>
                <c:pt idx="9">
                  <c:v>20.97</c:v>
                </c:pt>
                <c:pt idx="10">
                  <c:v>17.23</c:v>
                </c:pt>
                <c:pt idx="11">
                  <c:v>100</c:v>
                </c:pt>
              </c:numCache>
            </c:numRef>
          </c:val>
          <c:extLst>
            <c:ext xmlns:c16="http://schemas.microsoft.com/office/drawing/2014/chart" uri="{C3380CC4-5D6E-409C-BE32-E72D297353CC}">
              <c16:uniqueId val="{00000003-9D1D-4CE4-8976-E06C2FE54DB6}"/>
            </c:ext>
          </c:extLst>
        </c:ser>
        <c:dLbls>
          <c:showLegendKey val="0"/>
          <c:showVal val="0"/>
          <c:showCatName val="0"/>
          <c:showSerName val="0"/>
          <c:showPercent val="0"/>
          <c:showBubbleSize val="0"/>
        </c:dLbls>
        <c:gapWidth val="219"/>
        <c:overlap val="-27"/>
        <c:axId val="282409216"/>
        <c:axId val="282409776"/>
      </c:barChart>
      <c:catAx>
        <c:axId val="28240921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Data Break Down</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2409776"/>
        <c:crosses val="autoZero"/>
        <c:auto val="1"/>
        <c:lblAlgn val="ctr"/>
        <c:lblOffset val="100"/>
        <c:noMultiLvlLbl val="0"/>
      </c:catAx>
      <c:valAx>
        <c:axId val="2824097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APE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240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2019 DT Model Performance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'2019c1+c2'!$A$2</c:f>
              <c:strCache>
                <c:ptCount val="1"/>
                <c:pt idx="0">
                  <c:v>Static</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'2019c1+c2'!$B$1:$E$1</c:f>
              <c:strCache>
                <c:ptCount val="4"/>
                <c:pt idx="0">
                  <c:v>2019 c1_Train</c:v>
                </c:pt>
                <c:pt idx="1">
                  <c:v>2019 c1_Test</c:v>
                </c:pt>
                <c:pt idx="2">
                  <c:v>2019 c2_ Train</c:v>
                </c:pt>
                <c:pt idx="3">
                  <c:v>2019_c2_ Test</c:v>
                </c:pt>
              </c:strCache>
            </c:strRef>
          </c:cat>
          <c:val>
            <c:numRef>
              <c:f>'2019c1+c2'!$B$2:$E$2</c:f>
              <c:numCache>
                <c:formatCode>General</c:formatCode>
                <c:ptCount val="4"/>
                <c:pt idx="0">
                  <c:v>27.29</c:v>
                </c:pt>
                <c:pt idx="1">
                  <c:v>28.92</c:v>
                </c:pt>
                <c:pt idx="2">
                  <c:v>25.040000000000003</c:v>
                </c:pt>
                <c:pt idx="3">
                  <c:v>24.47</c:v>
                </c:pt>
              </c:numCache>
            </c:numRef>
          </c:val>
          <c:extLst>
            <c:ext xmlns:c16="http://schemas.microsoft.com/office/drawing/2014/chart" uri="{C3380CC4-5D6E-409C-BE32-E72D297353CC}">
              <c16:uniqueId val="{00000000-E67A-4D6A-B073-2854788B2FC4}"/>
            </c:ext>
          </c:extLst>
        </c:ser>
        <c:ser>
          <c:idx val="1"/>
          <c:order val="1"/>
          <c:tx>
            <c:strRef>
              <c:f>'2019c1+c2'!$A$3</c:f>
              <c:strCache>
                <c:ptCount val="1"/>
                <c:pt idx="0">
                  <c:v>Static+Strava</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'2019c1+c2'!$B$1:$E$1</c:f>
              <c:strCache>
                <c:ptCount val="4"/>
                <c:pt idx="0">
                  <c:v>2019 c1_Train</c:v>
                </c:pt>
                <c:pt idx="1">
                  <c:v>2019 c1_Test</c:v>
                </c:pt>
                <c:pt idx="2">
                  <c:v>2019 c2_ Train</c:v>
                </c:pt>
                <c:pt idx="3">
                  <c:v>2019_c2_ Test</c:v>
                </c:pt>
              </c:strCache>
            </c:strRef>
          </c:cat>
          <c:val>
            <c:numRef>
              <c:f>'2019c1+c2'!$B$3:$E$3</c:f>
              <c:numCache>
                <c:formatCode>General</c:formatCode>
                <c:ptCount val="4"/>
                <c:pt idx="0">
                  <c:v>17.349999999999998</c:v>
                </c:pt>
                <c:pt idx="1">
                  <c:v>19.079999999999998</c:v>
                </c:pt>
                <c:pt idx="2">
                  <c:v>19.82</c:v>
                </c:pt>
                <c:pt idx="3">
                  <c:v>20.599999999999998</c:v>
                </c:pt>
              </c:numCache>
            </c:numRef>
          </c:val>
          <c:extLst>
            <c:ext xmlns:c16="http://schemas.microsoft.com/office/drawing/2014/chart" uri="{C3380CC4-5D6E-409C-BE32-E72D297353CC}">
              <c16:uniqueId val="{00000001-E67A-4D6A-B073-2854788B2FC4}"/>
            </c:ext>
          </c:extLst>
        </c:ser>
        <c:ser>
          <c:idx val="2"/>
          <c:order val="2"/>
          <c:tx>
            <c:strRef>
              <c:f>'2019c1+c2'!$A$4</c:f>
              <c:strCache>
                <c:ptCount val="1"/>
                <c:pt idx="0">
                  <c:v>Static+Bike Share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'2019c1+c2'!$B$1:$E$1</c:f>
              <c:strCache>
                <c:ptCount val="4"/>
                <c:pt idx="0">
                  <c:v>2019 c1_Train</c:v>
                </c:pt>
                <c:pt idx="1">
                  <c:v>2019 c1_Test</c:v>
                </c:pt>
                <c:pt idx="2">
                  <c:v>2019 c2_ Train</c:v>
                </c:pt>
                <c:pt idx="3">
                  <c:v>2019_c2_ Test</c:v>
                </c:pt>
              </c:strCache>
            </c:strRef>
          </c:cat>
          <c:val>
            <c:numRef>
              <c:f>'2019c1+c2'!$B$4:$E$4</c:f>
              <c:numCache>
                <c:formatCode>General</c:formatCode>
                <c:ptCount val="4"/>
                <c:pt idx="0">
                  <c:v>26.31</c:v>
                </c:pt>
                <c:pt idx="1">
                  <c:v>28.62</c:v>
                </c:pt>
                <c:pt idx="2">
                  <c:v>23.24</c:v>
                </c:pt>
                <c:pt idx="3">
                  <c:v>24.72</c:v>
                </c:pt>
              </c:numCache>
            </c:numRef>
          </c:val>
          <c:extLst>
            <c:ext xmlns:c16="http://schemas.microsoft.com/office/drawing/2014/chart" uri="{C3380CC4-5D6E-409C-BE32-E72D297353CC}">
              <c16:uniqueId val="{00000002-E67A-4D6A-B073-2854788B2FC4}"/>
            </c:ext>
          </c:extLst>
        </c:ser>
        <c:ser>
          <c:idx val="3"/>
          <c:order val="3"/>
          <c:tx>
            <c:strRef>
              <c:f>'2019c1+c2'!$A$5</c:f>
              <c:strCache>
                <c:ptCount val="1"/>
                <c:pt idx="0">
                  <c:v>static+strava+Bike share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'2019c1+c2'!$B$1:$E$1</c:f>
              <c:strCache>
                <c:ptCount val="4"/>
                <c:pt idx="0">
                  <c:v>2019 c1_Train</c:v>
                </c:pt>
                <c:pt idx="1">
                  <c:v>2019 c1_Test</c:v>
                </c:pt>
                <c:pt idx="2">
                  <c:v>2019 c2_ Train</c:v>
                </c:pt>
                <c:pt idx="3">
                  <c:v>2019_c2_ Test</c:v>
                </c:pt>
              </c:strCache>
            </c:strRef>
          </c:cat>
          <c:val>
            <c:numRef>
              <c:f>'2019c1+c2'!$B$5:$E$5</c:f>
              <c:numCache>
                <c:formatCode>General</c:formatCode>
                <c:ptCount val="4"/>
                <c:pt idx="0">
                  <c:v>18.600000000000001</c:v>
                </c:pt>
                <c:pt idx="1">
                  <c:v>19.07</c:v>
                </c:pt>
                <c:pt idx="2">
                  <c:v>18.350000000000001</c:v>
                </c:pt>
                <c:pt idx="3">
                  <c:v>20.97</c:v>
                </c:pt>
              </c:numCache>
            </c:numRef>
          </c:val>
          <c:extLst>
            <c:ext xmlns:c16="http://schemas.microsoft.com/office/drawing/2014/chart" uri="{C3380CC4-5D6E-409C-BE32-E72D297353CC}">
              <c16:uniqueId val="{00000003-E67A-4D6A-B073-2854788B2FC4}"/>
            </c:ext>
          </c:extLst>
        </c:ser>
        <c:dLbls>
          <c:dLblPos val="outEnd"/>
          <c:showLegendKey val="0"/>
          <c:showVal val="1"/>
          <c:showCatName val="0"/>
          <c:showSerName val="0"/>
          <c:showPercent val="0"/>
          <c:showBubbleSize val="0"/>
        </c:dLbls>
        <c:gapWidth val="219"/>
        <c:overlap val="-27"/>
        <c:axId val="282403616"/>
        <c:axId val="282404176"/>
      </c:barChart>
      <c:catAx>
        <c:axId val="28240361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Data Fusion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2404176"/>
        <c:crosses val="autoZero"/>
        <c:auto val="1"/>
        <c:lblAlgn val="ctr"/>
        <c:lblOffset val="100"/>
        <c:noMultiLvlLbl val="0"/>
      </c:catAx>
      <c:valAx>
        <c:axId val="2824041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APE</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240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a:t>ML 2017  DBT</a:t>
            </a:r>
            <a:r>
              <a:rPr lang="en-US" baseline="0"/>
              <a:t> </a:t>
            </a:r>
            <a:r>
              <a:rPr lang="en-US"/>
              <a:t>Model Perfromance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'2017 model '!$B$1</c:f>
              <c:strCache>
                <c:ptCount val="1"/>
                <c:pt idx="0">
                  <c:v>2017 Train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 model '!$A$2:$A$9</c:f>
              <c:strCache>
                <c:ptCount val="8"/>
                <c:pt idx="0">
                  <c:v>NB_C1</c:v>
                </c:pt>
                <c:pt idx="1">
                  <c:v>NB_C2</c:v>
                </c:pt>
                <c:pt idx="2">
                  <c:v>DT_C1</c:v>
                </c:pt>
                <c:pt idx="3">
                  <c:v>DT_C2</c:v>
                </c:pt>
                <c:pt idx="4">
                  <c:v>RF</c:v>
                </c:pt>
                <c:pt idx="5">
                  <c:v>SVM</c:v>
                </c:pt>
                <c:pt idx="6">
                  <c:v>KNN</c:v>
                </c:pt>
                <c:pt idx="7">
                  <c:v>Ridge</c:v>
                </c:pt>
              </c:strCache>
            </c:strRef>
          </c:cat>
          <c:val>
            <c:numRef>
              <c:f>'2017 model '!$B$2:$B$9</c:f>
              <c:numCache>
                <c:formatCode>General</c:formatCode>
                <c:ptCount val="8"/>
                <c:pt idx="0">
                  <c:v>20.49</c:v>
                </c:pt>
                <c:pt idx="1">
                  <c:v>47.64</c:v>
                </c:pt>
                <c:pt idx="2">
                  <c:v>14.16</c:v>
                </c:pt>
                <c:pt idx="3">
                  <c:v>19.02</c:v>
                </c:pt>
                <c:pt idx="4">
                  <c:v>4.1100000000000003</c:v>
                </c:pt>
                <c:pt idx="5">
                  <c:v>45.86</c:v>
                </c:pt>
                <c:pt idx="6">
                  <c:v>11.12</c:v>
                </c:pt>
                <c:pt idx="7">
                  <c:v>16.309999999999999</c:v>
                </c:pt>
              </c:numCache>
            </c:numRef>
          </c:val>
          <c:extLst>
            <c:ext xmlns:c16="http://schemas.microsoft.com/office/drawing/2014/chart" uri="{C3380CC4-5D6E-409C-BE32-E72D297353CC}">
              <c16:uniqueId val="{00000000-2BE8-4B62-A496-6B33D8F5B075}"/>
            </c:ext>
          </c:extLst>
        </c:ser>
        <c:ser>
          <c:idx val="1"/>
          <c:order val="1"/>
          <c:tx>
            <c:strRef>
              <c:f>'2017 model '!$C$1</c:f>
              <c:strCache>
                <c:ptCount val="1"/>
                <c:pt idx="0">
                  <c:v>2017 Test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 model '!$A$2:$A$9</c:f>
              <c:strCache>
                <c:ptCount val="8"/>
                <c:pt idx="0">
                  <c:v>NB_C1</c:v>
                </c:pt>
                <c:pt idx="1">
                  <c:v>NB_C2</c:v>
                </c:pt>
                <c:pt idx="2">
                  <c:v>DT_C1</c:v>
                </c:pt>
                <c:pt idx="3">
                  <c:v>DT_C2</c:v>
                </c:pt>
                <c:pt idx="4">
                  <c:v>RF</c:v>
                </c:pt>
                <c:pt idx="5">
                  <c:v>SVM</c:v>
                </c:pt>
                <c:pt idx="6">
                  <c:v>KNN</c:v>
                </c:pt>
                <c:pt idx="7">
                  <c:v>Ridge</c:v>
                </c:pt>
              </c:strCache>
            </c:strRef>
          </c:cat>
          <c:val>
            <c:numRef>
              <c:f>'2017 model '!$C$2:$C$9</c:f>
              <c:numCache>
                <c:formatCode>General</c:formatCode>
                <c:ptCount val="8"/>
                <c:pt idx="0">
                  <c:v>23.75</c:v>
                </c:pt>
                <c:pt idx="1">
                  <c:v>46.650000000000006</c:v>
                </c:pt>
                <c:pt idx="2">
                  <c:v>18.399999999999999</c:v>
                </c:pt>
                <c:pt idx="3">
                  <c:v>20.669999999999998</c:v>
                </c:pt>
                <c:pt idx="4">
                  <c:v>11.41</c:v>
                </c:pt>
                <c:pt idx="5">
                  <c:v>46.68</c:v>
                </c:pt>
                <c:pt idx="6">
                  <c:v>12.5</c:v>
                </c:pt>
                <c:pt idx="7">
                  <c:v>16.59</c:v>
                </c:pt>
              </c:numCache>
            </c:numRef>
          </c:val>
          <c:extLst>
            <c:ext xmlns:c16="http://schemas.microsoft.com/office/drawing/2014/chart" uri="{C3380CC4-5D6E-409C-BE32-E72D297353CC}">
              <c16:uniqueId val="{00000001-2BE8-4B62-A496-6B33D8F5B075}"/>
            </c:ext>
          </c:extLst>
        </c:ser>
        <c:ser>
          <c:idx val="2"/>
          <c:order val="2"/>
          <c:tx>
            <c:strRef>
              <c:f>'2017 model '!$D$1</c:f>
              <c:strCache>
                <c:ptCount val="1"/>
                <c:pt idx="0">
                  <c:v>2018 Test</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 model '!$A$2:$A$9</c:f>
              <c:strCache>
                <c:ptCount val="8"/>
                <c:pt idx="0">
                  <c:v>NB_C1</c:v>
                </c:pt>
                <c:pt idx="1">
                  <c:v>NB_C2</c:v>
                </c:pt>
                <c:pt idx="2">
                  <c:v>DT_C1</c:v>
                </c:pt>
                <c:pt idx="3">
                  <c:v>DT_C2</c:v>
                </c:pt>
                <c:pt idx="4">
                  <c:v>RF</c:v>
                </c:pt>
                <c:pt idx="5">
                  <c:v>SVM</c:v>
                </c:pt>
                <c:pt idx="6">
                  <c:v>KNN</c:v>
                </c:pt>
                <c:pt idx="7">
                  <c:v>Ridge</c:v>
                </c:pt>
              </c:strCache>
            </c:strRef>
          </c:cat>
          <c:val>
            <c:numRef>
              <c:f>'2017 model '!$D$2:$D$9</c:f>
              <c:numCache>
                <c:formatCode>General</c:formatCode>
                <c:ptCount val="8"/>
                <c:pt idx="0">
                  <c:v>19.13</c:v>
                </c:pt>
                <c:pt idx="1">
                  <c:v>41.58</c:v>
                </c:pt>
                <c:pt idx="2">
                  <c:v>15.939999999999998</c:v>
                </c:pt>
                <c:pt idx="3">
                  <c:v>27.32</c:v>
                </c:pt>
                <c:pt idx="4">
                  <c:v>14.06</c:v>
                </c:pt>
                <c:pt idx="5">
                  <c:v>42.18</c:v>
                </c:pt>
                <c:pt idx="6">
                  <c:v>46.02</c:v>
                </c:pt>
                <c:pt idx="7">
                  <c:v>100</c:v>
                </c:pt>
              </c:numCache>
            </c:numRef>
          </c:val>
          <c:extLst>
            <c:ext xmlns:c16="http://schemas.microsoft.com/office/drawing/2014/chart" uri="{C3380CC4-5D6E-409C-BE32-E72D297353CC}">
              <c16:uniqueId val="{00000002-2BE8-4B62-A496-6B33D8F5B075}"/>
            </c:ext>
          </c:extLst>
        </c:ser>
        <c:ser>
          <c:idx val="3"/>
          <c:order val="3"/>
          <c:tx>
            <c:strRef>
              <c:f>'2017 model '!$E$1</c:f>
              <c:strCache>
                <c:ptCount val="1"/>
                <c:pt idx="0">
                  <c:v>2019 Test</c:v>
                </c:pt>
              </c:strCache>
            </c:strRef>
          </c:tx>
          <c:spPr>
            <a:solidFill>
              <a:schemeClr val="accent4"/>
            </a:solidFill>
            <a:ln>
              <a:noFill/>
            </a:ln>
            <a:effectLst/>
          </c:spPr>
          <c:invertIfNegative val="0"/>
          <c:dLbls>
            <c:dLbl>
              <c:idx val="7"/>
              <c:layout>
                <c:manualLayout>
                  <c:x val="7.8679306333498296E-3"/>
                  <c:y val="-5.1224140637580409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E8-4B62-A496-6B33D8F5B07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 model '!$A$2:$A$9</c:f>
              <c:strCache>
                <c:ptCount val="8"/>
                <c:pt idx="0">
                  <c:v>NB_C1</c:v>
                </c:pt>
                <c:pt idx="1">
                  <c:v>NB_C2</c:v>
                </c:pt>
                <c:pt idx="2">
                  <c:v>DT_C1</c:v>
                </c:pt>
                <c:pt idx="3">
                  <c:v>DT_C2</c:v>
                </c:pt>
                <c:pt idx="4">
                  <c:v>RF</c:v>
                </c:pt>
                <c:pt idx="5">
                  <c:v>SVM</c:v>
                </c:pt>
                <c:pt idx="6">
                  <c:v>KNN</c:v>
                </c:pt>
                <c:pt idx="7">
                  <c:v>Ridge</c:v>
                </c:pt>
              </c:strCache>
            </c:strRef>
          </c:cat>
          <c:val>
            <c:numRef>
              <c:f>'2017 model '!$E$2:$E$9</c:f>
              <c:numCache>
                <c:formatCode>General</c:formatCode>
                <c:ptCount val="8"/>
                <c:pt idx="0">
                  <c:v>25.25</c:v>
                </c:pt>
                <c:pt idx="1">
                  <c:v>34.979999999999997</c:v>
                </c:pt>
                <c:pt idx="2">
                  <c:v>26.119999999999997</c:v>
                </c:pt>
                <c:pt idx="3">
                  <c:v>28.58</c:v>
                </c:pt>
                <c:pt idx="4">
                  <c:v>22.1</c:v>
                </c:pt>
                <c:pt idx="5">
                  <c:v>47.43</c:v>
                </c:pt>
                <c:pt idx="6">
                  <c:v>51.23</c:v>
                </c:pt>
                <c:pt idx="7">
                  <c:v>100</c:v>
                </c:pt>
              </c:numCache>
            </c:numRef>
          </c:val>
          <c:extLst>
            <c:ext xmlns:c16="http://schemas.microsoft.com/office/drawing/2014/chart" uri="{C3380CC4-5D6E-409C-BE32-E72D297353CC}">
              <c16:uniqueId val="{00000004-2BE8-4B62-A496-6B33D8F5B075}"/>
            </c:ext>
          </c:extLst>
        </c:ser>
        <c:dLbls>
          <c:dLblPos val="outEnd"/>
          <c:showLegendKey val="0"/>
          <c:showVal val="1"/>
          <c:showCatName val="0"/>
          <c:showSerName val="0"/>
          <c:showPercent val="0"/>
          <c:showBubbleSize val="0"/>
        </c:dLbls>
        <c:gapWidth val="219"/>
        <c:overlap val="-27"/>
        <c:axId val="281508960"/>
        <c:axId val="281509520"/>
      </c:barChart>
      <c:catAx>
        <c:axId val="2815089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ML Models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81509520"/>
        <c:crosses val="autoZero"/>
        <c:auto val="1"/>
        <c:lblAlgn val="ctr"/>
        <c:lblOffset val="100"/>
        <c:noMultiLvlLbl val="0"/>
      </c:catAx>
      <c:valAx>
        <c:axId val="281509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APE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8150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2017 DT Model Performance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'2017c1+c2'!$A$2</c:f>
              <c:strCache>
                <c:ptCount val="1"/>
                <c:pt idx="0">
                  <c:v>Static</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'2017c1+c2'!$B$1:$E$1</c:f>
              <c:strCache>
                <c:ptCount val="4"/>
                <c:pt idx="0">
                  <c:v>2017 c1_ Train</c:v>
                </c:pt>
                <c:pt idx="1">
                  <c:v>2017  c1_Test</c:v>
                </c:pt>
                <c:pt idx="2">
                  <c:v>2017 _c2_Train</c:v>
                </c:pt>
                <c:pt idx="3">
                  <c:v>2017 _c2_Test</c:v>
                </c:pt>
              </c:strCache>
            </c:strRef>
          </c:cat>
          <c:val>
            <c:numRef>
              <c:f>'2017c1+c2'!$B$2:$E$2</c:f>
              <c:numCache>
                <c:formatCode>General</c:formatCode>
                <c:ptCount val="4"/>
                <c:pt idx="0">
                  <c:v>27.27</c:v>
                </c:pt>
                <c:pt idx="1">
                  <c:v>28.59</c:v>
                </c:pt>
                <c:pt idx="2">
                  <c:v>28.110000000000003</c:v>
                </c:pt>
                <c:pt idx="3">
                  <c:v>30.470000000000002</c:v>
                </c:pt>
              </c:numCache>
            </c:numRef>
          </c:val>
          <c:extLst>
            <c:ext xmlns:c16="http://schemas.microsoft.com/office/drawing/2014/chart" uri="{C3380CC4-5D6E-409C-BE32-E72D297353CC}">
              <c16:uniqueId val="{00000000-F3C3-4C31-ACFC-18AF56D6B99C}"/>
            </c:ext>
          </c:extLst>
        </c:ser>
        <c:ser>
          <c:idx val="1"/>
          <c:order val="1"/>
          <c:tx>
            <c:strRef>
              <c:f>'2017c1+c2'!$A$3</c:f>
              <c:strCache>
                <c:ptCount val="1"/>
                <c:pt idx="0">
                  <c:v>Static+Strava</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'2017c1+c2'!$B$1:$E$1</c:f>
              <c:strCache>
                <c:ptCount val="4"/>
                <c:pt idx="0">
                  <c:v>2017 c1_ Train</c:v>
                </c:pt>
                <c:pt idx="1">
                  <c:v>2017  c1_Test</c:v>
                </c:pt>
                <c:pt idx="2">
                  <c:v>2017 _c2_Train</c:v>
                </c:pt>
                <c:pt idx="3">
                  <c:v>2017 _c2_Test</c:v>
                </c:pt>
              </c:strCache>
            </c:strRef>
          </c:cat>
          <c:val>
            <c:numRef>
              <c:f>'2017c1+c2'!$B$3:$E$3</c:f>
              <c:numCache>
                <c:formatCode>General</c:formatCode>
                <c:ptCount val="4"/>
                <c:pt idx="0">
                  <c:v>17.02</c:v>
                </c:pt>
                <c:pt idx="1">
                  <c:v>17.02</c:v>
                </c:pt>
                <c:pt idx="2">
                  <c:v>18.190000000000001</c:v>
                </c:pt>
                <c:pt idx="3">
                  <c:v>19.45</c:v>
                </c:pt>
              </c:numCache>
            </c:numRef>
          </c:val>
          <c:extLst>
            <c:ext xmlns:c16="http://schemas.microsoft.com/office/drawing/2014/chart" uri="{C3380CC4-5D6E-409C-BE32-E72D297353CC}">
              <c16:uniqueId val="{00000001-F3C3-4C31-ACFC-18AF56D6B99C}"/>
            </c:ext>
          </c:extLst>
        </c:ser>
        <c:ser>
          <c:idx val="2"/>
          <c:order val="2"/>
          <c:tx>
            <c:strRef>
              <c:f>'2017c1+c2'!$A$4</c:f>
              <c:strCache>
                <c:ptCount val="1"/>
                <c:pt idx="0">
                  <c:v>Static+Bike Share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'2017c1+c2'!$B$1:$E$1</c:f>
              <c:strCache>
                <c:ptCount val="4"/>
                <c:pt idx="0">
                  <c:v>2017 c1_ Train</c:v>
                </c:pt>
                <c:pt idx="1">
                  <c:v>2017  c1_Test</c:v>
                </c:pt>
                <c:pt idx="2">
                  <c:v>2017 _c2_Train</c:v>
                </c:pt>
                <c:pt idx="3">
                  <c:v>2017 _c2_Test</c:v>
                </c:pt>
              </c:strCache>
            </c:strRef>
          </c:cat>
          <c:val>
            <c:numRef>
              <c:f>'2017c1+c2'!$B$4:$E$4</c:f>
              <c:numCache>
                <c:formatCode>General</c:formatCode>
                <c:ptCount val="4"/>
                <c:pt idx="0">
                  <c:v>22.1</c:v>
                </c:pt>
                <c:pt idx="1">
                  <c:v>26.090000000000003</c:v>
                </c:pt>
                <c:pt idx="2">
                  <c:v>20.95</c:v>
                </c:pt>
                <c:pt idx="3">
                  <c:v>21.21</c:v>
                </c:pt>
              </c:numCache>
            </c:numRef>
          </c:val>
          <c:extLst>
            <c:ext xmlns:c16="http://schemas.microsoft.com/office/drawing/2014/chart" uri="{C3380CC4-5D6E-409C-BE32-E72D297353CC}">
              <c16:uniqueId val="{00000002-F3C3-4C31-ACFC-18AF56D6B99C}"/>
            </c:ext>
          </c:extLst>
        </c:ser>
        <c:ser>
          <c:idx val="3"/>
          <c:order val="3"/>
          <c:tx>
            <c:strRef>
              <c:f>'2017c1+c2'!$A$5</c:f>
              <c:strCache>
                <c:ptCount val="1"/>
                <c:pt idx="0">
                  <c:v>static+strava+Bike share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'2017c1+c2'!$B$1:$E$1</c:f>
              <c:strCache>
                <c:ptCount val="4"/>
                <c:pt idx="0">
                  <c:v>2017 c1_ Train</c:v>
                </c:pt>
                <c:pt idx="1">
                  <c:v>2017  c1_Test</c:v>
                </c:pt>
                <c:pt idx="2">
                  <c:v>2017 _c2_Train</c:v>
                </c:pt>
                <c:pt idx="3">
                  <c:v>2017 _c2_Test</c:v>
                </c:pt>
              </c:strCache>
            </c:strRef>
          </c:cat>
          <c:val>
            <c:numRef>
              <c:f>'2017c1+c2'!$B$5:$E$5</c:f>
              <c:numCache>
                <c:formatCode>General</c:formatCode>
                <c:ptCount val="4"/>
                <c:pt idx="0">
                  <c:v>14.16</c:v>
                </c:pt>
                <c:pt idx="1">
                  <c:v>18.399999999999999</c:v>
                </c:pt>
                <c:pt idx="2">
                  <c:v>19.02</c:v>
                </c:pt>
                <c:pt idx="3">
                  <c:v>20.669999999999998</c:v>
                </c:pt>
              </c:numCache>
            </c:numRef>
          </c:val>
          <c:extLst>
            <c:ext xmlns:c16="http://schemas.microsoft.com/office/drawing/2014/chart" uri="{C3380CC4-5D6E-409C-BE32-E72D297353CC}">
              <c16:uniqueId val="{00000003-F3C3-4C31-ACFC-18AF56D6B99C}"/>
            </c:ext>
          </c:extLst>
        </c:ser>
        <c:dLbls>
          <c:dLblPos val="outEnd"/>
          <c:showLegendKey val="0"/>
          <c:showVal val="1"/>
          <c:showCatName val="0"/>
          <c:showSerName val="0"/>
          <c:showPercent val="0"/>
          <c:showBubbleSize val="0"/>
        </c:dLbls>
        <c:gapWidth val="219"/>
        <c:overlap val="-27"/>
        <c:axId val="284942176"/>
        <c:axId val="284942736"/>
      </c:barChart>
      <c:catAx>
        <c:axId val="28494217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Data Fusion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4942736"/>
        <c:crosses val="autoZero"/>
        <c:auto val="1"/>
        <c:lblAlgn val="ctr"/>
        <c:lblOffset val="100"/>
        <c:noMultiLvlLbl val="0"/>
      </c:catAx>
      <c:valAx>
        <c:axId val="2849427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APE</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4942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3A_D776DE05.xml><?xml version="1.0" encoding="utf-8"?>
<p188:cmLst xmlns:a="http://schemas.openxmlformats.org/drawingml/2006/main" xmlns:r="http://schemas.openxmlformats.org/officeDocument/2006/relationships" xmlns:p188="http://schemas.microsoft.com/office/powerpoint/2018/8/main">
  <p188:cm id="{70173B93-E7E9-4945-B5A9-956CA03770AE}" authorId="{4A737C60-7CBC-2374-B9BA-1DBED1292E70}" created="2022-05-12T15:27:44.807">
    <pc:sldMkLst xmlns:pc="http://schemas.microsoft.com/office/powerpoint/2013/main/command">
      <pc:docMk/>
      <pc:sldMk cId="3614891525" sldId="570"/>
    </pc:sldMkLst>
    <p188:replyLst>
      <p188:reply id="{F3B69D79-86AE-4273-B8F3-AF8658F18E93}" authorId="{2720A99B-A2EB-95CB-BE3A-706E4256B306}" created="2022-05-13T04:12:09.192">
        <p188:txBody>
          <a:bodyPr/>
          <a:lstStyle/>
          <a:p>
            <a:r>
              <a:rPr lang="en-US"/>
              <a:t>No, We do not need this slide, yes, you are right,  I made it hide ! I kept it for you only  if you are interested to see what mathematical concept works behind it!</a:t>
            </a:r>
          </a:p>
        </p188:txBody>
      </p188:reply>
    </p188:replyLst>
    <p188:txBody>
      <a:bodyPr/>
      <a:lstStyle/>
      <a:p>
        <a:r>
          <a:rPr lang="en-US"/>
          <a:t>Do we need this slide?  Is it to make sure I know what these models do?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435B6-EC83-4097-8F86-838106843564}"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F9D4-AFFA-4EBF-8A87-A70300345CCA}" type="slidenum">
              <a:rPr lang="en-US" smtClean="0"/>
              <a:t>‹#›</a:t>
            </a:fld>
            <a:endParaRPr lang="en-US"/>
          </a:p>
        </p:txBody>
      </p:sp>
    </p:spTree>
    <p:extLst>
      <p:ext uri="{BB962C8B-B14F-4D97-AF65-F5344CB8AC3E}">
        <p14:creationId xmlns:p14="http://schemas.microsoft.com/office/powerpoint/2010/main" val="237942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08F9D4-AFFA-4EBF-8A87-A70300345CCA}" type="slidenum">
              <a:rPr lang="en-US" smtClean="0"/>
              <a:t>5</a:t>
            </a:fld>
            <a:endParaRPr lang="en-US"/>
          </a:p>
        </p:txBody>
      </p:sp>
    </p:spTree>
    <p:extLst>
      <p:ext uri="{BB962C8B-B14F-4D97-AF65-F5344CB8AC3E}">
        <p14:creationId xmlns:p14="http://schemas.microsoft.com/office/powerpoint/2010/main" val="97068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Two distinct funnel patterns between Strava and PC counts indicate a non-linearity between two datasets. </a:t>
            </a:r>
          </a:p>
          <a:p>
            <a:pPr marL="228600" indent="-228600">
              <a:buAutoNum type="arabicPeriod"/>
            </a:pPr>
            <a:r>
              <a:rPr lang="en-US" sz="1200" kern="1200" dirty="0">
                <a:solidFill>
                  <a:schemeClr val="tx1"/>
                </a:solidFill>
                <a:effectLst/>
                <a:latin typeface="+mn-lt"/>
                <a:ea typeface="+mn-ea"/>
                <a:cs typeface="+mn-cs"/>
              </a:rPr>
              <a:t>The long wide shape of the funnels in the bottom also indicates that a linear factor of Strava to PC may not accurately capture bicycle activities within a funnel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Most of the sites (8 out of 12) observe high volumes (sites 1-6, 9, and 10 ) while very few sites 7,8 and 11 represent low volumes (&lt; 300 bicycles/day) and site 12 as of mid-volume (300-750).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 These two plots clearly show the limitation of using a linear modeling structure for Strava data to estimate network-wide bike counts.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 non-linearity and sampling bias suggest that a non-parametric model with careful allocations of the training and testing data may better utilize Strava datasets in network-wide volume estimations and compensate for the limited low and mid-volume sites available for the PC locations.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608F9D4-AFFA-4EBF-8A87-A70300345CCA}" type="slidenum">
              <a:rPr lang="en-US" smtClean="0"/>
              <a:t>9</a:t>
            </a:fld>
            <a:endParaRPr lang="en-US"/>
          </a:p>
        </p:txBody>
      </p:sp>
    </p:spTree>
    <p:extLst>
      <p:ext uri="{BB962C8B-B14F-4D97-AF65-F5344CB8AC3E}">
        <p14:creationId xmlns:p14="http://schemas.microsoft.com/office/powerpoint/2010/main" val="367486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k means cluster was used to group the Strava links based on activities using three indices (am peak, weekend ratio, utilitarian ratio)</a:t>
            </a:r>
          </a:p>
          <a:p>
            <a:r>
              <a:rPr lang="en-US" dirty="0"/>
              <a:t>2. </a:t>
            </a:r>
            <a:r>
              <a:rPr lang="en-US" sz="1200" kern="1200" dirty="0">
                <a:solidFill>
                  <a:schemeClr val="tx1"/>
                </a:solidFill>
                <a:effectLst/>
                <a:latin typeface="+mn-lt"/>
                <a:ea typeface="+mn-ea"/>
                <a:cs typeface="+mn-cs"/>
              </a:rPr>
              <a:t>Overall, seven and five PC sites, and 27 and 44 short-term locations belong to clusters 1 and 2, respectively</a:t>
            </a:r>
          </a:p>
          <a:p>
            <a:r>
              <a:rPr lang="en-US" dirty="0"/>
              <a:t>3. Weekend recreational represents 92.31% of the network, but a model cannot be developed for it because insufficient permanent counters and short-term counters represent these locations.  </a:t>
            </a:r>
          </a:p>
          <a:p>
            <a:endParaRPr lang="en-US" dirty="0"/>
          </a:p>
        </p:txBody>
      </p:sp>
      <p:sp>
        <p:nvSpPr>
          <p:cNvPr id="4" name="Slide Number Placeholder 3"/>
          <p:cNvSpPr>
            <a:spLocks noGrp="1"/>
          </p:cNvSpPr>
          <p:nvPr>
            <p:ph type="sldNum" sz="quarter" idx="5"/>
          </p:nvPr>
        </p:nvSpPr>
        <p:spPr/>
        <p:txBody>
          <a:bodyPr/>
          <a:lstStyle/>
          <a:p>
            <a:fld id="{E608F9D4-AFFA-4EBF-8A87-A70300345CCA}" type="slidenum">
              <a:rPr lang="en-US" smtClean="0"/>
              <a:t>10</a:t>
            </a:fld>
            <a:endParaRPr lang="en-US"/>
          </a:p>
        </p:txBody>
      </p:sp>
    </p:spTree>
    <p:extLst>
      <p:ext uri="{BB962C8B-B14F-4D97-AF65-F5344CB8AC3E}">
        <p14:creationId xmlns:p14="http://schemas.microsoft.com/office/powerpoint/2010/main" val="194665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8ED16-FD05-486F-B320-BAD7BFDCCB0E}" type="slidenum">
              <a:rPr lang="en-US" altLang="en-US" smtClean="0"/>
              <a:pPr/>
              <a:t>11</a:t>
            </a:fld>
            <a:endParaRPr lang="en-US" altLang="en-US"/>
          </a:p>
        </p:txBody>
      </p:sp>
    </p:spTree>
    <p:extLst>
      <p:ext uri="{BB962C8B-B14F-4D97-AF65-F5344CB8AC3E}">
        <p14:creationId xmlns:p14="http://schemas.microsoft.com/office/powerpoint/2010/main" val="348376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Each node indicates the average bicycle volume and the percentage of the dataset belonging to each branch. </a:t>
            </a:r>
          </a:p>
          <a:p>
            <a:pPr marL="228600" indent="-228600">
              <a:buAutoNum type="arabicPeriod"/>
            </a:pPr>
            <a:r>
              <a:rPr lang="en-US" sz="1200" kern="1200" dirty="0">
                <a:solidFill>
                  <a:schemeClr val="tx1"/>
                </a:solidFill>
                <a:effectLst/>
                <a:latin typeface="+mn-lt"/>
                <a:ea typeface="+mn-ea"/>
                <a:cs typeface="+mn-cs"/>
              </a:rPr>
              <a:t>The first branch of cluster 1 tree uses the Strava volume, which indicates it has the greatest importance in explaining the dataset, to split the data at a Strava volume of 93. </a:t>
            </a:r>
          </a:p>
          <a:p>
            <a:pPr marL="228600" indent="-228600">
              <a:buAutoNum type="arabicPeriod"/>
            </a:pPr>
            <a:r>
              <a:rPr lang="en-US" sz="1200" kern="1200" dirty="0">
                <a:solidFill>
                  <a:schemeClr val="tx1"/>
                </a:solidFill>
                <a:effectLst/>
                <a:latin typeface="+mn-lt"/>
                <a:ea typeface="+mn-ea"/>
                <a:cs typeface="+mn-cs"/>
              </a:rPr>
              <a:t>The Strava counts reappear on left sides of the tree in lower branches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 cluster 2 tree contains 13 terminal leaves using distance from college, Strava volume, average temperature, local roads, protected bike lane and  bike share OD 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Strava volume regularly appears throughout the cluster 2 tree, but local roads or Average temperature represents the most significant factor.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608F9D4-AFFA-4EBF-8A87-A70300345CCA}" type="slidenum">
              <a:rPr lang="en-US" smtClean="0"/>
              <a:t>14</a:t>
            </a:fld>
            <a:endParaRPr lang="en-US"/>
          </a:p>
        </p:txBody>
      </p:sp>
    </p:spTree>
    <p:extLst>
      <p:ext uri="{BB962C8B-B14F-4D97-AF65-F5344CB8AC3E}">
        <p14:creationId xmlns:p14="http://schemas.microsoft.com/office/powerpoint/2010/main" val="265441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C102-CA94-4D47-8B38-98F4AF9190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7D26E-D7B7-4D33-92F0-F721CA295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5E4B4-13B5-4535-A9A5-02E79E38037C}"/>
              </a:ext>
            </a:extLst>
          </p:cNvPr>
          <p:cNvSpPr>
            <a:spLocks noGrp="1"/>
          </p:cNvSpPr>
          <p:nvPr>
            <p:ph type="dt" sz="half" idx="10"/>
          </p:nvPr>
        </p:nvSpPr>
        <p:spPr/>
        <p:txBody>
          <a:bodyPr/>
          <a:lstStyle/>
          <a:p>
            <a:fld id="{604661E8-B804-4057-A32A-FCA48C0721AC}" type="datetime1">
              <a:rPr lang="en-US" smtClean="0"/>
              <a:t>5/13/2022</a:t>
            </a:fld>
            <a:endParaRPr lang="en-US"/>
          </a:p>
        </p:txBody>
      </p:sp>
      <p:sp>
        <p:nvSpPr>
          <p:cNvPr id="5" name="Footer Placeholder 4">
            <a:extLst>
              <a:ext uri="{FF2B5EF4-FFF2-40B4-BE49-F238E27FC236}">
                <a16:creationId xmlns:a16="http://schemas.microsoft.com/office/drawing/2014/main" id="{58C5A3ED-FB8B-4CF6-8412-10FE10E89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A8FB5-0434-4001-BB09-A155BEC67CC4}"/>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32459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EC47-4F28-4D79-A05E-C61AFBF324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4B706-A19D-49B0-B11F-031027767F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2F55F-4973-4AFB-BC57-A25C72EC8723}"/>
              </a:ext>
            </a:extLst>
          </p:cNvPr>
          <p:cNvSpPr>
            <a:spLocks noGrp="1"/>
          </p:cNvSpPr>
          <p:nvPr>
            <p:ph type="dt" sz="half" idx="10"/>
          </p:nvPr>
        </p:nvSpPr>
        <p:spPr/>
        <p:txBody>
          <a:bodyPr/>
          <a:lstStyle/>
          <a:p>
            <a:fld id="{9398BFD9-CBA5-4AE2-9887-D251051E9A3B}" type="datetime1">
              <a:rPr lang="en-US" smtClean="0"/>
              <a:t>5/13/2022</a:t>
            </a:fld>
            <a:endParaRPr lang="en-US"/>
          </a:p>
        </p:txBody>
      </p:sp>
      <p:sp>
        <p:nvSpPr>
          <p:cNvPr id="5" name="Footer Placeholder 4">
            <a:extLst>
              <a:ext uri="{FF2B5EF4-FFF2-40B4-BE49-F238E27FC236}">
                <a16:creationId xmlns:a16="http://schemas.microsoft.com/office/drawing/2014/main" id="{005CF964-B061-4A1C-AF14-B3D60A651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5DE32-91B5-4DD4-9385-E3F08944956D}"/>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179945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F60FF-8F0F-4F13-9BE2-8961A75537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FC5357-EF39-4170-A19F-9000077BBC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30503-E8DC-45D7-8742-B1DB7F1153FD}"/>
              </a:ext>
            </a:extLst>
          </p:cNvPr>
          <p:cNvSpPr>
            <a:spLocks noGrp="1"/>
          </p:cNvSpPr>
          <p:nvPr>
            <p:ph type="dt" sz="half" idx="10"/>
          </p:nvPr>
        </p:nvSpPr>
        <p:spPr/>
        <p:txBody>
          <a:bodyPr/>
          <a:lstStyle/>
          <a:p>
            <a:fld id="{1A8162C1-C5BD-4189-A601-05C217DAC53A}" type="datetime1">
              <a:rPr lang="en-US" smtClean="0"/>
              <a:t>5/13/2022</a:t>
            </a:fld>
            <a:endParaRPr lang="en-US"/>
          </a:p>
        </p:txBody>
      </p:sp>
      <p:sp>
        <p:nvSpPr>
          <p:cNvPr id="5" name="Footer Placeholder 4">
            <a:extLst>
              <a:ext uri="{FF2B5EF4-FFF2-40B4-BE49-F238E27FC236}">
                <a16:creationId xmlns:a16="http://schemas.microsoft.com/office/drawing/2014/main" id="{C8F0A4D6-6402-419F-9324-794274F66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0BF48-8BFD-42A1-BA96-39F8A4F36A78}"/>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61668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8856-2611-45FA-B6C1-5A40D131B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D65C5-979D-4FDF-B951-B7B0B5CE4E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92878-CCAF-4C6E-8315-14223722B5C8}"/>
              </a:ext>
            </a:extLst>
          </p:cNvPr>
          <p:cNvSpPr>
            <a:spLocks noGrp="1"/>
          </p:cNvSpPr>
          <p:nvPr>
            <p:ph type="dt" sz="half" idx="10"/>
          </p:nvPr>
        </p:nvSpPr>
        <p:spPr/>
        <p:txBody>
          <a:bodyPr/>
          <a:lstStyle/>
          <a:p>
            <a:fld id="{38E4244B-8A0B-4F87-A226-6A52945F9E5E}" type="datetime1">
              <a:rPr lang="en-US" smtClean="0"/>
              <a:t>5/13/2022</a:t>
            </a:fld>
            <a:endParaRPr lang="en-US"/>
          </a:p>
        </p:txBody>
      </p:sp>
      <p:sp>
        <p:nvSpPr>
          <p:cNvPr id="5" name="Footer Placeholder 4">
            <a:extLst>
              <a:ext uri="{FF2B5EF4-FFF2-40B4-BE49-F238E27FC236}">
                <a16:creationId xmlns:a16="http://schemas.microsoft.com/office/drawing/2014/main" id="{554146CD-CAF1-4F1C-8CD0-0CD636469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866C1-08A8-493D-99C7-687CBF802A30}"/>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355980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A9D6-47F5-4FB5-B32A-CE43083848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E57E0F-3295-49E1-9BF8-57F5BBB865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B4AAA1-9799-47DA-8890-21B30915CE29}"/>
              </a:ext>
            </a:extLst>
          </p:cNvPr>
          <p:cNvSpPr>
            <a:spLocks noGrp="1"/>
          </p:cNvSpPr>
          <p:nvPr>
            <p:ph type="dt" sz="half" idx="10"/>
          </p:nvPr>
        </p:nvSpPr>
        <p:spPr/>
        <p:txBody>
          <a:bodyPr/>
          <a:lstStyle/>
          <a:p>
            <a:fld id="{7A506BA6-290A-48D4-93F2-7322E5CD19C1}" type="datetime1">
              <a:rPr lang="en-US" smtClean="0"/>
              <a:t>5/13/2022</a:t>
            </a:fld>
            <a:endParaRPr lang="en-US"/>
          </a:p>
        </p:txBody>
      </p:sp>
      <p:sp>
        <p:nvSpPr>
          <p:cNvPr id="5" name="Footer Placeholder 4">
            <a:extLst>
              <a:ext uri="{FF2B5EF4-FFF2-40B4-BE49-F238E27FC236}">
                <a16:creationId xmlns:a16="http://schemas.microsoft.com/office/drawing/2014/main" id="{48E67E33-093B-4BD1-B158-40A630C6E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959A7-833C-40EE-A746-A7453CB3ABA4}"/>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198848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BEBD-EBC5-41D2-A82B-8ABA72D55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0217D-EE7E-4985-B9C9-B0D3556ED0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8DF710-5E4D-401F-8BE0-9A4305045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6A994-BC92-4C57-91AC-5459D33AE65C}"/>
              </a:ext>
            </a:extLst>
          </p:cNvPr>
          <p:cNvSpPr>
            <a:spLocks noGrp="1"/>
          </p:cNvSpPr>
          <p:nvPr>
            <p:ph type="dt" sz="half" idx="10"/>
          </p:nvPr>
        </p:nvSpPr>
        <p:spPr/>
        <p:txBody>
          <a:bodyPr/>
          <a:lstStyle/>
          <a:p>
            <a:fld id="{D0FA52E1-5572-4621-A9A2-3054574D5648}" type="datetime1">
              <a:rPr lang="en-US" smtClean="0"/>
              <a:t>5/13/2022</a:t>
            </a:fld>
            <a:endParaRPr lang="en-US"/>
          </a:p>
        </p:txBody>
      </p:sp>
      <p:sp>
        <p:nvSpPr>
          <p:cNvPr id="6" name="Footer Placeholder 5">
            <a:extLst>
              <a:ext uri="{FF2B5EF4-FFF2-40B4-BE49-F238E27FC236}">
                <a16:creationId xmlns:a16="http://schemas.microsoft.com/office/drawing/2014/main" id="{707E3109-B01D-46C6-B369-A0C07DAA6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9020E-A3E9-4EC5-B773-FD5D218D694B}"/>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335899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3C63-C651-4023-82B0-81ED6BCD12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21DB37-3805-4B75-8995-96ED6E638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5FCEE-0D8C-4122-B56F-2E14C207BD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2BA33F-1FDC-46E6-AF58-E4D1A32D97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2D4A9-390A-4A36-A710-2CD1882F9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83679-C629-4E8A-AF60-681F65668728}"/>
              </a:ext>
            </a:extLst>
          </p:cNvPr>
          <p:cNvSpPr>
            <a:spLocks noGrp="1"/>
          </p:cNvSpPr>
          <p:nvPr>
            <p:ph type="dt" sz="half" idx="10"/>
          </p:nvPr>
        </p:nvSpPr>
        <p:spPr/>
        <p:txBody>
          <a:bodyPr/>
          <a:lstStyle/>
          <a:p>
            <a:fld id="{16789C97-54F1-4941-8E99-E00F0BD1BD87}" type="datetime1">
              <a:rPr lang="en-US" smtClean="0"/>
              <a:t>5/13/2022</a:t>
            </a:fld>
            <a:endParaRPr lang="en-US"/>
          </a:p>
        </p:txBody>
      </p:sp>
      <p:sp>
        <p:nvSpPr>
          <p:cNvPr id="8" name="Footer Placeholder 7">
            <a:extLst>
              <a:ext uri="{FF2B5EF4-FFF2-40B4-BE49-F238E27FC236}">
                <a16:creationId xmlns:a16="http://schemas.microsoft.com/office/drawing/2014/main" id="{53A1B2FC-570E-4B91-9A6A-3B4F2D09B7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416DA8-8472-4501-9819-5030FE21EB1B}"/>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239652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4E81-C185-4011-A57D-75947DA939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6DAFDA-8161-4614-9E39-91595B331F66}"/>
              </a:ext>
            </a:extLst>
          </p:cNvPr>
          <p:cNvSpPr>
            <a:spLocks noGrp="1"/>
          </p:cNvSpPr>
          <p:nvPr>
            <p:ph type="dt" sz="half" idx="10"/>
          </p:nvPr>
        </p:nvSpPr>
        <p:spPr/>
        <p:txBody>
          <a:bodyPr/>
          <a:lstStyle/>
          <a:p>
            <a:fld id="{ADA7618A-170E-4437-A341-BC34B846DCD9}" type="datetime1">
              <a:rPr lang="en-US" smtClean="0"/>
              <a:t>5/13/2022</a:t>
            </a:fld>
            <a:endParaRPr lang="en-US"/>
          </a:p>
        </p:txBody>
      </p:sp>
      <p:sp>
        <p:nvSpPr>
          <p:cNvPr id="4" name="Footer Placeholder 3">
            <a:extLst>
              <a:ext uri="{FF2B5EF4-FFF2-40B4-BE49-F238E27FC236}">
                <a16:creationId xmlns:a16="http://schemas.microsoft.com/office/drawing/2014/main" id="{D19B3302-38A0-40C9-8246-57D4BD582F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C4A826-9973-4E57-A113-72AD38CDD6BC}"/>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76756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756F4-7581-4AF6-8E38-00B8A14CE186}"/>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Footer Placeholder 2">
            <a:extLst>
              <a:ext uri="{FF2B5EF4-FFF2-40B4-BE49-F238E27FC236}">
                <a16:creationId xmlns:a16="http://schemas.microsoft.com/office/drawing/2014/main" id="{4377F14E-FB33-401B-AF09-61DC8A15FD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AB160-3825-4B85-B556-7FC0922B5016}"/>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318681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47BC-E2FD-41FB-A34B-E4196F144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31667E-80A4-419C-8525-90C0D2BA3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40D516-0B8C-40BF-B6FE-FDFC2C7F7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22807C-3559-42DD-9250-F10292B1D1FC}"/>
              </a:ext>
            </a:extLst>
          </p:cNvPr>
          <p:cNvSpPr>
            <a:spLocks noGrp="1"/>
          </p:cNvSpPr>
          <p:nvPr>
            <p:ph type="dt" sz="half" idx="10"/>
          </p:nvPr>
        </p:nvSpPr>
        <p:spPr/>
        <p:txBody>
          <a:bodyPr/>
          <a:lstStyle/>
          <a:p>
            <a:fld id="{5B8C3A0A-0189-4654-A0AC-66B63E7A2281}" type="datetime1">
              <a:rPr lang="en-US" smtClean="0"/>
              <a:t>5/13/2022</a:t>
            </a:fld>
            <a:endParaRPr lang="en-US"/>
          </a:p>
        </p:txBody>
      </p:sp>
      <p:sp>
        <p:nvSpPr>
          <p:cNvPr id="6" name="Footer Placeholder 5">
            <a:extLst>
              <a:ext uri="{FF2B5EF4-FFF2-40B4-BE49-F238E27FC236}">
                <a16:creationId xmlns:a16="http://schemas.microsoft.com/office/drawing/2014/main" id="{8E9E30FE-BB36-442D-99DB-6874FFA9A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07D5B-4E99-44F4-8B78-AFB3AFA072B9}"/>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173191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A6AA-25EE-41E7-8F9E-98E04F784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29FF08-B0B0-40CA-BCEB-E19CA27B62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CD3BFE-1F6A-4273-9DD5-E3F1D5878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9713E-DEF3-4B00-BB6F-B668F31DE38B}"/>
              </a:ext>
            </a:extLst>
          </p:cNvPr>
          <p:cNvSpPr>
            <a:spLocks noGrp="1"/>
          </p:cNvSpPr>
          <p:nvPr>
            <p:ph type="dt" sz="half" idx="10"/>
          </p:nvPr>
        </p:nvSpPr>
        <p:spPr/>
        <p:txBody>
          <a:bodyPr/>
          <a:lstStyle/>
          <a:p>
            <a:fld id="{4188E7AE-B920-4F23-ABD7-6C135FE30950}" type="datetime1">
              <a:rPr lang="en-US" smtClean="0"/>
              <a:t>5/13/2022</a:t>
            </a:fld>
            <a:endParaRPr lang="en-US"/>
          </a:p>
        </p:txBody>
      </p:sp>
      <p:sp>
        <p:nvSpPr>
          <p:cNvPr id="6" name="Footer Placeholder 5">
            <a:extLst>
              <a:ext uri="{FF2B5EF4-FFF2-40B4-BE49-F238E27FC236}">
                <a16:creationId xmlns:a16="http://schemas.microsoft.com/office/drawing/2014/main" id="{FD480318-A4EB-493F-BC15-824195EA4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01E26-813C-4773-B982-FB297AAA850F}"/>
              </a:ext>
            </a:extLst>
          </p:cNvPr>
          <p:cNvSpPr>
            <a:spLocks noGrp="1"/>
          </p:cNvSpPr>
          <p:nvPr>
            <p:ph type="sldNum" sz="quarter" idx="12"/>
          </p:nvPr>
        </p:nvSpPr>
        <p:spPr/>
        <p:txBody>
          <a:bodyPr/>
          <a:lstStyle/>
          <a:p>
            <a:fld id="{24E00F01-75C5-450D-8B87-93FB1DC28B15}" type="slidenum">
              <a:rPr lang="en-US" smtClean="0"/>
              <a:t>‹#›</a:t>
            </a:fld>
            <a:endParaRPr lang="en-US"/>
          </a:p>
        </p:txBody>
      </p:sp>
    </p:spTree>
    <p:extLst>
      <p:ext uri="{BB962C8B-B14F-4D97-AF65-F5344CB8AC3E}">
        <p14:creationId xmlns:p14="http://schemas.microsoft.com/office/powerpoint/2010/main" val="171591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0C565-CA5D-430F-A47B-1DD796F20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35599-BD44-4F46-9FD2-0351C40314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21CF3-A4EE-481D-863E-CF9FA83C2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B49C9-D483-4D3C-9752-88C99B85EEC0}" type="datetime1">
              <a:rPr lang="en-US" smtClean="0"/>
              <a:t>5/13/2022</a:t>
            </a:fld>
            <a:endParaRPr lang="en-US"/>
          </a:p>
        </p:txBody>
      </p:sp>
      <p:sp>
        <p:nvSpPr>
          <p:cNvPr id="5" name="Footer Placeholder 4">
            <a:extLst>
              <a:ext uri="{FF2B5EF4-FFF2-40B4-BE49-F238E27FC236}">
                <a16:creationId xmlns:a16="http://schemas.microsoft.com/office/drawing/2014/main" id="{D94E65AB-C580-40D6-90A2-75273BA5B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B67313-C4F6-4374-AF3E-E45FAC9F2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00F01-75C5-450D-8B87-93FB1DC28B15}" type="slidenum">
              <a:rPr lang="en-US" smtClean="0"/>
              <a:t>‹#›</a:t>
            </a:fld>
            <a:endParaRPr lang="en-US"/>
          </a:p>
        </p:txBody>
      </p:sp>
    </p:spTree>
    <p:extLst>
      <p:ext uri="{BB962C8B-B14F-4D97-AF65-F5344CB8AC3E}">
        <p14:creationId xmlns:p14="http://schemas.microsoft.com/office/powerpoint/2010/main" val="312584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ttingly@uta.ed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20.png"/><Relationship Id="rId4" Type="http://schemas.openxmlformats.org/officeDocument/2006/relationships/image" Target="../media/image12.png"/><Relationship Id="rId9"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microsoft.com/office/2018/10/relationships/comments" Target="../comments/modernComment_23A_D776DE0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ascelibrary.org/doi/full/10.1061/JTEPBS.0000634" TargetMode="External"/><Relationship Id="rId2" Type="http://schemas.openxmlformats.org/officeDocument/2006/relationships/hyperlink" Target="https://doi.org/10.1007/s11116-022-10290-z"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54990F-46B3-47D7-9B6B-FCD68B25A569}"/>
              </a:ext>
            </a:extLst>
          </p:cNvPr>
          <p:cNvSpPr>
            <a:spLocks noGrp="1"/>
          </p:cNvSpPr>
          <p:nvPr>
            <p:ph type="dt" sz="half" idx="10"/>
          </p:nvPr>
        </p:nvSpPr>
        <p:spPr/>
        <p:txBody>
          <a:bodyPr/>
          <a:lstStyle/>
          <a:p>
            <a:fld id="{567B663A-AD79-4DED-BCC0-4EA5F4A26447}" type="datetime1">
              <a:rPr lang="en-US" smtClean="0"/>
              <a:t>5/13/2022</a:t>
            </a:fld>
            <a:endParaRPr lang="en-US"/>
          </a:p>
        </p:txBody>
      </p:sp>
      <p:sp>
        <p:nvSpPr>
          <p:cNvPr id="5" name="Slide Number Placeholder 4">
            <a:extLst>
              <a:ext uri="{FF2B5EF4-FFF2-40B4-BE49-F238E27FC236}">
                <a16:creationId xmlns:a16="http://schemas.microsoft.com/office/drawing/2014/main" id="{32F74FFA-AE7C-4ADD-8119-77174E9B5403}"/>
              </a:ext>
            </a:extLst>
          </p:cNvPr>
          <p:cNvSpPr>
            <a:spLocks noGrp="1"/>
          </p:cNvSpPr>
          <p:nvPr>
            <p:ph type="sldNum" sz="quarter" idx="12"/>
          </p:nvPr>
        </p:nvSpPr>
        <p:spPr/>
        <p:txBody>
          <a:bodyPr/>
          <a:lstStyle/>
          <a:p>
            <a:fld id="{24E00F01-75C5-450D-8B87-93FB1DC28B15}" type="slidenum">
              <a:rPr lang="en-US" smtClean="0"/>
              <a:t>1</a:t>
            </a:fld>
            <a:endParaRPr lang="en-US"/>
          </a:p>
        </p:txBody>
      </p:sp>
      <p:sp>
        <p:nvSpPr>
          <p:cNvPr id="6" name="Rectangle 5">
            <a:extLst>
              <a:ext uri="{FF2B5EF4-FFF2-40B4-BE49-F238E27FC236}">
                <a16:creationId xmlns:a16="http://schemas.microsoft.com/office/drawing/2014/main" id="{BD29E2FC-E4F8-49D5-AB3A-B142AD829961}"/>
              </a:ext>
            </a:extLst>
          </p:cNvPr>
          <p:cNvSpPr/>
          <p:nvPr/>
        </p:nvSpPr>
        <p:spPr>
          <a:xfrm>
            <a:off x="0" y="2334161"/>
            <a:ext cx="11929354" cy="2646878"/>
          </a:xfrm>
          <a:prstGeom prst="rect">
            <a:avLst/>
          </a:prstGeom>
        </p:spPr>
        <p:txBody>
          <a:bodyPr wrap="square">
            <a:spAutoFit/>
          </a:bodyPr>
          <a:lstStyle/>
          <a:p>
            <a:pPr algn="ctr"/>
            <a:r>
              <a:rPr lang="en-US" sz="2400" b="1" dirty="0">
                <a:solidFill>
                  <a:srgbClr val="00B050"/>
                </a:solidFill>
                <a:latin typeface="Times New Roman" panose="02020603050405020304" pitchFamily="18" charset="0"/>
                <a:ea typeface="Times New Roman" panose="02020603050405020304" pitchFamily="18" charset="0"/>
              </a:rPr>
              <a:t>Paper Title: Machine Learning Approach to Estimate Daily Bike Traffic (DBT) Using Emerging Data Source STRAVA (# 4735)</a:t>
            </a:r>
          </a:p>
          <a:p>
            <a:pPr algn="ctr"/>
            <a:endParaRPr lang="en-US" sz="2400" b="1" dirty="0">
              <a:solidFill>
                <a:srgbClr val="00B050"/>
              </a:solidFill>
              <a:latin typeface="Times New Roman" panose="02020603050405020304" pitchFamily="18" charset="0"/>
              <a:ea typeface="Times New Roman" panose="02020603050405020304" pitchFamily="18" charset="0"/>
            </a:endParaRPr>
          </a:p>
          <a:p>
            <a:pPr algn="ctr"/>
            <a:endParaRPr lang="en-US" dirty="0"/>
          </a:p>
          <a:p>
            <a:pPr algn="ctr"/>
            <a:endParaRPr lang="en-US" sz="1400" dirty="0"/>
          </a:p>
          <a:p>
            <a:pPr algn="ctr"/>
            <a:endParaRPr lang="en-US" sz="1400" dirty="0">
              <a:latin typeface="Times New Roman" panose="02020603050405020304" pitchFamily="18" charset="0"/>
              <a:ea typeface="Times New Roman" panose="02020603050405020304" pitchFamily="18" charset="0"/>
            </a:endParaRPr>
          </a:p>
          <a:p>
            <a:pPr algn="ctr"/>
            <a:endParaRPr lang="en-US" sz="2400" b="1" dirty="0">
              <a:latin typeface="Times New Roman" panose="02020603050405020304" pitchFamily="18" charset="0"/>
              <a:ea typeface="Times New Roman" panose="02020603050405020304" pitchFamily="18" charset="0"/>
            </a:endParaRPr>
          </a:p>
          <a:p>
            <a:pPr algn="ctr"/>
            <a:endParaRPr lang="en-US" sz="2400" b="1"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3DB0F397-6BE0-4B76-BDE8-E9F9F7732692}"/>
              </a:ext>
            </a:extLst>
          </p:cNvPr>
          <p:cNvSpPr/>
          <p:nvPr/>
        </p:nvSpPr>
        <p:spPr>
          <a:xfrm>
            <a:off x="1616547" y="73807"/>
            <a:ext cx="8132324" cy="1415772"/>
          </a:xfrm>
          <a:prstGeom prst="rect">
            <a:avLst/>
          </a:prstGeom>
        </p:spPr>
        <p:txBody>
          <a:bodyPr wrap="square">
            <a:spAutoFit/>
          </a:bodyPr>
          <a:lstStyle/>
          <a:p>
            <a:r>
              <a:rPr lang="en-US" dirty="0">
                <a:solidFill>
                  <a:srgbClr val="00B0F0"/>
                </a:solidFill>
                <a:latin typeface="Arial" panose="020B0604020202020204" pitchFamily="34" charset="0"/>
              </a:rPr>
              <a:t>Conference on Sustainability and Emerging Transportation Technology-2022</a:t>
            </a:r>
          </a:p>
          <a:p>
            <a:endParaRPr lang="en-US" dirty="0">
              <a:solidFill>
                <a:srgbClr val="00B0F0"/>
              </a:solidFill>
              <a:latin typeface="Arial" panose="020B0604020202020204" pitchFamily="34" charset="0"/>
            </a:endParaRPr>
          </a:p>
          <a:p>
            <a:pPr algn="ctr"/>
            <a:r>
              <a:rPr lang="en-US" sz="1600" dirty="0">
                <a:solidFill>
                  <a:srgbClr val="00B0F0"/>
                </a:solidFill>
                <a:latin typeface="Arial" panose="020B0604020202020204" pitchFamily="34" charset="0"/>
              </a:rPr>
              <a:t>Organized By Transportation Research Board</a:t>
            </a:r>
          </a:p>
          <a:p>
            <a:pPr algn="ctr"/>
            <a:r>
              <a:rPr lang="en-US" sz="1600" dirty="0">
                <a:solidFill>
                  <a:srgbClr val="00B0F0"/>
                </a:solidFill>
                <a:latin typeface="Arial" panose="020B0604020202020204" pitchFamily="34" charset="0"/>
              </a:rPr>
              <a:t>Date: June 02, 2022</a:t>
            </a:r>
          </a:p>
          <a:p>
            <a:pPr algn="ctr"/>
            <a:endParaRPr lang="en-US" dirty="0">
              <a:solidFill>
                <a:srgbClr val="000000"/>
              </a:solidFill>
              <a:latin typeface="Arial" panose="020B0604020202020204" pitchFamily="34" charset="0"/>
            </a:endParaRPr>
          </a:p>
        </p:txBody>
      </p:sp>
      <p:sp>
        <p:nvSpPr>
          <p:cNvPr id="13" name="TextBox 12">
            <a:extLst>
              <a:ext uri="{FF2B5EF4-FFF2-40B4-BE49-F238E27FC236}">
                <a16:creationId xmlns:a16="http://schemas.microsoft.com/office/drawing/2014/main" id="{D72158C0-9A73-44D0-9514-3F770D65EA30}"/>
              </a:ext>
            </a:extLst>
          </p:cNvPr>
          <p:cNvSpPr txBox="1"/>
          <p:nvPr/>
        </p:nvSpPr>
        <p:spPr>
          <a:xfrm>
            <a:off x="4563122" y="3429000"/>
            <a:ext cx="6551721" cy="2677656"/>
          </a:xfrm>
          <a:prstGeom prst="rect">
            <a:avLst/>
          </a:prstGeom>
          <a:noFill/>
        </p:spPr>
        <p:txBody>
          <a:bodyPr wrap="square" rtlCol="0">
            <a:spAutoFit/>
          </a:bodyPr>
          <a:lstStyle/>
          <a:p>
            <a:r>
              <a:rPr lang="en-US" sz="2400" dirty="0">
                <a:latin typeface="Times New Roman" panose="02020603050405020304" pitchFamily="18" charset="0"/>
                <a:ea typeface="Times New Roman" panose="02020603050405020304" pitchFamily="18" charset="0"/>
              </a:rPr>
              <a:t>Presented By- </a:t>
            </a:r>
          </a:p>
          <a:p>
            <a:r>
              <a:rPr lang="en-US" b="1" dirty="0">
                <a:effectLst/>
              </a:rPr>
              <a:t>Stephen P. Mattingly</a:t>
            </a:r>
          </a:p>
          <a:p>
            <a:r>
              <a:rPr lang="en-US" b="1" dirty="0">
                <a:ea typeface="Times New Roman" panose="02020603050405020304" pitchFamily="18" charset="0"/>
              </a:rPr>
              <a:t>Professor, Department of Civil Engineering</a:t>
            </a:r>
          </a:p>
          <a:p>
            <a:r>
              <a:rPr lang="en-US" b="1" dirty="0">
                <a:ea typeface="Times New Roman" panose="02020603050405020304" pitchFamily="18" charset="0"/>
              </a:rPr>
              <a:t>University of Texas at Arlington</a:t>
            </a:r>
          </a:p>
          <a:p>
            <a:r>
              <a:rPr lang="en-US" b="1" dirty="0">
                <a:ea typeface="Times New Roman" panose="02020603050405020304" pitchFamily="18" charset="0"/>
              </a:rPr>
              <a:t>Email: </a:t>
            </a:r>
            <a:r>
              <a:rPr lang="en-US" b="1" dirty="0">
                <a:ea typeface="Times New Roman" panose="02020603050405020304" pitchFamily="18" charset="0"/>
                <a:hlinkClick r:id="rId2"/>
              </a:rPr>
              <a:t>mattingly@uta.edu</a:t>
            </a:r>
            <a:endParaRPr lang="en-US" b="1" dirty="0">
              <a:ea typeface="Times New Roman" panose="02020603050405020304" pitchFamily="18" charset="0"/>
            </a:endParaRPr>
          </a:p>
          <a:p>
            <a:endParaRPr lang="en-US" b="1" dirty="0">
              <a:ea typeface="Times New Roman" panose="02020603050405020304" pitchFamily="18" charset="0"/>
            </a:endParaRPr>
          </a:p>
          <a:p>
            <a:r>
              <a:rPr lang="en-US" dirty="0">
                <a:ea typeface="Times New Roman" panose="02020603050405020304" pitchFamily="18" charset="0"/>
              </a:rPr>
              <a:t>Co-authors:</a:t>
            </a:r>
          </a:p>
          <a:p>
            <a:r>
              <a:rPr lang="en-US" dirty="0">
                <a:ea typeface="Times New Roman" panose="02020603050405020304" pitchFamily="18" charset="0"/>
              </a:rPr>
              <a:t>Md </a:t>
            </a:r>
            <a:r>
              <a:rPr lang="en-US" dirty="0" err="1">
                <a:ea typeface="Times New Roman" panose="02020603050405020304" pitchFamily="18" charset="0"/>
              </a:rPr>
              <a:t>Mintu</a:t>
            </a:r>
            <a:r>
              <a:rPr lang="en-US" dirty="0">
                <a:ea typeface="Times New Roman" panose="02020603050405020304" pitchFamily="18" charset="0"/>
              </a:rPr>
              <a:t> Miah, PhD Candidate, CE, UTA</a:t>
            </a:r>
          </a:p>
          <a:p>
            <a:r>
              <a:rPr lang="en-US" dirty="0">
                <a:ea typeface="Times New Roman" panose="02020603050405020304" pitchFamily="18" charset="0"/>
              </a:rPr>
              <a:t>Dr. </a:t>
            </a:r>
            <a:r>
              <a:rPr lang="en-US" dirty="0"/>
              <a:t>Kate Kyung Hyun, Associate Professor, CE, UTA</a:t>
            </a:r>
          </a:p>
        </p:txBody>
      </p:sp>
      <p:pic>
        <p:nvPicPr>
          <p:cNvPr id="15" name="Picture 14" descr="Shape&#10;&#10;Description automatically generated with medium confidence">
            <a:extLst>
              <a:ext uri="{FF2B5EF4-FFF2-40B4-BE49-F238E27FC236}">
                <a16:creationId xmlns:a16="http://schemas.microsoft.com/office/drawing/2014/main" id="{7156EFE6-A3E2-48DC-9804-229D86CC1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2" y="24167"/>
            <a:ext cx="1556695" cy="1376651"/>
          </a:xfrm>
          <a:prstGeom prst="rect">
            <a:avLst/>
          </a:prstGeom>
        </p:spPr>
      </p:pic>
      <p:pic>
        <p:nvPicPr>
          <p:cNvPr id="16" name="Picture 15">
            <a:extLst>
              <a:ext uri="{FF2B5EF4-FFF2-40B4-BE49-F238E27FC236}">
                <a16:creationId xmlns:a16="http://schemas.microsoft.com/office/drawing/2014/main" id="{8F8BFF87-882E-4C93-BE6F-EAD0E53FCA00}"/>
              </a:ext>
            </a:extLst>
          </p:cNvPr>
          <p:cNvPicPr>
            <a:picLocks noChangeAspect="1"/>
          </p:cNvPicPr>
          <p:nvPr/>
        </p:nvPicPr>
        <p:blipFill>
          <a:blip r:embed="rId4"/>
          <a:stretch>
            <a:fillRect/>
          </a:stretch>
        </p:blipFill>
        <p:spPr>
          <a:xfrm>
            <a:off x="9701002" y="0"/>
            <a:ext cx="2490998" cy="765555"/>
          </a:xfrm>
          <a:prstGeom prst="rect">
            <a:avLst/>
          </a:prstGeom>
        </p:spPr>
      </p:pic>
    </p:spTree>
    <p:extLst>
      <p:ext uri="{BB962C8B-B14F-4D97-AF65-F5344CB8AC3E}">
        <p14:creationId xmlns:p14="http://schemas.microsoft.com/office/powerpoint/2010/main" val="85980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476B4-D60A-4641-9769-9D23DF0B35C4}"/>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87202B21-C693-4813-9F47-022C06CF104D}"/>
              </a:ext>
            </a:extLst>
          </p:cNvPr>
          <p:cNvSpPr>
            <a:spLocks noGrp="1"/>
          </p:cNvSpPr>
          <p:nvPr>
            <p:ph type="sldNum" sz="quarter" idx="12"/>
          </p:nvPr>
        </p:nvSpPr>
        <p:spPr/>
        <p:txBody>
          <a:bodyPr/>
          <a:lstStyle/>
          <a:p>
            <a:fld id="{24E00F01-75C5-450D-8B87-93FB1DC28B15}" type="slidenum">
              <a:rPr lang="en-US" smtClean="0"/>
              <a:t>10</a:t>
            </a:fld>
            <a:endParaRPr lang="en-US"/>
          </a:p>
        </p:txBody>
      </p:sp>
      <p:sp>
        <p:nvSpPr>
          <p:cNvPr id="5" name="TextBox 4">
            <a:extLst>
              <a:ext uri="{FF2B5EF4-FFF2-40B4-BE49-F238E27FC236}">
                <a16:creationId xmlns:a16="http://schemas.microsoft.com/office/drawing/2014/main" id="{792647CB-EEB0-4319-ABFA-3CECE844E181}"/>
              </a:ext>
            </a:extLst>
          </p:cNvPr>
          <p:cNvSpPr txBox="1"/>
          <p:nvPr/>
        </p:nvSpPr>
        <p:spPr>
          <a:xfrm>
            <a:off x="4202784" y="-125085"/>
            <a:ext cx="5065746" cy="523220"/>
          </a:xfrm>
          <a:prstGeom prst="rect">
            <a:avLst/>
          </a:prstGeom>
          <a:noFill/>
        </p:spPr>
        <p:txBody>
          <a:bodyPr wrap="none" rtlCol="0">
            <a:spAutoFit/>
          </a:bodyPr>
          <a:lstStyle/>
          <a:p>
            <a:r>
              <a:rPr lang="en-US" sz="2800" b="1" u="sng" dirty="0">
                <a:latin typeface="Times New Roman" panose="02020603050405020304" pitchFamily="18" charset="0"/>
                <a:cs typeface="Times New Roman" panose="02020603050405020304" pitchFamily="18" charset="0"/>
              </a:rPr>
              <a:t>Clustering of Strava User Links</a:t>
            </a:r>
          </a:p>
        </p:txBody>
      </p:sp>
      <p:pic>
        <p:nvPicPr>
          <p:cNvPr id="6" name="Picture 5">
            <a:extLst>
              <a:ext uri="{FF2B5EF4-FFF2-40B4-BE49-F238E27FC236}">
                <a16:creationId xmlns:a16="http://schemas.microsoft.com/office/drawing/2014/main" id="{F3778662-0FD7-4BE2-8429-1F8739498E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22961" y="461665"/>
            <a:ext cx="6880597" cy="4321876"/>
          </a:xfrm>
          <a:prstGeom prst="rect">
            <a:avLst/>
          </a:prstGeom>
          <a:noFill/>
        </p:spPr>
      </p:pic>
      <p:graphicFrame>
        <p:nvGraphicFramePr>
          <p:cNvPr id="7" name="Table 6">
            <a:extLst>
              <a:ext uri="{FF2B5EF4-FFF2-40B4-BE49-F238E27FC236}">
                <a16:creationId xmlns:a16="http://schemas.microsoft.com/office/drawing/2014/main" id="{64F7E552-3DCC-431B-9443-B41DB9781CE8}"/>
              </a:ext>
            </a:extLst>
          </p:cNvPr>
          <p:cNvGraphicFramePr>
            <a:graphicFrameLocks noGrp="1"/>
          </p:cNvGraphicFramePr>
          <p:nvPr>
            <p:extLst>
              <p:ext uri="{D42A27DB-BD31-4B8C-83A1-F6EECF244321}">
                <p14:modId xmlns:p14="http://schemas.microsoft.com/office/powerpoint/2010/main" val="2326003907"/>
              </p:ext>
            </p:extLst>
          </p:nvPr>
        </p:nvGraphicFramePr>
        <p:xfrm>
          <a:off x="1792144" y="4872204"/>
          <a:ext cx="8516204" cy="1985796"/>
        </p:xfrm>
        <a:graphic>
          <a:graphicData uri="http://schemas.openxmlformats.org/drawingml/2006/table">
            <a:tbl>
              <a:tblPr firstRow="1" firstCol="1" bandRow="1">
                <a:tableStyleId>{5C22544A-7EE6-4342-B048-85BDC9FD1C3A}</a:tableStyleId>
              </a:tblPr>
              <a:tblGrid>
                <a:gridCol w="845224">
                  <a:extLst>
                    <a:ext uri="{9D8B030D-6E8A-4147-A177-3AD203B41FA5}">
                      <a16:colId xmlns:a16="http://schemas.microsoft.com/office/drawing/2014/main" val="1068387850"/>
                    </a:ext>
                  </a:extLst>
                </a:gridCol>
                <a:gridCol w="1153121">
                  <a:extLst>
                    <a:ext uri="{9D8B030D-6E8A-4147-A177-3AD203B41FA5}">
                      <a16:colId xmlns:a16="http://schemas.microsoft.com/office/drawing/2014/main" val="2469329524"/>
                    </a:ext>
                  </a:extLst>
                </a:gridCol>
                <a:gridCol w="999599">
                  <a:extLst>
                    <a:ext uri="{9D8B030D-6E8A-4147-A177-3AD203B41FA5}">
                      <a16:colId xmlns:a16="http://schemas.microsoft.com/office/drawing/2014/main" val="1995946281"/>
                    </a:ext>
                  </a:extLst>
                </a:gridCol>
                <a:gridCol w="1076359">
                  <a:extLst>
                    <a:ext uri="{9D8B030D-6E8A-4147-A177-3AD203B41FA5}">
                      <a16:colId xmlns:a16="http://schemas.microsoft.com/office/drawing/2014/main" val="1331171964"/>
                    </a:ext>
                  </a:extLst>
                </a:gridCol>
                <a:gridCol w="948425">
                  <a:extLst>
                    <a:ext uri="{9D8B030D-6E8A-4147-A177-3AD203B41FA5}">
                      <a16:colId xmlns:a16="http://schemas.microsoft.com/office/drawing/2014/main" val="1002320933"/>
                    </a:ext>
                  </a:extLst>
                </a:gridCol>
                <a:gridCol w="819636">
                  <a:extLst>
                    <a:ext uri="{9D8B030D-6E8A-4147-A177-3AD203B41FA5}">
                      <a16:colId xmlns:a16="http://schemas.microsoft.com/office/drawing/2014/main" val="185883422"/>
                    </a:ext>
                  </a:extLst>
                </a:gridCol>
                <a:gridCol w="989364">
                  <a:extLst>
                    <a:ext uri="{9D8B030D-6E8A-4147-A177-3AD203B41FA5}">
                      <a16:colId xmlns:a16="http://schemas.microsoft.com/office/drawing/2014/main" val="239876536"/>
                    </a:ext>
                  </a:extLst>
                </a:gridCol>
                <a:gridCol w="1684476">
                  <a:extLst>
                    <a:ext uri="{9D8B030D-6E8A-4147-A177-3AD203B41FA5}">
                      <a16:colId xmlns:a16="http://schemas.microsoft.com/office/drawing/2014/main" val="2459517177"/>
                    </a:ext>
                  </a:extLst>
                </a:gridCol>
              </a:tblGrid>
              <a:tr h="157221">
                <a:tc gridSpan="2">
                  <a:txBody>
                    <a:bodyPr/>
                    <a:lstStyle/>
                    <a:p>
                      <a:pPr marL="0" marR="0" algn="ctr" fontAlgn="base">
                        <a:spcBef>
                          <a:spcPts val="0"/>
                        </a:spcBef>
                        <a:spcAft>
                          <a:spcPts val="0"/>
                        </a:spcAft>
                      </a:pPr>
                      <a:r>
                        <a:rPr lang="en-US" sz="1400">
                          <a:effectLst/>
                        </a:rPr>
                        <a:t>Cluster Type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3">
                  <a:txBody>
                    <a:bodyPr/>
                    <a:lstStyle/>
                    <a:p>
                      <a:pPr marL="0" marR="0" algn="ctr" fontAlgn="base">
                        <a:spcBef>
                          <a:spcPts val="0"/>
                        </a:spcBef>
                        <a:spcAft>
                          <a:spcPts val="0"/>
                        </a:spcAft>
                      </a:pPr>
                      <a:r>
                        <a:rPr lang="en-US" sz="1400">
                          <a:effectLst/>
                        </a:rPr>
                        <a:t>Cluster Variables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fontAlgn="base">
                        <a:spcBef>
                          <a:spcPts val="0"/>
                        </a:spcBef>
                        <a:spcAft>
                          <a:spcPts val="0"/>
                        </a:spcAft>
                      </a:pPr>
                      <a:r>
                        <a:rPr lang="en-US" sz="1400">
                          <a:effectLst/>
                        </a:rPr>
                        <a:t># of Data Points in Clusters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1384129"/>
                  </a:ext>
                </a:extLst>
              </a:tr>
              <a:tr h="492276">
                <a:tc>
                  <a:txBody>
                    <a:bodyPr/>
                    <a:lstStyle/>
                    <a:p>
                      <a:pPr marL="0" marR="0" algn="ctr" fontAlgn="base">
                        <a:spcBef>
                          <a:spcPts val="0"/>
                        </a:spcBef>
                        <a:spcAft>
                          <a:spcPts val="0"/>
                        </a:spcAft>
                      </a:pPr>
                      <a:r>
                        <a:rPr lang="en-US" sz="1400">
                          <a:effectLst/>
                        </a:rPr>
                        <a:t>Cluster Group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Description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AM Peak</a:t>
                      </a:r>
                    </a:p>
                    <a:p>
                      <a:pPr marL="0" marR="0" algn="ctr" fontAlgn="base">
                        <a:spcBef>
                          <a:spcPts val="0"/>
                        </a:spcBef>
                        <a:spcAft>
                          <a:spcPts val="0"/>
                        </a:spcAft>
                      </a:pPr>
                      <a:r>
                        <a:rPr lang="en-US" sz="1400">
                          <a:effectLst/>
                        </a:rPr>
                        <a:t>(7 to 8 am)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Weekend Ratio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Utilitarian</a:t>
                      </a:r>
                    </a:p>
                    <a:p>
                      <a:pPr marL="0" marR="0" algn="ctr" fontAlgn="base">
                        <a:spcBef>
                          <a:spcPts val="0"/>
                        </a:spcBef>
                        <a:spcAft>
                          <a:spcPts val="0"/>
                        </a:spcAft>
                      </a:pPr>
                      <a:r>
                        <a:rPr lang="en-US" sz="1400">
                          <a:effectLst/>
                        </a:rPr>
                        <a:t>Ratio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 of PC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 of Short-Term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 of Strava link (length)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6641045"/>
                  </a:ext>
                </a:extLst>
              </a:tr>
              <a:tr h="328183">
                <a:tc>
                  <a:txBody>
                    <a:bodyPr/>
                    <a:lstStyle/>
                    <a:p>
                      <a:pPr marL="0" marR="0" algn="ctr" fontAlgn="base">
                        <a:spcBef>
                          <a:spcPts val="0"/>
                        </a:spcBef>
                        <a:spcAft>
                          <a:spcPts val="0"/>
                        </a:spcAft>
                      </a:pPr>
                      <a:r>
                        <a:rPr lang="en-US" sz="1400">
                          <a:effectLst/>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Daily Recreational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0.86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1.38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0.32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27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813(40.73 miles)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6569842"/>
                  </a:ext>
                </a:extLst>
              </a:tr>
              <a:tr h="328183">
                <a:tc>
                  <a:txBody>
                    <a:bodyPr/>
                    <a:lstStyle/>
                    <a:p>
                      <a:pPr marL="0" marR="0" algn="ctr" fontAlgn="base">
                        <a:spcBef>
                          <a:spcPts val="0"/>
                        </a:spcBef>
                        <a:spcAft>
                          <a:spcPts val="0"/>
                        </a:spcAft>
                      </a:pPr>
                      <a:r>
                        <a:rPr lang="en-US" sz="1400">
                          <a:effectLst/>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dirty="0">
                          <a:effectLst/>
                        </a:rPr>
                        <a:t>Mixed Utilitarian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1.86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0.69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0.61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44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1004(67.92 miles)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5590204"/>
                  </a:ext>
                </a:extLst>
              </a:tr>
              <a:tr h="328183">
                <a:tc>
                  <a:txBody>
                    <a:bodyPr/>
                    <a:lstStyle/>
                    <a:p>
                      <a:pPr marL="0" marR="0" algn="ctr" fontAlgn="base">
                        <a:spcBef>
                          <a:spcPts val="0"/>
                        </a:spcBef>
                        <a:spcAft>
                          <a:spcPts val="0"/>
                        </a:spcAft>
                      </a:pPr>
                      <a:r>
                        <a:rPr lang="en-US" sz="1400">
                          <a:effectLst/>
                        </a:rPr>
                        <a:t>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Weekend Recreational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0.72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3.79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0.11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a:effectLst/>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400" dirty="0">
                          <a:effectLst/>
                        </a:rPr>
                        <a:t>21,803 (1108.76 miles)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8059672"/>
                  </a:ext>
                </a:extLst>
              </a:tr>
            </a:tbl>
          </a:graphicData>
        </a:graphic>
      </p:graphicFrame>
      <p:sp>
        <p:nvSpPr>
          <p:cNvPr id="9" name="Rectangle 8">
            <a:extLst>
              <a:ext uri="{FF2B5EF4-FFF2-40B4-BE49-F238E27FC236}">
                <a16:creationId xmlns:a16="http://schemas.microsoft.com/office/drawing/2014/main" id="{243F4FEC-404D-477A-A66F-B3FFECA40EF5}"/>
              </a:ext>
            </a:extLst>
          </p:cNvPr>
          <p:cNvSpPr/>
          <p:nvPr/>
        </p:nvSpPr>
        <p:spPr>
          <a:xfrm>
            <a:off x="1792144" y="5577191"/>
            <a:ext cx="8516204" cy="819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9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59" y="23772"/>
            <a:ext cx="10515600" cy="1325563"/>
          </a:xfrm>
        </p:spPr>
        <p:txBody>
          <a:bodyPr/>
          <a:lstStyle/>
          <a:p>
            <a:r>
              <a:rPr lang="en-US" dirty="0"/>
              <a:t>Modeling Techniques</a:t>
            </a:r>
          </a:p>
        </p:txBody>
      </p:sp>
      <p:sp>
        <p:nvSpPr>
          <p:cNvPr id="3" name="Content Placeholder 2"/>
          <p:cNvSpPr>
            <a:spLocks noGrp="1"/>
          </p:cNvSpPr>
          <p:nvPr>
            <p:ph idx="1"/>
          </p:nvPr>
        </p:nvSpPr>
        <p:spPr>
          <a:xfrm>
            <a:off x="359328" y="1013224"/>
            <a:ext cx="10515600" cy="4351338"/>
          </a:xfrm>
        </p:spPr>
        <p:txBody>
          <a:bodyPr/>
          <a:lstStyle/>
          <a:p>
            <a:pPr marL="285750" indent="-285750">
              <a:spcBef>
                <a:spcPts val="0"/>
              </a:spcBef>
              <a:defRPr/>
            </a:pPr>
            <a:r>
              <a:rPr lang="en-US" sz="2400" dirty="0">
                <a:solidFill>
                  <a:prstClr val="black"/>
                </a:solidFill>
                <a:latin typeface="Calibri" panose="020F0502020204030204"/>
              </a:rPr>
              <a:t>Linear -Negative Binomial</a:t>
            </a:r>
          </a:p>
          <a:p>
            <a:pPr marL="285750" indent="-285750">
              <a:spcBef>
                <a:spcPts val="0"/>
              </a:spcBef>
              <a:defRPr/>
            </a:pPr>
            <a:r>
              <a:rPr lang="en-US" sz="2400" dirty="0">
                <a:solidFill>
                  <a:prstClr val="black"/>
                </a:solidFill>
                <a:latin typeface="Calibri" panose="020F0502020204030204"/>
              </a:rPr>
              <a:t>More advanced – Decision tree, KNN regression, Random Forest, Regularized Linear Regression (Ridge, Lasso and Elastic Net)</a:t>
            </a:r>
          </a:p>
          <a:p>
            <a:endParaRPr lang="en-US" sz="2000" dirty="0"/>
          </a:p>
        </p:txBody>
      </p:sp>
      <p:sp>
        <p:nvSpPr>
          <p:cNvPr id="4" name="Slide Number Placeholder 3"/>
          <p:cNvSpPr>
            <a:spLocks noGrp="1"/>
          </p:cNvSpPr>
          <p:nvPr>
            <p:ph type="sldNum" sz="quarter" idx="10"/>
          </p:nvPr>
        </p:nvSpPr>
        <p:spPr/>
        <p:txBody>
          <a:bodyPr/>
          <a:lstStyle/>
          <a:p>
            <a:fld id="{1345DA40-3FD8-4E70-8F75-3E2E83C725D8}" type="slidenum">
              <a:rPr lang="en-US" altLang="en-US" smtClean="0"/>
              <a:pPr/>
              <a:t>11</a:t>
            </a:fld>
            <a:endParaRPr lang="en-US" altLang="en-US"/>
          </a:p>
        </p:txBody>
      </p:sp>
      <p:grpSp>
        <p:nvGrpSpPr>
          <p:cNvPr id="12" name="Group 11">
            <a:extLst>
              <a:ext uri="{FF2B5EF4-FFF2-40B4-BE49-F238E27FC236}">
                <a16:creationId xmlns:a16="http://schemas.microsoft.com/office/drawing/2014/main" id="{6FC851FD-0AB3-4569-B639-9575EF27FCB6}"/>
              </a:ext>
            </a:extLst>
          </p:cNvPr>
          <p:cNvGrpSpPr/>
          <p:nvPr/>
        </p:nvGrpSpPr>
        <p:grpSpPr>
          <a:xfrm>
            <a:off x="1254" y="2364164"/>
            <a:ext cx="2323882" cy="1943407"/>
            <a:chOff x="9244537" y="37173"/>
            <a:chExt cx="1732558" cy="1249759"/>
          </a:xfrm>
        </p:grpSpPr>
        <p:sp>
          <p:nvSpPr>
            <p:cNvPr id="13" name="TextBox 12">
              <a:extLst>
                <a:ext uri="{FF2B5EF4-FFF2-40B4-BE49-F238E27FC236}">
                  <a16:creationId xmlns:a16="http://schemas.microsoft.com/office/drawing/2014/main" id="{2FF0A03C-AFCF-4CF1-8D28-D23362E6A3EE}"/>
                </a:ext>
              </a:extLst>
            </p:cNvPr>
            <p:cNvSpPr txBox="1"/>
            <p:nvPr/>
          </p:nvSpPr>
          <p:spPr>
            <a:xfrm>
              <a:off x="9538560" y="1049423"/>
              <a:ext cx="1405211" cy="237509"/>
            </a:xfrm>
            <a:prstGeom prst="rect">
              <a:avLst/>
            </a:prstGeom>
            <a:noFill/>
          </p:spPr>
          <p:txBody>
            <a:bodyPr wrap="none" rtlCol="0">
              <a:spAutoFit/>
            </a:bodyPr>
            <a:lstStyle/>
            <a:p>
              <a:r>
                <a:rPr lang="en-US" dirty="0"/>
                <a:t>Decision Tree (DT)</a:t>
              </a:r>
            </a:p>
          </p:txBody>
        </p:sp>
        <p:pic>
          <p:nvPicPr>
            <p:cNvPr id="14" name="Picture 13">
              <a:extLst>
                <a:ext uri="{FF2B5EF4-FFF2-40B4-BE49-F238E27FC236}">
                  <a16:creationId xmlns:a16="http://schemas.microsoft.com/office/drawing/2014/main" id="{1345E7BA-D930-46A5-B617-FE7C48E3C441}"/>
                </a:ext>
              </a:extLst>
            </p:cNvPr>
            <p:cNvPicPr>
              <a:picLocks noChangeAspect="1"/>
            </p:cNvPicPr>
            <p:nvPr/>
          </p:nvPicPr>
          <p:blipFill>
            <a:blip r:embed="rId3"/>
            <a:stretch>
              <a:fillRect/>
            </a:stretch>
          </p:blipFill>
          <p:spPr>
            <a:xfrm>
              <a:off x="9244537" y="37173"/>
              <a:ext cx="1732558" cy="1012250"/>
            </a:xfrm>
            <a:prstGeom prst="rect">
              <a:avLst/>
            </a:prstGeom>
          </p:spPr>
        </p:pic>
      </p:grpSp>
      <p:grpSp>
        <p:nvGrpSpPr>
          <p:cNvPr id="15" name="Group 14">
            <a:extLst>
              <a:ext uri="{FF2B5EF4-FFF2-40B4-BE49-F238E27FC236}">
                <a16:creationId xmlns:a16="http://schemas.microsoft.com/office/drawing/2014/main" id="{296ECA33-2126-473C-9916-53DB2C1B15E5}"/>
              </a:ext>
            </a:extLst>
          </p:cNvPr>
          <p:cNvGrpSpPr/>
          <p:nvPr/>
        </p:nvGrpSpPr>
        <p:grpSpPr>
          <a:xfrm>
            <a:off x="2361435" y="2190651"/>
            <a:ext cx="2788155" cy="2174676"/>
            <a:chOff x="8933828" y="1266426"/>
            <a:chExt cx="2550467" cy="1957780"/>
          </a:xfrm>
        </p:grpSpPr>
        <p:pic>
          <p:nvPicPr>
            <p:cNvPr id="16" name="Picture 15">
              <a:extLst>
                <a:ext uri="{FF2B5EF4-FFF2-40B4-BE49-F238E27FC236}">
                  <a16:creationId xmlns:a16="http://schemas.microsoft.com/office/drawing/2014/main" id="{75822896-BCC2-41EA-8B37-8534CFCDEC25}"/>
                </a:ext>
              </a:extLst>
            </p:cNvPr>
            <p:cNvPicPr>
              <a:picLocks noChangeAspect="1"/>
            </p:cNvPicPr>
            <p:nvPr/>
          </p:nvPicPr>
          <p:blipFill>
            <a:blip r:embed="rId4"/>
            <a:stretch>
              <a:fillRect/>
            </a:stretch>
          </p:blipFill>
          <p:spPr>
            <a:xfrm>
              <a:off x="8933828" y="1266426"/>
              <a:ext cx="2550467" cy="1607143"/>
            </a:xfrm>
            <a:prstGeom prst="rect">
              <a:avLst/>
            </a:prstGeom>
          </p:spPr>
        </p:pic>
        <p:sp>
          <p:nvSpPr>
            <p:cNvPr id="17" name="TextBox 16">
              <a:extLst>
                <a:ext uri="{FF2B5EF4-FFF2-40B4-BE49-F238E27FC236}">
                  <a16:creationId xmlns:a16="http://schemas.microsoft.com/office/drawing/2014/main" id="{69F95ADD-ED0A-434E-A138-FD6D9E1D373F}"/>
                </a:ext>
              </a:extLst>
            </p:cNvPr>
            <p:cNvSpPr txBox="1"/>
            <p:nvPr/>
          </p:nvSpPr>
          <p:spPr>
            <a:xfrm>
              <a:off x="9413542" y="2891710"/>
              <a:ext cx="1856045" cy="332496"/>
            </a:xfrm>
            <a:prstGeom prst="rect">
              <a:avLst/>
            </a:prstGeom>
            <a:noFill/>
          </p:spPr>
          <p:txBody>
            <a:bodyPr wrap="none" rtlCol="0">
              <a:spAutoFit/>
            </a:bodyPr>
            <a:lstStyle/>
            <a:p>
              <a:r>
                <a:rPr lang="en-US" dirty="0"/>
                <a:t>Random Forest (RF)</a:t>
              </a:r>
            </a:p>
          </p:txBody>
        </p:sp>
      </p:grpSp>
      <p:grpSp>
        <p:nvGrpSpPr>
          <p:cNvPr id="19" name="Group 18">
            <a:extLst>
              <a:ext uri="{FF2B5EF4-FFF2-40B4-BE49-F238E27FC236}">
                <a16:creationId xmlns:a16="http://schemas.microsoft.com/office/drawing/2014/main" id="{C6BB6B9A-1FCD-42B5-A10A-ACDE07637893}"/>
              </a:ext>
            </a:extLst>
          </p:cNvPr>
          <p:cNvGrpSpPr/>
          <p:nvPr/>
        </p:nvGrpSpPr>
        <p:grpSpPr>
          <a:xfrm>
            <a:off x="5090341" y="2113660"/>
            <a:ext cx="3769634" cy="2365094"/>
            <a:chOff x="8741094" y="3307575"/>
            <a:chExt cx="3303917" cy="2162920"/>
          </a:xfrm>
        </p:grpSpPr>
        <p:pic>
          <p:nvPicPr>
            <p:cNvPr id="20" name="Picture 19">
              <a:extLst>
                <a:ext uri="{FF2B5EF4-FFF2-40B4-BE49-F238E27FC236}">
                  <a16:creationId xmlns:a16="http://schemas.microsoft.com/office/drawing/2014/main" id="{B0E4709B-FB45-4486-B627-89012111C086}"/>
                </a:ext>
              </a:extLst>
            </p:cNvPr>
            <p:cNvPicPr>
              <a:picLocks noChangeAspect="1"/>
            </p:cNvPicPr>
            <p:nvPr/>
          </p:nvPicPr>
          <p:blipFill>
            <a:blip r:embed="rId5"/>
            <a:stretch>
              <a:fillRect/>
            </a:stretch>
          </p:blipFill>
          <p:spPr>
            <a:xfrm>
              <a:off x="8741094" y="3307575"/>
              <a:ext cx="2743201" cy="1876704"/>
            </a:xfrm>
            <a:prstGeom prst="rect">
              <a:avLst/>
            </a:prstGeom>
          </p:spPr>
        </p:pic>
        <p:sp>
          <p:nvSpPr>
            <p:cNvPr id="21" name="TextBox 20">
              <a:extLst>
                <a:ext uri="{FF2B5EF4-FFF2-40B4-BE49-F238E27FC236}">
                  <a16:creationId xmlns:a16="http://schemas.microsoft.com/office/drawing/2014/main" id="{3A3FE6E3-DEA6-4EAB-9D47-67A41D2C7D8F}"/>
                </a:ext>
              </a:extLst>
            </p:cNvPr>
            <p:cNvSpPr txBox="1"/>
            <p:nvPr/>
          </p:nvSpPr>
          <p:spPr>
            <a:xfrm>
              <a:off x="9286173" y="5132734"/>
              <a:ext cx="2758838" cy="337761"/>
            </a:xfrm>
            <a:prstGeom prst="rect">
              <a:avLst/>
            </a:prstGeom>
            <a:noFill/>
          </p:spPr>
          <p:txBody>
            <a:bodyPr wrap="none" rtlCol="0">
              <a:spAutoFit/>
            </a:bodyPr>
            <a:lstStyle/>
            <a:p>
              <a:r>
                <a:rPr lang="en-US" dirty="0"/>
                <a:t>Support Vector Machine (SVM) </a:t>
              </a:r>
            </a:p>
          </p:txBody>
        </p:sp>
      </p:grpSp>
      <p:grpSp>
        <p:nvGrpSpPr>
          <p:cNvPr id="26" name="Group 25">
            <a:extLst>
              <a:ext uri="{FF2B5EF4-FFF2-40B4-BE49-F238E27FC236}">
                <a16:creationId xmlns:a16="http://schemas.microsoft.com/office/drawing/2014/main" id="{4AD69020-32ED-4C09-B251-12CC84248FE1}"/>
              </a:ext>
            </a:extLst>
          </p:cNvPr>
          <p:cNvGrpSpPr/>
          <p:nvPr/>
        </p:nvGrpSpPr>
        <p:grpSpPr>
          <a:xfrm>
            <a:off x="8423644" y="2417701"/>
            <a:ext cx="3778637" cy="2075394"/>
            <a:chOff x="8423644" y="2417701"/>
            <a:chExt cx="3778637" cy="2075394"/>
          </a:xfrm>
        </p:grpSpPr>
        <p:pic>
          <p:nvPicPr>
            <p:cNvPr id="22" name="Picture 21">
              <a:extLst>
                <a:ext uri="{FF2B5EF4-FFF2-40B4-BE49-F238E27FC236}">
                  <a16:creationId xmlns:a16="http://schemas.microsoft.com/office/drawing/2014/main" id="{52552392-A333-46E6-A20E-5BA896E9E4EE}"/>
                </a:ext>
              </a:extLst>
            </p:cNvPr>
            <p:cNvPicPr>
              <a:picLocks noChangeAspect="1"/>
            </p:cNvPicPr>
            <p:nvPr/>
          </p:nvPicPr>
          <p:blipFill>
            <a:blip r:embed="rId6"/>
            <a:stretch>
              <a:fillRect/>
            </a:stretch>
          </p:blipFill>
          <p:spPr>
            <a:xfrm>
              <a:off x="8423644" y="2417701"/>
              <a:ext cx="3778637" cy="1611825"/>
            </a:xfrm>
            <a:prstGeom prst="rect">
              <a:avLst/>
            </a:prstGeom>
          </p:spPr>
        </p:pic>
        <p:sp>
          <p:nvSpPr>
            <p:cNvPr id="23" name="TextBox 22">
              <a:extLst>
                <a:ext uri="{FF2B5EF4-FFF2-40B4-BE49-F238E27FC236}">
                  <a16:creationId xmlns:a16="http://schemas.microsoft.com/office/drawing/2014/main" id="{23A405A5-DD4F-42C2-A855-EC7660A923BF}"/>
                </a:ext>
              </a:extLst>
            </p:cNvPr>
            <p:cNvSpPr txBox="1"/>
            <p:nvPr/>
          </p:nvSpPr>
          <p:spPr>
            <a:xfrm>
              <a:off x="9603610" y="4123763"/>
              <a:ext cx="1670009" cy="369332"/>
            </a:xfrm>
            <a:prstGeom prst="rect">
              <a:avLst/>
            </a:prstGeom>
            <a:noFill/>
          </p:spPr>
          <p:txBody>
            <a:bodyPr wrap="none" rtlCol="0">
              <a:spAutoFit/>
            </a:bodyPr>
            <a:lstStyle/>
            <a:p>
              <a:r>
                <a:rPr lang="en-US" dirty="0"/>
                <a:t>KNN Regression</a:t>
              </a:r>
            </a:p>
          </p:txBody>
        </p:sp>
      </p:grpSp>
      <p:grpSp>
        <p:nvGrpSpPr>
          <p:cNvPr id="27" name="Group 26">
            <a:extLst>
              <a:ext uri="{FF2B5EF4-FFF2-40B4-BE49-F238E27FC236}">
                <a16:creationId xmlns:a16="http://schemas.microsoft.com/office/drawing/2014/main" id="{46480AA0-6759-4E2C-9F63-274F5AE2A2A1}"/>
              </a:ext>
            </a:extLst>
          </p:cNvPr>
          <p:cNvGrpSpPr/>
          <p:nvPr/>
        </p:nvGrpSpPr>
        <p:grpSpPr>
          <a:xfrm>
            <a:off x="247336" y="4561434"/>
            <a:ext cx="2743700" cy="2175679"/>
            <a:chOff x="1608049" y="4550932"/>
            <a:chExt cx="2743700" cy="2175679"/>
          </a:xfrm>
        </p:grpSpPr>
        <p:pic>
          <p:nvPicPr>
            <p:cNvPr id="24" name="Picture 23">
              <a:extLst>
                <a:ext uri="{FF2B5EF4-FFF2-40B4-BE49-F238E27FC236}">
                  <a16:creationId xmlns:a16="http://schemas.microsoft.com/office/drawing/2014/main" id="{FB63723E-D016-4F3F-8754-E9C4E88AA4BC}"/>
                </a:ext>
              </a:extLst>
            </p:cNvPr>
            <p:cNvPicPr>
              <a:picLocks noChangeAspect="1"/>
            </p:cNvPicPr>
            <p:nvPr/>
          </p:nvPicPr>
          <p:blipFill>
            <a:blip r:embed="rId7"/>
            <a:stretch>
              <a:fillRect/>
            </a:stretch>
          </p:blipFill>
          <p:spPr>
            <a:xfrm>
              <a:off x="1641505" y="4550932"/>
              <a:ext cx="2676788" cy="1766814"/>
            </a:xfrm>
            <a:prstGeom prst="rect">
              <a:avLst/>
            </a:prstGeom>
          </p:spPr>
        </p:pic>
        <p:sp>
          <p:nvSpPr>
            <p:cNvPr id="25" name="TextBox 24">
              <a:extLst>
                <a:ext uri="{FF2B5EF4-FFF2-40B4-BE49-F238E27FC236}">
                  <a16:creationId xmlns:a16="http://schemas.microsoft.com/office/drawing/2014/main" id="{A357054B-829C-4DAD-970D-ED8F16E99085}"/>
                </a:ext>
              </a:extLst>
            </p:cNvPr>
            <p:cNvSpPr txBox="1"/>
            <p:nvPr/>
          </p:nvSpPr>
          <p:spPr>
            <a:xfrm>
              <a:off x="1608049" y="6357279"/>
              <a:ext cx="2743700" cy="369332"/>
            </a:xfrm>
            <a:prstGeom prst="rect">
              <a:avLst/>
            </a:prstGeom>
            <a:noFill/>
          </p:spPr>
          <p:txBody>
            <a:bodyPr wrap="none" rtlCol="0">
              <a:spAutoFit/>
            </a:bodyPr>
            <a:lstStyle/>
            <a:p>
              <a:r>
                <a:rPr lang="en-US" dirty="0"/>
                <a:t>Lasso and Ridge Regression</a:t>
              </a:r>
            </a:p>
          </p:txBody>
        </p:sp>
      </p:grpSp>
      <p:sp>
        <p:nvSpPr>
          <p:cNvPr id="6" name="TextBox 5">
            <a:extLst>
              <a:ext uri="{FF2B5EF4-FFF2-40B4-BE49-F238E27FC236}">
                <a16:creationId xmlns:a16="http://schemas.microsoft.com/office/drawing/2014/main" id="{D1FA6619-96BB-4A02-A876-2C824A213FA7}"/>
              </a:ext>
            </a:extLst>
          </p:cNvPr>
          <p:cNvSpPr txBox="1"/>
          <p:nvPr/>
        </p:nvSpPr>
        <p:spPr>
          <a:xfrm>
            <a:off x="2994621" y="6398558"/>
            <a:ext cx="6422912" cy="307777"/>
          </a:xfrm>
          <a:prstGeom prst="rect">
            <a:avLst/>
          </a:prstGeom>
          <a:noFill/>
        </p:spPr>
        <p:txBody>
          <a:bodyPr wrap="none" rtlCol="0">
            <a:spAutoFit/>
          </a:bodyPr>
          <a:lstStyle/>
          <a:p>
            <a:r>
              <a:rPr lang="en-US" sz="1400" dirty="0"/>
              <a:t>* </a:t>
            </a:r>
            <a:r>
              <a:rPr lang="en-US" sz="1400" dirty="0">
                <a:latin typeface="Calibri" panose="020F0502020204030204" pitchFamily="34" charset="0"/>
                <a:ea typeface="Times New Roman" panose="02020603050405020304" pitchFamily="18" charset="0"/>
                <a:cs typeface="Calibri" panose="020F0502020204030204" pitchFamily="34" charset="0"/>
              </a:rPr>
              <a:t>only Ridge Regression model was considered finally due to its stronger performance</a:t>
            </a:r>
            <a:endParaRPr lang="en-US" sz="1400"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68B73AE-523B-420D-895D-DE36039BCCB1}"/>
                  </a:ext>
                </a:extLst>
              </p:cNvPr>
              <p:cNvSpPr txBox="1"/>
              <p:nvPr/>
            </p:nvSpPr>
            <p:spPr>
              <a:xfrm>
                <a:off x="3218563" y="4753174"/>
                <a:ext cx="7448886" cy="412805"/>
              </a:xfrm>
              <a:prstGeom prst="rect">
                <a:avLst/>
              </a:prstGeom>
              <a:noFill/>
            </p:spPr>
            <p:txBody>
              <a:bodyPr wrap="square">
                <a:spAutoFit/>
              </a:bodyPr>
              <a:lstStyle/>
              <a:p>
                <a:pPr marL="171450" indent="-171450">
                  <a:buFont typeface="Arial" panose="020B0604020202020204" pitchFamily="34" charset="0"/>
                  <a:buChar cha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Ridge Regression </a:t>
                </a:r>
                <a:r>
                  <a:rPr lang="en-US" b="1" dirty="0">
                    <a:effectLst/>
                    <a:latin typeface="Calibri" panose="020F0502020204030204" pitchFamily="34" charset="0"/>
                    <a:ea typeface="Calibri" panose="020F0502020204030204" pitchFamily="34" charset="0"/>
                    <a:cs typeface="Calibri" panose="020F0502020204030204" pitchFamily="34" charset="0"/>
                  </a:rPr>
                  <a:t>Cost Function, </a:t>
                </a:r>
                <a:r>
                  <a:rPr lang="en-US" b="1" dirty="0" err="1">
                    <a:effectLst/>
                    <a:latin typeface="Calibri" panose="020F0502020204030204" pitchFamily="34" charset="0"/>
                    <a:ea typeface="Calibri" panose="020F0502020204030204" pitchFamily="34" charset="0"/>
                    <a:cs typeface="Calibri" panose="020F0502020204030204" pitchFamily="34" charset="0"/>
                  </a:rPr>
                  <a:t>L</a:t>
                </a:r>
                <a:r>
                  <a:rPr lang="en-US" b="1" baseline="-25000" dirty="0" err="1">
                    <a:effectLst/>
                    <a:latin typeface="Calibri" panose="020F0502020204030204" pitchFamily="34" charset="0"/>
                    <a:ea typeface="Calibri" panose="020F0502020204030204" pitchFamily="34" charset="0"/>
                    <a:cs typeface="Calibri" panose="020F0502020204030204" pitchFamily="34" charset="0"/>
                  </a:rPr>
                  <a:t>ridge</a:t>
                </a:r>
                <a:r>
                  <a:rPr lang="en-US" b="1" baseline="-25000"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US" b="1" i="1">
                            <a:effectLst/>
                            <a:latin typeface="Cambria Math" panose="02040503050406030204" pitchFamily="18" charset="0"/>
                            <a:ea typeface="Calibri" panose="020F0502020204030204" pitchFamily="34" charset="0"/>
                            <a:cs typeface="Calibri" panose="020F0502020204030204" pitchFamily="34" charset="0"/>
                          </a:rPr>
                        </m:ctrlPr>
                      </m:sSubPr>
                      <m:e>
                        <m:r>
                          <a:rPr lang="en-US" b="1" i="1">
                            <a:effectLst/>
                            <a:latin typeface="Cambria Math" panose="02040503050406030204" pitchFamily="18" charset="0"/>
                            <a:ea typeface="Calibri" panose="020F0502020204030204" pitchFamily="34" charset="0"/>
                            <a:cs typeface="Calibri" panose="020F0502020204030204" pitchFamily="34" charset="0"/>
                          </a:rPr>
                          <m:t>𝒂𝒓𝒈𝒎𝒊𝒏</m:t>
                        </m:r>
                      </m:e>
                      <m:sub>
                        <m:acc>
                          <m:accPr>
                            <m:chr m:val="̂"/>
                            <m:ctrlPr>
                              <a:rPr lang="en-US" b="1" i="1">
                                <a:effectLst/>
                                <a:latin typeface="Cambria Math" panose="02040503050406030204" pitchFamily="18" charset="0"/>
                                <a:ea typeface="Calibri" panose="020F0502020204030204" pitchFamily="34" charset="0"/>
                                <a:cs typeface="Calibri" panose="020F0502020204030204" pitchFamily="34" charset="0"/>
                              </a:rPr>
                            </m:ctrlPr>
                          </m:accPr>
                          <m:e>
                            <m:r>
                              <a:rPr lang="en-US" b="1" i="1">
                                <a:effectLst/>
                                <a:latin typeface="Cambria Math" panose="02040503050406030204" pitchFamily="18" charset="0"/>
                                <a:ea typeface="Calibri" panose="020F0502020204030204" pitchFamily="34" charset="0"/>
                                <a:cs typeface="Calibri" panose="020F0502020204030204" pitchFamily="34" charset="0"/>
                              </a:rPr>
                              <m:t>𝜷</m:t>
                            </m:r>
                          </m:e>
                        </m:acc>
                        <m:r>
                          <a:rPr lang="en-US" b="1">
                            <a:effectLst/>
                            <a:latin typeface="Cambria Math" panose="02040503050406030204" pitchFamily="18" charset="0"/>
                            <a:ea typeface="Calibri" panose="020F0502020204030204" pitchFamily="34" charset="0"/>
                            <a:cs typeface="Calibri" panose="020F0502020204030204" pitchFamily="34" charset="0"/>
                          </a:rPr>
                          <m:t> </m:t>
                        </m:r>
                      </m:sub>
                    </m:sSub>
                  </m:oMath>
                </a14:m>
                <a:r>
                  <a:rPr lang="en-US" b="1" dirty="0">
                    <a:effectLst/>
                    <a:latin typeface="Calibri" panose="020F0502020204030204" pitchFamily="34" charset="0"/>
                    <a:ea typeface="Times New Roman" panose="02020603050405020304" pitchFamily="18" charset="0"/>
                    <a:cs typeface="Calibri" panose="020F0502020204030204" pitchFamily="34" charset="0"/>
                  </a:rPr>
                  <a:t>|| Y- </a:t>
                </a:r>
                <a:r>
                  <a:rPr lang="en-US" b="1" dirty="0">
                    <a:effectLst/>
                    <a:latin typeface="Calibri" panose="020F0502020204030204" pitchFamily="34" charset="0"/>
                    <a:ea typeface="Calibri" panose="020F0502020204030204" pitchFamily="34" charset="0"/>
                    <a:cs typeface="Calibri" panose="020F0502020204030204" pitchFamily="34" charset="0"/>
                  </a:rPr>
                  <a:t>β*X</a:t>
                </a:r>
                <a:r>
                  <a:rPr lang="en-US" b="1" dirty="0">
                    <a:effectLst/>
                    <a:latin typeface="Calibri" panose="020F0502020204030204" pitchFamily="34" charset="0"/>
                    <a:ea typeface="Times New Roman" panose="02020603050405020304" pitchFamily="18" charset="0"/>
                    <a:cs typeface="Calibri" panose="020F0502020204030204" pitchFamily="34" charset="0"/>
                  </a:rPr>
                  <a:t> ||</a:t>
                </a:r>
                <a:r>
                  <a:rPr lang="en-US" b="1"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b="1"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 λ *||β</a:t>
                </a:r>
                <a14:m>
                  <m:oMath xmlns:m="http://schemas.openxmlformats.org/officeDocument/2006/math">
                    <m:sSubSup>
                      <m:sSubSupPr>
                        <m:ctrlPr>
                          <a:rPr lang="en-US" b="1" i="1">
                            <a:effectLst/>
                            <a:latin typeface="Cambria Math" panose="02040503050406030204" pitchFamily="18" charset="0"/>
                            <a:ea typeface="Calibri" panose="020F0502020204030204" pitchFamily="34" charset="0"/>
                            <a:cs typeface="Calibri" panose="020F0502020204030204" pitchFamily="34" charset="0"/>
                          </a:rPr>
                        </m:ctrlPr>
                      </m:sSubSupPr>
                      <m:e>
                        <m:r>
                          <a:rPr lang="en-US" b="1" i="1">
                            <a:effectLst/>
                            <a:latin typeface="Cambria Math" panose="02040503050406030204" pitchFamily="18" charset="0"/>
                            <a:ea typeface="Calibri" panose="020F0502020204030204" pitchFamily="34" charset="0"/>
                            <a:cs typeface="Calibri" panose="020F0502020204030204" pitchFamily="34" charset="0"/>
                          </a:rPr>
                          <m:t>||</m:t>
                        </m:r>
                      </m:e>
                      <m:sub>
                        <m:r>
                          <a:rPr lang="en-US" b="1" i="1">
                            <a:effectLst/>
                            <a:latin typeface="Cambria Math" panose="02040503050406030204" pitchFamily="18" charset="0"/>
                            <a:ea typeface="Calibri" panose="020F0502020204030204" pitchFamily="34" charset="0"/>
                            <a:cs typeface="Calibri" panose="020F0502020204030204" pitchFamily="34" charset="0"/>
                          </a:rPr>
                          <m:t>𝟐</m:t>
                        </m:r>
                      </m:sub>
                      <m:sup>
                        <m:r>
                          <a:rPr lang="en-US" b="1" i="1">
                            <a:effectLst/>
                            <a:latin typeface="Cambria Math" panose="02040503050406030204" pitchFamily="18" charset="0"/>
                            <a:ea typeface="Calibri" panose="020F0502020204030204" pitchFamily="34" charset="0"/>
                            <a:cs typeface="Calibri" panose="020F0502020204030204" pitchFamily="34" charset="0"/>
                          </a:rPr>
                          <m:t>𝟐</m:t>
                        </m:r>
                      </m:sup>
                    </m:sSubSup>
                  </m:oMath>
                </a14:m>
                <a:endParaRPr lang="en-US" b="1" dirty="0"/>
              </a:p>
            </p:txBody>
          </p:sp>
        </mc:Choice>
        <mc:Fallback xmlns="">
          <p:sp>
            <p:nvSpPr>
              <p:cNvPr id="29" name="TextBox 28">
                <a:extLst>
                  <a:ext uri="{FF2B5EF4-FFF2-40B4-BE49-F238E27FC236}">
                    <a16:creationId xmlns:a16="http://schemas.microsoft.com/office/drawing/2014/main" id="{368B73AE-523B-420D-895D-DE36039BCCB1}"/>
                  </a:ext>
                </a:extLst>
              </p:cNvPr>
              <p:cNvSpPr txBox="1">
                <a:spLocks noRot="1" noChangeAspect="1" noMove="1" noResize="1" noEditPoints="1" noAdjustHandles="1" noChangeArrowheads="1" noChangeShapeType="1" noTextEdit="1"/>
              </p:cNvSpPr>
              <p:nvPr/>
            </p:nvSpPr>
            <p:spPr>
              <a:xfrm>
                <a:off x="3218563" y="4753174"/>
                <a:ext cx="7448886" cy="412805"/>
              </a:xfrm>
              <a:prstGeom prst="rect">
                <a:avLst/>
              </a:prstGeom>
              <a:blipFill>
                <a:blip r:embed="rId8"/>
                <a:stretch>
                  <a:fillRect l="-573" t="-5970" b="-16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B9F217C-0C51-4739-9DA8-5D5C60E45916}"/>
                  </a:ext>
                </a:extLst>
              </p:cNvPr>
              <p:cNvSpPr txBox="1"/>
              <p:nvPr/>
            </p:nvSpPr>
            <p:spPr>
              <a:xfrm>
                <a:off x="3218563" y="5173918"/>
                <a:ext cx="7448886" cy="412805"/>
              </a:xfrm>
              <a:prstGeom prst="rect">
                <a:avLst/>
              </a:prstGeom>
              <a:noFill/>
            </p:spPr>
            <p:txBody>
              <a:bodyPr wrap="square">
                <a:spAutoFit/>
              </a:bodyPr>
              <a:lstStyle/>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Lasso Regression Cost Function, </a:t>
                </a:r>
                <a:r>
                  <a:rPr lang="en-US" sz="1800" b="1" dirty="0" err="1">
                    <a:effectLst/>
                    <a:latin typeface="Calibri" panose="020F0502020204030204" pitchFamily="34" charset="0"/>
                    <a:ea typeface="Calibri" panose="020F0502020204030204" pitchFamily="34" charset="0"/>
                    <a:cs typeface="Calibri" panose="020F0502020204030204" pitchFamily="34" charset="0"/>
                  </a:rPr>
                  <a:t>L</a:t>
                </a:r>
                <a:r>
                  <a:rPr lang="en-US" sz="1800" b="1" baseline="-25000" dirty="0" err="1">
                    <a:effectLst/>
                    <a:latin typeface="Calibri" panose="020F0502020204030204" pitchFamily="34" charset="0"/>
                    <a:ea typeface="Calibri" panose="020F0502020204030204" pitchFamily="34" charset="0"/>
                    <a:cs typeface="Calibri" panose="020F0502020204030204" pitchFamily="34" charset="0"/>
                  </a:rPr>
                  <a:t>lasso</a:t>
                </a:r>
                <a:r>
                  <a:rPr lang="en-US" sz="1800" b="1" baseline="-250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US" sz="1800" b="1" i="1">
                            <a:effectLst/>
                            <a:latin typeface="Cambria Math" panose="02040503050406030204" pitchFamily="18" charset="0"/>
                            <a:ea typeface="Calibri" panose="020F0502020204030204" pitchFamily="34" charset="0"/>
                            <a:cs typeface="Calibri" panose="020F0502020204030204" pitchFamily="34" charset="0"/>
                          </a:rPr>
                        </m:ctrlPr>
                      </m:sSubPr>
                      <m:e>
                        <m:r>
                          <a:rPr lang="en-US" sz="1800" b="1" i="1">
                            <a:effectLst/>
                            <a:latin typeface="Cambria Math" panose="02040503050406030204" pitchFamily="18" charset="0"/>
                            <a:ea typeface="Calibri" panose="020F0502020204030204" pitchFamily="34" charset="0"/>
                            <a:cs typeface="Calibri" panose="020F0502020204030204" pitchFamily="34" charset="0"/>
                          </a:rPr>
                          <m:t>𝒂𝒓𝒈𝒎𝒊𝒏</m:t>
                        </m:r>
                      </m:e>
                      <m:sub>
                        <m:acc>
                          <m:accPr>
                            <m:chr m:val="̂"/>
                            <m:ctrlPr>
                              <a:rPr lang="en-US" sz="1800" b="1" i="1">
                                <a:effectLst/>
                                <a:latin typeface="Cambria Math" panose="02040503050406030204" pitchFamily="18" charset="0"/>
                                <a:ea typeface="Calibri" panose="020F0502020204030204" pitchFamily="34" charset="0"/>
                                <a:cs typeface="Calibri" panose="020F0502020204030204" pitchFamily="34" charset="0"/>
                              </a:rPr>
                            </m:ctrlPr>
                          </m:accPr>
                          <m:e>
                            <m:r>
                              <a:rPr lang="en-US" sz="1800" b="1" i="1">
                                <a:effectLst/>
                                <a:latin typeface="Cambria Math" panose="02040503050406030204" pitchFamily="18" charset="0"/>
                                <a:ea typeface="Calibri" panose="020F0502020204030204" pitchFamily="34" charset="0"/>
                                <a:cs typeface="Calibri" panose="020F0502020204030204" pitchFamily="34" charset="0"/>
                              </a:rPr>
                              <m:t>𝜷</m:t>
                            </m:r>
                          </m:e>
                        </m:acc>
                        <m:r>
                          <a:rPr lang="en-US" sz="1800" b="1">
                            <a:effectLst/>
                            <a:latin typeface="Cambria Math" panose="02040503050406030204" pitchFamily="18" charset="0"/>
                            <a:ea typeface="Calibri" panose="020F0502020204030204" pitchFamily="34" charset="0"/>
                            <a:cs typeface="Calibri" panose="020F0502020204030204" pitchFamily="34" charset="0"/>
                          </a:rPr>
                          <m:t> </m:t>
                        </m:r>
                      </m:sub>
                    </m:sSub>
                  </m:oMath>
                </a14:m>
                <a:r>
                  <a:rPr lang="en-US" sz="1800" b="1" dirty="0">
                    <a:effectLst/>
                    <a:latin typeface="Calibri" panose="020F0502020204030204" pitchFamily="34" charset="0"/>
                    <a:ea typeface="Times New Roman" panose="02020603050405020304" pitchFamily="18" charset="0"/>
                    <a:cs typeface="Calibri" panose="020F0502020204030204" pitchFamily="34" charset="0"/>
                  </a:rPr>
                  <a:t>|| Y- </a:t>
                </a:r>
                <a:r>
                  <a:rPr lang="en-US" sz="1800" b="1" dirty="0">
                    <a:effectLst/>
                    <a:latin typeface="Calibri" panose="020F0502020204030204" pitchFamily="34" charset="0"/>
                    <a:ea typeface="Calibri" panose="020F0502020204030204" pitchFamily="34" charset="0"/>
                    <a:cs typeface="Calibri" panose="020F0502020204030204" pitchFamily="34" charset="0"/>
                  </a:rPr>
                  <a:t>β*X</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 λ *||β</a:t>
                </a:r>
                <a14:m>
                  <m:oMath xmlns:m="http://schemas.openxmlformats.org/officeDocument/2006/math">
                    <m:sSub>
                      <m:sSubPr>
                        <m:ctrlPr>
                          <a:rPr lang="en-US" sz="1800" b="1" i="1">
                            <a:effectLst/>
                            <a:latin typeface="Cambria Math" panose="02040503050406030204" pitchFamily="18" charset="0"/>
                            <a:ea typeface="Calibri" panose="020F0502020204030204" pitchFamily="34" charset="0"/>
                            <a:cs typeface="Calibri" panose="020F0502020204030204" pitchFamily="34" charset="0"/>
                          </a:rPr>
                        </m:ctrlPr>
                      </m:sSubPr>
                      <m:e>
                        <m:r>
                          <a:rPr lang="en-US" sz="1800" b="1" i="1">
                            <a:effectLst/>
                            <a:latin typeface="Cambria Math" panose="02040503050406030204" pitchFamily="18" charset="0"/>
                            <a:ea typeface="Calibri" panose="020F0502020204030204" pitchFamily="34" charset="0"/>
                            <a:cs typeface="Calibri" panose="020F0502020204030204" pitchFamily="34" charset="0"/>
                          </a:rPr>
                          <m:t>||</m:t>
                        </m:r>
                      </m:e>
                      <m:sub>
                        <m:r>
                          <a:rPr lang="en-US" sz="1800" b="1" i="1">
                            <a:effectLst/>
                            <a:latin typeface="Cambria Math" panose="02040503050406030204" pitchFamily="18" charset="0"/>
                            <a:ea typeface="Calibri" panose="020F0502020204030204" pitchFamily="34" charset="0"/>
                            <a:cs typeface="Calibri" panose="020F0502020204030204" pitchFamily="34" charset="0"/>
                          </a:rPr>
                          <m:t>𝟏</m:t>
                        </m:r>
                      </m:sub>
                    </m:sSub>
                  </m:oMath>
                </a14:m>
                <a:endParaRPr lang="en-US" b="1" dirty="0"/>
              </a:p>
            </p:txBody>
          </p:sp>
        </mc:Choice>
        <mc:Fallback xmlns="">
          <p:sp>
            <p:nvSpPr>
              <p:cNvPr id="31" name="TextBox 30">
                <a:extLst>
                  <a:ext uri="{FF2B5EF4-FFF2-40B4-BE49-F238E27FC236}">
                    <a16:creationId xmlns:a16="http://schemas.microsoft.com/office/drawing/2014/main" id="{9B9F217C-0C51-4739-9DA8-5D5C60E45916}"/>
                  </a:ext>
                </a:extLst>
              </p:cNvPr>
              <p:cNvSpPr txBox="1">
                <a:spLocks noRot="1" noChangeAspect="1" noMove="1" noResize="1" noEditPoints="1" noAdjustHandles="1" noChangeArrowheads="1" noChangeShapeType="1" noTextEdit="1"/>
              </p:cNvSpPr>
              <p:nvPr/>
            </p:nvSpPr>
            <p:spPr>
              <a:xfrm>
                <a:off x="3218563" y="5173918"/>
                <a:ext cx="7448886" cy="412805"/>
              </a:xfrm>
              <a:prstGeom prst="rect">
                <a:avLst/>
              </a:prstGeom>
              <a:blipFill>
                <a:blip r:embed="rId9"/>
                <a:stretch>
                  <a:fillRect l="-573" t="-7463"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C9033F9-DE95-4F5B-96EA-205C822A398F}"/>
                  </a:ext>
                </a:extLst>
              </p:cNvPr>
              <p:cNvSpPr txBox="1"/>
              <p:nvPr/>
            </p:nvSpPr>
            <p:spPr>
              <a:xfrm>
                <a:off x="3218563" y="5536277"/>
                <a:ext cx="8612429" cy="437684"/>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Elastic Net Cost Function,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L</a:t>
                </a:r>
                <a:r>
                  <a:rPr lang="en-US" sz="1800" b="1" baseline="-25000" dirty="0" err="1">
                    <a:effectLst/>
                    <a:latin typeface="Calibri" panose="020F0502020204030204" pitchFamily="34" charset="0"/>
                    <a:ea typeface="Times New Roman" panose="02020603050405020304" pitchFamily="18" charset="0"/>
                    <a:cs typeface="Times New Roman" panose="02020603050405020304" pitchFamily="18" charset="0"/>
                  </a:rPr>
                  <a:t>Elastic</a:t>
                </a:r>
                <a:r>
                  <a:rPr lang="en-US" sz="1800" b="1" baseline="-25000" dirty="0">
                    <a:effectLst/>
                    <a:latin typeface="Calibri" panose="020F0502020204030204" pitchFamily="34" charset="0"/>
                    <a:ea typeface="Times New Roman" panose="02020603050405020304" pitchFamily="18" charset="0"/>
                    <a:cs typeface="Times New Roman" panose="02020603050405020304" pitchFamily="18" charset="0"/>
                  </a:rPr>
                  <a:t> Net  </a:t>
                </a:r>
                <a14:m>
                  <m:oMath xmlns:m="http://schemas.openxmlformats.org/officeDocument/2006/math">
                    <m:r>
                      <a:rPr lang="en-US" sz="1800" b="1" i="1">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1800" b="1" i="1">
                            <a:effectLst/>
                            <a:latin typeface="Cambria Math" panose="02040503050406030204" pitchFamily="18" charset="0"/>
                            <a:ea typeface="Calibri" panose="020F0502020204030204" pitchFamily="34" charset="0"/>
                            <a:cs typeface="Calibri" panose="020F0502020204030204" pitchFamily="34" charset="0"/>
                          </a:rPr>
                        </m:ctrlPr>
                      </m:sSubPr>
                      <m:e>
                        <m:r>
                          <a:rPr lang="en-US" sz="1800" b="1" i="1">
                            <a:effectLst/>
                            <a:latin typeface="Cambria Math" panose="02040503050406030204" pitchFamily="18" charset="0"/>
                            <a:ea typeface="Calibri" panose="020F0502020204030204" pitchFamily="34" charset="0"/>
                            <a:cs typeface="Calibri" panose="020F0502020204030204" pitchFamily="34" charset="0"/>
                          </a:rPr>
                          <m:t>𝒂𝒓𝒈𝒎𝒊𝒏</m:t>
                        </m:r>
                      </m:e>
                      <m:sub>
                        <m:acc>
                          <m:accPr>
                            <m:chr m:val="̂"/>
                            <m:ctrlPr>
                              <a:rPr lang="en-US" sz="1800" b="1" i="1">
                                <a:effectLst/>
                                <a:latin typeface="Cambria Math" panose="02040503050406030204" pitchFamily="18" charset="0"/>
                                <a:ea typeface="Calibri" panose="020F0502020204030204" pitchFamily="34" charset="0"/>
                                <a:cs typeface="Calibri" panose="020F0502020204030204" pitchFamily="34" charset="0"/>
                              </a:rPr>
                            </m:ctrlPr>
                          </m:accPr>
                          <m:e>
                            <m:r>
                              <a:rPr lang="en-US" sz="1800" b="1" i="1">
                                <a:effectLst/>
                                <a:latin typeface="Cambria Math" panose="02040503050406030204" pitchFamily="18" charset="0"/>
                                <a:ea typeface="Calibri" panose="020F0502020204030204" pitchFamily="34" charset="0"/>
                                <a:cs typeface="Calibri" panose="020F0502020204030204" pitchFamily="34" charset="0"/>
                              </a:rPr>
                              <m:t>𝜷</m:t>
                            </m:r>
                          </m:e>
                        </m:acc>
                        <m:r>
                          <a:rPr lang="en-US" sz="1800" b="1">
                            <a:effectLst/>
                            <a:latin typeface="Cambria Math" panose="02040503050406030204" pitchFamily="18" charset="0"/>
                            <a:ea typeface="Calibri" panose="020F0502020204030204" pitchFamily="34" charset="0"/>
                            <a:cs typeface="Calibri" panose="020F0502020204030204" pitchFamily="34" charset="0"/>
                          </a:rPr>
                          <m:t> </m:t>
                        </m:r>
                      </m:sub>
                    </m:sSub>
                  </m:oMath>
                </a14:m>
                <a:r>
                  <a:rPr lang="en-US" sz="1800" b="1" dirty="0">
                    <a:effectLst/>
                    <a:latin typeface="Calibri" panose="020F0502020204030204" pitchFamily="34" charset="0"/>
                    <a:ea typeface="Times New Roman" panose="02020603050405020304" pitchFamily="18" charset="0"/>
                    <a:cs typeface="Calibri" panose="020F0502020204030204" pitchFamily="34" charset="0"/>
                  </a:rPr>
                  <a:t>|| Y- </a:t>
                </a:r>
                <a:r>
                  <a:rPr lang="en-US" sz="1800" b="1" dirty="0">
                    <a:effectLst/>
                    <a:latin typeface="Calibri" panose="020F0502020204030204" pitchFamily="34" charset="0"/>
                    <a:ea typeface="Calibri" panose="020F0502020204030204" pitchFamily="34" charset="0"/>
                    <a:cs typeface="Calibri" panose="020F0502020204030204" pitchFamily="34" charset="0"/>
                  </a:rPr>
                  <a:t>β*X</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 λ</a:t>
                </a:r>
                <a:r>
                  <a:rPr lang="en-US" sz="1800" b="1" baseline="-25000" dirty="0">
                    <a:effectLst/>
                    <a:latin typeface="Calibri" panose="020F0502020204030204" pitchFamily="34" charset="0"/>
                    <a:ea typeface="Calibri" panose="020F0502020204030204" pitchFamily="34" charset="0"/>
                    <a:cs typeface="Calibri" panose="020F0502020204030204" pitchFamily="34" charset="0"/>
                  </a:rPr>
                  <a:t>1</a:t>
                </a:r>
                <a:r>
                  <a:rPr lang="en-US" sz="1800" b="1" dirty="0">
                    <a:effectLst/>
                    <a:latin typeface="Calibri" panose="020F0502020204030204" pitchFamily="34" charset="0"/>
                    <a:ea typeface="Calibri" panose="020F0502020204030204" pitchFamily="34" charset="0"/>
                    <a:cs typeface="Calibri" panose="020F0502020204030204" pitchFamily="34" charset="0"/>
                  </a:rPr>
                  <a:t> *||β</a:t>
                </a:r>
                <a14:m>
                  <m:oMath xmlns:m="http://schemas.openxmlformats.org/officeDocument/2006/math">
                    <m:sSubSup>
                      <m:sSubSupPr>
                        <m:ctrlPr>
                          <a:rPr lang="en-US" sz="1800" b="1" i="1">
                            <a:effectLst/>
                            <a:latin typeface="Cambria Math" panose="02040503050406030204" pitchFamily="18" charset="0"/>
                            <a:ea typeface="Calibri" panose="020F0502020204030204" pitchFamily="34" charset="0"/>
                            <a:cs typeface="Calibri" panose="020F0502020204030204" pitchFamily="34" charset="0"/>
                          </a:rPr>
                        </m:ctrlPr>
                      </m:sSubSupPr>
                      <m:e>
                        <m:r>
                          <a:rPr lang="en-US" sz="1800" b="1" i="1">
                            <a:effectLst/>
                            <a:latin typeface="Cambria Math" panose="02040503050406030204" pitchFamily="18" charset="0"/>
                            <a:ea typeface="Calibri" panose="020F0502020204030204" pitchFamily="34" charset="0"/>
                            <a:cs typeface="Calibri" panose="020F0502020204030204" pitchFamily="34" charset="0"/>
                          </a:rPr>
                          <m:t>||</m:t>
                        </m:r>
                      </m:e>
                      <m:sub>
                        <m:r>
                          <a:rPr lang="en-US" sz="1800" b="1" i="1">
                            <a:effectLst/>
                            <a:latin typeface="Cambria Math" panose="02040503050406030204" pitchFamily="18" charset="0"/>
                            <a:ea typeface="Calibri" panose="020F0502020204030204" pitchFamily="34" charset="0"/>
                            <a:cs typeface="Calibri" panose="020F0502020204030204" pitchFamily="34" charset="0"/>
                          </a:rPr>
                          <m:t>𝟐</m:t>
                        </m:r>
                      </m:sub>
                      <m:sup>
                        <m:r>
                          <a:rPr lang="en-US" sz="1800" b="1" i="1">
                            <a:effectLst/>
                            <a:latin typeface="Cambria Math" panose="02040503050406030204" pitchFamily="18" charset="0"/>
                            <a:ea typeface="Calibri" panose="020F0502020204030204" pitchFamily="34" charset="0"/>
                            <a:cs typeface="Calibri" panose="020F0502020204030204" pitchFamily="34" charset="0"/>
                          </a:rPr>
                          <m:t>𝟐</m:t>
                        </m:r>
                      </m:sup>
                    </m:sSubSup>
                  </m:oMath>
                </a14:m>
                <a:r>
                  <a:rPr lang="en-US" sz="1800" b="1"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dirty="0">
                    <a:effectLst/>
                    <a:latin typeface="Calibri" panose="020F0502020204030204" pitchFamily="34" charset="0"/>
                    <a:ea typeface="Calibri" panose="020F0502020204030204" pitchFamily="34" charset="0"/>
                    <a:cs typeface="Calibri" panose="020F0502020204030204" pitchFamily="34" charset="0"/>
                  </a:rPr>
                  <a:t> λ</a:t>
                </a:r>
                <a:r>
                  <a:rPr lang="en-US" sz="1800" b="1" baseline="-25000" dirty="0">
                    <a:effectLst/>
                    <a:latin typeface="Calibri" panose="020F0502020204030204" pitchFamily="34" charset="0"/>
                    <a:ea typeface="Calibri" panose="020F0502020204030204" pitchFamily="34" charset="0"/>
                    <a:cs typeface="Calibri" panose="020F0502020204030204" pitchFamily="34" charset="0"/>
                  </a:rPr>
                  <a:t>1</a:t>
                </a:r>
                <a:r>
                  <a:rPr lang="en-US" sz="1800" b="1" dirty="0">
                    <a:effectLst/>
                    <a:latin typeface="Calibri" panose="020F0502020204030204" pitchFamily="34" charset="0"/>
                    <a:ea typeface="Calibri" panose="020F0502020204030204" pitchFamily="34" charset="0"/>
                    <a:cs typeface="Calibri" panose="020F0502020204030204" pitchFamily="34" charset="0"/>
                  </a:rPr>
                  <a:t> *||β</a:t>
                </a:r>
                <a14:m>
                  <m:oMath xmlns:m="http://schemas.openxmlformats.org/officeDocument/2006/math">
                    <m:sSub>
                      <m:sSubPr>
                        <m:ctrlPr>
                          <a:rPr lang="en-US" sz="1800" b="1" i="1">
                            <a:effectLst/>
                            <a:latin typeface="Cambria Math" panose="02040503050406030204" pitchFamily="18" charset="0"/>
                            <a:ea typeface="Calibri" panose="020F0502020204030204" pitchFamily="34" charset="0"/>
                            <a:cs typeface="Calibri" panose="020F0502020204030204" pitchFamily="34" charset="0"/>
                          </a:rPr>
                        </m:ctrlPr>
                      </m:sSubPr>
                      <m:e>
                        <m:r>
                          <a:rPr lang="en-US" sz="1800" b="1" i="1">
                            <a:effectLst/>
                            <a:latin typeface="Cambria Math" panose="02040503050406030204" pitchFamily="18" charset="0"/>
                            <a:ea typeface="Calibri" panose="020F0502020204030204" pitchFamily="34" charset="0"/>
                            <a:cs typeface="Calibri" panose="020F0502020204030204" pitchFamily="34" charset="0"/>
                          </a:rPr>
                          <m:t>||</m:t>
                        </m:r>
                      </m:e>
                      <m:sub>
                        <m:r>
                          <a:rPr lang="en-US" sz="1800" b="1" i="1">
                            <a:effectLst/>
                            <a:latin typeface="Cambria Math" panose="02040503050406030204" pitchFamily="18" charset="0"/>
                            <a:ea typeface="Calibri" panose="020F0502020204030204" pitchFamily="34" charset="0"/>
                            <a:cs typeface="Calibri" panose="020F0502020204030204" pitchFamily="34" charset="0"/>
                          </a:rPr>
                          <m:t>𝟏</m:t>
                        </m:r>
                      </m:sub>
                    </m:sSub>
                  </m:oMath>
                </a14:m>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BC9033F9-DE95-4F5B-96EA-205C822A398F}"/>
                  </a:ext>
                </a:extLst>
              </p:cNvPr>
              <p:cNvSpPr txBox="1">
                <a:spLocks noRot="1" noChangeAspect="1" noMove="1" noResize="1" noEditPoints="1" noAdjustHandles="1" noChangeArrowheads="1" noChangeShapeType="1" noTextEdit="1"/>
              </p:cNvSpPr>
              <p:nvPr/>
            </p:nvSpPr>
            <p:spPr>
              <a:xfrm>
                <a:off x="3218563" y="5536277"/>
                <a:ext cx="8612429" cy="437684"/>
              </a:xfrm>
              <a:prstGeom prst="rect">
                <a:avLst/>
              </a:prstGeom>
              <a:blipFill>
                <a:blip r:embed="rId10"/>
                <a:stretch>
                  <a:fillRect l="-495" b="-12500"/>
                </a:stretch>
              </a:blipFill>
            </p:spPr>
            <p:txBody>
              <a:bodyPr/>
              <a:lstStyle/>
              <a:p>
                <a:r>
                  <a:rPr lang="en-US">
                    <a:noFill/>
                  </a:rPr>
                  <a:t> </a:t>
                </a:r>
              </a:p>
            </p:txBody>
          </p:sp>
        </mc:Fallback>
      </mc:AlternateContent>
    </p:spTree>
    <p:extLst>
      <p:ext uri="{BB962C8B-B14F-4D97-AF65-F5344CB8AC3E}">
        <p14:creationId xmlns:p14="http://schemas.microsoft.com/office/powerpoint/2010/main" val="326394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3DB7C-3B4B-46F2-9997-995CE3F40F79}"/>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1A31368C-2C24-40CC-83D0-C54495ADEA95}"/>
              </a:ext>
            </a:extLst>
          </p:cNvPr>
          <p:cNvSpPr>
            <a:spLocks noGrp="1"/>
          </p:cNvSpPr>
          <p:nvPr>
            <p:ph type="sldNum" sz="quarter" idx="12"/>
          </p:nvPr>
        </p:nvSpPr>
        <p:spPr/>
        <p:txBody>
          <a:bodyPr/>
          <a:lstStyle/>
          <a:p>
            <a:fld id="{24E00F01-75C5-450D-8B87-93FB1DC28B15}" type="slidenum">
              <a:rPr lang="en-US" smtClean="0"/>
              <a:t>12</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E2F617-0DA0-4E55-A202-014086288720}"/>
                  </a:ext>
                </a:extLst>
              </p:cNvPr>
              <p:cNvSpPr txBox="1"/>
              <p:nvPr/>
            </p:nvSpPr>
            <p:spPr>
              <a:xfrm>
                <a:off x="480291" y="589933"/>
                <a:ext cx="11194473" cy="5677708"/>
              </a:xfrm>
              <a:prstGeom prst="rect">
                <a:avLst/>
              </a:prstGeom>
              <a:noFill/>
            </p:spPr>
            <p:txBody>
              <a:bodyPr wrap="square">
                <a:spAutoFit/>
              </a:bodyPr>
              <a:lstStyle/>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Simple linear regression predict the Y value based on linear combination of variable X and a normally distributed error term </a:t>
                </a:r>
                <a:r>
                  <a:rPr lang="en-US" sz="1200" dirty="0">
                    <a:effectLst/>
                    <a:latin typeface="Calibri" panose="020F0502020204030204" pitchFamily="34" charset="0"/>
                    <a:ea typeface="Calibri" panose="020F0502020204030204" pitchFamily="34" charset="0"/>
                    <a:cs typeface="Calibri" panose="020F0502020204030204" pitchFamily="34" charset="0"/>
                  </a:rPr>
                  <a:t>Є</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Y = β*X + Є</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Where Vector β represents the co-efficient of variables in the X that needs to determine in such a way, so that it produces lowest residual error-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err="1">
                    <a:effectLst/>
                    <a:latin typeface="Calibri" panose="020F0502020204030204" pitchFamily="34" charset="0"/>
                    <a:ea typeface="Calibri" panose="020F0502020204030204" pitchFamily="34" charset="0"/>
                    <a:cs typeface="Calibri" panose="020F0502020204030204" pitchFamily="34" charset="0"/>
                  </a:rPr>
                  <a:t>L</a:t>
                </a:r>
                <a:r>
                  <a:rPr lang="en-US" sz="1200" baseline="-25000" dirty="0" err="1">
                    <a:effectLst/>
                    <a:latin typeface="Calibri" panose="020F0502020204030204" pitchFamily="34" charset="0"/>
                    <a:ea typeface="Calibri" panose="020F0502020204030204" pitchFamily="34" charset="0"/>
                    <a:cs typeface="Calibri" panose="020F0502020204030204" pitchFamily="34" charset="0"/>
                  </a:rPr>
                  <a:t>ols</a:t>
                </a:r>
                <a:r>
                  <a:rPr lang="en-US" sz="12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acc>
                      <m:accPr>
                        <m:chr m:val="̂"/>
                        <m:ctrlPr>
                          <a:rPr lang="en-US" sz="1200" i="1">
                            <a:effectLst/>
                            <a:latin typeface="Cambria Math" panose="02040503050406030204" pitchFamily="18" charset="0"/>
                            <a:ea typeface="Calibri" panose="020F0502020204030204" pitchFamily="34" charset="0"/>
                            <a:cs typeface="Calibri" panose="020F0502020204030204" pitchFamily="34" charset="0"/>
                          </a:rPr>
                        </m:ctrlPr>
                      </m:accPr>
                      <m:e>
                        <m:r>
                          <a:rPr lang="en-US" sz="1200" i="1">
                            <a:effectLst/>
                            <a:latin typeface="Cambria Math" panose="02040503050406030204" pitchFamily="18" charset="0"/>
                            <a:ea typeface="Calibri" panose="020F0502020204030204" pitchFamily="34" charset="0"/>
                            <a:cs typeface="Calibri" panose="020F0502020204030204" pitchFamily="34" charset="0"/>
                          </a:rPr>
                          <m:t>𝛽</m:t>
                        </m:r>
                      </m:e>
                    </m:acc>
                  </m:oMath>
                </a14:m>
                <a:r>
                  <a:rPr lang="en-US" sz="1200" dirty="0">
                    <a:effectLst/>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nary>
                      <m:naryPr>
                        <m:chr m:val="∑"/>
                        <m:limLoc m:val="undOvr"/>
                        <m:ctrlPr>
                          <a:rPr lang="en-US" sz="1200" i="1">
                            <a:effectLst/>
                            <a:latin typeface="Cambria Math" panose="02040503050406030204" pitchFamily="18" charset="0"/>
                            <a:ea typeface="Calibri" panose="020F0502020204030204" pitchFamily="34" charset="0"/>
                            <a:cs typeface="Calibri" panose="020F0502020204030204" pitchFamily="34" charset="0"/>
                          </a:rPr>
                        </m:ctrlPr>
                      </m:naryPr>
                      <m:sub>
                        <m:r>
                          <a:rPr lang="en-US" sz="1200" i="1">
                            <a:effectLst/>
                            <a:latin typeface="Cambria Math" panose="02040503050406030204" pitchFamily="18" charset="0"/>
                            <a:ea typeface="Calibri" panose="020F0502020204030204" pitchFamily="34" charset="0"/>
                            <a:cs typeface="Calibri" panose="020F0502020204030204" pitchFamily="34" charset="0"/>
                          </a:rPr>
                          <m:t>0</m:t>
                        </m:r>
                      </m:sub>
                      <m:sup>
                        <m:r>
                          <a:rPr lang="en-US" sz="1200" i="1">
                            <a:effectLst/>
                            <a:latin typeface="Cambria Math" panose="02040503050406030204" pitchFamily="18" charset="0"/>
                            <a:ea typeface="Calibri" panose="020F0502020204030204" pitchFamily="34" charset="0"/>
                            <a:cs typeface="Calibri" panose="020F0502020204030204" pitchFamily="34" charset="0"/>
                          </a:rPr>
                          <m:t>𝑛</m:t>
                        </m:r>
                      </m:sup>
                      <m:e>
                        <m:r>
                          <a:rPr lang="en-US" sz="12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Pr>
                          <m:e>
                            <m:r>
                              <a:rPr lang="en-US" sz="1200" i="1">
                                <a:effectLst/>
                                <a:latin typeface="Cambria Math" panose="02040503050406030204" pitchFamily="18" charset="0"/>
                                <a:ea typeface="Calibri" panose="020F0502020204030204" pitchFamily="34" charset="0"/>
                                <a:cs typeface="Calibri" panose="020F0502020204030204" pitchFamily="34" charset="0"/>
                              </a:rPr>
                              <m:t>𝑦</m:t>
                            </m:r>
                          </m:e>
                          <m:sub>
                            <m:r>
                              <a:rPr lang="en-US" sz="1200" i="1">
                                <a:effectLst/>
                                <a:latin typeface="Cambria Math" panose="02040503050406030204" pitchFamily="18" charset="0"/>
                                <a:ea typeface="Calibri" panose="020F0502020204030204" pitchFamily="34" charset="0"/>
                                <a:cs typeface="Calibri" panose="020F0502020204030204" pitchFamily="34" charset="0"/>
                              </a:rPr>
                              <m:t>𝑖</m:t>
                            </m:r>
                          </m:sub>
                        </m:sSub>
                        <m:r>
                          <a:rPr lang="en-US" sz="12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Pr>
                          <m:e>
                            <m:r>
                              <a:rPr lang="en-US" sz="1200" i="1">
                                <a:effectLst/>
                                <a:latin typeface="Cambria Math" panose="02040503050406030204" pitchFamily="18" charset="0"/>
                                <a:ea typeface="Calibri" panose="020F0502020204030204" pitchFamily="34" charset="0"/>
                                <a:cs typeface="Calibri" panose="020F0502020204030204" pitchFamily="34" charset="0"/>
                              </a:rPr>
                              <m:t>𝑥</m:t>
                            </m:r>
                          </m:e>
                          <m:sub>
                            <m:r>
                              <a:rPr lang="en-US" sz="1200" i="1">
                                <a:effectLst/>
                                <a:latin typeface="Cambria Math" panose="02040503050406030204" pitchFamily="18" charset="0"/>
                                <a:ea typeface="Calibri" panose="020F0502020204030204" pitchFamily="34" charset="0"/>
                                <a:cs typeface="Calibri" panose="020F0502020204030204" pitchFamily="34" charset="0"/>
                              </a:rPr>
                              <m:t>𝑖</m:t>
                            </m:r>
                          </m:sub>
                        </m:sSub>
                        <m:r>
                          <a:rPr lang="en-US" sz="12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Pr>
                          <m:e>
                            <m:acc>
                              <m:accPr>
                                <m:chr m:val="̂"/>
                                <m:ctrlPr>
                                  <a:rPr lang="en-US" sz="1200" i="1">
                                    <a:effectLst/>
                                    <a:latin typeface="Cambria Math" panose="02040503050406030204" pitchFamily="18" charset="0"/>
                                    <a:ea typeface="Calibri" panose="020F0502020204030204" pitchFamily="34" charset="0"/>
                                    <a:cs typeface="Calibri" panose="020F0502020204030204" pitchFamily="34" charset="0"/>
                                  </a:rPr>
                                </m:ctrlPr>
                              </m:accPr>
                              <m:e>
                                <m:r>
                                  <a:rPr lang="en-US" sz="1200" i="1">
                                    <a:effectLst/>
                                    <a:latin typeface="Cambria Math" panose="02040503050406030204" pitchFamily="18" charset="0"/>
                                    <a:ea typeface="Calibri" panose="020F0502020204030204" pitchFamily="34" charset="0"/>
                                    <a:cs typeface="Calibri" panose="020F0502020204030204" pitchFamily="34" charset="0"/>
                                  </a:rPr>
                                  <m:t>𝛽</m:t>
                                </m:r>
                              </m:e>
                            </m:acc>
                          </m:e>
                          <m:sub>
                            <m:r>
                              <a:rPr lang="en-US" sz="1200" i="1">
                                <a:effectLst/>
                                <a:latin typeface="Cambria Math" panose="02040503050406030204" pitchFamily="18" charset="0"/>
                                <a:ea typeface="Calibri" panose="020F0502020204030204" pitchFamily="34" charset="0"/>
                                <a:cs typeface="Calibri" panose="020F0502020204030204" pitchFamily="34" charset="0"/>
                              </a:rPr>
                              <m:t>𝑖</m:t>
                            </m:r>
                            <m:r>
                              <a:rPr lang="en-US" sz="1200" i="1">
                                <a:effectLst/>
                                <a:latin typeface="Cambria Math" panose="02040503050406030204" pitchFamily="18" charset="0"/>
                                <a:ea typeface="Calibri" panose="020F0502020204030204" pitchFamily="34" charset="0"/>
                                <a:cs typeface="Calibri" panose="020F0502020204030204" pitchFamily="34" charset="0"/>
                              </a:rPr>
                              <m:t> </m:t>
                            </m:r>
                          </m:sub>
                        </m:sSub>
                      </m:e>
                    </m:nary>
                  </m:oMath>
                </a14:m>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200" dirty="0">
                    <a:effectLst/>
                    <a:latin typeface="Calibri" panose="020F0502020204030204" pitchFamily="34" charset="0"/>
                    <a:ea typeface="Times New Roman" panose="02020603050405020304" pitchFamily="18" charset="0"/>
                    <a:cs typeface="Calibri" panose="020F0502020204030204" pitchFamily="34" charset="0"/>
                  </a:rPr>
                  <a:t> = || Y- X*</a:t>
                </a:r>
                <a14:m>
                  <m:oMath xmlns:m="http://schemas.openxmlformats.org/officeDocument/2006/math">
                    <m:acc>
                      <m:accPr>
                        <m:chr m:val="̂"/>
                        <m:ctrlPr>
                          <a:rPr lang="en-US" sz="1200" i="1">
                            <a:effectLst/>
                            <a:latin typeface="Cambria Math" panose="02040503050406030204" pitchFamily="18" charset="0"/>
                            <a:ea typeface="Calibri" panose="020F0502020204030204" pitchFamily="34" charset="0"/>
                            <a:cs typeface="Calibri" panose="020F0502020204030204" pitchFamily="34" charset="0"/>
                          </a:rPr>
                        </m:ctrlPr>
                      </m:accPr>
                      <m:e>
                        <m:r>
                          <a:rPr lang="en-US" sz="1200" i="1">
                            <a:effectLst/>
                            <a:latin typeface="Cambria Math" panose="02040503050406030204" pitchFamily="18" charset="0"/>
                            <a:ea typeface="Calibri" panose="020F0502020204030204" pitchFamily="34" charset="0"/>
                            <a:cs typeface="Calibri" panose="020F0502020204030204" pitchFamily="34" charset="0"/>
                          </a:rPr>
                          <m:t>𝛽</m:t>
                        </m:r>
                      </m:e>
                    </m:acc>
                  </m:oMath>
                </a14:m>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Now if the linear regression model is subjected to high variance and high bias, then we need to choose between low variance and low bias. The approach that prefers some bias over high variance is called regularization.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Ridge Regression (RR):</a:t>
                </a:r>
                <a:r>
                  <a:rPr lang="en-US" sz="1200" dirty="0">
                    <a:effectLst/>
                    <a:latin typeface="Calibri" panose="020F0502020204030204" pitchFamily="34" charset="0"/>
                    <a:ea typeface="Calibri" panose="020F0502020204030204" pitchFamily="34" charset="0"/>
                    <a:cs typeface="Times New Roman" panose="02020603050405020304" pitchFamily="18" charset="0"/>
                  </a:rPr>
                  <a:t> RR is the regularized machine learning regression to control the bias and variance using a penalty term which consists of a co-efficient </a:t>
                </a:r>
                <a:r>
                  <a:rPr lang="en-US" sz="1200" dirty="0">
                    <a:effectLst/>
                    <a:latin typeface="Calibri" panose="020F0502020204030204" pitchFamily="34" charset="0"/>
                    <a:ea typeface="Calibri" panose="020F0502020204030204" pitchFamily="34" charset="0"/>
                    <a:cs typeface="Calibri" panose="020F0502020204030204" pitchFamily="34" charset="0"/>
                  </a:rPr>
                  <a:t>λ</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L2 term (square of the co-efficient).  If </a:t>
                </a:r>
                <a:r>
                  <a:rPr lang="en-US" sz="1200" dirty="0">
                    <a:effectLst/>
                    <a:latin typeface="Calibri" panose="020F0502020204030204" pitchFamily="34" charset="0"/>
                    <a:ea typeface="Calibri" panose="020F0502020204030204" pitchFamily="34" charset="0"/>
                    <a:cs typeface="Calibri" panose="020F0502020204030204" pitchFamily="34" charset="0"/>
                  </a:rPr>
                  <a:t>λ=0, then the equation will be basic OLS while λ&gt;0 will add a constraint to the co-efficient. Increasing value of λ tends the co-efficient value zero which leads to both low variance (as some coefficient leads to negligible effect on prediction) and low bias (minimization of coefficient reduce the dependency of prediction on a particular variable).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Cost Function, </a:t>
                </a:r>
                <a:r>
                  <a:rPr lang="en-US" sz="1200" dirty="0" err="1">
                    <a:effectLst/>
                    <a:latin typeface="Calibri" panose="020F0502020204030204" pitchFamily="34" charset="0"/>
                    <a:ea typeface="Calibri" panose="020F0502020204030204" pitchFamily="34" charset="0"/>
                    <a:cs typeface="Calibri" panose="020F0502020204030204" pitchFamily="34" charset="0"/>
                  </a:rPr>
                  <a:t>L</a:t>
                </a:r>
                <a:r>
                  <a:rPr lang="en-US" sz="1200" baseline="-25000" dirty="0" err="1">
                    <a:effectLst/>
                    <a:latin typeface="Calibri" panose="020F0502020204030204" pitchFamily="34" charset="0"/>
                    <a:ea typeface="Calibri" panose="020F0502020204030204" pitchFamily="34" charset="0"/>
                    <a:cs typeface="Calibri" panose="020F0502020204030204" pitchFamily="34" charset="0"/>
                  </a:rPr>
                  <a:t>ridge</a:t>
                </a:r>
                <a:r>
                  <a:rPr lang="en-US" sz="1200" baseline="-250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Pr>
                      <m:e>
                        <m:r>
                          <a:rPr lang="en-US" sz="1200" i="1">
                            <a:effectLst/>
                            <a:latin typeface="Cambria Math" panose="02040503050406030204" pitchFamily="18" charset="0"/>
                            <a:ea typeface="Calibri" panose="020F0502020204030204" pitchFamily="34" charset="0"/>
                            <a:cs typeface="Calibri" panose="020F0502020204030204" pitchFamily="34" charset="0"/>
                          </a:rPr>
                          <m:t>𝑎𝑟𝑔𝑚𝑖𝑛</m:t>
                        </m:r>
                      </m:e>
                      <m:sub>
                        <m:acc>
                          <m:accPr>
                            <m:chr m:val="̂"/>
                            <m:ctrlPr>
                              <a:rPr lang="en-US" sz="1200" i="1">
                                <a:effectLst/>
                                <a:latin typeface="Cambria Math" panose="02040503050406030204" pitchFamily="18" charset="0"/>
                                <a:ea typeface="Calibri" panose="020F0502020204030204" pitchFamily="34" charset="0"/>
                                <a:cs typeface="Calibri" panose="020F0502020204030204" pitchFamily="34" charset="0"/>
                              </a:rPr>
                            </m:ctrlPr>
                          </m:accPr>
                          <m:e>
                            <m:r>
                              <a:rPr lang="en-US" sz="1200" i="1">
                                <a:effectLst/>
                                <a:latin typeface="Cambria Math" panose="02040503050406030204" pitchFamily="18" charset="0"/>
                                <a:ea typeface="Calibri" panose="020F0502020204030204" pitchFamily="34" charset="0"/>
                                <a:cs typeface="Calibri" panose="020F0502020204030204" pitchFamily="34" charset="0"/>
                              </a:rPr>
                              <m:t>𝛽</m:t>
                            </m:r>
                          </m:e>
                        </m:acc>
                        <m:r>
                          <a:rPr lang="en-US" sz="1200">
                            <a:effectLst/>
                            <a:latin typeface="Cambria Math" panose="02040503050406030204" pitchFamily="18" charset="0"/>
                            <a:ea typeface="Calibri" panose="020F0502020204030204" pitchFamily="34" charset="0"/>
                            <a:cs typeface="Calibri" panose="020F0502020204030204" pitchFamily="34" charset="0"/>
                          </a:rPr>
                          <m:t> </m:t>
                        </m:r>
                      </m:sub>
                    </m:sSub>
                  </m:oMath>
                </a14:m>
                <a:r>
                  <a:rPr lang="en-US" sz="1200" dirty="0">
                    <a:effectLst/>
                    <a:latin typeface="Calibri" panose="020F0502020204030204" pitchFamily="34" charset="0"/>
                    <a:ea typeface="Times New Roman" panose="02020603050405020304" pitchFamily="18" charset="0"/>
                    <a:cs typeface="Calibri" panose="020F0502020204030204" pitchFamily="34" charset="0"/>
                  </a:rPr>
                  <a:t>|| Y- </a:t>
                </a:r>
                <a:r>
                  <a:rPr lang="en-US" sz="1200" dirty="0">
                    <a:effectLst/>
                    <a:latin typeface="Calibri" panose="020F0502020204030204" pitchFamily="34" charset="0"/>
                    <a:ea typeface="Calibri" panose="020F0502020204030204" pitchFamily="34" charset="0"/>
                    <a:cs typeface="Calibri" panose="020F0502020204030204" pitchFamily="34" charset="0"/>
                  </a:rPr>
                  <a:t>β*X</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 λ *||β</a:t>
                </a:r>
                <a14:m>
                  <m:oMath xmlns:m="http://schemas.openxmlformats.org/officeDocument/2006/math">
                    <m:sSubSup>
                      <m:sSubSup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SupPr>
                      <m:e>
                        <m:r>
                          <a:rPr lang="en-US" sz="1200" i="1">
                            <a:effectLst/>
                            <a:latin typeface="Cambria Math" panose="02040503050406030204" pitchFamily="18" charset="0"/>
                            <a:ea typeface="Calibri" panose="020F0502020204030204" pitchFamily="34" charset="0"/>
                            <a:cs typeface="Calibri" panose="020F0502020204030204" pitchFamily="34" charset="0"/>
                          </a:rPr>
                          <m:t>||</m:t>
                        </m:r>
                      </m:e>
                      <m:sub>
                        <m:r>
                          <a:rPr lang="en-US" sz="1200" i="1">
                            <a:effectLst/>
                            <a:latin typeface="Cambria Math" panose="02040503050406030204" pitchFamily="18" charset="0"/>
                            <a:ea typeface="Calibri" panose="020F0502020204030204" pitchFamily="34" charset="0"/>
                            <a:cs typeface="Calibri" panose="020F0502020204030204" pitchFamily="34" charset="0"/>
                          </a:rPr>
                          <m:t>2</m:t>
                        </m:r>
                      </m:sub>
                      <m:sup>
                        <m:r>
                          <a:rPr lang="en-US" sz="1200" i="1">
                            <a:effectLst/>
                            <a:latin typeface="Cambria Math" panose="02040503050406030204" pitchFamily="18" charset="0"/>
                            <a:ea typeface="Calibri" panose="020F0502020204030204" pitchFamily="34" charset="0"/>
                            <a:cs typeface="Calibri" panose="020F0502020204030204" pitchFamily="34" charset="0"/>
                          </a:rPr>
                          <m:t>2</m:t>
                        </m:r>
                      </m:sup>
                    </m:sSubSup>
                  </m:oMath>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Although RR reduces the complexity of the model but does not reduce the feature dimensions.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-Lasso Regression (LR):</a:t>
                </a:r>
                <a:r>
                  <a:rPr lang="en-US" sz="1200" dirty="0">
                    <a:effectLst/>
                    <a:latin typeface="Calibri" panose="020F0502020204030204" pitchFamily="34" charset="0"/>
                    <a:ea typeface="Calibri" panose="020F0502020204030204" pitchFamily="34" charset="0"/>
                    <a:cs typeface="Times New Roman" panose="02020603050405020304" pitchFamily="18" charset="0"/>
                  </a:rPr>
                  <a:t> Lasso stands for Least Absolute Shrinkage and Selection Operator which is also known as L1 regularization. It adds the penalty term with the cost function. The penalty term consists of co-efficient </a:t>
                </a:r>
                <a:r>
                  <a:rPr lang="en-US" sz="1200" dirty="0">
                    <a:effectLst/>
                    <a:latin typeface="Calibri" panose="020F0502020204030204" pitchFamily="34" charset="0"/>
                    <a:ea typeface="Calibri" panose="020F0502020204030204" pitchFamily="34" charset="0"/>
                    <a:cs typeface="Calibri" panose="020F0502020204030204" pitchFamily="34" charset="0"/>
                  </a:rPr>
                  <a:t>λ</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L1 term (absolute sum of the coefficients). The increasing value  of penalize term in model will decrease the value of coefficients in order to reduce loss. Lasso regression can reduce the co-efficient absolute zero while Ridge regression never sets the value of coefficient to absolute zero.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Cost Function, </a:t>
                </a:r>
                <a:r>
                  <a:rPr lang="en-US" sz="1200" dirty="0" err="1">
                    <a:effectLst/>
                    <a:latin typeface="Calibri" panose="020F0502020204030204" pitchFamily="34" charset="0"/>
                    <a:ea typeface="Calibri" panose="020F0502020204030204" pitchFamily="34" charset="0"/>
                    <a:cs typeface="Calibri" panose="020F0502020204030204" pitchFamily="34" charset="0"/>
                  </a:rPr>
                  <a:t>L</a:t>
                </a:r>
                <a:r>
                  <a:rPr lang="en-US" sz="1200" baseline="-25000" dirty="0" err="1">
                    <a:effectLst/>
                    <a:latin typeface="Calibri" panose="020F0502020204030204" pitchFamily="34" charset="0"/>
                    <a:ea typeface="Calibri" panose="020F0502020204030204" pitchFamily="34" charset="0"/>
                    <a:cs typeface="Calibri" panose="020F0502020204030204" pitchFamily="34" charset="0"/>
                  </a:rPr>
                  <a:t>lasso</a:t>
                </a:r>
                <a:r>
                  <a:rPr lang="en-US" sz="1200" baseline="-250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Pr>
                      <m:e>
                        <m:r>
                          <a:rPr lang="en-US" sz="1200" i="1">
                            <a:effectLst/>
                            <a:latin typeface="Cambria Math" panose="02040503050406030204" pitchFamily="18" charset="0"/>
                            <a:ea typeface="Calibri" panose="020F0502020204030204" pitchFamily="34" charset="0"/>
                            <a:cs typeface="Calibri" panose="020F0502020204030204" pitchFamily="34" charset="0"/>
                          </a:rPr>
                          <m:t>𝑎𝑟𝑔𝑚𝑖𝑛</m:t>
                        </m:r>
                      </m:e>
                      <m:sub>
                        <m:acc>
                          <m:accPr>
                            <m:chr m:val="̂"/>
                            <m:ctrlPr>
                              <a:rPr lang="en-US" sz="1200" i="1">
                                <a:effectLst/>
                                <a:latin typeface="Cambria Math" panose="02040503050406030204" pitchFamily="18" charset="0"/>
                                <a:ea typeface="Calibri" panose="020F0502020204030204" pitchFamily="34" charset="0"/>
                                <a:cs typeface="Calibri" panose="020F0502020204030204" pitchFamily="34" charset="0"/>
                              </a:rPr>
                            </m:ctrlPr>
                          </m:accPr>
                          <m:e>
                            <m:r>
                              <a:rPr lang="en-US" sz="1200" i="1">
                                <a:effectLst/>
                                <a:latin typeface="Cambria Math" panose="02040503050406030204" pitchFamily="18" charset="0"/>
                                <a:ea typeface="Calibri" panose="020F0502020204030204" pitchFamily="34" charset="0"/>
                                <a:cs typeface="Calibri" panose="020F0502020204030204" pitchFamily="34" charset="0"/>
                              </a:rPr>
                              <m:t>𝛽</m:t>
                            </m:r>
                          </m:e>
                        </m:acc>
                        <m:r>
                          <a:rPr lang="en-US" sz="1200">
                            <a:effectLst/>
                            <a:latin typeface="Cambria Math" panose="02040503050406030204" pitchFamily="18" charset="0"/>
                            <a:ea typeface="Calibri" panose="020F0502020204030204" pitchFamily="34" charset="0"/>
                            <a:cs typeface="Calibri" panose="020F0502020204030204" pitchFamily="34" charset="0"/>
                          </a:rPr>
                          <m:t> </m:t>
                        </m:r>
                      </m:sub>
                    </m:sSub>
                  </m:oMath>
                </a14:m>
                <a:r>
                  <a:rPr lang="en-US" sz="1200" dirty="0">
                    <a:effectLst/>
                    <a:latin typeface="Calibri" panose="020F0502020204030204" pitchFamily="34" charset="0"/>
                    <a:ea typeface="Times New Roman" panose="02020603050405020304" pitchFamily="18" charset="0"/>
                    <a:cs typeface="Calibri" panose="020F0502020204030204" pitchFamily="34" charset="0"/>
                  </a:rPr>
                  <a:t>|| Y- </a:t>
                </a:r>
                <a:r>
                  <a:rPr lang="en-US" sz="1200" dirty="0">
                    <a:effectLst/>
                    <a:latin typeface="Calibri" panose="020F0502020204030204" pitchFamily="34" charset="0"/>
                    <a:ea typeface="Calibri" panose="020F0502020204030204" pitchFamily="34" charset="0"/>
                    <a:cs typeface="Calibri" panose="020F0502020204030204" pitchFamily="34" charset="0"/>
                  </a:rPr>
                  <a:t>β*X</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 λ *||β</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Pr>
                      <m:e>
                        <m:r>
                          <a:rPr lang="en-US" sz="1200" i="1">
                            <a:effectLst/>
                            <a:latin typeface="Cambria Math" panose="02040503050406030204" pitchFamily="18" charset="0"/>
                            <a:ea typeface="Calibri" panose="020F0502020204030204" pitchFamily="34" charset="0"/>
                            <a:cs typeface="Calibri" panose="020F0502020204030204" pitchFamily="34" charset="0"/>
                          </a:rPr>
                          <m:t>||</m:t>
                        </m:r>
                      </m:e>
                      <m:sub>
                        <m:r>
                          <a:rPr lang="en-US" sz="1200" i="1">
                            <a:effectLst/>
                            <a:latin typeface="Cambria Math" panose="02040503050406030204" pitchFamily="18" charset="0"/>
                            <a:ea typeface="Calibri" panose="020F0502020204030204" pitchFamily="34" charset="0"/>
                            <a:cs typeface="Calibri" panose="020F0502020204030204" pitchFamily="34" charset="0"/>
                          </a:rPr>
                          <m:t>1</m:t>
                        </m:r>
                      </m:sub>
                    </m:sSub>
                  </m:oMath>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If there are two or more highly collinear variables then LASSO regression select one of them randomly which is one of the limitation of LR.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203835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-Elastic Net Regression (ENR): </a:t>
                </a:r>
                <a:r>
                  <a:rPr lang="en-US" sz="1200" dirty="0">
                    <a:effectLst/>
                    <a:latin typeface="Calibri" panose="020F0502020204030204" pitchFamily="34" charset="0"/>
                    <a:ea typeface="Calibri" panose="020F0502020204030204" pitchFamily="34" charset="0"/>
                    <a:cs typeface="Times New Roman" panose="02020603050405020304" pitchFamily="18" charset="0"/>
                  </a:rPr>
                  <a:t>ENR is the combination of ridge and lasso regression, it includes both L1 and L2 norm regularization terms which provides the benefit of both ridge and lasso together.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Cost Function, </a:t>
                </a:r>
                <a:r>
                  <a:rPr lang="en-US" sz="1200" dirty="0" err="1">
                    <a:effectLst/>
                    <a:latin typeface="Calibri" panose="020F0502020204030204" pitchFamily="34" charset="0"/>
                    <a:ea typeface="Times New Roman" panose="02020603050405020304" pitchFamily="18" charset="0"/>
                    <a:cs typeface="Times New Roman" panose="02020603050405020304" pitchFamily="18" charset="0"/>
                  </a:rPr>
                  <a:t>L</a:t>
                </a:r>
                <a:r>
                  <a:rPr lang="en-US" sz="1200" baseline="-25000" dirty="0" err="1">
                    <a:effectLst/>
                    <a:latin typeface="Calibri" panose="020F0502020204030204" pitchFamily="34" charset="0"/>
                    <a:ea typeface="Times New Roman" panose="02020603050405020304" pitchFamily="18" charset="0"/>
                    <a:cs typeface="Times New Roman" panose="02020603050405020304" pitchFamily="18" charset="0"/>
                  </a:rPr>
                  <a:t>Elastic</a:t>
                </a:r>
                <a:r>
                  <a:rPr lang="en-US" sz="1200" baseline="-25000" dirty="0">
                    <a:effectLst/>
                    <a:latin typeface="Calibri" panose="020F0502020204030204" pitchFamily="34" charset="0"/>
                    <a:ea typeface="Times New Roman" panose="02020603050405020304" pitchFamily="18" charset="0"/>
                    <a:cs typeface="Times New Roman" panose="02020603050405020304" pitchFamily="18" charset="0"/>
                  </a:rPr>
                  <a:t> Net  </a:t>
                </a:r>
                <a14:m>
                  <m:oMath xmlns:m="http://schemas.openxmlformats.org/officeDocument/2006/math">
                    <m:r>
                      <a:rPr lang="en-US" sz="12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Pr>
                      <m:e>
                        <m:r>
                          <a:rPr lang="en-US" sz="1200" i="1">
                            <a:effectLst/>
                            <a:latin typeface="Cambria Math" panose="02040503050406030204" pitchFamily="18" charset="0"/>
                            <a:ea typeface="Calibri" panose="020F0502020204030204" pitchFamily="34" charset="0"/>
                            <a:cs typeface="Calibri" panose="020F0502020204030204" pitchFamily="34" charset="0"/>
                          </a:rPr>
                          <m:t>𝑎𝑟𝑔𝑚𝑖𝑛</m:t>
                        </m:r>
                      </m:e>
                      <m:sub>
                        <m:acc>
                          <m:accPr>
                            <m:chr m:val="̂"/>
                            <m:ctrlPr>
                              <a:rPr lang="en-US" sz="1200" i="1">
                                <a:effectLst/>
                                <a:latin typeface="Cambria Math" panose="02040503050406030204" pitchFamily="18" charset="0"/>
                                <a:ea typeface="Calibri" panose="020F0502020204030204" pitchFamily="34" charset="0"/>
                                <a:cs typeface="Calibri" panose="020F0502020204030204" pitchFamily="34" charset="0"/>
                              </a:rPr>
                            </m:ctrlPr>
                          </m:accPr>
                          <m:e>
                            <m:r>
                              <a:rPr lang="en-US" sz="1200" i="1">
                                <a:effectLst/>
                                <a:latin typeface="Cambria Math" panose="02040503050406030204" pitchFamily="18" charset="0"/>
                                <a:ea typeface="Calibri" panose="020F0502020204030204" pitchFamily="34" charset="0"/>
                                <a:cs typeface="Calibri" panose="020F0502020204030204" pitchFamily="34" charset="0"/>
                              </a:rPr>
                              <m:t>𝛽</m:t>
                            </m:r>
                          </m:e>
                        </m:acc>
                        <m:r>
                          <a:rPr lang="en-US" sz="1200">
                            <a:effectLst/>
                            <a:latin typeface="Cambria Math" panose="02040503050406030204" pitchFamily="18" charset="0"/>
                            <a:ea typeface="Calibri" panose="020F0502020204030204" pitchFamily="34" charset="0"/>
                            <a:cs typeface="Calibri" panose="020F0502020204030204" pitchFamily="34" charset="0"/>
                          </a:rPr>
                          <m:t> </m:t>
                        </m:r>
                      </m:sub>
                    </m:sSub>
                  </m:oMath>
                </a14:m>
                <a:r>
                  <a:rPr lang="en-US" sz="1200" dirty="0">
                    <a:effectLst/>
                    <a:latin typeface="Calibri" panose="020F0502020204030204" pitchFamily="34" charset="0"/>
                    <a:ea typeface="Times New Roman" panose="02020603050405020304" pitchFamily="18" charset="0"/>
                    <a:cs typeface="Calibri" panose="020F0502020204030204" pitchFamily="34" charset="0"/>
                  </a:rPr>
                  <a:t>|| Y- </a:t>
                </a:r>
                <a:r>
                  <a:rPr lang="en-US" sz="1200" dirty="0">
                    <a:effectLst/>
                    <a:latin typeface="Calibri" panose="020F0502020204030204" pitchFamily="34" charset="0"/>
                    <a:ea typeface="Calibri" panose="020F0502020204030204" pitchFamily="34" charset="0"/>
                    <a:cs typeface="Calibri" panose="020F0502020204030204" pitchFamily="34" charset="0"/>
                  </a:rPr>
                  <a:t>β*X</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 λ</a:t>
                </a:r>
                <a:r>
                  <a:rPr lang="en-US" sz="1200" baseline="-25000" dirty="0">
                    <a:effectLst/>
                    <a:latin typeface="Calibri" panose="020F0502020204030204" pitchFamily="34" charset="0"/>
                    <a:ea typeface="Calibri" panose="020F0502020204030204" pitchFamily="34" charset="0"/>
                    <a:cs typeface="Calibri" panose="020F0502020204030204" pitchFamily="34" charset="0"/>
                  </a:rPr>
                  <a:t>1</a:t>
                </a:r>
                <a:r>
                  <a:rPr lang="en-US" sz="1200" dirty="0">
                    <a:effectLst/>
                    <a:latin typeface="Calibri" panose="020F0502020204030204" pitchFamily="34" charset="0"/>
                    <a:ea typeface="Calibri" panose="020F0502020204030204" pitchFamily="34" charset="0"/>
                    <a:cs typeface="Calibri" panose="020F0502020204030204" pitchFamily="34" charset="0"/>
                  </a:rPr>
                  <a:t> *||β</a:t>
                </a:r>
                <a14:m>
                  <m:oMath xmlns:m="http://schemas.openxmlformats.org/officeDocument/2006/math">
                    <m:sSubSup>
                      <m:sSubSup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SupPr>
                      <m:e>
                        <m:r>
                          <a:rPr lang="en-US" sz="1200" i="1">
                            <a:effectLst/>
                            <a:latin typeface="Cambria Math" panose="02040503050406030204" pitchFamily="18" charset="0"/>
                            <a:ea typeface="Calibri" panose="020F0502020204030204" pitchFamily="34" charset="0"/>
                            <a:cs typeface="Calibri" panose="020F0502020204030204" pitchFamily="34" charset="0"/>
                          </a:rPr>
                          <m:t>||</m:t>
                        </m:r>
                      </m:e>
                      <m:sub>
                        <m:r>
                          <a:rPr lang="en-US" sz="1200" i="1">
                            <a:effectLst/>
                            <a:latin typeface="Cambria Math" panose="02040503050406030204" pitchFamily="18" charset="0"/>
                            <a:ea typeface="Calibri" panose="020F0502020204030204" pitchFamily="34" charset="0"/>
                            <a:cs typeface="Calibri" panose="020F0502020204030204" pitchFamily="34" charset="0"/>
                          </a:rPr>
                          <m:t>2</m:t>
                        </m:r>
                      </m:sub>
                      <m:sup>
                        <m:r>
                          <a:rPr lang="en-US" sz="1200" i="1">
                            <a:effectLst/>
                            <a:latin typeface="Cambria Math" panose="02040503050406030204" pitchFamily="18" charset="0"/>
                            <a:ea typeface="Calibri" panose="020F0502020204030204" pitchFamily="34" charset="0"/>
                            <a:cs typeface="Calibri" panose="020F0502020204030204" pitchFamily="34" charset="0"/>
                          </a:rPr>
                          <m:t>2</m:t>
                        </m:r>
                      </m:sup>
                    </m:sSubSup>
                  </m:oMath>
                </a14:m>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λ</a:t>
                </a:r>
                <a:r>
                  <a:rPr lang="en-US" sz="1200" baseline="-25000" dirty="0">
                    <a:effectLst/>
                    <a:latin typeface="Calibri" panose="020F0502020204030204" pitchFamily="34" charset="0"/>
                    <a:ea typeface="Calibri" panose="020F0502020204030204" pitchFamily="34" charset="0"/>
                    <a:cs typeface="Calibri" panose="020F0502020204030204" pitchFamily="34" charset="0"/>
                  </a:rPr>
                  <a:t>1</a:t>
                </a:r>
                <a:r>
                  <a:rPr lang="en-US" sz="1200" dirty="0">
                    <a:effectLst/>
                    <a:latin typeface="Calibri" panose="020F0502020204030204" pitchFamily="34" charset="0"/>
                    <a:ea typeface="Calibri" panose="020F0502020204030204" pitchFamily="34" charset="0"/>
                    <a:cs typeface="Calibri" panose="020F0502020204030204" pitchFamily="34" charset="0"/>
                  </a:rPr>
                  <a:t> *||β</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Calibri" panose="020F0502020204030204" pitchFamily="34" charset="0"/>
                          </a:rPr>
                        </m:ctrlPr>
                      </m:sSubPr>
                      <m:e>
                        <m:r>
                          <a:rPr lang="en-US" sz="1200" i="1">
                            <a:effectLst/>
                            <a:latin typeface="Cambria Math" panose="02040503050406030204" pitchFamily="18" charset="0"/>
                            <a:ea typeface="Calibri" panose="020F0502020204030204" pitchFamily="34" charset="0"/>
                            <a:cs typeface="Calibri" panose="020F0502020204030204" pitchFamily="34" charset="0"/>
                          </a:rPr>
                          <m:t>||</m:t>
                        </m:r>
                      </m:e>
                      <m:sub>
                        <m:r>
                          <a:rPr lang="en-US" sz="1200" i="1">
                            <a:effectLst/>
                            <a:latin typeface="Cambria Math" panose="02040503050406030204" pitchFamily="18" charset="0"/>
                            <a:ea typeface="Calibri" panose="020F0502020204030204" pitchFamily="34" charset="0"/>
                            <a:cs typeface="Calibri" panose="020F0502020204030204" pitchFamily="34" charset="0"/>
                          </a:rPr>
                          <m:t>1</m:t>
                        </m:r>
                      </m:sub>
                    </m:sSub>
                  </m:oMath>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This study conducted 15 fold cross validation and based on lowest RMSE, only one RLR model was considered.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AE2F617-0DA0-4E55-A202-014086288720}"/>
                  </a:ext>
                </a:extLst>
              </p:cNvPr>
              <p:cNvSpPr txBox="1">
                <a:spLocks noRot="1" noChangeAspect="1" noMove="1" noResize="1" noEditPoints="1" noAdjustHandles="1" noChangeArrowheads="1" noChangeShapeType="1" noTextEdit="1"/>
              </p:cNvSpPr>
              <p:nvPr/>
            </p:nvSpPr>
            <p:spPr>
              <a:xfrm>
                <a:off x="480291" y="589933"/>
                <a:ext cx="11194473" cy="5677708"/>
              </a:xfrm>
              <a:prstGeom prst="rect">
                <a:avLst/>
              </a:prstGeom>
              <a:blipFill>
                <a:blip r:embed="rId3"/>
                <a:stretch>
                  <a:fillRect l="-5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CE12FB4-0E35-471D-A52E-3A29133117A2}"/>
              </a:ext>
            </a:extLst>
          </p:cNvPr>
          <p:cNvSpPr txBox="1"/>
          <p:nvPr/>
        </p:nvSpPr>
        <p:spPr>
          <a:xfrm>
            <a:off x="3581400" y="141803"/>
            <a:ext cx="3706091" cy="369332"/>
          </a:xfrm>
          <a:prstGeom prst="rect">
            <a:avLst/>
          </a:prstGeom>
          <a:noFill/>
        </p:spPr>
        <p:txBody>
          <a:bodyPr wrap="square">
            <a:spAutoFit/>
          </a:bodyPr>
          <a:lstStyle/>
          <a:p>
            <a:r>
              <a:rPr lang="en-US" b="1" u="sng" dirty="0">
                <a:effectLst/>
                <a:latin typeface="Calibri" panose="020F0502020204030204" pitchFamily="34" charset="0"/>
                <a:ea typeface="Calibri" panose="020F0502020204030204" pitchFamily="34" charset="0"/>
                <a:cs typeface="Times New Roman" panose="02020603050405020304" pitchFamily="18" charset="0"/>
              </a:rPr>
              <a:t>Regularized Linear Regression (RLR) </a:t>
            </a:r>
            <a:endParaRPr lang="en-US" sz="2800" b="1" u="sng" dirty="0"/>
          </a:p>
        </p:txBody>
      </p:sp>
    </p:spTree>
    <p:extLst>
      <p:ext uri="{BB962C8B-B14F-4D97-AF65-F5344CB8AC3E}">
        <p14:creationId xmlns:p14="http://schemas.microsoft.com/office/powerpoint/2010/main" val="3614891525"/>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p:cNvSpPr>
            <a:spLocks noGrp="1"/>
          </p:cNvSpPr>
          <p:nvPr>
            <p:ph type="sldNum" sz="quarter" idx="12"/>
          </p:nvPr>
        </p:nvSpPr>
        <p:spPr/>
        <p:txBody>
          <a:bodyPr/>
          <a:lstStyle/>
          <a:p>
            <a:fld id="{24E00F01-75C5-450D-8B87-93FB1DC28B15}" type="slidenum">
              <a:rPr lang="en-US" smtClean="0"/>
              <a:t>13</a:t>
            </a:fld>
            <a:endParaRPr lang="en-US"/>
          </a:p>
        </p:txBody>
      </p:sp>
      <p:sp>
        <p:nvSpPr>
          <p:cNvPr id="4" name="TextBox 3"/>
          <p:cNvSpPr txBox="1"/>
          <p:nvPr/>
        </p:nvSpPr>
        <p:spPr>
          <a:xfrm>
            <a:off x="4846875" y="77822"/>
            <a:ext cx="3053208" cy="523220"/>
          </a:xfrm>
          <a:prstGeom prst="rect">
            <a:avLst/>
          </a:prstGeom>
          <a:noFill/>
        </p:spPr>
        <p:txBody>
          <a:bodyPr wrap="none" rtlCol="0">
            <a:spAutoFit/>
          </a:bodyPr>
          <a:lstStyle/>
          <a:p>
            <a:r>
              <a:rPr lang="en-US" sz="2800" b="1" u="sng" dirty="0"/>
              <a:t>Modeling Direction</a:t>
            </a:r>
          </a:p>
        </p:txBody>
      </p:sp>
      <p:sp>
        <p:nvSpPr>
          <p:cNvPr id="5" name="Rectangle 4">
            <a:extLst>
              <a:ext uri="{FF2B5EF4-FFF2-40B4-BE49-F238E27FC236}">
                <a16:creationId xmlns:a16="http://schemas.microsoft.com/office/drawing/2014/main" id="{B0272F01-72F6-411E-82E5-F56CDB1A3CD8}"/>
              </a:ext>
            </a:extLst>
          </p:cNvPr>
          <p:cNvSpPr/>
          <p:nvPr/>
        </p:nvSpPr>
        <p:spPr>
          <a:xfrm>
            <a:off x="314541" y="600371"/>
            <a:ext cx="11508864" cy="1200329"/>
          </a:xfrm>
          <a:prstGeom prst="rect">
            <a:avLst/>
          </a:prstGeom>
        </p:spPr>
        <p:txBody>
          <a:bodyPr wrap="square">
            <a:spAutoFit/>
          </a:bodyPr>
          <a:lstStyle/>
          <a:p>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AC8844B-69AF-4232-B1DE-5EB13DE05212}"/>
              </a:ext>
            </a:extLst>
          </p:cNvPr>
          <p:cNvSpPr txBox="1"/>
          <p:nvPr/>
        </p:nvSpPr>
        <p:spPr>
          <a:xfrm>
            <a:off x="88778" y="2837492"/>
            <a:ext cx="12205364" cy="3539430"/>
          </a:xfrm>
          <a:prstGeom prst="rect">
            <a:avLst/>
          </a:prstGeom>
          <a:noFill/>
        </p:spPr>
        <p:txBody>
          <a:bodyPr wrap="square">
            <a:spAutoFit/>
          </a:bodyPr>
          <a:lstStyle/>
          <a:p>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Backward Model: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odel developed with 2019 data and applied for 2018 and 2017 data to check the temporal and spatial (short term site locations vary from year to year) transferability of the model.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0675F83C-9685-47F4-AD83-7E70FEF25E2E}"/>
              </a:ext>
            </a:extLst>
          </p:cNvPr>
          <p:cNvGrpSpPr/>
          <p:nvPr/>
        </p:nvGrpSpPr>
        <p:grpSpPr>
          <a:xfrm>
            <a:off x="1015877" y="4696990"/>
            <a:ext cx="9665524" cy="646331"/>
            <a:chOff x="-546593" y="2483000"/>
            <a:chExt cx="9665524" cy="646331"/>
          </a:xfrm>
        </p:grpSpPr>
        <p:sp>
          <p:nvSpPr>
            <p:cNvPr id="8" name="TextBox 7">
              <a:extLst>
                <a:ext uri="{FF2B5EF4-FFF2-40B4-BE49-F238E27FC236}">
                  <a16:creationId xmlns:a16="http://schemas.microsoft.com/office/drawing/2014/main" id="{007E806F-18D9-4F18-85D2-1D38F444094B}"/>
                </a:ext>
              </a:extLst>
            </p:cNvPr>
            <p:cNvSpPr txBox="1"/>
            <p:nvPr/>
          </p:nvSpPr>
          <p:spPr>
            <a:xfrm>
              <a:off x="6641971" y="2483000"/>
              <a:ext cx="2476960" cy="646331"/>
            </a:xfrm>
            <a:prstGeom prst="rect">
              <a:avLst/>
            </a:prstGeom>
            <a:noFill/>
          </p:spPr>
          <p:txBody>
            <a:bodyPr wrap="none" rtlCol="0">
              <a:spAutoFit/>
            </a:bodyPr>
            <a:lstStyle/>
            <a:p>
              <a:r>
                <a:rPr lang="en-US" sz="3600" dirty="0">
                  <a:ln>
                    <a:solidFill>
                      <a:srgbClr val="66FF99"/>
                    </a:solidFill>
                  </a:ln>
                </a:rPr>
                <a:t>2019-Model</a:t>
              </a:r>
            </a:p>
          </p:txBody>
        </p:sp>
        <p:sp>
          <p:nvSpPr>
            <p:cNvPr id="9" name="Arrow: Right 8">
              <a:extLst>
                <a:ext uri="{FF2B5EF4-FFF2-40B4-BE49-F238E27FC236}">
                  <a16:creationId xmlns:a16="http://schemas.microsoft.com/office/drawing/2014/main" id="{5E2C5609-7A07-4029-A109-13B396B54040}"/>
                </a:ext>
              </a:extLst>
            </p:cNvPr>
            <p:cNvSpPr/>
            <p:nvPr/>
          </p:nvSpPr>
          <p:spPr>
            <a:xfrm rot="10800000">
              <a:off x="2650053" y="25596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3C3807-C9D4-430C-B2B4-D3B819305976}"/>
                </a:ext>
              </a:extLst>
            </p:cNvPr>
            <p:cNvSpPr txBox="1"/>
            <p:nvPr/>
          </p:nvSpPr>
          <p:spPr>
            <a:xfrm>
              <a:off x="3581400" y="2487753"/>
              <a:ext cx="1989647" cy="584775"/>
            </a:xfrm>
            <a:prstGeom prst="rect">
              <a:avLst/>
            </a:prstGeom>
            <a:noFill/>
            <a:ln>
              <a:solidFill>
                <a:srgbClr val="92D050"/>
              </a:solidFill>
            </a:ln>
          </p:spPr>
          <p:txBody>
            <a:bodyPr wrap="none" rtlCol="0">
              <a:spAutoFit/>
            </a:bodyPr>
            <a:lstStyle/>
            <a:p>
              <a:r>
                <a:rPr lang="en-US" sz="3200" dirty="0">
                  <a:solidFill>
                    <a:srgbClr val="7030A0"/>
                  </a:solidFill>
                </a:rPr>
                <a:t>Applied on</a:t>
              </a:r>
            </a:p>
          </p:txBody>
        </p:sp>
        <p:sp>
          <p:nvSpPr>
            <p:cNvPr id="11" name="Arrow: Right 10">
              <a:extLst>
                <a:ext uri="{FF2B5EF4-FFF2-40B4-BE49-F238E27FC236}">
                  <a16:creationId xmlns:a16="http://schemas.microsoft.com/office/drawing/2014/main" id="{BEE53BDB-C26D-4C6A-8B55-C8FF75E6CD7A}"/>
                </a:ext>
              </a:extLst>
            </p:cNvPr>
            <p:cNvSpPr/>
            <p:nvPr/>
          </p:nvSpPr>
          <p:spPr>
            <a:xfrm rot="10800000">
              <a:off x="5579769" y="2587895"/>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B3712B-39A1-4461-A488-C41946E9AE99}"/>
                </a:ext>
              </a:extLst>
            </p:cNvPr>
            <p:cNvSpPr txBox="1"/>
            <p:nvPr/>
          </p:nvSpPr>
          <p:spPr>
            <a:xfrm>
              <a:off x="-546593" y="2504764"/>
              <a:ext cx="3187924" cy="584775"/>
            </a:xfrm>
            <a:prstGeom prst="rect">
              <a:avLst/>
            </a:prstGeom>
            <a:noFill/>
            <a:ln>
              <a:solidFill>
                <a:srgbClr val="92D050"/>
              </a:solidFill>
            </a:ln>
          </p:spPr>
          <p:txBody>
            <a:bodyPr wrap="none" rtlCol="0">
              <a:spAutoFit/>
            </a:bodyPr>
            <a:lstStyle/>
            <a:p>
              <a:r>
                <a:rPr lang="en-US" sz="3200" dirty="0">
                  <a:solidFill>
                    <a:srgbClr val="00B050"/>
                  </a:solidFill>
                </a:rPr>
                <a:t>2018 &amp; 2017 Data</a:t>
              </a:r>
            </a:p>
          </p:txBody>
        </p:sp>
      </p:grpSp>
      <p:grpSp>
        <p:nvGrpSpPr>
          <p:cNvPr id="14" name="Group 13">
            <a:extLst>
              <a:ext uri="{FF2B5EF4-FFF2-40B4-BE49-F238E27FC236}">
                <a16:creationId xmlns:a16="http://schemas.microsoft.com/office/drawing/2014/main" id="{3CA297A0-5919-42C2-956E-ED12F46BF8EF}"/>
              </a:ext>
            </a:extLst>
          </p:cNvPr>
          <p:cNvGrpSpPr/>
          <p:nvPr/>
        </p:nvGrpSpPr>
        <p:grpSpPr>
          <a:xfrm>
            <a:off x="695683" y="1552929"/>
            <a:ext cx="9611347" cy="677877"/>
            <a:chOff x="126032" y="2475500"/>
            <a:chExt cx="9611347" cy="677877"/>
          </a:xfrm>
        </p:grpSpPr>
        <p:sp>
          <p:nvSpPr>
            <p:cNvPr id="15" name="TextBox 14">
              <a:extLst>
                <a:ext uri="{FF2B5EF4-FFF2-40B4-BE49-F238E27FC236}">
                  <a16:creationId xmlns:a16="http://schemas.microsoft.com/office/drawing/2014/main" id="{BC31C656-700B-4F35-B109-1FF000B0D9D4}"/>
                </a:ext>
              </a:extLst>
            </p:cNvPr>
            <p:cNvSpPr txBox="1"/>
            <p:nvPr/>
          </p:nvSpPr>
          <p:spPr>
            <a:xfrm>
              <a:off x="126032" y="2507046"/>
              <a:ext cx="2476960" cy="646331"/>
            </a:xfrm>
            <a:prstGeom prst="rect">
              <a:avLst/>
            </a:prstGeom>
            <a:noFill/>
          </p:spPr>
          <p:txBody>
            <a:bodyPr wrap="none" rtlCol="0">
              <a:spAutoFit/>
            </a:bodyPr>
            <a:lstStyle/>
            <a:p>
              <a:r>
                <a:rPr lang="en-US" sz="3600" dirty="0">
                  <a:ln>
                    <a:solidFill>
                      <a:srgbClr val="66FF99"/>
                    </a:solidFill>
                  </a:ln>
                </a:rPr>
                <a:t>2017-Model</a:t>
              </a:r>
            </a:p>
          </p:txBody>
        </p:sp>
        <p:sp>
          <p:nvSpPr>
            <p:cNvPr id="16" name="Arrow: Right 15">
              <a:extLst>
                <a:ext uri="{FF2B5EF4-FFF2-40B4-BE49-F238E27FC236}">
                  <a16:creationId xmlns:a16="http://schemas.microsoft.com/office/drawing/2014/main" id="{296486A0-36BE-4FA4-B7A2-4D40552EB0B4}"/>
                </a:ext>
              </a:extLst>
            </p:cNvPr>
            <p:cNvSpPr/>
            <p:nvPr/>
          </p:nvSpPr>
          <p:spPr>
            <a:xfrm>
              <a:off x="2602992" y="25878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B9B37E8-248B-4377-9464-C3E0B374EF90}"/>
                </a:ext>
              </a:extLst>
            </p:cNvPr>
            <p:cNvSpPr txBox="1"/>
            <p:nvPr/>
          </p:nvSpPr>
          <p:spPr>
            <a:xfrm>
              <a:off x="3581400" y="2487753"/>
              <a:ext cx="1989647" cy="584775"/>
            </a:xfrm>
            <a:prstGeom prst="rect">
              <a:avLst/>
            </a:prstGeom>
            <a:noFill/>
            <a:ln>
              <a:solidFill>
                <a:srgbClr val="92D050"/>
              </a:solidFill>
            </a:ln>
          </p:spPr>
          <p:txBody>
            <a:bodyPr wrap="none" rtlCol="0">
              <a:spAutoFit/>
            </a:bodyPr>
            <a:lstStyle/>
            <a:p>
              <a:r>
                <a:rPr lang="en-US" sz="3200" dirty="0">
                  <a:solidFill>
                    <a:srgbClr val="7030A0"/>
                  </a:solidFill>
                </a:rPr>
                <a:t>Applied on</a:t>
              </a:r>
            </a:p>
          </p:txBody>
        </p:sp>
        <p:sp>
          <p:nvSpPr>
            <p:cNvPr id="18" name="Arrow: Right 17">
              <a:extLst>
                <a:ext uri="{FF2B5EF4-FFF2-40B4-BE49-F238E27FC236}">
                  <a16:creationId xmlns:a16="http://schemas.microsoft.com/office/drawing/2014/main" id="{E1BFBA5A-06C1-4EBC-B38E-42050D2EAA39}"/>
                </a:ext>
              </a:extLst>
            </p:cNvPr>
            <p:cNvSpPr/>
            <p:nvPr/>
          </p:nvSpPr>
          <p:spPr>
            <a:xfrm>
              <a:off x="5579769" y="2587895"/>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C06180-4323-4D37-8745-49ABEC9311FA}"/>
                </a:ext>
              </a:extLst>
            </p:cNvPr>
            <p:cNvSpPr txBox="1"/>
            <p:nvPr/>
          </p:nvSpPr>
          <p:spPr>
            <a:xfrm>
              <a:off x="6549455" y="2475500"/>
              <a:ext cx="3187924" cy="584775"/>
            </a:xfrm>
            <a:prstGeom prst="rect">
              <a:avLst/>
            </a:prstGeom>
            <a:noFill/>
            <a:ln>
              <a:solidFill>
                <a:srgbClr val="92D050"/>
              </a:solidFill>
            </a:ln>
          </p:spPr>
          <p:txBody>
            <a:bodyPr wrap="none" rtlCol="0">
              <a:spAutoFit/>
            </a:bodyPr>
            <a:lstStyle/>
            <a:p>
              <a:r>
                <a:rPr lang="en-US" sz="3200" dirty="0">
                  <a:solidFill>
                    <a:srgbClr val="00B050"/>
                  </a:solidFill>
                </a:rPr>
                <a:t>2018 &amp; 2019 Data</a:t>
              </a:r>
            </a:p>
          </p:txBody>
        </p:sp>
      </p:grpSp>
      <p:sp>
        <p:nvSpPr>
          <p:cNvPr id="21" name="TextBox 20">
            <a:extLst>
              <a:ext uri="{FF2B5EF4-FFF2-40B4-BE49-F238E27FC236}">
                <a16:creationId xmlns:a16="http://schemas.microsoft.com/office/drawing/2014/main" id="{304A4D63-AE27-4DE6-9F0A-CAE0B88967A4}"/>
              </a:ext>
            </a:extLst>
          </p:cNvPr>
          <p:cNvSpPr txBox="1"/>
          <p:nvPr/>
        </p:nvSpPr>
        <p:spPr>
          <a:xfrm>
            <a:off x="180777" y="497672"/>
            <a:ext cx="11798423" cy="954107"/>
          </a:xfrm>
          <a:prstGeom prst="rect">
            <a:avLst/>
          </a:prstGeom>
          <a:noFill/>
        </p:spPr>
        <p:txBody>
          <a:bodyPr wrap="squar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F</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orward Model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Model developed with 2017 data and applied for 2018 and 2019 data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8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248587-12D9-4776-A931-483731E64E8F}"/>
              </a:ext>
            </a:extLst>
          </p:cNvPr>
          <p:cNvPicPr/>
          <p:nvPr/>
        </p:nvPicPr>
        <p:blipFill>
          <a:blip r:embed="rId3"/>
          <a:stretch>
            <a:fillRect/>
          </a:stretch>
        </p:blipFill>
        <p:spPr>
          <a:xfrm>
            <a:off x="-70170" y="291254"/>
            <a:ext cx="6471821" cy="5074163"/>
          </a:xfrm>
          <a:prstGeom prst="rect">
            <a:avLst/>
          </a:prstGeom>
        </p:spPr>
      </p:pic>
      <p:sp>
        <p:nvSpPr>
          <p:cNvPr id="2" name="Date Placeholder 1">
            <a:extLst>
              <a:ext uri="{FF2B5EF4-FFF2-40B4-BE49-F238E27FC236}">
                <a16:creationId xmlns:a16="http://schemas.microsoft.com/office/drawing/2014/main" id="{1343D540-94FD-4C97-858E-43CFB04A1504}"/>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3E6BB32A-3FE6-4D79-B632-64D765AFEB04}"/>
              </a:ext>
            </a:extLst>
          </p:cNvPr>
          <p:cNvSpPr>
            <a:spLocks noGrp="1"/>
          </p:cNvSpPr>
          <p:nvPr>
            <p:ph type="sldNum" sz="quarter" idx="12"/>
          </p:nvPr>
        </p:nvSpPr>
        <p:spPr/>
        <p:txBody>
          <a:bodyPr/>
          <a:lstStyle/>
          <a:p>
            <a:fld id="{24E00F01-75C5-450D-8B87-93FB1DC28B15}" type="slidenum">
              <a:rPr lang="en-US" smtClean="0"/>
              <a:t>14</a:t>
            </a:fld>
            <a:endParaRPr lang="en-US" dirty="0"/>
          </a:p>
        </p:txBody>
      </p:sp>
      <p:sp>
        <p:nvSpPr>
          <p:cNvPr id="8" name="TextBox 7">
            <a:extLst>
              <a:ext uri="{FF2B5EF4-FFF2-40B4-BE49-F238E27FC236}">
                <a16:creationId xmlns:a16="http://schemas.microsoft.com/office/drawing/2014/main" id="{A5969017-2A25-4D6C-BFD7-5A9BE5CC96C8}"/>
              </a:ext>
            </a:extLst>
          </p:cNvPr>
          <p:cNvSpPr txBox="1"/>
          <p:nvPr/>
        </p:nvSpPr>
        <p:spPr>
          <a:xfrm>
            <a:off x="490205" y="5521146"/>
            <a:ext cx="10977895"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DT1 uses Strava volume, bike share, distance from college or University and average temperature to form the tree where Strava volume and bike share was the most important variables.</a:t>
            </a:r>
          </a:p>
          <a:p>
            <a:pPr marL="285750" indent="-285750">
              <a:buFont typeface="Wingdings" panose="05000000000000000000" pitchFamily="2" charset="2"/>
              <a:buChar char="Ø"/>
            </a:pPr>
            <a:r>
              <a:rPr lang="en-US" dirty="0"/>
              <a:t>Strava is most significant variable and appears several times and helping to estimate low volumes</a:t>
            </a:r>
          </a:p>
        </p:txBody>
      </p:sp>
      <p:pic>
        <p:nvPicPr>
          <p:cNvPr id="10" name="Picture 9">
            <a:extLst>
              <a:ext uri="{FF2B5EF4-FFF2-40B4-BE49-F238E27FC236}">
                <a16:creationId xmlns:a16="http://schemas.microsoft.com/office/drawing/2014/main" id="{CFA98CF9-948A-4879-A977-F215F2B7EE10}"/>
              </a:ext>
            </a:extLst>
          </p:cNvPr>
          <p:cNvPicPr/>
          <p:nvPr/>
        </p:nvPicPr>
        <p:blipFill>
          <a:blip r:embed="rId4"/>
          <a:stretch>
            <a:fillRect/>
          </a:stretch>
        </p:blipFill>
        <p:spPr>
          <a:xfrm>
            <a:off x="6317395" y="280558"/>
            <a:ext cx="5646004" cy="5154898"/>
          </a:xfrm>
          <a:prstGeom prst="rect">
            <a:avLst/>
          </a:prstGeom>
        </p:spPr>
      </p:pic>
      <p:sp>
        <p:nvSpPr>
          <p:cNvPr id="12" name="TextBox 11">
            <a:extLst>
              <a:ext uri="{FF2B5EF4-FFF2-40B4-BE49-F238E27FC236}">
                <a16:creationId xmlns:a16="http://schemas.microsoft.com/office/drawing/2014/main" id="{48C4671E-DA03-4B44-ACE3-64EA7FD4509B}"/>
              </a:ext>
            </a:extLst>
          </p:cNvPr>
          <p:cNvSpPr txBox="1"/>
          <p:nvPr/>
        </p:nvSpPr>
        <p:spPr>
          <a:xfrm>
            <a:off x="1408498" y="-102697"/>
            <a:ext cx="10554901" cy="523220"/>
          </a:xfrm>
          <a:prstGeom prst="rect">
            <a:avLst/>
          </a:prstGeom>
          <a:noFill/>
        </p:spPr>
        <p:txBody>
          <a:bodyPr wrap="square">
            <a:spAutoFit/>
          </a:bodyPr>
          <a:lstStyle/>
          <a:p>
            <a:r>
              <a:rPr lang="en-US" sz="2800" b="1" u="sng" dirty="0">
                <a:effectLst/>
                <a:latin typeface="Calibri" panose="020F0502020204030204" pitchFamily="34" charset="0"/>
                <a:ea typeface="Calibri" panose="020F0502020204030204" pitchFamily="34" charset="0"/>
                <a:cs typeface="Times New Roman" panose="02020603050405020304" pitchFamily="18" charset="0"/>
              </a:rPr>
              <a:t>Backward (2019 Model) Decision Tree Model for cluster 1 and 2</a:t>
            </a:r>
            <a:endParaRPr lang="en-US" sz="2800" b="1" u="sng" dirty="0"/>
          </a:p>
        </p:txBody>
      </p:sp>
      <p:sp>
        <p:nvSpPr>
          <p:cNvPr id="13" name="Oval 12">
            <a:extLst>
              <a:ext uri="{FF2B5EF4-FFF2-40B4-BE49-F238E27FC236}">
                <a16:creationId xmlns:a16="http://schemas.microsoft.com/office/drawing/2014/main" id="{A6C00CAF-A370-45DC-80D7-C717E3DE0542}"/>
              </a:ext>
            </a:extLst>
          </p:cNvPr>
          <p:cNvSpPr/>
          <p:nvPr/>
        </p:nvSpPr>
        <p:spPr>
          <a:xfrm>
            <a:off x="2746371" y="1242630"/>
            <a:ext cx="1003176" cy="426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2862-E08A-43D4-BA75-8EBA8BA458D7}"/>
              </a:ext>
            </a:extLst>
          </p:cNvPr>
          <p:cNvSpPr/>
          <p:nvPr/>
        </p:nvSpPr>
        <p:spPr>
          <a:xfrm>
            <a:off x="1455680" y="2177284"/>
            <a:ext cx="1003176" cy="426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1E73D2-ECF7-4D23-A904-7CA8ABDE8A81}"/>
              </a:ext>
            </a:extLst>
          </p:cNvPr>
          <p:cNvSpPr/>
          <p:nvPr/>
        </p:nvSpPr>
        <p:spPr>
          <a:xfrm>
            <a:off x="2190307" y="4118221"/>
            <a:ext cx="1003176" cy="2766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762615-888D-49B2-A17E-A4FE3A413B96}"/>
              </a:ext>
            </a:extLst>
          </p:cNvPr>
          <p:cNvSpPr/>
          <p:nvPr/>
        </p:nvSpPr>
        <p:spPr>
          <a:xfrm>
            <a:off x="6685948" y="2449251"/>
            <a:ext cx="806056" cy="253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72B2FC4-E33C-4336-9326-A65B7C81E121}"/>
              </a:ext>
            </a:extLst>
          </p:cNvPr>
          <p:cNvSpPr/>
          <p:nvPr/>
        </p:nvSpPr>
        <p:spPr>
          <a:xfrm>
            <a:off x="8394288" y="1681750"/>
            <a:ext cx="806056" cy="253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DC4CFF4-44E1-41BA-8735-FE1FF3BB9A7D}"/>
              </a:ext>
            </a:extLst>
          </p:cNvPr>
          <p:cNvSpPr/>
          <p:nvPr/>
        </p:nvSpPr>
        <p:spPr>
          <a:xfrm>
            <a:off x="7776839" y="2449251"/>
            <a:ext cx="806056" cy="253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FED31CB-208E-4759-8184-39F01BE93CFD}"/>
              </a:ext>
            </a:extLst>
          </p:cNvPr>
          <p:cNvSpPr/>
          <p:nvPr/>
        </p:nvSpPr>
        <p:spPr>
          <a:xfrm>
            <a:off x="9982200" y="3175418"/>
            <a:ext cx="806056" cy="253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ABCFDF0-4AB4-4453-BA6D-722300FC73B8}"/>
              </a:ext>
            </a:extLst>
          </p:cNvPr>
          <p:cNvSpPr/>
          <p:nvPr/>
        </p:nvSpPr>
        <p:spPr>
          <a:xfrm>
            <a:off x="8830627" y="4671133"/>
            <a:ext cx="806056" cy="253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5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AF350-4865-484F-B28A-608C2C669177}"/>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68FA6E0B-21FA-43F4-ADA8-2897B420C928}"/>
              </a:ext>
            </a:extLst>
          </p:cNvPr>
          <p:cNvSpPr>
            <a:spLocks noGrp="1"/>
          </p:cNvSpPr>
          <p:nvPr>
            <p:ph type="sldNum" sz="quarter" idx="12"/>
          </p:nvPr>
        </p:nvSpPr>
        <p:spPr/>
        <p:txBody>
          <a:bodyPr/>
          <a:lstStyle/>
          <a:p>
            <a:fld id="{24E00F01-75C5-450D-8B87-93FB1DC28B15}" type="slidenum">
              <a:rPr lang="en-US" smtClean="0"/>
              <a:t>15</a:t>
            </a:fld>
            <a:endParaRPr lang="en-US"/>
          </a:p>
        </p:txBody>
      </p:sp>
      <p:graphicFrame>
        <p:nvGraphicFramePr>
          <p:cNvPr id="4" name="Chart 3">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293310162"/>
              </p:ext>
            </p:extLst>
          </p:nvPr>
        </p:nvGraphicFramePr>
        <p:xfrm>
          <a:off x="1019968" y="260350"/>
          <a:ext cx="10152063" cy="35464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413E92F-5B3C-4D19-ADBA-61913D6CCF5E}"/>
              </a:ext>
            </a:extLst>
          </p:cNvPr>
          <p:cNvSpPr txBox="1"/>
          <p:nvPr/>
        </p:nvSpPr>
        <p:spPr>
          <a:xfrm>
            <a:off x="4953000" y="-85725"/>
            <a:ext cx="3562194"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Backward Model Results </a:t>
            </a:r>
          </a:p>
        </p:txBody>
      </p:sp>
      <p:sp>
        <p:nvSpPr>
          <p:cNvPr id="8" name="TextBox 7">
            <a:extLst>
              <a:ext uri="{FF2B5EF4-FFF2-40B4-BE49-F238E27FC236}">
                <a16:creationId xmlns:a16="http://schemas.microsoft.com/office/drawing/2014/main" id="{80099E95-E66D-42DA-A1BC-6181A97F9B78}"/>
              </a:ext>
            </a:extLst>
          </p:cNvPr>
          <p:cNvSpPr txBox="1"/>
          <p:nvPr/>
        </p:nvSpPr>
        <p:spPr>
          <a:xfrm>
            <a:off x="533399" y="3905251"/>
            <a:ext cx="11344275" cy="3231654"/>
          </a:xfrm>
          <a:prstGeom prst="rect">
            <a:avLst/>
          </a:prstGeom>
          <a:noFill/>
        </p:spPr>
        <p:txBody>
          <a:bodyPr wrap="square">
            <a:spAutoFit/>
          </a:bodyPr>
          <a:lstStyle/>
          <a:p>
            <a:pPr marL="171450" indent="-171450" algn="just">
              <a:buFont typeface="Wingdings" panose="05000000000000000000" pitchFamily="2" charset="2"/>
              <a:buChar char="q"/>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Decision Tree (DT) model performs best in terms of estimation-year and transferability accuracy with a maximum error of 34%</a:t>
            </a:r>
          </a:p>
          <a:p>
            <a:pPr marL="171450" indent="-171450" algn="just">
              <a:buFont typeface="Wingdings" panose="05000000000000000000" pitchFamily="2" charset="2"/>
              <a:buChar char="q"/>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Negative Binomial (NB) and Ridge models show a higher risk of transferability for other years</a:t>
            </a:r>
          </a:p>
          <a:p>
            <a:pPr marL="171450" indent="-171450" algn="just">
              <a:buFont typeface="Wingdings" panose="05000000000000000000" pitchFamily="2" charset="2"/>
              <a:buChar char="q"/>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Although the ensemble of trees, RF and KNN work better in the estimation-year their transferability error is higher than the decision tree.</a:t>
            </a:r>
          </a:p>
          <a:p>
            <a:pPr marL="171450" indent="-171450">
              <a:buFont typeface="Wingdings" panose="05000000000000000000" pitchFamily="2" charset="2"/>
              <a:buChar char="q"/>
            </a:pPr>
            <a:endParaRPr lang="en-US" sz="3600" dirty="0"/>
          </a:p>
        </p:txBody>
      </p:sp>
      <p:sp>
        <p:nvSpPr>
          <p:cNvPr id="6" name="Arrow: Right 5">
            <a:extLst>
              <a:ext uri="{FF2B5EF4-FFF2-40B4-BE49-F238E27FC236}">
                <a16:creationId xmlns:a16="http://schemas.microsoft.com/office/drawing/2014/main" id="{D650C236-9F1E-4F1F-8B7C-4054DE22B79D}"/>
              </a:ext>
            </a:extLst>
          </p:cNvPr>
          <p:cNvSpPr/>
          <p:nvPr/>
        </p:nvSpPr>
        <p:spPr>
          <a:xfrm rot="19042761">
            <a:off x="1576407" y="1383854"/>
            <a:ext cx="1415934" cy="2727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2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AF350-4865-484F-B28A-608C2C669177}"/>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68FA6E0B-21FA-43F4-ADA8-2897B420C928}"/>
              </a:ext>
            </a:extLst>
          </p:cNvPr>
          <p:cNvSpPr>
            <a:spLocks noGrp="1"/>
          </p:cNvSpPr>
          <p:nvPr>
            <p:ph type="sldNum" sz="quarter" idx="12"/>
          </p:nvPr>
        </p:nvSpPr>
        <p:spPr/>
        <p:txBody>
          <a:bodyPr/>
          <a:lstStyle/>
          <a:p>
            <a:fld id="{24E00F01-75C5-450D-8B87-93FB1DC28B15}" type="slidenum">
              <a:rPr lang="en-US" smtClean="0"/>
              <a:t>16</a:t>
            </a:fld>
            <a:endParaRPr lang="en-US"/>
          </a:p>
        </p:txBody>
      </p:sp>
      <p:sp>
        <p:nvSpPr>
          <p:cNvPr id="5" name="TextBox 4">
            <a:extLst>
              <a:ext uri="{FF2B5EF4-FFF2-40B4-BE49-F238E27FC236}">
                <a16:creationId xmlns:a16="http://schemas.microsoft.com/office/drawing/2014/main" id="{7413E92F-5B3C-4D19-ADBA-61913D6CCF5E}"/>
              </a:ext>
            </a:extLst>
          </p:cNvPr>
          <p:cNvSpPr txBox="1"/>
          <p:nvPr/>
        </p:nvSpPr>
        <p:spPr>
          <a:xfrm>
            <a:off x="2389128" y="-70048"/>
            <a:ext cx="7280391" cy="461665"/>
          </a:xfrm>
          <a:prstGeom prst="rect">
            <a:avLst/>
          </a:prstGeom>
          <a:noFill/>
        </p:spPr>
        <p:txBody>
          <a:bodyPr wrap="none" rtlCol="0">
            <a:spAutoFit/>
          </a:bodyPr>
          <a:lstStyle/>
          <a:p>
            <a:r>
              <a:rPr lang="en-US" sz="2400" b="1" u="sng" dirty="0"/>
              <a:t>Backward DT Modeling Results Breakdown Data Fusion </a:t>
            </a:r>
          </a:p>
        </p:txBody>
      </p:sp>
      <p:graphicFrame>
        <p:nvGraphicFramePr>
          <p:cNvPr id="11" name="Chart 10">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3704703438"/>
              </p:ext>
            </p:extLst>
          </p:nvPr>
        </p:nvGraphicFramePr>
        <p:xfrm>
          <a:off x="276225" y="3062050"/>
          <a:ext cx="8334375" cy="371101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B2CD9671-3167-40DE-871A-AB170453A293}"/>
              </a:ext>
            </a:extLst>
          </p:cNvPr>
          <p:cNvSpPr/>
          <p:nvPr/>
        </p:nvSpPr>
        <p:spPr>
          <a:xfrm>
            <a:off x="4181474" y="3669784"/>
            <a:ext cx="523876" cy="1247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B69EEC-80D8-4B26-8E49-E970D845688A}"/>
              </a:ext>
            </a:extLst>
          </p:cNvPr>
          <p:cNvSpPr/>
          <p:nvPr/>
        </p:nvSpPr>
        <p:spPr>
          <a:xfrm>
            <a:off x="7877174" y="3498334"/>
            <a:ext cx="523876" cy="1419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E0F7DC-BC49-4DFF-A798-1DB2036112F4}"/>
              </a:ext>
            </a:extLst>
          </p:cNvPr>
          <p:cNvSpPr/>
          <p:nvPr/>
        </p:nvSpPr>
        <p:spPr>
          <a:xfrm>
            <a:off x="6029324" y="3669784"/>
            <a:ext cx="523876" cy="1247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A75CD6E-2C21-4446-9990-C81A87BC3D57}"/>
              </a:ext>
            </a:extLst>
          </p:cNvPr>
          <p:cNvCxnSpPr/>
          <p:nvPr/>
        </p:nvCxnSpPr>
        <p:spPr>
          <a:xfrm flipV="1">
            <a:off x="4791075" y="3498334"/>
            <a:ext cx="0" cy="1419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015415155"/>
              </p:ext>
            </p:extLst>
          </p:nvPr>
        </p:nvGraphicFramePr>
        <p:xfrm>
          <a:off x="423861" y="348457"/>
          <a:ext cx="8253413" cy="271359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3AEE8C1A-277B-4987-A16B-59EF233F201A}"/>
              </a:ext>
            </a:extLst>
          </p:cNvPr>
          <p:cNvSpPr txBox="1"/>
          <p:nvPr/>
        </p:nvSpPr>
        <p:spPr>
          <a:xfrm>
            <a:off x="8529634" y="524868"/>
            <a:ext cx="3662365" cy="1754326"/>
          </a:xfrm>
          <a:prstGeom prst="rect">
            <a:avLst/>
          </a:prstGeom>
          <a:noFill/>
        </p:spPr>
        <p:txBody>
          <a:bodyPr wrap="square">
            <a:spAutoFit/>
          </a:bodyPr>
          <a:lstStyle/>
          <a:p>
            <a:pPr marL="285750" indent="-28575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merging  (Strava) data reduces the APE when fused with Static data </a:t>
            </a:r>
          </a:p>
          <a:p>
            <a:pPr marL="285750" indent="-285750">
              <a:buFont typeface="Wingdings" panose="05000000000000000000" pitchFamily="2" charset="2"/>
              <a:buChar char="ü"/>
            </a:pPr>
            <a:r>
              <a:rPr lang="en-US" dirty="0">
                <a:latin typeface="Calibri" panose="020F0502020204030204" pitchFamily="34" charset="0"/>
                <a:cs typeface="Times New Roman" panose="02020603050405020304" pitchFamily="18" charset="0"/>
              </a:rPr>
              <a:t>Bike share data does not appear to improve the modeling outcomes</a:t>
            </a:r>
            <a:endParaRPr lang="en-US" dirty="0"/>
          </a:p>
        </p:txBody>
      </p:sp>
      <p:grpSp>
        <p:nvGrpSpPr>
          <p:cNvPr id="28" name="Group 27">
            <a:extLst>
              <a:ext uri="{FF2B5EF4-FFF2-40B4-BE49-F238E27FC236}">
                <a16:creationId xmlns:a16="http://schemas.microsoft.com/office/drawing/2014/main" id="{887E6C7C-1396-426B-885A-131BE903A67F}"/>
              </a:ext>
            </a:extLst>
          </p:cNvPr>
          <p:cNvGrpSpPr/>
          <p:nvPr/>
        </p:nvGrpSpPr>
        <p:grpSpPr>
          <a:xfrm>
            <a:off x="1514475" y="933450"/>
            <a:ext cx="6025761" cy="666750"/>
            <a:chOff x="1514475" y="933450"/>
            <a:chExt cx="6025761" cy="666750"/>
          </a:xfrm>
        </p:grpSpPr>
        <p:sp>
          <p:nvSpPr>
            <p:cNvPr id="20" name="Arrow: Down 19">
              <a:extLst>
                <a:ext uri="{FF2B5EF4-FFF2-40B4-BE49-F238E27FC236}">
                  <a16:creationId xmlns:a16="http://schemas.microsoft.com/office/drawing/2014/main" id="{602CCFBB-8E58-49B6-A930-5C0039AFBD44}"/>
                </a:ext>
              </a:extLst>
            </p:cNvPr>
            <p:cNvSpPr/>
            <p:nvPr/>
          </p:nvSpPr>
          <p:spPr>
            <a:xfrm>
              <a:off x="1514475" y="933450"/>
              <a:ext cx="200025"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1" name="Arrow: Down 20">
              <a:extLst>
                <a:ext uri="{FF2B5EF4-FFF2-40B4-BE49-F238E27FC236}">
                  <a16:creationId xmlns:a16="http://schemas.microsoft.com/office/drawing/2014/main" id="{6A33C683-DAEA-4E2C-BA8B-DA57E74C2DE2}"/>
                </a:ext>
              </a:extLst>
            </p:cNvPr>
            <p:cNvSpPr/>
            <p:nvPr/>
          </p:nvSpPr>
          <p:spPr>
            <a:xfrm>
              <a:off x="1862136" y="1066800"/>
              <a:ext cx="200025" cy="533400"/>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2" name="Arrow: Down 21">
              <a:extLst>
                <a:ext uri="{FF2B5EF4-FFF2-40B4-BE49-F238E27FC236}">
                  <a16:creationId xmlns:a16="http://schemas.microsoft.com/office/drawing/2014/main" id="{886F5586-3F1A-43A9-824C-3A81488F302B}"/>
                </a:ext>
              </a:extLst>
            </p:cNvPr>
            <p:cNvSpPr/>
            <p:nvPr/>
          </p:nvSpPr>
          <p:spPr>
            <a:xfrm>
              <a:off x="3314706" y="933450"/>
              <a:ext cx="200025"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3" name="Arrow: Down 22">
              <a:extLst>
                <a:ext uri="{FF2B5EF4-FFF2-40B4-BE49-F238E27FC236}">
                  <a16:creationId xmlns:a16="http://schemas.microsoft.com/office/drawing/2014/main" id="{24BE404D-D425-492E-86D6-CD59F87319B7}"/>
                </a:ext>
              </a:extLst>
            </p:cNvPr>
            <p:cNvSpPr/>
            <p:nvPr/>
          </p:nvSpPr>
          <p:spPr>
            <a:xfrm>
              <a:off x="3662367" y="1066800"/>
              <a:ext cx="200025" cy="533400"/>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4" name="Arrow: Down 23">
              <a:extLst>
                <a:ext uri="{FF2B5EF4-FFF2-40B4-BE49-F238E27FC236}">
                  <a16:creationId xmlns:a16="http://schemas.microsoft.com/office/drawing/2014/main" id="{AB84B651-29F8-4139-926F-BE62697E4713}"/>
                </a:ext>
              </a:extLst>
            </p:cNvPr>
            <p:cNvSpPr/>
            <p:nvPr/>
          </p:nvSpPr>
          <p:spPr>
            <a:xfrm>
              <a:off x="5126835" y="933450"/>
              <a:ext cx="200025"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5" name="Arrow: Down 24">
              <a:extLst>
                <a:ext uri="{FF2B5EF4-FFF2-40B4-BE49-F238E27FC236}">
                  <a16:creationId xmlns:a16="http://schemas.microsoft.com/office/drawing/2014/main" id="{2BC16B1F-65A4-47DB-B322-64A9FB127AC1}"/>
                </a:ext>
              </a:extLst>
            </p:cNvPr>
            <p:cNvSpPr/>
            <p:nvPr/>
          </p:nvSpPr>
          <p:spPr>
            <a:xfrm>
              <a:off x="5474496" y="1066800"/>
              <a:ext cx="200025" cy="533400"/>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6" name="Arrow: Down 25">
              <a:extLst>
                <a:ext uri="{FF2B5EF4-FFF2-40B4-BE49-F238E27FC236}">
                  <a16:creationId xmlns:a16="http://schemas.microsoft.com/office/drawing/2014/main" id="{606AB1D9-5F78-447A-A4E0-A9108CE81132}"/>
                </a:ext>
              </a:extLst>
            </p:cNvPr>
            <p:cNvSpPr/>
            <p:nvPr/>
          </p:nvSpPr>
          <p:spPr>
            <a:xfrm>
              <a:off x="6992550" y="933450"/>
              <a:ext cx="200025"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7" name="Arrow: Down 26">
              <a:extLst>
                <a:ext uri="{FF2B5EF4-FFF2-40B4-BE49-F238E27FC236}">
                  <a16:creationId xmlns:a16="http://schemas.microsoft.com/office/drawing/2014/main" id="{AD4522E2-9583-4270-BE19-C81936970274}"/>
                </a:ext>
              </a:extLst>
            </p:cNvPr>
            <p:cNvSpPr/>
            <p:nvPr/>
          </p:nvSpPr>
          <p:spPr>
            <a:xfrm>
              <a:off x="7340211" y="1066800"/>
              <a:ext cx="200025" cy="533400"/>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sp>
        <p:nvSpPr>
          <p:cNvPr id="30" name="TextBox 29">
            <a:extLst>
              <a:ext uri="{FF2B5EF4-FFF2-40B4-BE49-F238E27FC236}">
                <a16:creationId xmlns:a16="http://schemas.microsoft.com/office/drawing/2014/main" id="{82F6D5B5-E3DE-41ED-9A66-E3497BF8477A}"/>
              </a:ext>
            </a:extLst>
          </p:cNvPr>
          <p:cNvSpPr txBox="1"/>
          <p:nvPr/>
        </p:nvSpPr>
        <p:spPr>
          <a:xfrm>
            <a:off x="8896352" y="3488809"/>
            <a:ext cx="3295648" cy="2308324"/>
          </a:xfrm>
          <a:prstGeom prst="rect">
            <a:avLst/>
          </a:prstGeom>
          <a:noFill/>
        </p:spPr>
        <p:txBody>
          <a:bodyPr wrap="square">
            <a:spAutoFit/>
          </a:bodyPr>
          <a:lstStyle/>
          <a:p>
            <a:pPr marL="285750" indent="-285750">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Comparatively more APE produced from short term sites for both clusters</a:t>
            </a:r>
          </a:p>
          <a:p>
            <a:pPr marL="742950" lvl="1" indent="-28575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hort-term sites usually have  low volumes (&lt;300)</a:t>
            </a:r>
          </a:p>
          <a:p>
            <a:pPr marL="742950" lvl="1" indent="-28575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mall errors represent larger percentage errors</a:t>
            </a:r>
            <a:endParaRPr lang="en-US" dirty="0"/>
          </a:p>
        </p:txBody>
      </p:sp>
    </p:spTree>
    <p:extLst>
      <p:ext uri="{BB962C8B-B14F-4D97-AF65-F5344CB8AC3E}">
        <p14:creationId xmlns:p14="http://schemas.microsoft.com/office/powerpoint/2010/main" val="223513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6" grpId="0" animBg="1"/>
      <p:bldP spid="12" grpId="0" animBg="1"/>
      <p:bldP spid="13" grpId="0" animBg="1"/>
      <p:bldGraphic spid="16" grpId="0">
        <p:bldAsOne/>
      </p:bldGraphic>
      <p:bldP spid="18"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AF350-4865-484F-B28A-608C2C669177}"/>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68FA6E0B-21FA-43F4-ADA8-2897B420C928}"/>
              </a:ext>
            </a:extLst>
          </p:cNvPr>
          <p:cNvSpPr>
            <a:spLocks noGrp="1"/>
          </p:cNvSpPr>
          <p:nvPr>
            <p:ph type="sldNum" sz="quarter" idx="12"/>
          </p:nvPr>
        </p:nvSpPr>
        <p:spPr/>
        <p:txBody>
          <a:bodyPr/>
          <a:lstStyle/>
          <a:p>
            <a:fld id="{24E00F01-75C5-450D-8B87-93FB1DC28B15}" type="slidenum">
              <a:rPr lang="en-US" smtClean="0"/>
              <a:t>17</a:t>
            </a:fld>
            <a:endParaRPr lang="en-US"/>
          </a:p>
        </p:txBody>
      </p:sp>
      <p:sp>
        <p:nvSpPr>
          <p:cNvPr id="5" name="TextBox 4">
            <a:extLst>
              <a:ext uri="{FF2B5EF4-FFF2-40B4-BE49-F238E27FC236}">
                <a16:creationId xmlns:a16="http://schemas.microsoft.com/office/drawing/2014/main" id="{7413E92F-5B3C-4D19-ADBA-61913D6CCF5E}"/>
              </a:ext>
            </a:extLst>
          </p:cNvPr>
          <p:cNvSpPr txBox="1"/>
          <p:nvPr/>
        </p:nvSpPr>
        <p:spPr>
          <a:xfrm>
            <a:off x="4314903" y="-94308"/>
            <a:ext cx="3373039"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Forward Model Results </a:t>
            </a:r>
          </a:p>
        </p:txBody>
      </p:sp>
      <p:sp>
        <p:nvSpPr>
          <p:cNvPr id="8" name="TextBox 7">
            <a:extLst>
              <a:ext uri="{FF2B5EF4-FFF2-40B4-BE49-F238E27FC236}">
                <a16:creationId xmlns:a16="http://schemas.microsoft.com/office/drawing/2014/main" id="{80099E95-E66D-42DA-A1BC-6181A97F9B78}"/>
              </a:ext>
            </a:extLst>
          </p:cNvPr>
          <p:cNvSpPr txBox="1"/>
          <p:nvPr/>
        </p:nvSpPr>
        <p:spPr>
          <a:xfrm>
            <a:off x="648225" y="3848822"/>
            <a:ext cx="11344275" cy="2616101"/>
          </a:xfrm>
          <a:prstGeom prst="rect">
            <a:avLst/>
          </a:prstGeom>
          <a:noFill/>
        </p:spPr>
        <p:txBody>
          <a:bodyPr wrap="square">
            <a:spAutoFit/>
          </a:bodyPr>
          <a:lstStyle/>
          <a:p>
            <a:pPr marL="171450" indent="-171450" algn="just">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RF performs better than any other model for estimation-year and for transferability with a maximum APE of 22%</a:t>
            </a:r>
          </a:p>
          <a:p>
            <a:pPr marL="171450" indent="-171450" algn="just">
              <a:buFont typeface="Wingdings" panose="05000000000000000000" pitchFamily="2" charset="2"/>
              <a:buChar char="q"/>
            </a:pPr>
            <a:r>
              <a:rPr lang="en-US" dirty="0">
                <a:effectLst/>
                <a:latin typeface="Times New Roman" panose="02020603050405020304" pitchFamily="18" charset="0"/>
                <a:ea typeface="Calibri" panose="020F0502020204030204" pitchFamily="34" charset="0"/>
                <a:cs typeface="Times New Roman" panose="02020603050405020304" pitchFamily="18" charset="0"/>
              </a:rPr>
              <a:t> Forward RF worked better than backward RF due to more data points and data patterns in 2017</a:t>
            </a:r>
          </a:p>
          <a:p>
            <a:pPr marL="171450" indent="-171450" algn="just">
              <a:buFont typeface="Wingdings" panose="05000000000000000000" pitchFamily="2" charset="2"/>
              <a:buChar char="q"/>
            </a:pPr>
            <a:r>
              <a:rPr lang="en-US" dirty="0">
                <a:effectLst/>
                <a:latin typeface="Calibri" panose="020F0502020204030204" pitchFamily="34" charset="0"/>
                <a:ea typeface="Calibri" panose="020F0502020204030204" pitchFamily="34" charset="0"/>
                <a:cs typeface="Times New Roman" panose="02020603050405020304" pitchFamily="18" charset="0"/>
              </a:rPr>
              <a:t> After RF, DT model has the second-highest performance with APE less than around 30%. </a:t>
            </a:r>
          </a:p>
          <a:p>
            <a:pPr marL="171450" indent="-171450" algn="just">
              <a:buFont typeface="Wingdings" panose="05000000000000000000" pitchFamily="2" charset="2"/>
              <a:buChar char="q"/>
            </a:pPr>
            <a:r>
              <a:rPr lang="en-US" dirty="0">
                <a:effectLst/>
                <a:latin typeface="Calibri" panose="020F0502020204030204" pitchFamily="34" charset="0"/>
                <a:ea typeface="Calibri" panose="020F0502020204030204" pitchFamily="34" charset="0"/>
                <a:cs typeface="Times New Roman" panose="02020603050405020304" pitchFamily="18" charset="0"/>
              </a:rPr>
              <a:t> Although KNN and Regularized linear regression perform better within the estimation-year, a high risk of transferability occurs </a:t>
            </a:r>
          </a:p>
          <a:p>
            <a:pPr marL="171450" indent="-171450" algn="just">
              <a:buFont typeface="Wingdings" panose="05000000000000000000" pitchFamily="2" charset="2"/>
              <a:buChar char="q"/>
            </a:pPr>
            <a:r>
              <a:rPr lang="en-US" dirty="0">
                <a:latin typeface="Calibri" panose="020F0502020204030204" pitchFamily="34" charset="0"/>
                <a:ea typeface="Calibri" panose="020F0502020204030204" pitchFamily="34" charset="0"/>
                <a:cs typeface="Times New Roman" panose="02020603050405020304" pitchFamily="18" charset="0"/>
              </a:rPr>
              <a:t> RF key variables:</a:t>
            </a:r>
          </a:p>
          <a:p>
            <a:pPr marL="628650" lvl="1" indent="-171450" algn="just">
              <a:buFont typeface="Wingdings" panose="05000000000000000000" pitchFamily="2" charset="2"/>
              <a:buChar char="q"/>
            </a:pPr>
            <a:r>
              <a:rPr lang="en-US" dirty="0">
                <a:latin typeface="Calibri" panose="020F0502020204030204" pitchFamily="34" charset="0"/>
                <a:ea typeface="Calibri" panose="020F0502020204030204" pitchFamily="34" charset="0"/>
                <a:cs typeface="Times New Roman" panose="02020603050405020304" pitchFamily="18" charset="0"/>
              </a:rPr>
              <a:t> Strava volume, bike share</a:t>
            </a:r>
          </a:p>
          <a:p>
            <a:pPr marL="628650" lvl="1" indent="-171450" algn="just">
              <a:buFont typeface="Wingdings" panose="05000000000000000000" pitchFamily="2" charset="2"/>
              <a:buChar char="q"/>
            </a:pPr>
            <a:r>
              <a:rPr lang="en-US" dirty="0">
                <a:latin typeface="Calibri" panose="020F0502020204030204" pitchFamily="34" charset="0"/>
                <a:ea typeface="Calibri" panose="020F0502020204030204" pitchFamily="34" charset="0"/>
                <a:cs typeface="Times New Roman" panose="02020603050405020304" pitchFamily="18" charset="0"/>
              </a:rPr>
              <a:t> Average temperature, humidity, precipitation, weekend</a:t>
            </a:r>
          </a:p>
          <a:p>
            <a:pPr marL="628650" lvl="1" indent="-171450" algn="just">
              <a:buFont typeface="Wingdings" panose="05000000000000000000" pitchFamily="2" charset="2"/>
              <a:buChar char="q"/>
            </a:pPr>
            <a:r>
              <a:rPr lang="en-US" dirty="0">
                <a:latin typeface="Calibri" panose="020F0502020204030204" pitchFamily="34" charset="0"/>
                <a:ea typeface="Calibri" panose="020F0502020204030204" pitchFamily="34" charset="0"/>
                <a:cs typeface="Times New Roman" panose="02020603050405020304" pitchFamily="18" charset="0"/>
              </a:rPr>
              <a:t> Median household income, speed limit, local roads, distance from CBD and distance from college or university</a:t>
            </a: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07020360"/>
              </p:ext>
            </p:extLst>
          </p:nvPr>
        </p:nvGraphicFramePr>
        <p:xfrm>
          <a:off x="436434" y="258803"/>
          <a:ext cx="11107341" cy="365998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5EC7515-45FF-4408-B88B-755A66B5D862}"/>
              </a:ext>
            </a:extLst>
          </p:cNvPr>
          <p:cNvSpPr txBox="1"/>
          <p:nvPr/>
        </p:nvSpPr>
        <p:spPr>
          <a:xfrm>
            <a:off x="6477000" y="2019301"/>
            <a:ext cx="1076325" cy="1409700"/>
          </a:xfrm>
          <a:prstGeom prst="rect">
            <a:avLst/>
          </a:prstGeom>
          <a:noFill/>
          <a:ln w="57150">
            <a:solidFill>
              <a:srgbClr val="66FF99"/>
            </a:solidFill>
          </a:ln>
        </p:spPr>
        <p:txBody>
          <a:bodyPr wrap="square" rtlCol="0">
            <a:spAutoFit/>
          </a:bodyPr>
          <a:lstStyle/>
          <a:p>
            <a:endParaRPr lang="en-US" dirty="0"/>
          </a:p>
        </p:txBody>
      </p:sp>
      <p:sp>
        <p:nvSpPr>
          <p:cNvPr id="4" name="Arrow: Right 3">
            <a:extLst>
              <a:ext uri="{FF2B5EF4-FFF2-40B4-BE49-F238E27FC236}">
                <a16:creationId xmlns:a16="http://schemas.microsoft.com/office/drawing/2014/main" id="{473FE95E-7EFD-4745-9496-D6B22DC9852E}"/>
              </a:ext>
            </a:extLst>
          </p:cNvPr>
          <p:cNvSpPr/>
          <p:nvPr/>
        </p:nvSpPr>
        <p:spPr>
          <a:xfrm rot="19712034">
            <a:off x="6481285" y="2096272"/>
            <a:ext cx="828957" cy="2499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3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 calcmode="lin" valueType="num">
                                      <p:cBhvr additive="base">
                                        <p:cTn id="5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anim calcmode="lin" valueType="num">
                                      <p:cBhvr additive="base">
                                        <p:cTn id="6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 calcmode="lin" valueType="num">
                                      <p:cBhvr additive="base">
                                        <p:cTn id="6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734872034"/>
              </p:ext>
            </p:extLst>
          </p:nvPr>
        </p:nvGraphicFramePr>
        <p:xfrm>
          <a:off x="133349" y="347167"/>
          <a:ext cx="8305801"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a:extLst>
              <a:ext uri="{FF2B5EF4-FFF2-40B4-BE49-F238E27FC236}">
                <a16:creationId xmlns:a16="http://schemas.microsoft.com/office/drawing/2014/main" id="{B7BAF350-4865-484F-B28A-608C2C669177}"/>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68FA6E0B-21FA-43F4-ADA8-2897B420C928}"/>
              </a:ext>
            </a:extLst>
          </p:cNvPr>
          <p:cNvSpPr>
            <a:spLocks noGrp="1"/>
          </p:cNvSpPr>
          <p:nvPr>
            <p:ph type="sldNum" sz="quarter" idx="12"/>
          </p:nvPr>
        </p:nvSpPr>
        <p:spPr/>
        <p:txBody>
          <a:bodyPr/>
          <a:lstStyle/>
          <a:p>
            <a:fld id="{24E00F01-75C5-450D-8B87-93FB1DC28B15}" type="slidenum">
              <a:rPr lang="en-US" smtClean="0"/>
              <a:t>18</a:t>
            </a:fld>
            <a:endParaRPr lang="en-US"/>
          </a:p>
        </p:txBody>
      </p:sp>
      <p:sp>
        <p:nvSpPr>
          <p:cNvPr id="5" name="TextBox 4">
            <a:extLst>
              <a:ext uri="{FF2B5EF4-FFF2-40B4-BE49-F238E27FC236}">
                <a16:creationId xmlns:a16="http://schemas.microsoft.com/office/drawing/2014/main" id="{7413E92F-5B3C-4D19-ADBA-61913D6CCF5E}"/>
              </a:ext>
            </a:extLst>
          </p:cNvPr>
          <p:cNvSpPr txBox="1"/>
          <p:nvPr/>
        </p:nvSpPr>
        <p:spPr>
          <a:xfrm>
            <a:off x="2389129" y="-43618"/>
            <a:ext cx="7233044" cy="461665"/>
          </a:xfrm>
          <a:prstGeom prst="rect">
            <a:avLst/>
          </a:prstGeom>
          <a:solidFill>
            <a:schemeClr val="accent4">
              <a:lumMod val="60000"/>
              <a:lumOff val="40000"/>
            </a:schemeClr>
          </a:solidFill>
        </p:spPr>
        <p:txBody>
          <a:bodyPr wrap="square" rtlCol="0">
            <a:spAutoFit/>
          </a:bodyPr>
          <a:lstStyle/>
          <a:p>
            <a:r>
              <a:rPr lang="en-US" sz="2400" b="1" u="sng" dirty="0"/>
              <a:t>Forward DT Modeling Results Breakdown Data Fusion </a:t>
            </a:r>
          </a:p>
        </p:txBody>
      </p:sp>
      <p:sp>
        <p:nvSpPr>
          <p:cNvPr id="18" name="TextBox 17">
            <a:extLst>
              <a:ext uri="{FF2B5EF4-FFF2-40B4-BE49-F238E27FC236}">
                <a16:creationId xmlns:a16="http://schemas.microsoft.com/office/drawing/2014/main" id="{3AEE8C1A-277B-4987-A16B-59EF233F201A}"/>
              </a:ext>
            </a:extLst>
          </p:cNvPr>
          <p:cNvSpPr txBox="1"/>
          <p:nvPr/>
        </p:nvSpPr>
        <p:spPr>
          <a:xfrm>
            <a:off x="8396286" y="2148214"/>
            <a:ext cx="3662365" cy="2585323"/>
          </a:xfrm>
          <a:prstGeom prst="rect">
            <a:avLst/>
          </a:prstGeom>
          <a:noFill/>
        </p:spPr>
        <p:txBody>
          <a:bodyPr wrap="square">
            <a:spAutoFit/>
          </a:bodyPr>
          <a:lstStyle/>
          <a:p>
            <a:pPr marL="285750" indent="-28575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Adding Strava data improves the static modeling results with a 10-12% reduction in APE</a:t>
            </a:r>
          </a:p>
          <a:p>
            <a:pPr marL="285750" indent="-28575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Adding bike share data improves the static models with a 3 – 9% reduction in APE</a:t>
            </a:r>
          </a:p>
          <a:p>
            <a:pPr marL="285750" indent="-28575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Combining bike share, Strava and static data does not improve on the static and Strava models</a:t>
            </a:r>
            <a:endParaRPr lang="en-US" dirty="0"/>
          </a:p>
        </p:txBody>
      </p:sp>
      <p:grpSp>
        <p:nvGrpSpPr>
          <p:cNvPr id="28" name="Group 27">
            <a:extLst>
              <a:ext uri="{FF2B5EF4-FFF2-40B4-BE49-F238E27FC236}">
                <a16:creationId xmlns:a16="http://schemas.microsoft.com/office/drawing/2014/main" id="{887E6C7C-1396-426B-885A-131BE903A67F}"/>
              </a:ext>
            </a:extLst>
          </p:cNvPr>
          <p:cNvGrpSpPr/>
          <p:nvPr/>
        </p:nvGrpSpPr>
        <p:grpSpPr>
          <a:xfrm>
            <a:off x="1200151" y="2292398"/>
            <a:ext cx="6125811" cy="1028146"/>
            <a:chOff x="1514475" y="933450"/>
            <a:chExt cx="6036365" cy="863695"/>
          </a:xfrm>
        </p:grpSpPr>
        <p:sp>
          <p:nvSpPr>
            <p:cNvPr id="20" name="Arrow: Down 19">
              <a:extLst>
                <a:ext uri="{FF2B5EF4-FFF2-40B4-BE49-F238E27FC236}">
                  <a16:creationId xmlns:a16="http://schemas.microsoft.com/office/drawing/2014/main" id="{602CCFBB-8E58-49B6-A930-5C0039AFBD44}"/>
                </a:ext>
              </a:extLst>
            </p:cNvPr>
            <p:cNvSpPr/>
            <p:nvPr/>
          </p:nvSpPr>
          <p:spPr>
            <a:xfrm>
              <a:off x="1514475" y="933450"/>
              <a:ext cx="200025"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1" name="Arrow: Down 20">
              <a:extLst>
                <a:ext uri="{FF2B5EF4-FFF2-40B4-BE49-F238E27FC236}">
                  <a16:creationId xmlns:a16="http://schemas.microsoft.com/office/drawing/2014/main" id="{6A33C683-DAEA-4E2C-BA8B-DA57E74C2DE2}"/>
                </a:ext>
              </a:extLst>
            </p:cNvPr>
            <p:cNvSpPr/>
            <p:nvPr/>
          </p:nvSpPr>
          <p:spPr>
            <a:xfrm>
              <a:off x="1862136" y="1200150"/>
              <a:ext cx="200025" cy="533400"/>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2" name="Arrow: Down 21">
              <a:extLst>
                <a:ext uri="{FF2B5EF4-FFF2-40B4-BE49-F238E27FC236}">
                  <a16:creationId xmlns:a16="http://schemas.microsoft.com/office/drawing/2014/main" id="{886F5586-3F1A-43A9-824C-3A81488F302B}"/>
                </a:ext>
              </a:extLst>
            </p:cNvPr>
            <p:cNvSpPr/>
            <p:nvPr/>
          </p:nvSpPr>
          <p:spPr>
            <a:xfrm>
              <a:off x="3314706" y="933450"/>
              <a:ext cx="200025"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3" name="Arrow: Down 22">
              <a:extLst>
                <a:ext uri="{FF2B5EF4-FFF2-40B4-BE49-F238E27FC236}">
                  <a16:creationId xmlns:a16="http://schemas.microsoft.com/office/drawing/2014/main" id="{24BE404D-D425-492E-86D6-CD59F87319B7}"/>
                </a:ext>
              </a:extLst>
            </p:cNvPr>
            <p:cNvSpPr/>
            <p:nvPr/>
          </p:nvSpPr>
          <p:spPr>
            <a:xfrm>
              <a:off x="3671636" y="1263745"/>
              <a:ext cx="200025" cy="533400"/>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4" name="Arrow: Down 23">
              <a:extLst>
                <a:ext uri="{FF2B5EF4-FFF2-40B4-BE49-F238E27FC236}">
                  <a16:creationId xmlns:a16="http://schemas.microsoft.com/office/drawing/2014/main" id="{AB84B651-29F8-4139-926F-BE62697E4713}"/>
                </a:ext>
              </a:extLst>
            </p:cNvPr>
            <p:cNvSpPr/>
            <p:nvPr/>
          </p:nvSpPr>
          <p:spPr>
            <a:xfrm>
              <a:off x="5126835" y="933450"/>
              <a:ext cx="200025"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5" name="Arrow: Down 24">
              <a:extLst>
                <a:ext uri="{FF2B5EF4-FFF2-40B4-BE49-F238E27FC236}">
                  <a16:creationId xmlns:a16="http://schemas.microsoft.com/office/drawing/2014/main" id="{2BC16B1F-65A4-47DB-B322-64A9FB127AC1}"/>
                </a:ext>
              </a:extLst>
            </p:cNvPr>
            <p:cNvSpPr/>
            <p:nvPr/>
          </p:nvSpPr>
          <p:spPr>
            <a:xfrm>
              <a:off x="5485101" y="1263351"/>
              <a:ext cx="200025" cy="533400"/>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6" name="Arrow: Down 25">
              <a:extLst>
                <a:ext uri="{FF2B5EF4-FFF2-40B4-BE49-F238E27FC236}">
                  <a16:creationId xmlns:a16="http://schemas.microsoft.com/office/drawing/2014/main" id="{606AB1D9-5F78-447A-A4E0-A9108CE81132}"/>
                </a:ext>
              </a:extLst>
            </p:cNvPr>
            <p:cNvSpPr/>
            <p:nvPr/>
          </p:nvSpPr>
          <p:spPr>
            <a:xfrm>
              <a:off x="6992550" y="933450"/>
              <a:ext cx="200025"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7" name="Arrow: Down 26">
              <a:extLst>
                <a:ext uri="{FF2B5EF4-FFF2-40B4-BE49-F238E27FC236}">
                  <a16:creationId xmlns:a16="http://schemas.microsoft.com/office/drawing/2014/main" id="{AD4522E2-9583-4270-BE19-C81936970274}"/>
                </a:ext>
              </a:extLst>
            </p:cNvPr>
            <p:cNvSpPr/>
            <p:nvPr/>
          </p:nvSpPr>
          <p:spPr>
            <a:xfrm>
              <a:off x="7350815" y="1200150"/>
              <a:ext cx="200025" cy="533400"/>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grpSp>
      <p:grpSp>
        <p:nvGrpSpPr>
          <p:cNvPr id="4" name="Group 3">
            <a:extLst>
              <a:ext uri="{FF2B5EF4-FFF2-40B4-BE49-F238E27FC236}">
                <a16:creationId xmlns:a16="http://schemas.microsoft.com/office/drawing/2014/main" id="{3174BD1B-94FB-4413-9F99-17EC9512BF8F}"/>
              </a:ext>
            </a:extLst>
          </p:cNvPr>
          <p:cNvGrpSpPr/>
          <p:nvPr/>
        </p:nvGrpSpPr>
        <p:grpSpPr>
          <a:xfrm>
            <a:off x="1890286" y="2415698"/>
            <a:ext cx="5772998" cy="783468"/>
            <a:chOff x="1905777" y="2447954"/>
            <a:chExt cx="5772998" cy="783468"/>
          </a:xfrm>
        </p:grpSpPr>
        <p:sp>
          <p:nvSpPr>
            <p:cNvPr id="16" name="Arrow: Down 15">
              <a:extLst>
                <a:ext uri="{FF2B5EF4-FFF2-40B4-BE49-F238E27FC236}">
                  <a16:creationId xmlns:a16="http://schemas.microsoft.com/office/drawing/2014/main" id="{3F1E3241-47B8-4F7A-8E67-C9CA2F95BF52}"/>
                </a:ext>
              </a:extLst>
            </p:cNvPr>
            <p:cNvSpPr/>
            <p:nvPr/>
          </p:nvSpPr>
          <p:spPr>
            <a:xfrm>
              <a:off x="1905777" y="2521226"/>
              <a:ext cx="202989" cy="634962"/>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7" name="Arrow: Down 16">
              <a:extLst>
                <a:ext uri="{FF2B5EF4-FFF2-40B4-BE49-F238E27FC236}">
                  <a16:creationId xmlns:a16="http://schemas.microsoft.com/office/drawing/2014/main" id="{18B8B1D6-22AF-4C2D-9B8B-5BED5C486761}"/>
                </a:ext>
              </a:extLst>
            </p:cNvPr>
            <p:cNvSpPr/>
            <p:nvPr/>
          </p:nvSpPr>
          <p:spPr>
            <a:xfrm>
              <a:off x="3740768" y="2447954"/>
              <a:ext cx="202989" cy="634962"/>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9" name="Arrow: Down 18">
              <a:extLst>
                <a:ext uri="{FF2B5EF4-FFF2-40B4-BE49-F238E27FC236}">
                  <a16:creationId xmlns:a16="http://schemas.microsoft.com/office/drawing/2014/main" id="{619833E2-3A1F-44B6-982A-509F27243295}"/>
                </a:ext>
              </a:extLst>
            </p:cNvPr>
            <p:cNvSpPr/>
            <p:nvPr/>
          </p:nvSpPr>
          <p:spPr>
            <a:xfrm>
              <a:off x="5582426" y="2596460"/>
              <a:ext cx="202989" cy="634962"/>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30" name="Arrow: Down 29">
              <a:extLst>
                <a:ext uri="{FF2B5EF4-FFF2-40B4-BE49-F238E27FC236}">
                  <a16:creationId xmlns:a16="http://schemas.microsoft.com/office/drawing/2014/main" id="{D3BE4C02-128F-46A8-AB04-5655DCD7C7C1}"/>
                </a:ext>
              </a:extLst>
            </p:cNvPr>
            <p:cNvSpPr/>
            <p:nvPr/>
          </p:nvSpPr>
          <p:spPr>
            <a:xfrm>
              <a:off x="7475786" y="2521226"/>
              <a:ext cx="202989" cy="634962"/>
            </a:xfrm>
            <a:prstGeom prst="downArrow">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grpSp>
    </p:spTree>
    <p:extLst>
      <p:ext uri="{BB962C8B-B14F-4D97-AF65-F5344CB8AC3E}">
        <p14:creationId xmlns:p14="http://schemas.microsoft.com/office/powerpoint/2010/main" val="2257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149DF7-CBCD-4C62-B197-03ED62CD72C3}"/>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B7519D90-0C3D-484A-AFC7-3A81C6683DC6}"/>
              </a:ext>
            </a:extLst>
          </p:cNvPr>
          <p:cNvSpPr>
            <a:spLocks noGrp="1"/>
          </p:cNvSpPr>
          <p:nvPr>
            <p:ph type="sldNum" sz="quarter" idx="12"/>
          </p:nvPr>
        </p:nvSpPr>
        <p:spPr/>
        <p:txBody>
          <a:bodyPr/>
          <a:lstStyle/>
          <a:p>
            <a:fld id="{24E00F01-75C5-450D-8B87-93FB1DC28B15}" type="slidenum">
              <a:rPr lang="en-US" smtClean="0"/>
              <a:t>19</a:t>
            </a:fld>
            <a:endParaRPr lang="en-US"/>
          </a:p>
        </p:txBody>
      </p:sp>
      <p:sp>
        <p:nvSpPr>
          <p:cNvPr id="4" name="TextBox 3">
            <a:extLst>
              <a:ext uri="{FF2B5EF4-FFF2-40B4-BE49-F238E27FC236}">
                <a16:creationId xmlns:a16="http://schemas.microsoft.com/office/drawing/2014/main" id="{A7A909F6-EC99-4822-9AB8-EE9DDEABFEA0}"/>
              </a:ext>
            </a:extLst>
          </p:cNvPr>
          <p:cNvSpPr txBox="1"/>
          <p:nvPr/>
        </p:nvSpPr>
        <p:spPr>
          <a:xfrm>
            <a:off x="4775504" y="0"/>
            <a:ext cx="1320496" cy="461665"/>
          </a:xfrm>
          <a:prstGeom prst="rect">
            <a:avLst/>
          </a:prstGeom>
          <a:solidFill>
            <a:schemeClr val="accent4">
              <a:lumMod val="60000"/>
              <a:lumOff val="40000"/>
            </a:schemeClr>
          </a:solid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Findings</a:t>
            </a:r>
          </a:p>
        </p:txBody>
      </p:sp>
      <p:sp>
        <p:nvSpPr>
          <p:cNvPr id="5" name="Rectangle 4">
            <a:extLst>
              <a:ext uri="{FF2B5EF4-FFF2-40B4-BE49-F238E27FC236}">
                <a16:creationId xmlns:a16="http://schemas.microsoft.com/office/drawing/2014/main" id="{5EFD33A5-BA03-4463-8FE5-4C93E42D1E9B}"/>
              </a:ext>
            </a:extLst>
          </p:cNvPr>
          <p:cNvSpPr/>
          <p:nvPr/>
        </p:nvSpPr>
        <p:spPr>
          <a:xfrm>
            <a:off x="0" y="671276"/>
            <a:ext cx="12049125" cy="5632311"/>
          </a:xfrm>
          <a:prstGeom prst="rect">
            <a:avLst/>
          </a:prstGeom>
        </p:spPr>
        <p:txBody>
          <a:bodyPr wrap="square">
            <a:spAutoFit/>
          </a:bodyPr>
          <a:lstStyle/>
          <a:p>
            <a:pPr marL="285750" indent="-285750" algn="just">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rPr>
              <a:t> Study investigated the importance of fusing emerging data with current sensor and static data to estimate bike volume with:</a:t>
            </a:r>
          </a:p>
          <a:p>
            <a:pPr marL="742950" lvl="1" indent="-285750" algn="just">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rPr>
              <a:t>Traditional models</a:t>
            </a:r>
          </a:p>
          <a:p>
            <a:pPr marL="742950" lvl="1" indent="-285750" algn="just">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rPr>
              <a:t>Advanced machine learning algorithms: k-means clustering, NB, DT, RF, SVM, KNN, Lasso, Ridge, and Elastic Net regression.</a:t>
            </a:r>
          </a:p>
          <a:p>
            <a:pPr lvl="1" algn="just"/>
            <a:endParaRPr lang="en-US" sz="2400" dirty="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rPr>
              <a:t>Strava link clustering helps to identify the trip pattern by link level</a:t>
            </a:r>
          </a:p>
          <a:p>
            <a:pPr marL="285750" indent="-285750" algn="just">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rPr>
              <a:t>Traditional data collection requires weekend data for recreational links for better network wide estimation</a:t>
            </a:r>
          </a:p>
          <a:p>
            <a:pPr marL="285750" indent="-285750" algn="just">
              <a:buFont typeface="Wingdings" panose="05000000000000000000" pitchFamily="2" charset="2"/>
              <a:buChar char="v"/>
            </a:pPr>
            <a:endParaRPr lang="en-US" sz="2400" dirty="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rPr>
              <a:t>Model performance and temporal transferability of the different algorithms in terms of APE </a:t>
            </a:r>
          </a:p>
          <a:p>
            <a:pPr marL="742950" lvl="1" indent="-285750" algn="jus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Forward ensemble model (RF) performs best with a maximum error of 22% </a:t>
            </a:r>
          </a:p>
          <a:p>
            <a:pPr marL="742950" lvl="1" indent="-285750" algn="jus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For the backward case, DT works best with a maximum 34% error</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All other models have temporal transferability risks when estimating daily bike volume outside the estimation-year.</a:t>
            </a:r>
          </a:p>
        </p:txBody>
      </p:sp>
    </p:spTree>
    <p:extLst>
      <p:ext uri="{BB962C8B-B14F-4D97-AF65-F5344CB8AC3E}">
        <p14:creationId xmlns:p14="http://schemas.microsoft.com/office/powerpoint/2010/main" val="259506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222CE5-CADF-4F2A-8577-8BD7376F4F90}"/>
              </a:ext>
            </a:extLst>
          </p:cNvPr>
          <p:cNvSpPr txBox="1"/>
          <p:nvPr/>
        </p:nvSpPr>
        <p:spPr>
          <a:xfrm>
            <a:off x="94609" y="832242"/>
            <a:ext cx="6450381" cy="4351338"/>
          </a:xfrm>
          <a:prstGeom prst="rect">
            <a:avLst/>
          </a:prstGeo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r>
              <a:rPr lang="en-US" sz="3000" b="1" u="sng" dirty="0"/>
              <a:t>Presentation Outline</a:t>
            </a:r>
          </a:p>
          <a:p>
            <a:pPr marL="342900" indent="-228600">
              <a:lnSpc>
                <a:spcPct val="90000"/>
              </a:lnSpc>
              <a:spcAft>
                <a:spcPts val="600"/>
              </a:spcAft>
              <a:buFont typeface="Arial" panose="020B0604020202020204" pitchFamily="34" charset="0"/>
              <a:buChar char="•"/>
            </a:pPr>
            <a:r>
              <a:rPr lang="en-US" sz="3000" dirty="0"/>
              <a:t>Introduction</a:t>
            </a:r>
          </a:p>
          <a:p>
            <a:pPr marL="342900" indent="-228600">
              <a:lnSpc>
                <a:spcPct val="90000"/>
              </a:lnSpc>
              <a:spcAft>
                <a:spcPts val="600"/>
              </a:spcAft>
              <a:buFont typeface="Arial" panose="020B0604020202020204" pitchFamily="34" charset="0"/>
              <a:buChar char="•"/>
            </a:pPr>
            <a:r>
              <a:rPr lang="en-US" sz="3000" dirty="0"/>
              <a:t>Research Objectives</a:t>
            </a:r>
          </a:p>
          <a:p>
            <a:pPr marL="342900" indent="-228600">
              <a:lnSpc>
                <a:spcPct val="90000"/>
              </a:lnSpc>
              <a:spcAft>
                <a:spcPts val="600"/>
              </a:spcAft>
              <a:buFont typeface="Arial" panose="020B0604020202020204" pitchFamily="34" charset="0"/>
              <a:buChar char="•"/>
            </a:pPr>
            <a:r>
              <a:rPr lang="en-US" sz="3000" dirty="0"/>
              <a:t>Methodology</a:t>
            </a:r>
          </a:p>
          <a:p>
            <a:pPr marL="342900" indent="-228600">
              <a:lnSpc>
                <a:spcPct val="90000"/>
              </a:lnSpc>
              <a:spcAft>
                <a:spcPts val="600"/>
              </a:spcAft>
              <a:buFont typeface="Arial" panose="020B0604020202020204" pitchFamily="34" charset="0"/>
              <a:buChar char="•"/>
            </a:pPr>
            <a:r>
              <a:rPr lang="en-US" sz="3000" dirty="0"/>
              <a:t>Study Area and Data</a:t>
            </a:r>
          </a:p>
          <a:p>
            <a:pPr marL="342900" indent="-228600">
              <a:lnSpc>
                <a:spcPct val="90000"/>
              </a:lnSpc>
              <a:spcAft>
                <a:spcPts val="600"/>
              </a:spcAft>
              <a:buFont typeface="Arial" panose="020B0604020202020204" pitchFamily="34" charset="0"/>
              <a:buChar char="•"/>
            </a:pPr>
            <a:r>
              <a:rPr lang="en-US" sz="3000" dirty="0"/>
              <a:t>Strava Pattern</a:t>
            </a:r>
          </a:p>
          <a:p>
            <a:pPr marL="342900" indent="-228600">
              <a:lnSpc>
                <a:spcPct val="90000"/>
              </a:lnSpc>
              <a:spcAft>
                <a:spcPts val="600"/>
              </a:spcAft>
              <a:buFont typeface="Arial" panose="020B0604020202020204" pitchFamily="34" charset="0"/>
              <a:buChar char="•"/>
            </a:pPr>
            <a:r>
              <a:rPr lang="en-US" sz="3000" dirty="0"/>
              <a:t>Strava User Links Clustering</a:t>
            </a:r>
          </a:p>
          <a:p>
            <a:pPr marL="342900" indent="-228600">
              <a:lnSpc>
                <a:spcPct val="90000"/>
              </a:lnSpc>
              <a:spcAft>
                <a:spcPts val="600"/>
              </a:spcAft>
              <a:buFont typeface="Arial" panose="020B0604020202020204" pitchFamily="34" charset="0"/>
              <a:buChar char="•"/>
            </a:pPr>
            <a:r>
              <a:rPr lang="en-US" sz="3000" dirty="0"/>
              <a:t>Machine Learning Modeling Techniques</a:t>
            </a:r>
          </a:p>
          <a:p>
            <a:pPr marL="342900" indent="-228600">
              <a:lnSpc>
                <a:spcPct val="90000"/>
              </a:lnSpc>
              <a:spcAft>
                <a:spcPts val="600"/>
              </a:spcAft>
              <a:buFont typeface="Arial" panose="020B0604020202020204" pitchFamily="34" charset="0"/>
              <a:buChar char="•"/>
            </a:pPr>
            <a:r>
              <a:rPr lang="en-US" sz="3000" dirty="0"/>
              <a:t>Analysis and Results</a:t>
            </a:r>
          </a:p>
          <a:p>
            <a:pPr marL="342900" indent="-228600">
              <a:lnSpc>
                <a:spcPct val="90000"/>
              </a:lnSpc>
              <a:spcAft>
                <a:spcPts val="600"/>
              </a:spcAft>
              <a:buFont typeface="Arial" panose="020B0604020202020204" pitchFamily="34" charset="0"/>
              <a:buChar char="•"/>
            </a:pPr>
            <a:r>
              <a:rPr lang="en-US" sz="3000" dirty="0"/>
              <a:t>    Backward Model (2019-----2017)</a:t>
            </a:r>
          </a:p>
          <a:p>
            <a:pPr marL="342900" indent="-228600">
              <a:lnSpc>
                <a:spcPct val="90000"/>
              </a:lnSpc>
              <a:spcAft>
                <a:spcPts val="600"/>
              </a:spcAft>
              <a:buFont typeface="Arial" panose="020B0604020202020204" pitchFamily="34" charset="0"/>
              <a:buChar char="•"/>
            </a:pPr>
            <a:r>
              <a:rPr lang="en-US" sz="3000" dirty="0"/>
              <a:t>    Forward Model (2017-------------2019)</a:t>
            </a:r>
          </a:p>
          <a:p>
            <a:pPr marL="342900" indent="-228600">
              <a:lnSpc>
                <a:spcPct val="90000"/>
              </a:lnSpc>
              <a:spcAft>
                <a:spcPts val="600"/>
              </a:spcAft>
              <a:buFont typeface="Arial" panose="020B0604020202020204" pitchFamily="34" charset="0"/>
              <a:buChar char="•"/>
            </a:pPr>
            <a:r>
              <a:rPr lang="en-US" sz="3000" dirty="0"/>
              <a:t>Findings</a:t>
            </a:r>
            <a:endParaRPr lang="en-US" dirty="0"/>
          </a:p>
        </p:txBody>
      </p:sp>
      <p:sp>
        <p:nvSpPr>
          <p:cNvPr id="2" name="Date Placeholder 1">
            <a:extLst>
              <a:ext uri="{FF2B5EF4-FFF2-40B4-BE49-F238E27FC236}">
                <a16:creationId xmlns:a16="http://schemas.microsoft.com/office/drawing/2014/main" id="{28A50B04-4117-4408-A1CF-A3EDC1D63E1A}"/>
              </a:ext>
            </a:extLst>
          </p:cNvPr>
          <p:cNvSpPr>
            <a:spLocks noGrp="1"/>
          </p:cNvSpPr>
          <p:nvPr>
            <p:ph type="dt" sz="half" idx="10"/>
          </p:nvPr>
        </p:nvSpPr>
        <p:spPr>
          <a:xfrm>
            <a:off x="838199" y="6356350"/>
            <a:ext cx="1866901" cy="365125"/>
          </a:xfrm>
        </p:spPr>
        <p:txBody>
          <a:bodyPr vert="horz" lIns="91440" tIns="45720" rIns="91440" bIns="45720" rtlCol="0" anchor="ctr">
            <a:normAutofit/>
          </a:bodyPr>
          <a:lstStyle/>
          <a:p>
            <a:pPr>
              <a:spcAft>
                <a:spcPts val="600"/>
              </a:spcAft>
            </a:pPr>
            <a:fld id="{1EEE1235-F1C4-4C41-8A07-172C404C2C2D}" type="datetime1">
              <a:rPr lang="en-US"/>
              <a:pPr>
                <a:spcAft>
                  <a:spcPts val="600"/>
                </a:spcAft>
              </a:pPr>
              <a:t>5/13/2022</a:t>
            </a:fld>
            <a:endParaRPr lang="en-US"/>
          </a:p>
        </p:txBody>
      </p:sp>
      <p:pic>
        <p:nvPicPr>
          <p:cNvPr id="8" name="Picture 7">
            <a:extLst>
              <a:ext uri="{FF2B5EF4-FFF2-40B4-BE49-F238E27FC236}">
                <a16:creationId xmlns:a16="http://schemas.microsoft.com/office/drawing/2014/main" id="{DDF3EF13-F137-4719-9B73-C958B769769D}"/>
              </a:ext>
            </a:extLst>
          </p:cNvPr>
          <p:cNvPicPr>
            <a:picLocks noChangeAspect="1"/>
          </p:cNvPicPr>
          <p:nvPr/>
        </p:nvPicPr>
        <p:blipFill rotWithShape="1">
          <a:blip r:embed="rId2"/>
          <a:srcRect r="18370" b="2"/>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6" name="Arc 2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03434FC5-0D85-4772-AD6A-6997778598D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89" r="20515" b="4"/>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Picture 6" descr="A picture containing text, electronics&#10;&#10;Description automatically generated">
            <a:extLst>
              <a:ext uri="{FF2B5EF4-FFF2-40B4-BE49-F238E27FC236}">
                <a16:creationId xmlns:a16="http://schemas.microsoft.com/office/drawing/2014/main" id="{CB25AC68-816C-496B-86C6-8711D79C0161}"/>
              </a:ext>
            </a:extLst>
          </p:cNvPr>
          <p:cNvPicPr>
            <a:picLocks noChangeAspect="1"/>
          </p:cNvPicPr>
          <p:nvPr/>
        </p:nvPicPr>
        <p:blipFill rotWithShape="1">
          <a:blip r:embed="rId4">
            <a:extLst>
              <a:ext uri="{28A0092B-C50C-407E-A947-70E740481C1C}">
                <a14:useLocalDpi xmlns:a14="http://schemas.microsoft.com/office/drawing/2010/main" val="0"/>
              </a:ext>
            </a:extLst>
          </a:blip>
          <a:srcRect l="32268" r="31993"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3" name="Slide Number Placeholder 2">
            <a:extLst>
              <a:ext uri="{FF2B5EF4-FFF2-40B4-BE49-F238E27FC236}">
                <a16:creationId xmlns:a16="http://schemas.microsoft.com/office/drawing/2014/main" id="{B3290ED8-F395-49C3-97A2-EBE401B98CE5}"/>
              </a:ext>
            </a:extLst>
          </p:cNvPr>
          <p:cNvSpPr>
            <a:spLocks noGrp="1"/>
          </p:cNvSpPr>
          <p:nvPr>
            <p:ph type="sldNum" sz="quarter" idx="12"/>
          </p:nvPr>
        </p:nvSpPr>
        <p:spPr>
          <a:xfrm>
            <a:off x="10437374" y="6356349"/>
            <a:ext cx="916425" cy="365125"/>
          </a:xfrm>
          <a:prstGeom prst="ellipse">
            <a:avLst/>
          </a:prstGeom>
        </p:spPr>
        <p:txBody>
          <a:bodyPr vert="horz" lIns="91440" tIns="45720" rIns="91440" bIns="45720" rtlCol="0" anchor="ctr">
            <a:normAutofit/>
          </a:bodyPr>
          <a:lstStyle/>
          <a:p>
            <a:pPr>
              <a:lnSpc>
                <a:spcPct val="90000"/>
              </a:lnSpc>
              <a:spcAft>
                <a:spcPts val="600"/>
              </a:spcAft>
            </a:pPr>
            <a:fld id="{24E00F01-75C5-450D-8B87-93FB1DC28B15}" type="slidenum">
              <a:rPr lang="en-US"/>
              <a:pPr>
                <a:lnSpc>
                  <a:spcPct val="90000"/>
                </a:lnSpc>
                <a:spcAft>
                  <a:spcPts val="600"/>
                </a:spcAft>
              </a:pPr>
              <a:t>2</a:t>
            </a:fld>
            <a:endParaRPr lang="en-US"/>
          </a:p>
        </p:txBody>
      </p:sp>
    </p:spTree>
    <p:extLst>
      <p:ext uri="{BB962C8B-B14F-4D97-AF65-F5344CB8AC3E}">
        <p14:creationId xmlns:p14="http://schemas.microsoft.com/office/powerpoint/2010/main" val="238734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149DF7-CBCD-4C62-B197-03ED62CD72C3}"/>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B7519D90-0C3D-484A-AFC7-3A81C6683DC6}"/>
              </a:ext>
            </a:extLst>
          </p:cNvPr>
          <p:cNvSpPr>
            <a:spLocks noGrp="1"/>
          </p:cNvSpPr>
          <p:nvPr>
            <p:ph type="sldNum" sz="quarter" idx="12"/>
          </p:nvPr>
        </p:nvSpPr>
        <p:spPr/>
        <p:txBody>
          <a:bodyPr/>
          <a:lstStyle/>
          <a:p>
            <a:fld id="{24E00F01-75C5-450D-8B87-93FB1DC28B15}" type="slidenum">
              <a:rPr lang="en-US" smtClean="0"/>
              <a:t>20</a:t>
            </a:fld>
            <a:endParaRPr lang="en-US" dirty="0"/>
          </a:p>
        </p:txBody>
      </p:sp>
      <p:sp>
        <p:nvSpPr>
          <p:cNvPr id="4" name="TextBox 3">
            <a:extLst>
              <a:ext uri="{FF2B5EF4-FFF2-40B4-BE49-F238E27FC236}">
                <a16:creationId xmlns:a16="http://schemas.microsoft.com/office/drawing/2014/main" id="{A7A909F6-EC99-4822-9AB8-EE9DDEABFEA0}"/>
              </a:ext>
            </a:extLst>
          </p:cNvPr>
          <p:cNvSpPr txBox="1"/>
          <p:nvPr/>
        </p:nvSpPr>
        <p:spPr>
          <a:xfrm>
            <a:off x="4765185" y="0"/>
            <a:ext cx="1330814" cy="461665"/>
          </a:xfrm>
          <a:prstGeom prst="rect">
            <a:avLst/>
          </a:prstGeom>
          <a:solidFill>
            <a:schemeClr val="bg1"/>
          </a:solid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Findings</a:t>
            </a:r>
          </a:p>
        </p:txBody>
      </p:sp>
      <p:sp>
        <p:nvSpPr>
          <p:cNvPr id="5" name="Rectangle 4">
            <a:extLst>
              <a:ext uri="{FF2B5EF4-FFF2-40B4-BE49-F238E27FC236}">
                <a16:creationId xmlns:a16="http://schemas.microsoft.com/office/drawing/2014/main" id="{5EFD33A5-BA03-4463-8FE5-4C93E42D1E9B}"/>
              </a:ext>
            </a:extLst>
          </p:cNvPr>
          <p:cNvSpPr/>
          <p:nvPr/>
        </p:nvSpPr>
        <p:spPr>
          <a:xfrm>
            <a:off x="71437" y="420470"/>
            <a:ext cx="12049125" cy="3046988"/>
          </a:xfrm>
          <a:prstGeom prst="rect">
            <a:avLst/>
          </a:prstGeom>
        </p:spPr>
        <p:txBody>
          <a:bodyPr wrap="square">
            <a:spAutoFit/>
          </a:bodyPr>
          <a:lstStyle/>
          <a:p>
            <a:pPr marL="285750" indent="-285750" algn="just">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Strava data, bike share and other traditional data have significant importance in reducing bike volume estimation error. </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Emerging volume data: Strava volume, bike share</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Temporal/weather: weekend, average temperature, humidity, precipitation</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Static: local roads, protected bike lane, median household income, speed limit, distance from CBD and distance from college </a:t>
            </a:r>
            <a:r>
              <a:rPr lang="en-US" sz="2400">
                <a:latin typeface="Times New Roman" panose="02020603050405020304" pitchFamily="18" charset="0"/>
                <a:cs typeface="Times New Roman" panose="02020603050405020304" pitchFamily="18" charset="0"/>
              </a:rPr>
              <a:t>or university</a:t>
            </a:r>
            <a:endParaRPr lang="en-US" sz="2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The research team also found that lower bike volume (&lt;300) has higher error than the mid-range (300 to 750) and high range (&gt;750) bike volume. </a:t>
            </a:r>
          </a:p>
        </p:txBody>
      </p:sp>
      <p:sp>
        <p:nvSpPr>
          <p:cNvPr id="6" name="TextBox 5">
            <a:extLst>
              <a:ext uri="{FF2B5EF4-FFF2-40B4-BE49-F238E27FC236}">
                <a16:creationId xmlns:a16="http://schemas.microsoft.com/office/drawing/2014/main" id="{E752C419-CD96-4855-A8C5-662DFC72F999}"/>
              </a:ext>
            </a:extLst>
          </p:cNvPr>
          <p:cNvSpPr txBox="1"/>
          <p:nvPr/>
        </p:nvSpPr>
        <p:spPr>
          <a:xfrm>
            <a:off x="0" y="3975289"/>
            <a:ext cx="5996450" cy="461665"/>
          </a:xfrm>
          <a:prstGeom prst="rect">
            <a:avLst/>
          </a:prstGeom>
          <a:solidFill>
            <a:srgbClr val="66FF99"/>
          </a:solidFill>
        </p:spPr>
        <p:txBody>
          <a:bodyPr wrap="none" rtlCol="0">
            <a:spAutoFit/>
          </a:bodyPr>
          <a:lstStyle/>
          <a:p>
            <a:r>
              <a:rPr lang="en-US" sz="2400" b="1" dirty="0">
                <a:latin typeface="Times New Roman" panose="02020603050405020304" pitchFamily="18" charset="0"/>
                <a:cs typeface="Times New Roman" panose="02020603050405020304" pitchFamily="18" charset="0"/>
              </a:rPr>
              <a:t>Read our Recent Publications for more info:</a:t>
            </a:r>
          </a:p>
        </p:txBody>
      </p:sp>
      <p:sp>
        <p:nvSpPr>
          <p:cNvPr id="8" name="TextBox 7">
            <a:extLst>
              <a:ext uri="{FF2B5EF4-FFF2-40B4-BE49-F238E27FC236}">
                <a16:creationId xmlns:a16="http://schemas.microsoft.com/office/drawing/2014/main" id="{C8654F0F-DF9A-420F-86E0-0067673DA119}"/>
              </a:ext>
            </a:extLst>
          </p:cNvPr>
          <p:cNvSpPr txBox="1"/>
          <p:nvPr/>
        </p:nvSpPr>
        <p:spPr>
          <a:xfrm>
            <a:off x="91677" y="4602024"/>
            <a:ext cx="11865769" cy="1754326"/>
          </a:xfrm>
          <a:prstGeom prst="rect">
            <a:avLst/>
          </a:prstGeom>
          <a:noFill/>
        </p:spPr>
        <p:txBody>
          <a:bodyPr wrap="square">
            <a:spAutoFit/>
          </a:bodyPr>
          <a:lstStyle/>
          <a:p>
            <a:pPr marL="342900" indent="-342900">
              <a:buAutoNum type="arabicPeriod"/>
            </a:pPr>
            <a:r>
              <a:rPr lang="en-US" dirty="0"/>
              <a:t>Miah, M.M., Hyun, K.K., Mattingly, S.P. </a:t>
            </a:r>
            <a:r>
              <a:rPr lang="en-US" i="1" dirty="0"/>
              <a:t>et al.</a:t>
            </a:r>
            <a:r>
              <a:rPr lang="en-US" dirty="0"/>
              <a:t> </a:t>
            </a:r>
            <a:r>
              <a:rPr lang="en-US" b="1" dirty="0"/>
              <a:t>Estimation of daily bicycle traffic using machine and deep learning techniques</a:t>
            </a:r>
            <a:r>
              <a:rPr lang="en-US" dirty="0"/>
              <a:t>. </a:t>
            </a:r>
            <a:r>
              <a:rPr lang="en-US" i="1" dirty="0"/>
              <a:t>Transportation, Springer Nature</a:t>
            </a:r>
            <a:r>
              <a:rPr lang="en-US" dirty="0"/>
              <a:t> (2022). </a:t>
            </a:r>
            <a:r>
              <a:rPr lang="en-US" dirty="0">
                <a:hlinkClick r:id="rId2"/>
              </a:rPr>
              <a:t>https://doi.org/10.1007/s11116-022-10290-z</a:t>
            </a:r>
            <a:endParaRPr lang="en-US" dirty="0"/>
          </a:p>
          <a:p>
            <a:pPr marL="342900" indent="-342900">
              <a:buAutoNum type="arabicPeriod"/>
            </a:pPr>
            <a:r>
              <a:rPr lang="en-US" dirty="0"/>
              <a:t>Miah, M. M., Hyun, K. K., Mattingly, S. P., Broach, J., McNeil, N., &amp; </a:t>
            </a:r>
            <a:r>
              <a:rPr lang="en-US" dirty="0" err="1"/>
              <a:t>Kothuri</a:t>
            </a:r>
            <a:r>
              <a:rPr lang="en-US" dirty="0"/>
              <a:t>, S. (2022). </a:t>
            </a:r>
            <a:r>
              <a:rPr lang="en-US" b="1" dirty="0"/>
              <a:t>Challenges and Opportunities of Emerging Data Sources to Estimate Network-Wide Bike Counts</a:t>
            </a:r>
            <a:r>
              <a:rPr lang="en-US" dirty="0"/>
              <a:t>. Journal of Transportation Engineering, Part A: Systems, 148(3), 04021122</a:t>
            </a:r>
            <a:r>
              <a:rPr lang="en-US" dirty="0">
                <a:hlinkClick r:id="rId3"/>
              </a:rPr>
              <a:t>. https://ascelibrary.org/doi/full/10.1061/JTEPBS.0000634</a:t>
            </a:r>
            <a:endParaRPr lang="en-US" dirty="0"/>
          </a:p>
          <a:p>
            <a:pPr marL="342900" indent="-342900">
              <a:buAutoNum type="arabicPeriod"/>
            </a:pPr>
            <a:endParaRPr lang="en-US" dirty="0"/>
          </a:p>
        </p:txBody>
      </p:sp>
    </p:spTree>
    <p:extLst>
      <p:ext uri="{BB962C8B-B14F-4D97-AF65-F5344CB8AC3E}">
        <p14:creationId xmlns:p14="http://schemas.microsoft.com/office/powerpoint/2010/main" val="11827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gnifying glass and question mark">
            <a:extLst>
              <a:ext uri="{FF2B5EF4-FFF2-40B4-BE49-F238E27FC236}">
                <a16:creationId xmlns:a16="http://schemas.microsoft.com/office/drawing/2014/main" id="{223128FB-EF7E-D459-6D8C-87F3854F4F0B}"/>
              </a:ext>
            </a:extLst>
          </p:cNvPr>
          <p:cNvPicPr>
            <a:picLocks noChangeAspect="1"/>
          </p:cNvPicPr>
          <p:nvPr/>
        </p:nvPicPr>
        <p:blipFill rotWithShape="1">
          <a:blip r:embed="rId2"/>
          <a:srcRect l="12168" r="8520"/>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F89BCC-D86D-4D85-82FC-3920425F96D9}"/>
              </a:ext>
            </a:extLst>
          </p:cNvPr>
          <p:cNvSpPr txBox="1"/>
          <p:nvPr/>
        </p:nvSpPr>
        <p:spPr>
          <a:xfrm>
            <a:off x="7388352" y="2477063"/>
            <a:ext cx="4718304" cy="117139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600" dirty="0"/>
              <a:t>Q &amp; A</a:t>
            </a:r>
          </a:p>
        </p:txBody>
      </p:sp>
      <p:sp>
        <p:nvSpPr>
          <p:cNvPr id="2" name="Date Placeholder 1">
            <a:extLst>
              <a:ext uri="{FF2B5EF4-FFF2-40B4-BE49-F238E27FC236}">
                <a16:creationId xmlns:a16="http://schemas.microsoft.com/office/drawing/2014/main" id="{9143EC26-00BB-41B2-824C-6D929943B2B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1EEE1235-F1C4-4C41-8A07-172C404C2C2D}" type="datetime1">
              <a:rPr lang="en-US">
                <a:solidFill>
                  <a:srgbClr val="FFFFFF"/>
                </a:solidFill>
                <a:latin typeface="Calibri" panose="020F0502020204030204"/>
              </a:rPr>
              <a:pPr>
                <a:spcAft>
                  <a:spcPts val="600"/>
                </a:spcAft>
                <a:defRPr/>
              </a:pPr>
              <a:t>5/13/2022</a:t>
            </a:fld>
            <a:endParaRPr lang="en-US">
              <a:solidFill>
                <a:srgbClr val="FFFFFF"/>
              </a:solidFill>
              <a:latin typeface="Calibri" panose="020F0502020204030204"/>
            </a:endParaRPr>
          </a:p>
        </p:txBody>
      </p:sp>
      <p:sp>
        <p:nvSpPr>
          <p:cNvPr id="3" name="Slide Number Placeholder 2">
            <a:extLst>
              <a:ext uri="{FF2B5EF4-FFF2-40B4-BE49-F238E27FC236}">
                <a16:creationId xmlns:a16="http://schemas.microsoft.com/office/drawing/2014/main" id="{00781F7E-CCE8-4F3B-B69D-7B8BFFECB9D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4E00F01-75C5-450D-8B87-93FB1DC28B15}" type="slidenum">
              <a:rPr lang="en-US" smtClean="0">
                <a:solidFill>
                  <a:prstClr val="black">
                    <a:tint val="75000"/>
                  </a:prstClr>
                </a:solidFill>
                <a:latin typeface="Calibri" panose="020F0502020204030204"/>
              </a:rPr>
              <a:pPr>
                <a:spcAft>
                  <a:spcPts val="600"/>
                </a:spcAft>
                <a:defRPr/>
              </a:pPr>
              <a:t>21</a:t>
            </a:fld>
            <a:endParaRPr lang="en-US">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F83CA826-34BB-493E-8B69-9C9D567281B9}"/>
              </a:ext>
            </a:extLst>
          </p:cNvPr>
          <p:cNvSpPr txBox="1"/>
          <p:nvPr/>
        </p:nvSpPr>
        <p:spPr>
          <a:xfrm>
            <a:off x="6316231" y="4048295"/>
            <a:ext cx="5617243" cy="954107"/>
          </a:xfrm>
          <a:prstGeom prst="rect">
            <a:avLst/>
          </a:prstGeom>
          <a:noFill/>
        </p:spPr>
        <p:txBody>
          <a:bodyPr wrap="none" rtlCol="0">
            <a:spAutoFit/>
          </a:bodyPr>
          <a:lstStyle/>
          <a:p>
            <a:pPr algn="ctr"/>
            <a:r>
              <a:rPr lang="en-US" sz="2800" b="1" dirty="0"/>
              <a:t>For More information:</a:t>
            </a:r>
          </a:p>
          <a:p>
            <a:pPr algn="ctr"/>
            <a:r>
              <a:rPr lang="en-US" sz="2800" b="1" dirty="0"/>
              <a:t>Please contract : mattingly@uta.edu</a:t>
            </a:r>
          </a:p>
        </p:txBody>
      </p:sp>
    </p:spTree>
    <p:extLst>
      <p:ext uri="{BB962C8B-B14F-4D97-AF65-F5344CB8AC3E}">
        <p14:creationId xmlns:p14="http://schemas.microsoft.com/office/powerpoint/2010/main" val="254078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12D3A-0017-43FA-B330-7309FA8BB08B}"/>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512BBD8B-4169-4BC5-899D-50EBF1D6342E}"/>
              </a:ext>
            </a:extLst>
          </p:cNvPr>
          <p:cNvSpPr>
            <a:spLocks noGrp="1"/>
          </p:cNvSpPr>
          <p:nvPr>
            <p:ph type="sldNum" sz="quarter" idx="12"/>
          </p:nvPr>
        </p:nvSpPr>
        <p:spPr/>
        <p:txBody>
          <a:bodyPr/>
          <a:lstStyle/>
          <a:p>
            <a:fld id="{24E00F01-75C5-450D-8B87-93FB1DC28B15}" type="slidenum">
              <a:rPr lang="en-US" smtClean="0"/>
              <a:t>3</a:t>
            </a:fld>
            <a:endParaRPr lang="en-US"/>
          </a:p>
        </p:txBody>
      </p:sp>
      <p:sp>
        <p:nvSpPr>
          <p:cNvPr id="4" name="TextBox 3">
            <a:extLst>
              <a:ext uri="{FF2B5EF4-FFF2-40B4-BE49-F238E27FC236}">
                <a16:creationId xmlns:a16="http://schemas.microsoft.com/office/drawing/2014/main" id="{1C38C48E-1F12-48A3-B700-8BE9B6A87464}"/>
              </a:ext>
            </a:extLst>
          </p:cNvPr>
          <p:cNvSpPr txBox="1"/>
          <p:nvPr/>
        </p:nvSpPr>
        <p:spPr>
          <a:xfrm>
            <a:off x="5227093" y="61415"/>
            <a:ext cx="2135456" cy="523220"/>
          </a:xfrm>
          <a:prstGeom prst="rect">
            <a:avLst/>
          </a:prstGeom>
          <a:noFill/>
        </p:spPr>
        <p:txBody>
          <a:bodyPr wrap="none" rtlCol="0">
            <a:spAutoFit/>
          </a:bodyPr>
          <a:lstStyle/>
          <a:p>
            <a:r>
              <a:rPr lang="en-US" sz="2800" b="1" u="sng" dirty="0">
                <a:latin typeface="Times New Roman" panose="02020603050405020304" pitchFamily="18" charset="0"/>
                <a:cs typeface="Times New Roman" panose="02020603050405020304" pitchFamily="18" charset="0"/>
              </a:rPr>
              <a:t>Introduction</a:t>
            </a:r>
          </a:p>
        </p:txBody>
      </p:sp>
      <p:sp>
        <p:nvSpPr>
          <p:cNvPr id="5" name="Rectangle 4">
            <a:extLst>
              <a:ext uri="{FF2B5EF4-FFF2-40B4-BE49-F238E27FC236}">
                <a16:creationId xmlns:a16="http://schemas.microsoft.com/office/drawing/2014/main" id="{0D26EC61-2D53-4427-A022-4AB117C27C30}"/>
              </a:ext>
            </a:extLst>
          </p:cNvPr>
          <p:cNvSpPr/>
          <p:nvPr/>
        </p:nvSpPr>
        <p:spPr>
          <a:xfrm>
            <a:off x="285345" y="415925"/>
            <a:ext cx="11809378" cy="6001643"/>
          </a:xfrm>
          <a:prstGeom prst="rect">
            <a:avLst/>
          </a:prstGeom>
        </p:spPr>
        <p:txBody>
          <a:bodyPr wrap="square">
            <a:spAutoFit/>
          </a:bodyPr>
          <a:lstStyle/>
          <a:p>
            <a:pPr marL="342900" indent="-342900">
              <a:buFont typeface="Wingdings" panose="05000000000000000000" pitchFamily="2" charset="2"/>
              <a:buChar char="v"/>
            </a:pPr>
            <a:endParaRPr lang="en-US" sz="24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Increase in bicycling popularity nationwide has led to:</a:t>
            </a:r>
          </a:p>
          <a:p>
            <a:pPr marL="800100" lvl="1"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Efforts to better measure riding activity</a:t>
            </a:r>
          </a:p>
          <a:p>
            <a:pPr marL="800100" lvl="1"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Improve the interpretation of available data</a:t>
            </a:r>
          </a:p>
          <a:p>
            <a:pPr marL="800100" lvl="1"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Assess the impacts associated with bicycling</a:t>
            </a:r>
          </a:p>
          <a:p>
            <a:pPr marL="1257300" lvl="2"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Safety</a:t>
            </a:r>
          </a:p>
          <a:p>
            <a:pPr marL="1257300" lvl="2"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Physical activity – public health</a:t>
            </a:r>
          </a:p>
          <a:p>
            <a:pPr marL="342900" indent="-342900">
              <a:buFont typeface="Wingdings" panose="05000000000000000000" pitchFamily="2" charset="2"/>
              <a:buChar char="v"/>
            </a:pPr>
            <a:endParaRPr lang="en-US" sz="24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v"/>
            </a:pPr>
            <a:r>
              <a:rPr lang="en-US" sz="2400" b="1" dirty="0">
                <a:solidFill>
                  <a:srgbClr val="00B0F0"/>
                </a:solidFill>
                <a:latin typeface="Times New Roman" panose="02020603050405020304" pitchFamily="18" charset="0"/>
                <a:ea typeface="Times New Roman" panose="02020603050405020304" pitchFamily="18" charset="0"/>
              </a:rPr>
              <a:t>Emerging sources of mobile location data such as Strava </a:t>
            </a:r>
            <a:r>
              <a:rPr lang="en-US" sz="2400" dirty="0">
                <a:latin typeface="Times New Roman" panose="02020603050405020304" pitchFamily="18" charset="0"/>
                <a:ea typeface="Times New Roman" panose="02020603050405020304" pitchFamily="18" charset="0"/>
              </a:rPr>
              <a:t>and other phone-based apps may provide useful information for each link of a network</a:t>
            </a:r>
          </a:p>
          <a:p>
            <a:pPr marL="800100" lvl="1" indent="-342900">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rPr>
              <a:t>P</a:t>
            </a:r>
            <a:r>
              <a:rPr lang="en-US" sz="2400" dirty="0">
                <a:solidFill>
                  <a:srgbClr val="000000"/>
                </a:solidFill>
                <a:latin typeface="Times New Roman" panose="02020603050405020304" pitchFamily="18" charset="0"/>
                <a:ea typeface="Times New Roman" panose="02020603050405020304" pitchFamily="18" charset="0"/>
              </a:rPr>
              <a:t>otential to complement traditional bike count programs</a:t>
            </a:r>
          </a:p>
          <a:p>
            <a:pPr marL="800100" lvl="1" indent="-342900">
              <a:buFont typeface="Wingdings" panose="05000000000000000000" pitchFamily="2" charset="2"/>
              <a:buChar char="v"/>
            </a:pPr>
            <a:r>
              <a:rPr lang="en-US" sz="2400" dirty="0">
                <a:solidFill>
                  <a:srgbClr val="000000"/>
                </a:solidFill>
                <a:latin typeface="Times New Roman" panose="02020603050405020304" pitchFamily="18" charset="0"/>
                <a:ea typeface="Times New Roman" panose="02020603050405020304" pitchFamily="18" charset="0"/>
              </a:rPr>
              <a:t>Representativeness and the suitability of these emerging sources for producing bicycle volume estimates require further exploration</a:t>
            </a:r>
          </a:p>
          <a:p>
            <a:pPr marL="342900" indent="-342900">
              <a:buFont typeface="Wingdings" panose="05000000000000000000" pitchFamily="2" charset="2"/>
              <a:buChar char="v"/>
            </a:pPr>
            <a:endParaRPr lang="en-US" sz="2400"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v"/>
            </a:pP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v"/>
            </a:pPr>
            <a:endParaRPr lang="en-US" sz="2400" dirty="0"/>
          </a:p>
        </p:txBody>
      </p:sp>
    </p:spTree>
    <p:extLst>
      <p:ext uri="{BB962C8B-B14F-4D97-AF65-F5344CB8AC3E}">
        <p14:creationId xmlns:p14="http://schemas.microsoft.com/office/powerpoint/2010/main" val="32435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12D3A-0017-43FA-B330-7309FA8BB08B}"/>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512BBD8B-4169-4BC5-899D-50EBF1D6342E}"/>
              </a:ext>
            </a:extLst>
          </p:cNvPr>
          <p:cNvSpPr>
            <a:spLocks noGrp="1"/>
          </p:cNvSpPr>
          <p:nvPr>
            <p:ph type="sldNum" sz="quarter" idx="12"/>
          </p:nvPr>
        </p:nvSpPr>
        <p:spPr/>
        <p:txBody>
          <a:bodyPr/>
          <a:lstStyle/>
          <a:p>
            <a:fld id="{24E00F01-75C5-450D-8B87-93FB1DC28B15}" type="slidenum">
              <a:rPr lang="en-US" smtClean="0"/>
              <a:t>4</a:t>
            </a:fld>
            <a:endParaRPr lang="en-US"/>
          </a:p>
        </p:txBody>
      </p:sp>
      <p:sp>
        <p:nvSpPr>
          <p:cNvPr id="4" name="TextBox 3">
            <a:extLst>
              <a:ext uri="{FF2B5EF4-FFF2-40B4-BE49-F238E27FC236}">
                <a16:creationId xmlns:a16="http://schemas.microsoft.com/office/drawing/2014/main" id="{1C38C48E-1F12-48A3-B700-8BE9B6A87464}"/>
              </a:ext>
            </a:extLst>
          </p:cNvPr>
          <p:cNvSpPr txBox="1"/>
          <p:nvPr/>
        </p:nvSpPr>
        <p:spPr>
          <a:xfrm>
            <a:off x="5227093" y="61415"/>
            <a:ext cx="1745863" cy="523220"/>
          </a:xfrm>
          <a:prstGeom prst="rect">
            <a:avLst/>
          </a:prstGeom>
          <a:noFill/>
        </p:spPr>
        <p:txBody>
          <a:bodyPr wrap="none" rtlCol="0">
            <a:spAutoFit/>
          </a:bodyPr>
          <a:lstStyle/>
          <a:p>
            <a:r>
              <a:rPr lang="en-US" sz="2800" b="1" u="sng" dirty="0"/>
              <a:t>Objectives</a:t>
            </a:r>
          </a:p>
        </p:txBody>
      </p:sp>
      <p:sp>
        <p:nvSpPr>
          <p:cNvPr id="5" name="Rectangle 4">
            <a:extLst>
              <a:ext uri="{FF2B5EF4-FFF2-40B4-BE49-F238E27FC236}">
                <a16:creationId xmlns:a16="http://schemas.microsoft.com/office/drawing/2014/main" id="{6909E6EA-EE88-40E3-88C2-7AA30772F8B0}"/>
              </a:ext>
            </a:extLst>
          </p:cNvPr>
          <p:cNvSpPr/>
          <p:nvPr/>
        </p:nvSpPr>
        <p:spPr>
          <a:xfrm>
            <a:off x="466927" y="652152"/>
            <a:ext cx="11588886" cy="3785652"/>
          </a:xfrm>
          <a:prstGeom prst="rect">
            <a:avLst/>
          </a:prstGeom>
        </p:spPr>
        <p:txBody>
          <a:bodyPr wrap="square">
            <a:spAutoFit/>
          </a:bodyPr>
          <a:lstStyle/>
          <a:p>
            <a:pPr marL="285750" indent="-285750" algn="just">
              <a:buFont typeface="Wingdings" panose="05000000000000000000" pitchFamily="2" charset="2"/>
              <a:buChar char="v"/>
            </a:pPr>
            <a:r>
              <a:rPr lang="en-US" sz="2400" dirty="0">
                <a:ea typeface="Times New Roman" panose="02020603050405020304" pitchFamily="18" charset="0"/>
                <a:cs typeface="Times New Roman" panose="02020603050405020304" pitchFamily="18" charset="0"/>
              </a:rPr>
              <a:t>This research investigates using </a:t>
            </a:r>
            <a:r>
              <a:rPr lang="en-US" sz="2400" b="1" dirty="0">
                <a:solidFill>
                  <a:srgbClr val="00B0F0"/>
                </a:solidFill>
                <a:ea typeface="Times New Roman" panose="02020603050405020304" pitchFamily="18" charset="0"/>
                <a:cs typeface="Times New Roman" panose="02020603050405020304" pitchFamily="18" charset="0"/>
              </a:rPr>
              <a:t>third-party mobile location data </a:t>
            </a:r>
            <a:r>
              <a:rPr lang="en-US" sz="2400" dirty="0">
                <a:ea typeface="Times New Roman" panose="02020603050405020304" pitchFamily="18" charset="0"/>
                <a:cs typeface="Times New Roman" panose="02020603050405020304" pitchFamily="18" charset="0"/>
              </a:rPr>
              <a:t>for network-wide DBT (daily bike traffic) estimation. </a:t>
            </a:r>
          </a:p>
          <a:p>
            <a:pPr marL="285750" indent="-285750" algn="just">
              <a:buFont typeface="Wingdings" panose="05000000000000000000" pitchFamily="2" charset="2"/>
              <a:buChar char="v"/>
            </a:pPr>
            <a:endParaRPr lang="en-US" sz="2400" dirty="0">
              <a:ea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en-US" sz="2400" dirty="0">
                <a:cs typeface="Times New Roman" panose="02020603050405020304" pitchFamily="18" charset="0"/>
              </a:rPr>
              <a:t>This study employed </a:t>
            </a:r>
            <a:r>
              <a:rPr lang="en-US" sz="2400" b="1" dirty="0">
                <a:solidFill>
                  <a:srgbClr val="00B0F0"/>
                </a:solidFill>
                <a:cs typeface="Times New Roman" panose="02020603050405020304" pitchFamily="18" charset="0"/>
              </a:rPr>
              <a:t>machine learning models alongside more traditional count models </a:t>
            </a:r>
            <a:r>
              <a:rPr lang="en-US" sz="2400" dirty="0">
                <a:cs typeface="Times New Roman" panose="02020603050405020304" pitchFamily="18" charset="0"/>
              </a:rPr>
              <a:t>to understand whether these estimation techniques improve modeling performance in non-motorized applications.</a:t>
            </a:r>
          </a:p>
          <a:p>
            <a:pPr marL="742950" lvl="1" indent="-285750" algn="just">
              <a:buFont typeface="Wingdings" panose="05000000000000000000" pitchFamily="2" charset="2"/>
              <a:buChar char="v"/>
            </a:pPr>
            <a:endParaRPr lang="en-US" sz="2400" dirty="0">
              <a:cs typeface="Times New Roman" panose="02020603050405020304" pitchFamily="18" charset="0"/>
            </a:endParaRPr>
          </a:p>
          <a:p>
            <a:pPr marL="742950" lvl="1" indent="-285750" algn="just">
              <a:buFont typeface="Wingdings" panose="05000000000000000000" pitchFamily="2" charset="2"/>
              <a:buChar char="v"/>
            </a:pPr>
            <a:r>
              <a:rPr lang="en-US" sz="2400" dirty="0"/>
              <a:t>This study </a:t>
            </a:r>
            <a:r>
              <a:rPr lang="en-US" sz="2400" b="1" dirty="0">
                <a:solidFill>
                  <a:srgbClr val="00B0F0"/>
                </a:solidFill>
              </a:rPr>
              <a:t>fuses Strava data with short-term and permanent conventional count program data to investigate its feasibility </a:t>
            </a:r>
            <a:r>
              <a:rPr lang="en-US" sz="2400" dirty="0"/>
              <a:t>to produce bicycle volume estimations that could be expanded to entire networks</a:t>
            </a:r>
            <a:endParaRPr lang="en-US" sz="3200" dirty="0">
              <a:cs typeface="Times New Roman" panose="02020603050405020304" pitchFamily="18" charset="0"/>
            </a:endParaRPr>
          </a:p>
        </p:txBody>
      </p:sp>
    </p:spTree>
    <p:extLst>
      <p:ext uri="{BB962C8B-B14F-4D97-AF65-F5344CB8AC3E}">
        <p14:creationId xmlns:p14="http://schemas.microsoft.com/office/powerpoint/2010/main" val="28302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792647CB-EEB0-4319-ABFA-3CECE844E181}"/>
              </a:ext>
            </a:extLst>
          </p:cNvPr>
          <p:cNvSpPr txBox="1"/>
          <p:nvPr/>
        </p:nvSpPr>
        <p:spPr>
          <a:xfrm>
            <a:off x="862366" y="2194102"/>
            <a:ext cx="3427001" cy="390858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u="sng" dirty="0"/>
              <a:t>Methodology</a:t>
            </a:r>
          </a:p>
          <a:p>
            <a:pPr lvl="1" indent="-228600">
              <a:lnSpc>
                <a:spcPct val="90000"/>
              </a:lnSpc>
              <a:spcAft>
                <a:spcPts val="600"/>
              </a:spcAft>
              <a:buFont typeface="Arial" panose="020B0604020202020204" pitchFamily="34" charset="0"/>
              <a:buChar char="•"/>
            </a:pPr>
            <a:r>
              <a:rPr lang="en-US" sz="2000" b="1" dirty="0"/>
              <a:t>Characterize data and demand patterns</a:t>
            </a:r>
          </a:p>
          <a:p>
            <a:pPr lvl="1" indent="-228600">
              <a:lnSpc>
                <a:spcPct val="90000"/>
              </a:lnSpc>
              <a:spcAft>
                <a:spcPts val="600"/>
              </a:spcAft>
              <a:buFont typeface="Arial" panose="020B0604020202020204" pitchFamily="34" charset="0"/>
              <a:buChar char="•"/>
            </a:pPr>
            <a:r>
              <a:rPr lang="en-US" sz="2000" b="1" dirty="0"/>
              <a:t>Evaluate model performance</a:t>
            </a:r>
          </a:p>
          <a:p>
            <a:pPr lvl="1" indent="-228600">
              <a:lnSpc>
                <a:spcPct val="90000"/>
              </a:lnSpc>
              <a:spcAft>
                <a:spcPts val="600"/>
              </a:spcAft>
              <a:buFont typeface="Arial" panose="020B0604020202020204" pitchFamily="34" charset="0"/>
              <a:buChar char="•"/>
            </a:pPr>
            <a:r>
              <a:rPr lang="en-US" sz="2000" b="1" dirty="0"/>
              <a:t>Investigate error sources</a:t>
            </a:r>
          </a:p>
          <a:p>
            <a:pPr lvl="1" indent="-228600">
              <a:lnSpc>
                <a:spcPct val="90000"/>
              </a:lnSpc>
              <a:spcAft>
                <a:spcPts val="600"/>
              </a:spcAft>
              <a:buFont typeface="Arial" panose="020B0604020202020204" pitchFamily="34" charset="0"/>
              <a:buChar char="•"/>
            </a:pPr>
            <a:r>
              <a:rPr lang="en-US" sz="2000" b="1" dirty="0"/>
              <a:t>Assess benefit of STRAVA data</a:t>
            </a:r>
          </a:p>
          <a:p>
            <a:pPr lvl="1" indent="-228600">
              <a:lnSpc>
                <a:spcPct val="90000"/>
              </a:lnSpc>
              <a:spcAft>
                <a:spcPts val="600"/>
              </a:spcAft>
              <a:buFont typeface="Arial" panose="020B0604020202020204" pitchFamily="34" charset="0"/>
              <a:buChar char="•"/>
            </a:pPr>
            <a:r>
              <a:rPr lang="en-US" sz="2000" b="1" dirty="0"/>
              <a:t>Assess benefit of advanced modeling</a:t>
            </a:r>
          </a:p>
        </p:txBody>
      </p:sp>
      <p:pic>
        <p:nvPicPr>
          <p:cNvPr id="6" name="Picture 5">
            <a:extLst>
              <a:ext uri="{FF2B5EF4-FFF2-40B4-BE49-F238E27FC236}">
                <a16:creationId xmlns:a16="http://schemas.microsoft.com/office/drawing/2014/main" id="{414F88AA-1985-4A9C-849F-07B8533A7ED4}"/>
              </a:ext>
            </a:extLst>
          </p:cNvPr>
          <p:cNvPicPr>
            <a:picLocks noChangeAspect="1"/>
          </p:cNvPicPr>
          <p:nvPr/>
        </p:nvPicPr>
        <p:blipFill>
          <a:blip r:embed="rId3"/>
          <a:stretch>
            <a:fillRect/>
          </a:stretch>
        </p:blipFill>
        <p:spPr>
          <a:xfrm>
            <a:off x="5445457" y="1293893"/>
            <a:ext cx="6155141" cy="4293954"/>
          </a:xfrm>
          <a:prstGeom prst="rect">
            <a:avLst/>
          </a:prstGeom>
        </p:spPr>
      </p:pic>
      <p:sp>
        <p:nvSpPr>
          <p:cNvPr id="2" name="Date Placeholder 1">
            <a:extLst>
              <a:ext uri="{FF2B5EF4-FFF2-40B4-BE49-F238E27FC236}">
                <a16:creationId xmlns:a16="http://schemas.microsoft.com/office/drawing/2014/main" id="{DCD476B4-D60A-4641-9769-9D23DF0B35C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1EEE1235-F1C4-4C41-8A07-172C404C2C2D}" type="datetime1">
              <a:rPr lang="en-US" sz="1000">
                <a:solidFill>
                  <a:schemeClr val="tx1">
                    <a:lumMod val="50000"/>
                    <a:lumOff val="50000"/>
                  </a:schemeClr>
                </a:solidFill>
              </a:rPr>
              <a:pPr>
                <a:spcAft>
                  <a:spcPts val="600"/>
                </a:spcAft>
              </a:pPr>
              <a:t>5/13/2022</a:t>
            </a:fld>
            <a:endParaRPr lang="en-US" sz="1000">
              <a:solidFill>
                <a:schemeClr val="tx1">
                  <a:lumMod val="50000"/>
                  <a:lumOff val="50000"/>
                </a:schemeClr>
              </a:solidFill>
            </a:endParaRPr>
          </a:p>
        </p:txBody>
      </p:sp>
    </p:spTree>
    <p:extLst>
      <p:ext uri="{BB962C8B-B14F-4D97-AF65-F5344CB8AC3E}">
        <p14:creationId xmlns:p14="http://schemas.microsoft.com/office/powerpoint/2010/main" val="375333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12D3A-0017-43FA-B330-7309FA8BB08B}"/>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512BBD8B-4169-4BC5-899D-50EBF1D6342E}"/>
              </a:ext>
            </a:extLst>
          </p:cNvPr>
          <p:cNvSpPr>
            <a:spLocks noGrp="1"/>
          </p:cNvSpPr>
          <p:nvPr>
            <p:ph type="sldNum" sz="quarter" idx="12"/>
          </p:nvPr>
        </p:nvSpPr>
        <p:spPr/>
        <p:txBody>
          <a:bodyPr/>
          <a:lstStyle/>
          <a:p>
            <a:fld id="{24E00F01-75C5-450D-8B87-93FB1DC28B15}" type="slidenum">
              <a:rPr lang="en-US" smtClean="0"/>
              <a:t>6</a:t>
            </a:fld>
            <a:endParaRPr lang="en-US"/>
          </a:p>
        </p:txBody>
      </p:sp>
      <p:sp>
        <p:nvSpPr>
          <p:cNvPr id="4" name="TextBox 3">
            <a:extLst>
              <a:ext uri="{FF2B5EF4-FFF2-40B4-BE49-F238E27FC236}">
                <a16:creationId xmlns:a16="http://schemas.microsoft.com/office/drawing/2014/main" id="{1C38C48E-1F12-48A3-B700-8BE9B6A87464}"/>
              </a:ext>
            </a:extLst>
          </p:cNvPr>
          <p:cNvSpPr txBox="1"/>
          <p:nvPr/>
        </p:nvSpPr>
        <p:spPr>
          <a:xfrm>
            <a:off x="5227093" y="61415"/>
            <a:ext cx="1817292" cy="523220"/>
          </a:xfrm>
          <a:prstGeom prst="rect">
            <a:avLst/>
          </a:prstGeom>
          <a:noFill/>
        </p:spPr>
        <p:txBody>
          <a:bodyPr wrap="none" rtlCol="0">
            <a:spAutoFit/>
          </a:bodyPr>
          <a:lstStyle/>
          <a:p>
            <a:r>
              <a:rPr lang="en-US" sz="2800" b="1" u="sng" dirty="0"/>
              <a:t>Study Area</a:t>
            </a:r>
          </a:p>
        </p:txBody>
      </p:sp>
      <p:pic>
        <p:nvPicPr>
          <p:cNvPr id="7" name="Picture 6">
            <a:extLst>
              <a:ext uri="{FF2B5EF4-FFF2-40B4-BE49-F238E27FC236}">
                <a16:creationId xmlns:a16="http://schemas.microsoft.com/office/drawing/2014/main" id="{936DFE14-8CF6-4C09-95D7-F66F408D87D2}"/>
              </a:ext>
            </a:extLst>
          </p:cNvPr>
          <p:cNvPicPr>
            <a:picLocks noChangeAspect="1"/>
          </p:cNvPicPr>
          <p:nvPr/>
        </p:nvPicPr>
        <p:blipFill>
          <a:blip r:embed="rId2"/>
          <a:stretch>
            <a:fillRect/>
          </a:stretch>
        </p:blipFill>
        <p:spPr>
          <a:xfrm>
            <a:off x="2950899" y="586168"/>
            <a:ext cx="6028944" cy="5952744"/>
          </a:xfrm>
          <a:prstGeom prst="rect">
            <a:avLst/>
          </a:prstGeom>
        </p:spPr>
      </p:pic>
    </p:spTree>
    <p:extLst>
      <p:ext uri="{BB962C8B-B14F-4D97-AF65-F5344CB8AC3E}">
        <p14:creationId xmlns:p14="http://schemas.microsoft.com/office/powerpoint/2010/main" val="206967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9386B1-1045-3155-77C7-685CAD3B1946}"/>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16F2B392-7F58-C40F-D483-CB08D2EBC9B9}"/>
              </a:ext>
            </a:extLst>
          </p:cNvPr>
          <p:cNvSpPr>
            <a:spLocks noGrp="1"/>
          </p:cNvSpPr>
          <p:nvPr>
            <p:ph type="sldNum" sz="quarter" idx="12"/>
          </p:nvPr>
        </p:nvSpPr>
        <p:spPr/>
        <p:txBody>
          <a:bodyPr/>
          <a:lstStyle/>
          <a:p>
            <a:fld id="{24E00F01-75C5-450D-8B87-93FB1DC28B15}" type="slidenum">
              <a:rPr lang="en-US" smtClean="0"/>
              <a:t>7</a:t>
            </a:fld>
            <a:endParaRPr lang="en-US"/>
          </a:p>
        </p:txBody>
      </p:sp>
      <p:sp>
        <p:nvSpPr>
          <p:cNvPr id="5" name="TextBox 4">
            <a:extLst>
              <a:ext uri="{FF2B5EF4-FFF2-40B4-BE49-F238E27FC236}">
                <a16:creationId xmlns:a16="http://schemas.microsoft.com/office/drawing/2014/main" id="{B5BF4C93-9D85-4E31-93A6-B673EE465E5D}"/>
              </a:ext>
            </a:extLst>
          </p:cNvPr>
          <p:cNvSpPr txBox="1"/>
          <p:nvPr/>
        </p:nvSpPr>
        <p:spPr>
          <a:xfrm>
            <a:off x="252412" y="275034"/>
            <a:ext cx="11606213" cy="4524315"/>
          </a:xfrm>
          <a:prstGeom prst="rect">
            <a:avLst/>
          </a:prstGeom>
          <a:noFill/>
        </p:spPr>
        <p:txBody>
          <a:bodyPr wrap="square">
            <a:spAutoFit/>
          </a:bodyPr>
          <a:lstStyle/>
          <a:p>
            <a:r>
              <a:rPr lang="en-US" sz="2400" b="1" u="sng" dirty="0"/>
              <a:t>Traditional Data:</a:t>
            </a:r>
          </a:p>
          <a:p>
            <a:pPr marL="285750"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This study uses </a:t>
            </a:r>
            <a:r>
              <a:rPr lang="en-US" sz="2400" b="1" dirty="0">
                <a:solidFill>
                  <a:srgbClr val="00B050"/>
                </a:solidFill>
                <a:latin typeface="Times New Roman" panose="02020603050405020304" pitchFamily="18" charset="0"/>
                <a:cs typeface="Times New Roman" panose="02020603050405020304" pitchFamily="18" charset="0"/>
              </a:rPr>
              <a:t>12 PCs (permanent counters) </a:t>
            </a:r>
            <a:r>
              <a:rPr lang="en-US" sz="2400" dirty="0">
                <a:latin typeface="Times New Roman" panose="02020603050405020304" pitchFamily="18" charset="0"/>
                <a:cs typeface="Times New Roman" panose="02020603050405020304" pitchFamily="18" charset="0"/>
              </a:rPr>
              <a:t>in Portland, Oregon. </a:t>
            </a:r>
          </a:p>
          <a:p>
            <a:pPr marL="742950" lvl="1" indent="-285750" algn="just">
              <a:buFont typeface="Wingdings" panose="05000000000000000000" pitchFamily="2" charset="2"/>
              <a:buChar char="v"/>
            </a:pPr>
            <a:r>
              <a:rPr lang="en-US" sz="2400" b="1" dirty="0">
                <a:solidFill>
                  <a:srgbClr val="00B050"/>
                </a:solidFill>
                <a:latin typeface="Times New Roman" panose="02020603050405020304" pitchFamily="18" charset="0"/>
                <a:cs typeface="Times New Roman" panose="02020603050405020304" pitchFamily="18" charset="0"/>
              </a:rPr>
              <a:t>Five PC sites use inductive loop detectors </a:t>
            </a:r>
            <a:r>
              <a:rPr lang="en-US" sz="2400" dirty="0">
                <a:latin typeface="Times New Roman" panose="02020603050405020304" pitchFamily="18" charset="0"/>
                <a:cs typeface="Times New Roman" panose="02020603050405020304" pitchFamily="18" charset="0"/>
              </a:rPr>
              <a:t>to collect counts </a:t>
            </a:r>
          </a:p>
          <a:p>
            <a:pPr marL="742950" lvl="1" indent="-285750" algn="just">
              <a:buFont typeface="Wingdings" panose="05000000000000000000" pitchFamily="2" charset="2"/>
              <a:buChar char="v"/>
            </a:pPr>
            <a:r>
              <a:rPr lang="en-US" sz="2400" b="1" dirty="0">
                <a:solidFill>
                  <a:srgbClr val="00B050"/>
                </a:solidFill>
                <a:latin typeface="Times New Roman" panose="02020603050405020304" pitchFamily="18" charset="0"/>
                <a:cs typeface="Times New Roman" panose="02020603050405020304" pitchFamily="18" charset="0"/>
              </a:rPr>
              <a:t>7 PC sites use pneumatic </a:t>
            </a:r>
            <a:r>
              <a:rPr lang="en-US" sz="2400" dirty="0">
                <a:latin typeface="Times New Roman" panose="02020603050405020304" pitchFamily="18" charset="0"/>
                <a:cs typeface="Times New Roman" panose="02020603050405020304" pitchFamily="18" charset="0"/>
              </a:rPr>
              <a:t>tubes</a:t>
            </a:r>
          </a:p>
          <a:p>
            <a:pPr marL="1200150" lvl="2"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Pneumatic tube normally used for short term data collection</a:t>
            </a:r>
          </a:p>
          <a:p>
            <a:pPr marL="1200150" lvl="2"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Portland uses these </a:t>
            </a:r>
            <a:r>
              <a:rPr lang="en-US" sz="2400" b="1" dirty="0">
                <a:solidFill>
                  <a:srgbClr val="00B050"/>
                </a:solidFill>
                <a:latin typeface="Times New Roman" panose="02020603050405020304" pitchFamily="18" charset="0"/>
                <a:cs typeface="Times New Roman" panose="02020603050405020304" pitchFamily="18" charset="0"/>
              </a:rPr>
              <a:t>pneumatic tubes for permanent data collection and </a:t>
            </a:r>
            <a:r>
              <a:rPr lang="en-US" sz="2400" dirty="0">
                <a:latin typeface="Times New Roman" panose="02020603050405020304" pitchFamily="18" charset="0"/>
                <a:cs typeface="Times New Roman" panose="02020603050405020304" pitchFamily="18" charset="0"/>
              </a:rPr>
              <a:t>short- term data collection. </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Not all of the permanent counters report </a:t>
            </a:r>
            <a:r>
              <a:rPr lang="en-US" sz="2400" b="1" dirty="0">
                <a:solidFill>
                  <a:srgbClr val="00B050"/>
                </a:solidFill>
                <a:latin typeface="Times New Roman" panose="02020603050405020304" pitchFamily="18" charset="0"/>
                <a:cs typeface="Times New Roman" panose="02020603050405020304" pitchFamily="18" charset="0"/>
              </a:rPr>
              <a:t>365 days of data</a:t>
            </a:r>
          </a:p>
          <a:p>
            <a:pPr marL="285750"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Study uses </a:t>
            </a:r>
            <a:r>
              <a:rPr lang="en-US" sz="2400" b="1" dirty="0">
                <a:solidFill>
                  <a:srgbClr val="00B050"/>
                </a:solidFill>
                <a:latin typeface="Times New Roman" panose="02020603050405020304" pitchFamily="18" charset="0"/>
                <a:cs typeface="Times New Roman" panose="02020603050405020304" pitchFamily="18" charset="0"/>
              </a:rPr>
              <a:t>166 short-term count </a:t>
            </a:r>
            <a:r>
              <a:rPr lang="en-US" sz="2400" dirty="0">
                <a:latin typeface="Times New Roman" panose="02020603050405020304" pitchFamily="18" charset="0"/>
                <a:cs typeface="Times New Roman" panose="02020603050405020304" pitchFamily="18" charset="0"/>
              </a:rPr>
              <a:t>(SC) sites in Portland. The SC daily counts range from </a:t>
            </a:r>
            <a:r>
              <a:rPr lang="en-US" sz="2400" b="1" dirty="0">
                <a:solidFill>
                  <a:srgbClr val="00B050"/>
                </a:solidFill>
                <a:latin typeface="Times New Roman" panose="02020603050405020304" pitchFamily="18" charset="0"/>
                <a:cs typeface="Times New Roman" panose="02020603050405020304" pitchFamily="18" charset="0"/>
              </a:rPr>
              <a:t>10 to 1956</a:t>
            </a:r>
            <a:endParaRPr lang="en-US" sz="2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Bike counts occurred on weekdays from Monday to Friday at intersections</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Considers different facility types and land use contexts</a:t>
            </a:r>
          </a:p>
        </p:txBody>
      </p:sp>
    </p:spTree>
    <p:extLst>
      <p:ext uri="{BB962C8B-B14F-4D97-AF65-F5344CB8AC3E}">
        <p14:creationId xmlns:p14="http://schemas.microsoft.com/office/powerpoint/2010/main" val="34507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9386B1-1045-3155-77C7-685CAD3B1946}"/>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16F2B392-7F58-C40F-D483-CB08D2EBC9B9}"/>
              </a:ext>
            </a:extLst>
          </p:cNvPr>
          <p:cNvSpPr>
            <a:spLocks noGrp="1"/>
          </p:cNvSpPr>
          <p:nvPr>
            <p:ph type="sldNum" sz="quarter" idx="12"/>
          </p:nvPr>
        </p:nvSpPr>
        <p:spPr/>
        <p:txBody>
          <a:bodyPr/>
          <a:lstStyle/>
          <a:p>
            <a:fld id="{24E00F01-75C5-450D-8B87-93FB1DC28B15}" type="slidenum">
              <a:rPr lang="en-US" smtClean="0"/>
              <a:t>8</a:t>
            </a:fld>
            <a:endParaRPr lang="en-US"/>
          </a:p>
        </p:txBody>
      </p:sp>
      <p:sp>
        <p:nvSpPr>
          <p:cNvPr id="5" name="TextBox 4">
            <a:extLst>
              <a:ext uri="{FF2B5EF4-FFF2-40B4-BE49-F238E27FC236}">
                <a16:creationId xmlns:a16="http://schemas.microsoft.com/office/drawing/2014/main" id="{B5BF4C93-9D85-4E31-93A6-B673EE465E5D}"/>
              </a:ext>
            </a:extLst>
          </p:cNvPr>
          <p:cNvSpPr txBox="1"/>
          <p:nvPr/>
        </p:nvSpPr>
        <p:spPr>
          <a:xfrm>
            <a:off x="252412" y="275034"/>
            <a:ext cx="11606213" cy="5570756"/>
          </a:xfrm>
          <a:prstGeom prst="rect">
            <a:avLst/>
          </a:prstGeom>
          <a:noFill/>
        </p:spPr>
        <p:txBody>
          <a:bodyPr wrap="square">
            <a:spAutoFit/>
          </a:bodyPr>
          <a:lstStyle/>
          <a:p>
            <a:pPr algn="just"/>
            <a:r>
              <a:rPr lang="en-US" sz="2000" b="1" u="sng" dirty="0">
                <a:latin typeface="Times New Roman" panose="02020603050405020304" pitchFamily="18" charset="0"/>
                <a:cs typeface="Times New Roman" panose="02020603050405020304" pitchFamily="18" charset="0"/>
              </a:rPr>
              <a:t>Strava Data</a:t>
            </a:r>
          </a:p>
          <a:p>
            <a:pPr marL="285750"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This study used </a:t>
            </a:r>
            <a:r>
              <a:rPr lang="en-US" sz="2400" b="1" dirty="0">
                <a:solidFill>
                  <a:srgbClr val="00B050"/>
                </a:solidFill>
                <a:latin typeface="Times New Roman" panose="02020603050405020304" pitchFamily="18" charset="0"/>
                <a:cs typeface="Times New Roman" panose="02020603050405020304" pitchFamily="18" charset="0"/>
              </a:rPr>
              <a:t>4,975 miles of Strava links </a:t>
            </a:r>
            <a:r>
              <a:rPr lang="en-US" sz="2400" dirty="0">
                <a:latin typeface="Times New Roman" panose="02020603050405020304" pitchFamily="18" charset="0"/>
                <a:cs typeface="Times New Roman" panose="02020603050405020304" pitchFamily="18" charset="0"/>
              </a:rPr>
              <a:t>in Portland, Oregon. </a:t>
            </a:r>
          </a:p>
          <a:p>
            <a:pPr marL="285750"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Strava data represented </a:t>
            </a:r>
            <a:r>
              <a:rPr lang="en-US" sz="2400" b="1" dirty="0">
                <a:solidFill>
                  <a:srgbClr val="00B050"/>
                </a:solidFill>
                <a:latin typeface="Times New Roman" panose="02020603050405020304" pitchFamily="18" charset="0"/>
                <a:cs typeface="Times New Roman" panose="02020603050405020304" pitchFamily="18" charset="0"/>
              </a:rPr>
              <a:t>directional hourly counts</a:t>
            </a:r>
            <a:r>
              <a:rPr lang="en-US" sz="2400" dirty="0">
                <a:latin typeface="Times New Roman" panose="02020603050405020304" pitchFamily="18" charset="0"/>
                <a:cs typeface="Times New Roman" panose="02020603050405020304" pitchFamily="18" charset="0"/>
              </a:rPr>
              <a:t> of user trips on OpenStreetMap (OSM) network links.</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Strava masked hourly counts of less than </a:t>
            </a:r>
            <a:r>
              <a:rPr lang="en-US" sz="2400" b="1" dirty="0">
                <a:solidFill>
                  <a:srgbClr val="00B050"/>
                </a:solidFill>
                <a:latin typeface="Times New Roman" panose="02020603050405020304" pitchFamily="18" charset="0"/>
                <a:cs typeface="Times New Roman" panose="02020603050405020304" pitchFamily="18" charset="0"/>
              </a:rPr>
              <a:t>three</a:t>
            </a:r>
            <a:r>
              <a:rPr lang="en-US" sz="2400" dirty="0">
                <a:latin typeface="Times New Roman" panose="02020603050405020304" pitchFamily="18" charset="0"/>
                <a:cs typeface="Times New Roman" panose="02020603050405020304" pitchFamily="18" charset="0"/>
              </a:rPr>
              <a:t> to protect user privacy, and the study treated these masked counts as </a:t>
            </a:r>
            <a:r>
              <a:rPr lang="en-US" sz="2400" b="1" dirty="0">
                <a:solidFill>
                  <a:srgbClr val="00B050"/>
                </a:solidFill>
                <a:latin typeface="Times New Roman" panose="02020603050405020304" pitchFamily="18" charset="0"/>
                <a:cs typeface="Times New Roman" panose="02020603050405020304" pitchFamily="18" charset="0"/>
              </a:rPr>
              <a:t>zero</a:t>
            </a:r>
            <a:r>
              <a:rPr lang="en-US" sz="2400" dirty="0">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analysis omitted links with no (unmasked) Strava activity over the entire period. </a:t>
            </a:r>
          </a:p>
          <a:p>
            <a:pPr marL="285750"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data fusion process </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Matches Strava OSM segments to sensor locations (permanent and short-term count stations) </a:t>
            </a:r>
            <a:r>
              <a:rPr lang="en-US" sz="2400" b="1" dirty="0">
                <a:solidFill>
                  <a:srgbClr val="00B050"/>
                </a:solidFill>
                <a:latin typeface="Times New Roman" panose="02020603050405020304" pitchFamily="18" charset="0"/>
                <a:cs typeface="Times New Roman" panose="02020603050405020304" pitchFamily="18" charset="0"/>
              </a:rPr>
              <a:t>manually</a:t>
            </a:r>
            <a:r>
              <a:rPr lang="en-US" sz="2400" dirty="0">
                <a:latin typeface="Times New Roman" panose="02020603050405020304" pitchFamily="18" charset="0"/>
                <a:cs typeface="Times New Roman" panose="02020603050405020304" pitchFamily="18" charset="0"/>
              </a:rPr>
              <a:t> within a GIS environment </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Automated matching produced errors due to the OSM network detail and the accuracy of counter coordinates</a:t>
            </a:r>
          </a:p>
          <a:p>
            <a:pPr marL="285750"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basic Strava user demographics for the region correspond with previous studies</a:t>
            </a:r>
          </a:p>
          <a:p>
            <a:pPr marL="742950" lvl="1" indent="-285750" algn="just">
              <a:buFont typeface="Wingdings" panose="05000000000000000000" pitchFamily="2" charset="2"/>
              <a:buChar char="v"/>
            </a:pPr>
            <a:r>
              <a:rPr lang="en-US" sz="2400" b="1" dirty="0">
                <a:solidFill>
                  <a:srgbClr val="00B050"/>
                </a:solidFill>
                <a:latin typeface="Times New Roman" panose="02020603050405020304" pitchFamily="18" charset="0"/>
                <a:cs typeface="Times New Roman" panose="02020603050405020304" pitchFamily="18" charset="0"/>
              </a:rPr>
              <a:t>70% of Portland users are male</a:t>
            </a:r>
            <a:r>
              <a:rPr lang="en-US" sz="2400" dirty="0">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Majority between 25 and 54 years old</a:t>
            </a:r>
          </a:p>
        </p:txBody>
      </p:sp>
    </p:spTree>
    <p:extLst>
      <p:ext uri="{BB962C8B-B14F-4D97-AF65-F5344CB8AC3E}">
        <p14:creationId xmlns:p14="http://schemas.microsoft.com/office/powerpoint/2010/main" val="217081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9EDDB-EBFC-467D-834E-74F1CC6DB381}"/>
              </a:ext>
            </a:extLst>
          </p:cNvPr>
          <p:cNvSpPr>
            <a:spLocks noGrp="1"/>
          </p:cNvSpPr>
          <p:nvPr>
            <p:ph type="dt" sz="half" idx="10"/>
          </p:nvPr>
        </p:nvSpPr>
        <p:spPr/>
        <p:txBody>
          <a:bodyPr/>
          <a:lstStyle/>
          <a:p>
            <a:fld id="{1EEE1235-F1C4-4C41-8A07-172C404C2C2D}" type="datetime1">
              <a:rPr lang="en-US" smtClean="0"/>
              <a:t>5/13/2022</a:t>
            </a:fld>
            <a:endParaRPr lang="en-US"/>
          </a:p>
        </p:txBody>
      </p:sp>
      <p:sp>
        <p:nvSpPr>
          <p:cNvPr id="3" name="Slide Number Placeholder 2">
            <a:extLst>
              <a:ext uri="{FF2B5EF4-FFF2-40B4-BE49-F238E27FC236}">
                <a16:creationId xmlns:a16="http://schemas.microsoft.com/office/drawing/2014/main" id="{DFC21491-27C8-4F8A-8ABD-F4337FF280BF}"/>
              </a:ext>
            </a:extLst>
          </p:cNvPr>
          <p:cNvSpPr>
            <a:spLocks noGrp="1"/>
          </p:cNvSpPr>
          <p:nvPr>
            <p:ph type="sldNum" sz="quarter" idx="12"/>
          </p:nvPr>
        </p:nvSpPr>
        <p:spPr/>
        <p:txBody>
          <a:bodyPr/>
          <a:lstStyle/>
          <a:p>
            <a:fld id="{24E00F01-75C5-450D-8B87-93FB1DC28B15}" type="slidenum">
              <a:rPr lang="en-US" smtClean="0"/>
              <a:t>9</a:t>
            </a:fld>
            <a:endParaRPr lang="en-US"/>
          </a:p>
        </p:txBody>
      </p:sp>
      <p:sp>
        <p:nvSpPr>
          <p:cNvPr id="4" name="Rectangle 3">
            <a:extLst>
              <a:ext uri="{FF2B5EF4-FFF2-40B4-BE49-F238E27FC236}">
                <a16:creationId xmlns:a16="http://schemas.microsoft.com/office/drawing/2014/main" id="{4B3A2639-A4A0-4C94-8BC9-B7427A3A9B75}"/>
              </a:ext>
            </a:extLst>
          </p:cNvPr>
          <p:cNvSpPr/>
          <p:nvPr/>
        </p:nvSpPr>
        <p:spPr>
          <a:xfrm>
            <a:off x="3581400" y="-94000"/>
            <a:ext cx="5858142" cy="530594"/>
          </a:xfrm>
          <a:prstGeom prst="rect">
            <a:avLst/>
          </a:prstGeom>
        </p:spPr>
        <p:txBody>
          <a:bodyPr wrap="none">
            <a:spAutoFit/>
          </a:bodyPr>
          <a:lstStyle/>
          <a:p>
            <a:pPr marR="0" lvl="1" fontAlgn="base">
              <a:lnSpc>
                <a:spcPct val="107000"/>
              </a:lnSpc>
              <a:spcBef>
                <a:spcPts val="0"/>
              </a:spcBef>
              <a:spcAft>
                <a:spcPts val="0"/>
              </a:spcAft>
            </a:pP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Ground Truth and Strava Pattern</a:t>
            </a:r>
            <a:endParaRPr lang="en-US" sz="24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B193C14-145E-49B3-8AF5-967E45323349}"/>
              </a:ext>
            </a:extLst>
          </p:cNvPr>
          <p:cNvSpPr/>
          <p:nvPr/>
        </p:nvSpPr>
        <p:spPr>
          <a:xfrm>
            <a:off x="673875" y="5552028"/>
            <a:ext cx="11673192" cy="923330"/>
          </a:xfrm>
          <a:prstGeom prst="rect">
            <a:avLst/>
          </a:prstGeom>
        </p:spPr>
        <p:txBody>
          <a:bodyPr wrap="square">
            <a:spAutoFit/>
          </a:bodyPr>
          <a:lstStyle/>
          <a:p>
            <a:pPr marL="285750" indent="-285750">
              <a:buFont typeface="Wingdings" panose="05000000000000000000" pitchFamily="2" charset="2"/>
              <a:buChar char="v"/>
            </a:pPr>
            <a:r>
              <a:rPr lang="en-US" dirty="0">
                <a:solidFill>
                  <a:srgbClr val="000000"/>
                </a:solidFill>
                <a:latin typeface="Times New Roman" panose="02020603050405020304" pitchFamily="18" charset="0"/>
                <a:ea typeface="Times New Roman" panose="02020603050405020304" pitchFamily="18" charset="0"/>
              </a:rPr>
              <a:t>Funnel shape relationship between daily bicycle volume and Strava count confirms non-linearity</a:t>
            </a:r>
          </a:p>
          <a:p>
            <a:pPr marL="285750" indent="-285750">
              <a:buFont typeface="Wingdings" panose="05000000000000000000" pitchFamily="2" charset="2"/>
              <a:buChar char="v"/>
            </a:pPr>
            <a:r>
              <a:rPr lang="en-US" dirty="0">
                <a:solidFill>
                  <a:srgbClr val="000000"/>
                </a:solidFill>
                <a:latin typeface="Times New Roman" panose="02020603050405020304" pitchFamily="18" charset="0"/>
                <a:ea typeface="Times New Roman" panose="02020603050405020304" pitchFamily="18" charset="0"/>
              </a:rPr>
              <a:t>Ground truth bike volume is biased as majority of the count sites  (8 out of 12) have median Volume greater than 750, 2 sites ranges 300-750 and 2 sites below 300</a:t>
            </a:r>
            <a:endParaRPr lang="en-US" dirty="0"/>
          </a:p>
        </p:txBody>
      </p:sp>
      <p:pic>
        <p:nvPicPr>
          <p:cNvPr id="7" name="Picture 6">
            <a:extLst>
              <a:ext uri="{FF2B5EF4-FFF2-40B4-BE49-F238E27FC236}">
                <a16:creationId xmlns:a16="http://schemas.microsoft.com/office/drawing/2014/main" id="{31559D37-704C-4A5D-AB46-FCD26F16D5F4}"/>
              </a:ext>
            </a:extLst>
          </p:cNvPr>
          <p:cNvPicPr/>
          <p:nvPr/>
        </p:nvPicPr>
        <p:blipFill>
          <a:blip r:embed="rId3"/>
          <a:stretch>
            <a:fillRect/>
          </a:stretch>
        </p:blipFill>
        <p:spPr>
          <a:xfrm>
            <a:off x="196246" y="436594"/>
            <a:ext cx="6101769" cy="5045887"/>
          </a:xfrm>
          <a:prstGeom prst="rect">
            <a:avLst/>
          </a:prstGeom>
        </p:spPr>
      </p:pic>
      <p:pic>
        <p:nvPicPr>
          <p:cNvPr id="8" name="Picture 7">
            <a:extLst>
              <a:ext uri="{FF2B5EF4-FFF2-40B4-BE49-F238E27FC236}">
                <a16:creationId xmlns:a16="http://schemas.microsoft.com/office/drawing/2014/main" id="{EAF22389-BC35-4CA2-9D8F-4CE70C0529FC}"/>
              </a:ext>
            </a:extLst>
          </p:cNvPr>
          <p:cNvPicPr/>
          <p:nvPr/>
        </p:nvPicPr>
        <p:blipFill>
          <a:blip r:embed="rId4"/>
          <a:stretch>
            <a:fillRect/>
          </a:stretch>
        </p:blipFill>
        <p:spPr>
          <a:xfrm>
            <a:off x="6155141" y="367047"/>
            <a:ext cx="5861712" cy="5045887"/>
          </a:xfrm>
          <a:prstGeom prst="rect">
            <a:avLst/>
          </a:prstGeom>
        </p:spPr>
      </p:pic>
      <p:cxnSp>
        <p:nvCxnSpPr>
          <p:cNvPr id="10" name="Straight Arrow Connector 9">
            <a:extLst>
              <a:ext uri="{FF2B5EF4-FFF2-40B4-BE49-F238E27FC236}">
                <a16:creationId xmlns:a16="http://schemas.microsoft.com/office/drawing/2014/main" id="{CC95D525-5587-49EE-ADEB-70C10AC99256}"/>
              </a:ext>
            </a:extLst>
          </p:cNvPr>
          <p:cNvCxnSpPr/>
          <p:nvPr/>
        </p:nvCxnSpPr>
        <p:spPr>
          <a:xfrm>
            <a:off x="6622473" y="3528292"/>
            <a:ext cx="5394380"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602AE8-57B3-4B2F-9E8E-4F5A792DFEF9}"/>
              </a:ext>
            </a:extLst>
          </p:cNvPr>
          <p:cNvCxnSpPr/>
          <p:nvPr/>
        </p:nvCxnSpPr>
        <p:spPr>
          <a:xfrm>
            <a:off x="6622473" y="4456546"/>
            <a:ext cx="5394380" cy="0"/>
          </a:xfrm>
          <a:prstGeom prst="straightConnector1">
            <a:avLst/>
          </a:prstGeom>
          <a:ln w="28575">
            <a:solidFill>
              <a:schemeClr val="accent2">
                <a:lumMod val="75000"/>
                <a:alpha val="1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287A2199-5BF0-4492-BED6-B7DBCBD21685}"/>
              </a:ext>
            </a:extLst>
          </p:cNvPr>
          <p:cNvSpPr/>
          <p:nvPr/>
        </p:nvSpPr>
        <p:spPr>
          <a:xfrm>
            <a:off x="839021" y="1163782"/>
            <a:ext cx="4185561" cy="3853540"/>
          </a:xfrm>
          <a:custGeom>
            <a:avLst/>
            <a:gdLst>
              <a:gd name="connsiteX0" fmla="*/ 869706 w 4185561"/>
              <a:gd name="connsiteY0" fmla="*/ 0 h 3853540"/>
              <a:gd name="connsiteX1" fmla="*/ 93852 w 4185561"/>
              <a:gd name="connsiteY1" fmla="*/ 3195782 h 3853540"/>
              <a:gd name="connsiteX2" fmla="*/ 472543 w 4185561"/>
              <a:gd name="connsiteY2" fmla="*/ 3703782 h 3853540"/>
              <a:gd name="connsiteX3" fmla="*/ 4185561 w 4185561"/>
              <a:gd name="connsiteY3" fmla="*/ 1256145 h 3853540"/>
            </a:gdLst>
            <a:ahLst/>
            <a:cxnLst>
              <a:cxn ang="0">
                <a:pos x="connsiteX0" y="connsiteY0"/>
              </a:cxn>
              <a:cxn ang="0">
                <a:pos x="connsiteX1" y="connsiteY1"/>
              </a:cxn>
              <a:cxn ang="0">
                <a:pos x="connsiteX2" y="connsiteY2"/>
              </a:cxn>
              <a:cxn ang="0">
                <a:pos x="connsiteX3" y="connsiteY3"/>
              </a:cxn>
            </a:cxnLst>
            <a:rect l="l" t="t" r="r" b="b"/>
            <a:pathLst>
              <a:path w="4185561" h="3853540">
                <a:moveTo>
                  <a:pt x="869706" y="0"/>
                </a:moveTo>
                <a:cubicBezTo>
                  <a:pt x="514876" y="1289242"/>
                  <a:pt x="160046" y="2578485"/>
                  <a:pt x="93852" y="3195782"/>
                </a:cubicBezTo>
                <a:cubicBezTo>
                  <a:pt x="27658" y="3813079"/>
                  <a:pt x="-209409" y="4027055"/>
                  <a:pt x="472543" y="3703782"/>
                </a:cubicBezTo>
                <a:cubicBezTo>
                  <a:pt x="1154495" y="3380509"/>
                  <a:pt x="2670028" y="2318327"/>
                  <a:pt x="4185561" y="1256145"/>
                </a:cubicBez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4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additive="base">
                                        <p:cTn id="4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B5889944BB334799533CD849BA11EA" ma:contentTypeVersion="13" ma:contentTypeDescription="Create a new document." ma:contentTypeScope="" ma:versionID="d777bef8f4f94b584ba89591ef558ea6">
  <xsd:schema xmlns:xsd="http://www.w3.org/2001/XMLSchema" xmlns:xs="http://www.w3.org/2001/XMLSchema" xmlns:p="http://schemas.microsoft.com/office/2006/metadata/properties" xmlns:ns3="169f0bbc-c66a-4669-ba93-1a37129081a6" xmlns:ns4="10f37ff0-b97a-40d0-a943-a94b1e0ce6f2" targetNamespace="http://schemas.microsoft.com/office/2006/metadata/properties" ma:root="true" ma:fieldsID="019b8c8dc57e82693873308ab27b96aa" ns3:_="" ns4:_="">
    <xsd:import namespace="169f0bbc-c66a-4669-ba93-1a37129081a6"/>
    <xsd:import namespace="10f37ff0-b97a-40d0-a943-a94b1e0ce6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9f0bbc-c66a-4669-ba93-1a37129081a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f37ff0-b97a-40d0-a943-a94b1e0ce6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F01A7C-5388-4ECD-945B-91CB945F2B52}">
  <ds:schemaRefs>
    <ds:schemaRef ds:uri="169f0bbc-c66a-4669-ba93-1a37129081a6"/>
    <ds:schemaRef ds:uri="http://schemas.openxmlformats.org/package/2006/metadata/core-properties"/>
    <ds:schemaRef ds:uri="http://schemas.microsoft.com/office/2006/documentManagement/types"/>
    <ds:schemaRef ds:uri="10f37ff0-b97a-40d0-a943-a94b1e0ce6f2"/>
    <ds:schemaRef ds:uri="http://schemas.microsoft.com/office/infopath/2007/PartnerControls"/>
    <ds:schemaRef ds:uri="http://purl.org/dc/elements/1.1/"/>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612ED95-D71A-44E7-B5E8-272F22C78ED0}">
  <ds:schemaRefs>
    <ds:schemaRef ds:uri="http://schemas.microsoft.com/sharepoint/v3/contenttype/forms"/>
  </ds:schemaRefs>
</ds:datastoreItem>
</file>

<file path=customXml/itemProps3.xml><?xml version="1.0" encoding="utf-8"?>
<ds:datastoreItem xmlns:ds="http://schemas.openxmlformats.org/officeDocument/2006/customXml" ds:itemID="{1C3B52FA-C9C1-4FFE-9D0E-8306F5A49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9f0bbc-c66a-4669-ba93-1a37129081a6"/>
    <ds:schemaRef ds:uri="10f37ff0-b97a-40d0-a943-a94b1e0c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9813</TotalTime>
  <Words>2544</Words>
  <Application>Microsoft Office PowerPoint</Application>
  <PresentationFormat>Widescreen</PresentationFormat>
  <Paragraphs>282</Paragraphs>
  <Slides>21</Slides>
  <Notes>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Modeling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Miah, Mdmintu</dc:creator>
  <cp:lastModifiedBy>Mattingly, Stephen P</cp:lastModifiedBy>
  <cp:revision>192</cp:revision>
  <dcterms:created xsi:type="dcterms:W3CDTF">2021-06-12T17:26:40Z</dcterms:created>
  <dcterms:modified xsi:type="dcterms:W3CDTF">2022-05-13T18:48:14Z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0x01010080B5889944BB334799533CD849BA11EA</vt:lpwstr>
  </property>
</Properties>
</file>