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8"/>
  </p:notesMasterIdLst>
  <p:handoutMasterIdLst>
    <p:handoutMasterId r:id="rId29"/>
  </p:handoutMasterIdLst>
  <p:sldIdLst>
    <p:sldId id="378" r:id="rId7"/>
    <p:sldId id="461" r:id="rId8"/>
    <p:sldId id="387" r:id="rId9"/>
    <p:sldId id="1128" r:id="rId10"/>
    <p:sldId id="460" r:id="rId11"/>
    <p:sldId id="1123" r:id="rId12"/>
    <p:sldId id="413" r:id="rId13"/>
    <p:sldId id="468" r:id="rId14"/>
    <p:sldId id="466" r:id="rId15"/>
    <p:sldId id="470" r:id="rId16"/>
    <p:sldId id="783" r:id="rId17"/>
    <p:sldId id="1127" r:id="rId18"/>
    <p:sldId id="1130" r:id="rId19"/>
    <p:sldId id="1117" r:id="rId20"/>
    <p:sldId id="1066" r:id="rId21"/>
    <p:sldId id="435" r:id="rId22"/>
    <p:sldId id="1114" r:id="rId23"/>
    <p:sldId id="463" r:id="rId24"/>
    <p:sldId id="1115" r:id="rId25"/>
    <p:sldId id="1119" r:id="rId26"/>
    <p:sldId id="11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43F7E4-E324-E645-B2AC-42620AC4FF35}">
          <p14:sldIdLst>
            <p14:sldId id="378"/>
            <p14:sldId id="461"/>
            <p14:sldId id="387"/>
            <p14:sldId id="1128"/>
            <p14:sldId id="460"/>
            <p14:sldId id="1123"/>
            <p14:sldId id="413"/>
            <p14:sldId id="468"/>
            <p14:sldId id="466"/>
            <p14:sldId id="470"/>
            <p14:sldId id="783"/>
            <p14:sldId id="1127"/>
            <p14:sldId id="1130"/>
            <p14:sldId id="1117"/>
            <p14:sldId id="1066"/>
            <p14:sldId id="435"/>
            <p14:sldId id="1114"/>
            <p14:sldId id="463"/>
            <p14:sldId id="1115"/>
            <p14:sldId id="1119"/>
            <p14:sldId id="11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le, Jennifer CTR (FHWA)" initials="PJC(" lastIdx="23" clrIdx="0">
    <p:extLst>
      <p:ext uri="{19B8F6BF-5375-455C-9EA6-DF929625EA0E}">
        <p15:presenceInfo xmlns:p15="http://schemas.microsoft.com/office/powerpoint/2012/main" userId="S-1-5-21-982035342-1880134254-310265210-727770" providerId="AD"/>
      </p:ext>
    </p:extLst>
  </p:cmAuthor>
  <p:cmAuthor id="2" name="Andersen, Carl (FHWA)" initials="AC(" lastIdx="2" clrIdx="1">
    <p:extLst>
      <p:ext uri="{19B8F6BF-5375-455C-9EA6-DF929625EA0E}">
        <p15:presenceInfo xmlns:p15="http://schemas.microsoft.com/office/powerpoint/2012/main" userId="S-1-5-21-982035342-1880134254-310265210-141738" providerId="AD"/>
      </p:ext>
    </p:extLst>
  </p:cmAuthor>
  <p:cmAuthor id="3" name="Asudegi, Mona (FHWA)" initials="AM(" lastIdx="3" clrIdx="2">
    <p:extLst>
      <p:ext uri="{19B8F6BF-5375-455C-9EA6-DF929625EA0E}">
        <p15:presenceInfo xmlns:p15="http://schemas.microsoft.com/office/powerpoint/2012/main" userId="S::mona.asudegi@ad.dot.gov::ad8678db-7eac-4307-a8a4-abd1a0866761" providerId="AD"/>
      </p:ext>
    </p:extLst>
  </p:cmAuthor>
  <p:cmAuthor id="4" name="Natalie Popovich" initials="NDP" lastIdx="1" clrIdx="3">
    <p:extLst>
      <p:ext uri="{19B8F6BF-5375-455C-9EA6-DF929625EA0E}">
        <p15:presenceInfo xmlns:p15="http://schemas.microsoft.com/office/powerpoint/2012/main" userId="Natalie Pop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EBD"/>
    <a:srgbClr val="329DAB"/>
    <a:srgbClr val="FFF7FC"/>
    <a:srgbClr val="ECE1F1"/>
    <a:srgbClr val="A6BEDB"/>
    <a:srgbClr val="A50020"/>
    <a:srgbClr val="760000"/>
    <a:srgbClr val="FEB24D"/>
    <a:srgbClr val="006C59"/>
    <a:srgbClr val="028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28" autoAdjust="0"/>
    <p:restoredTop sz="91994" autoAdjust="0"/>
  </p:normalViewPr>
  <p:slideViewPr>
    <p:cSldViewPr snapToGrid="0">
      <p:cViewPr varScale="1">
        <p:scale>
          <a:sx n="105" d="100"/>
          <a:sy n="105" d="100"/>
        </p:scale>
        <p:origin x="240"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60" d="100"/>
          <a:sy n="160" d="100"/>
        </p:scale>
        <p:origin x="4675"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474545-6560-F047-9565-00CE70DE4BEB}" type="doc">
      <dgm:prSet loTypeId="urn:microsoft.com/office/officeart/2005/8/layout/hProcess6" loCatId="" qsTypeId="urn:microsoft.com/office/officeart/2005/8/quickstyle/simple1" qsCatId="simple" csTypeId="urn:microsoft.com/office/officeart/2005/8/colors/colorful3" csCatId="colorful" phldr="1"/>
      <dgm:spPr/>
      <dgm:t>
        <a:bodyPr/>
        <a:lstStyle/>
        <a:p>
          <a:endParaRPr lang="en-US"/>
        </a:p>
      </dgm:t>
    </dgm:pt>
    <dgm:pt modelId="{2853F8D1-EC2B-6E45-AE31-8207C2CEE0D4}">
      <dgm:prSet phldrT="[Text]"/>
      <dgm:spPr/>
      <dgm:t>
        <a:bodyPr/>
        <a:lstStyle/>
        <a:p>
          <a:r>
            <a:rPr lang="en-US" dirty="0"/>
            <a:t>Inputs (neighborhood)</a:t>
          </a:r>
        </a:p>
      </dgm:t>
    </dgm:pt>
    <dgm:pt modelId="{99825692-3569-894C-B5AC-B41757BD48B2}" type="parTrans" cxnId="{B0057FAC-CA05-BF41-8C36-973F913E2CA1}">
      <dgm:prSet/>
      <dgm:spPr/>
      <dgm:t>
        <a:bodyPr/>
        <a:lstStyle/>
        <a:p>
          <a:endParaRPr lang="en-US"/>
        </a:p>
      </dgm:t>
    </dgm:pt>
    <dgm:pt modelId="{C6340B23-9462-254E-859F-5F3BA371E7CC}" type="sibTrans" cxnId="{B0057FAC-CA05-BF41-8C36-973F913E2CA1}">
      <dgm:prSet/>
      <dgm:spPr/>
      <dgm:t>
        <a:bodyPr/>
        <a:lstStyle/>
        <a:p>
          <a:endParaRPr lang="en-US"/>
        </a:p>
      </dgm:t>
    </dgm:pt>
    <dgm:pt modelId="{A588D9CA-EA57-2E43-B308-4C241CADD670}">
      <dgm:prSet phldrT="[Text]"/>
      <dgm:spPr/>
      <dgm:t>
        <a:bodyPr/>
        <a:lstStyle/>
        <a:p>
          <a:r>
            <a:rPr lang="en-US" dirty="0"/>
            <a:t>Dimension-</a:t>
          </a:r>
          <a:r>
            <a:rPr lang="en-US" dirty="0" err="1"/>
            <a:t>ality</a:t>
          </a:r>
          <a:r>
            <a:rPr lang="en-US" dirty="0"/>
            <a:t> reduction</a:t>
          </a:r>
        </a:p>
      </dgm:t>
    </dgm:pt>
    <dgm:pt modelId="{6EAD69DE-2925-9648-B304-F1B6C441E7E7}" type="parTrans" cxnId="{97226652-08B8-1346-B7A3-A8CFC19DC8B0}">
      <dgm:prSet/>
      <dgm:spPr/>
      <dgm:t>
        <a:bodyPr/>
        <a:lstStyle/>
        <a:p>
          <a:endParaRPr lang="en-US"/>
        </a:p>
      </dgm:t>
    </dgm:pt>
    <dgm:pt modelId="{A4DC6099-C40B-2B4F-B017-7C086B32C91D}" type="sibTrans" cxnId="{97226652-08B8-1346-B7A3-A8CFC19DC8B0}">
      <dgm:prSet/>
      <dgm:spPr/>
      <dgm:t>
        <a:bodyPr/>
        <a:lstStyle/>
        <a:p>
          <a:endParaRPr lang="en-US"/>
        </a:p>
      </dgm:t>
    </dgm:pt>
    <dgm:pt modelId="{5DC4974E-DC88-1646-9EF3-C452488FED46}">
      <dgm:prSet phldrT="[Text]"/>
      <dgm:spPr/>
      <dgm:t>
        <a:bodyPr/>
        <a:lstStyle/>
        <a:p>
          <a:r>
            <a:rPr lang="en-US" dirty="0"/>
            <a:t>Clustering</a:t>
          </a:r>
        </a:p>
      </dgm:t>
    </dgm:pt>
    <dgm:pt modelId="{D8FA1873-1E5B-5449-9C86-3844D6214876}" type="parTrans" cxnId="{B4DB7CBC-0955-EC45-A54E-0499116C7E62}">
      <dgm:prSet/>
      <dgm:spPr/>
      <dgm:t>
        <a:bodyPr/>
        <a:lstStyle/>
        <a:p>
          <a:endParaRPr lang="en-US"/>
        </a:p>
      </dgm:t>
    </dgm:pt>
    <dgm:pt modelId="{383441C6-C1C4-8A48-93BF-06BEE27712C6}" type="sibTrans" cxnId="{B4DB7CBC-0955-EC45-A54E-0499116C7E62}">
      <dgm:prSet/>
      <dgm:spPr/>
      <dgm:t>
        <a:bodyPr/>
        <a:lstStyle/>
        <a:p>
          <a:endParaRPr lang="en-US"/>
        </a:p>
      </dgm:t>
    </dgm:pt>
    <dgm:pt modelId="{9CDE6323-3DF1-2C49-BC6C-41D88A11D7F9}">
      <dgm:prSet phldrT="[Text]"/>
      <dgm:spPr/>
      <dgm:t>
        <a:bodyPr/>
        <a:lstStyle/>
        <a:p>
          <a:r>
            <a:rPr lang="en-US" dirty="0"/>
            <a:t>Street network, geographic and socio-economic characteristics for 72,776 census tracts</a:t>
          </a:r>
        </a:p>
      </dgm:t>
    </dgm:pt>
    <dgm:pt modelId="{B4F33788-17B9-084E-A819-A65F87DF8222}" type="parTrans" cxnId="{A224AF2D-9E90-3E4F-B40F-FFD780561A22}">
      <dgm:prSet/>
      <dgm:spPr/>
      <dgm:t>
        <a:bodyPr/>
        <a:lstStyle/>
        <a:p>
          <a:endParaRPr lang="en-US"/>
        </a:p>
      </dgm:t>
    </dgm:pt>
    <dgm:pt modelId="{3983226C-20A3-2C49-9DB6-03CFB09EB52B}" type="sibTrans" cxnId="{A224AF2D-9E90-3E4F-B40F-FFD780561A22}">
      <dgm:prSet/>
      <dgm:spPr/>
      <dgm:t>
        <a:bodyPr/>
        <a:lstStyle/>
        <a:p>
          <a:endParaRPr lang="en-US"/>
        </a:p>
      </dgm:t>
    </dgm:pt>
    <dgm:pt modelId="{0D0F9873-0E61-1D40-A789-5170A75C612E}">
      <dgm:prSet phldrT="[Text]"/>
      <dgm:spPr/>
      <dgm:t>
        <a:bodyPr/>
        <a:lstStyle/>
        <a:p>
          <a:r>
            <a:rPr lang="en-US" dirty="0"/>
            <a:t>Exploratory Factor Analysis (EFA)</a:t>
          </a:r>
        </a:p>
      </dgm:t>
    </dgm:pt>
    <dgm:pt modelId="{526D6EC7-46BF-CC48-AB8A-7047B5B8F031}" type="parTrans" cxnId="{2B914218-98E4-D94F-BB3B-14547C3504E8}">
      <dgm:prSet/>
      <dgm:spPr/>
      <dgm:t>
        <a:bodyPr/>
        <a:lstStyle/>
        <a:p>
          <a:endParaRPr lang="en-US"/>
        </a:p>
      </dgm:t>
    </dgm:pt>
    <dgm:pt modelId="{D7F19622-563C-7947-814A-DDC66CC19371}" type="sibTrans" cxnId="{2B914218-98E4-D94F-BB3B-14547C3504E8}">
      <dgm:prSet/>
      <dgm:spPr/>
      <dgm:t>
        <a:bodyPr/>
        <a:lstStyle/>
        <a:p>
          <a:endParaRPr lang="en-US"/>
        </a:p>
      </dgm:t>
    </dgm:pt>
    <dgm:pt modelId="{9B8B651E-2F90-3348-8E79-49CA496C5DDB}">
      <dgm:prSet phldrT="[Text]"/>
      <dgm:spPr/>
      <dgm:t>
        <a:bodyPr/>
        <a:lstStyle/>
        <a:p>
          <a:r>
            <a:rPr lang="en-US" dirty="0"/>
            <a:t>CLARA partitioning algorithm</a:t>
          </a:r>
        </a:p>
      </dgm:t>
    </dgm:pt>
    <dgm:pt modelId="{517F0808-0C64-A543-9316-51FAE1B55AC3}" type="parTrans" cxnId="{34523869-DAFC-B146-8DD3-6AFFEB07FB3E}">
      <dgm:prSet/>
      <dgm:spPr/>
      <dgm:t>
        <a:bodyPr/>
        <a:lstStyle/>
        <a:p>
          <a:endParaRPr lang="en-US"/>
        </a:p>
      </dgm:t>
    </dgm:pt>
    <dgm:pt modelId="{FE25EC01-5882-5F4D-A5D1-3F82CF68DD03}" type="sibTrans" cxnId="{34523869-DAFC-B146-8DD3-6AFFEB07FB3E}">
      <dgm:prSet/>
      <dgm:spPr/>
      <dgm:t>
        <a:bodyPr/>
        <a:lstStyle/>
        <a:p>
          <a:endParaRPr lang="en-US"/>
        </a:p>
      </dgm:t>
    </dgm:pt>
    <dgm:pt modelId="{5FD73751-2A99-874A-86C1-BFB2F109C36C}" type="pres">
      <dgm:prSet presAssocID="{D4474545-6560-F047-9565-00CE70DE4BEB}" presName="theList" presStyleCnt="0">
        <dgm:presLayoutVars>
          <dgm:dir/>
          <dgm:animLvl val="lvl"/>
          <dgm:resizeHandles val="exact"/>
        </dgm:presLayoutVars>
      </dgm:prSet>
      <dgm:spPr/>
    </dgm:pt>
    <dgm:pt modelId="{802B3AE5-8A9E-174A-8EBA-FBBD5F4EC284}" type="pres">
      <dgm:prSet presAssocID="{2853F8D1-EC2B-6E45-AE31-8207C2CEE0D4}" presName="compNode" presStyleCnt="0"/>
      <dgm:spPr/>
    </dgm:pt>
    <dgm:pt modelId="{BA62D45E-1F50-9041-89B9-8AB1FFB8A217}" type="pres">
      <dgm:prSet presAssocID="{2853F8D1-EC2B-6E45-AE31-8207C2CEE0D4}" presName="noGeometry" presStyleCnt="0"/>
      <dgm:spPr/>
    </dgm:pt>
    <dgm:pt modelId="{B2EF8730-A003-C045-83DB-DEFB06A68E4B}" type="pres">
      <dgm:prSet presAssocID="{2853F8D1-EC2B-6E45-AE31-8207C2CEE0D4}" presName="childTextVisible" presStyleLbl="bgAccFollowNode1" presStyleIdx="0" presStyleCnt="3">
        <dgm:presLayoutVars>
          <dgm:bulletEnabled val="1"/>
        </dgm:presLayoutVars>
      </dgm:prSet>
      <dgm:spPr/>
    </dgm:pt>
    <dgm:pt modelId="{BC03CF39-AC03-CB49-AEF0-F2BF8DA3CDF3}" type="pres">
      <dgm:prSet presAssocID="{2853F8D1-EC2B-6E45-AE31-8207C2CEE0D4}" presName="childTextHidden" presStyleLbl="bgAccFollowNode1" presStyleIdx="0" presStyleCnt="3"/>
      <dgm:spPr/>
    </dgm:pt>
    <dgm:pt modelId="{CD89F3AB-E830-6847-8069-8209D260508E}" type="pres">
      <dgm:prSet presAssocID="{2853F8D1-EC2B-6E45-AE31-8207C2CEE0D4}" presName="parentText" presStyleLbl="node1" presStyleIdx="0" presStyleCnt="3">
        <dgm:presLayoutVars>
          <dgm:chMax val="1"/>
          <dgm:bulletEnabled val="1"/>
        </dgm:presLayoutVars>
      </dgm:prSet>
      <dgm:spPr/>
    </dgm:pt>
    <dgm:pt modelId="{49853A77-7166-5144-A1A0-3C2A824A0E1E}" type="pres">
      <dgm:prSet presAssocID="{2853F8D1-EC2B-6E45-AE31-8207C2CEE0D4}" presName="aSpace" presStyleCnt="0"/>
      <dgm:spPr/>
    </dgm:pt>
    <dgm:pt modelId="{18A97AC8-561F-DE48-B7A3-A9E8FC9CE171}" type="pres">
      <dgm:prSet presAssocID="{A588D9CA-EA57-2E43-B308-4C241CADD670}" presName="compNode" presStyleCnt="0"/>
      <dgm:spPr/>
    </dgm:pt>
    <dgm:pt modelId="{10F34705-C13E-AB48-9B69-311B9DAC41C3}" type="pres">
      <dgm:prSet presAssocID="{A588D9CA-EA57-2E43-B308-4C241CADD670}" presName="noGeometry" presStyleCnt="0"/>
      <dgm:spPr/>
    </dgm:pt>
    <dgm:pt modelId="{BF88B8FA-DDFA-AB49-A189-006A30406C92}" type="pres">
      <dgm:prSet presAssocID="{A588D9CA-EA57-2E43-B308-4C241CADD670}" presName="childTextVisible" presStyleLbl="bgAccFollowNode1" presStyleIdx="1" presStyleCnt="3">
        <dgm:presLayoutVars>
          <dgm:bulletEnabled val="1"/>
        </dgm:presLayoutVars>
      </dgm:prSet>
      <dgm:spPr/>
    </dgm:pt>
    <dgm:pt modelId="{C795C871-0C0D-EF40-8E13-948BA71D842F}" type="pres">
      <dgm:prSet presAssocID="{A588D9CA-EA57-2E43-B308-4C241CADD670}" presName="childTextHidden" presStyleLbl="bgAccFollowNode1" presStyleIdx="1" presStyleCnt="3"/>
      <dgm:spPr/>
    </dgm:pt>
    <dgm:pt modelId="{820B99F8-6D14-0A4C-AFB6-1C55D2CF18BB}" type="pres">
      <dgm:prSet presAssocID="{A588D9CA-EA57-2E43-B308-4C241CADD670}" presName="parentText" presStyleLbl="node1" presStyleIdx="1" presStyleCnt="3">
        <dgm:presLayoutVars>
          <dgm:chMax val="1"/>
          <dgm:bulletEnabled val="1"/>
        </dgm:presLayoutVars>
      </dgm:prSet>
      <dgm:spPr/>
    </dgm:pt>
    <dgm:pt modelId="{3B5500D4-60EE-5C4E-96AC-03260FCC0040}" type="pres">
      <dgm:prSet presAssocID="{A588D9CA-EA57-2E43-B308-4C241CADD670}" presName="aSpace" presStyleCnt="0"/>
      <dgm:spPr/>
    </dgm:pt>
    <dgm:pt modelId="{607687A9-7832-CC4A-B06D-7FC468DD758D}" type="pres">
      <dgm:prSet presAssocID="{5DC4974E-DC88-1646-9EF3-C452488FED46}" presName="compNode" presStyleCnt="0"/>
      <dgm:spPr/>
    </dgm:pt>
    <dgm:pt modelId="{966803FB-BBB5-FE45-B6A3-F8480A1986F7}" type="pres">
      <dgm:prSet presAssocID="{5DC4974E-DC88-1646-9EF3-C452488FED46}" presName="noGeometry" presStyleCnt="0"/>
      <dgm:spPr/>
    </dgm:pt>
    <dgm:pt modelId="{19A0657E-BC1F-8D4C-8256-3569CA808861}" type="pres">
      <dgm:prSet presAssocID="{5DC4974E-DC88-1646-9EF3-C452488FED46}" presName="childTextVisible" presStyleLbl="bgAccFollowNode1" presStyleIdx="2" presStyleCnt="3">
        <dgm:presLayoutVars>
          <dgm:bulletEnabled val="1"/>
        </dgm:presLayoutVars>
      </dgm:prSet>
      <dgm:spPr/>
    </dgm:pt>
    <dgm:pt modelId="{E24407F1-CACD-C142-A258-3BC8C440D17F}" type="pres">
      <dgm:prSet presAssocID="{5DC4974E-DC88-1646-9EF3-C452488FED46}" presName="childTextHidden" presStyleLbl="bgAccFollowNode1" presStyleIdx="2" presStyleCnt="3"/>
      <dgm:spPr/>
    </dgm:pt>
    <dgm:pt modelId="{B3320082-3B7F-2D4E-BFFF-90F278EBC3A1}" type="pres">
      <dgm:prSet presAssocID="{5DC4974E-DC88-1646-9EF3-C452488FED46}" presName="parentText" presStyleLbl="node1" presStyleIdx="2" presStyleCnt="3">
        <dgm:presLayoutVars>
          <dgm:chMax val="1"/>
          <dgm:bulletEnabled val="1"/>
        </dgm:presLayoutVars>
      </dgm:prSet>
      <dgm:spPr/>
    </dgm:pt>
  </dgm:ptLst>
  <dgm:cxnLst>
    <dgm:cxn modelId="{BDDB2000-22ED-764C-AAD4-849C0FAA7BC3}" type="presOf" srcId="{A588D9CA-EA57-2E43-B308-4C241CADD670}" destId="{820B99F8-6D14-0A4C-AFB6-1C55D2CF18BB}" srcOrd="0" destOrd="0" presId="urn:microsoft.com/office/officeart/2005/8/layout/hProcess6"/>
    <dgm:cxn modelId="{2B914218-98E4-D94F-BB3B-14547C3504E8}" srcId="{A588D9CA-EA57-2E43-B308-4C241CADD670}" destId="{0D0F9873-0E61-1D40-A789-5170A75C612E}" srcOrd="0" destOrd="0" parTransId="{526D6EC7-46BF-CC48-AB8A-7047B5B8F031}" sibTransId="{D7F19622-563C-7947-814A-DDC66CC19371}"/>
    <dgm:cxn modelId="{8E10321E-66B3-7C40-ABEF-B8BCC5C45545}" type="presOf" srcId="{9B8B651E-2F90-3348-8E79-49CA496C5DDB}" destId="{19A0657E-BC1F-8D4C-8256-3569CA808861}" srcOrd="0" destOrd="0" presId="urn:microsoft.com/office/officeart/2005/8/layout/hProcess6"/>
    <dgm:cxn modelId="{8B6B4A2B-8D5E-5E46-A7C1-0D0190DF3E6E}" type="presOf" srcId="{9B8B651E-2F90-3348-8E79-49CA496C5DDB}" destId="{E24407F1-CACD-C142-A258-3BC8C440D17F}" srcOrd="1" destOrd="0" presId="urn:microsoft.com/office/officeart/2005/8/layout/hProcess6"/>
    <dgm:cxn modelId="{A224AF2D-9E90-3E4F-B40F-FFD780561A22}" srcId="{2853F8D1-EC2B-6E45-AE31-8207C2CEE0D4}" destId="{9CDE6323-3DF1-2C49-BC6C-41D88A11D7F9}" srcOrd="0" destOrd="0" parTransId="{B4F33788-17B9-084E-A819-A65F87DF8222}" sibTransId="{3983226C-20A3-2C49-9DB6-03CFB09EB52B}"/>
    <dgm:cxn modelId="{C0324538-05DC-8B43-B18E-0C669EB6B89B}" type="presOf" srcId="{0D0F9873-0E61-1D40-A789-5170A75C612E}" destId="{BF88B8FA-DDFA-AB49-A189-006A30406C92}" srcOrd="0" destOrd="0" presId="urn:microsoft.com/office/officeart/2005/8/layout/hProcess6"/>
    <dgm:cxn modelId="{532D413C-45F9-BC49-B038-B384A7D788D8}" type="presOf" srcId="{D4474545-6560-F047-9565-00CE70DE4BEB}" destId="{5FD73751-2A99-874A-86C1-BFB2F109C36C}" srcOrd="0" destOrd="0" presId="urn:microsoft.com/office/officeart/2005/8/layout/hProcess6"/>
    <dgm:cxn modelId="{97226652-08B8-1346-B7A3-A8CFC19DC8B0}" srcId="{D4474545-6560-F047-9565-00CE70DE4BEB}" destId="{A588D9CA-EA57-2E43-B308-4C241CADD670}" srcOrd="1" destOrd="0" parTransId="{6EAD69DE-2925-9648-B304-F1B6C441E7E7}" sibTransId="{A4DC6099-C40B-2B4F-B017-7C086B32C91D}"/>
    <dgm:cxn modelId="{34523869-DAFC-B146-8DD3-6AFFEB07FB3E}" srcId="{5DC4974E-DC88-1646-9EF3-C452488FED46}" destId="{9B8B651E-2F90-3348-8E79-49CA496C5DDB}" srcOrd="0" destOrd="0" parTransId="{517F0808-0C64-A543-9316-51FAE1B55AC3}" sibTransId="{FE25EC01-5882-5F4D-A5D1-3F82CF68DD03}"/>
    <dgm:cxn modelId="{63B0066A-5D01-624A-9612-6EBEF9EE37C8}" type="presOf" srcId="{9CDE6323-3DF1-2C49-BC6C-41D88A11D7F9}" destId="{BC03CF39-AC03-CB49-AEF0-F2BF8DA3CDF3}" srcOrd="1" destOrd="0" presId="urn:microsoft.com/office/officeart/2005/8/layout/hProcess6"/>
    <dgm:cxn modelId="{FB0363A8-11BE-6349-9693-74CEB7638199}" type="presOf" srcId="{2853F8D1-EC2B-6E45-AE31-8207C2CEE0D4}" destId="{CD89F3AB-E830-6847-8069-8209D260508E}" srcOrd="0" destOrd="0" presId="urn:microsoft.com/office/officeart/2005/8/layout/hProcess6"/>
    <dgm:cxn modelId="{3067ADA9-6B5C-E64D-B964-7165067656E3}" type="presOf" srcId="{5DC4974E-DC88-1646-9EF3-C452488FED46}" destId="{B3320082-3B7F-2D4E-BFFF-90F278EBC3A1}" srcOrd="0" destOrd="0" presId="urn:microsoft.com/office/officeart/2005/8/layout/hProcess6"/>
    <dgm:cxn modelId="{B0057FAC-CA05-BF41-8C36-973F913E2CA1}" srcId="{D4474545-6560-F047-9565-00CE70DE4BEB}" destId="{2853F8D1-EC2B-6E45-AE31-8207C2CEE0D4}" srcOrd="0" destOrd="0" parTransId="{99825692-3569-894C-B5AC-B41757BD48B2}" sibTransId="{C6340B23-9462-254E-859F-5F3BA371E7CC}"/>
    <dgm:cxn modelId="{B4DB7CBC-0955-EC45-A54E-0499116C7E62}" srcId="{D4474545-6560-F047-9565-00CE70DE4BEB}" destId="{5DC4974E-DC88-1646-9EF3-C452488FED46}" srcOrd="2" destOrd="0" parTransId="{D8FA1873-1E5B-5449-9C86-3844D6214876}" sibTransId="{383441C6-C1C4-8A48-93BF-06BEE27712C6}"/>
    <dgm:cxn modelId="{39C36FCF-15FB-CD45-A55C-57C1998133BA}" type="presOf" srcId="{9CDE6323-3DF1-2C49-BC6C-41D88A11D7F9}" destId="{B2EF8730-A003-C045-83DB-DEFB06A68E4B}" srcOrd="0" destOrd="0" presId="urn:microsoft.com/office/officeart/2005/8/layout/hProcess6"/>
    <dgm:cxn modelId="{1213AED1-07F4-0A48-81F3-A079E732A696}" type="presOf" srcId="{0D0F9873-0E61-1D40-A789-5170A75C612E}" destId="{C795C871-0C0D-EF40-8E13-948BA71D842F}" srcOrd="1" destOrd="0" presId="urn:microsoft.com/office/officeart/2005/8/layout/hProcess6"/>
    <dgm:cxn modelId="{EDF2ECD9-5394-D94A-9C72-906D0159ABD9}" type="presParOf" srcId="{5FD73751-2A99-874A-86C1-BFB2F109C36C}" destId="{802B3AE5-8A9E-174A-8EBA-FBBD5F4EC284}" srcOrd="0" destOrd="0" presId="urn:microsoft.com/office/officeart/2005/8/layout/hProcess6"/>
    <dgm:cxn modelId="{89C39984-4895-B440-9A58-144890EC6108}" type="presParOf" srcId="{802B3AE5-8A9E-174A-8EBA-FBBD5F4EC284}" destId="{BA62D45E-1F50-9041-89B9-8AB1FFB8A217}" srcOrd="0" destOrd="0" presId="urn:microsoft.com/office/officeart/2005/8/layout/hProcess6"/>
    <dgm:cxn modelId="{5CB2E781-4BA5-3242-AA36-B0B5E2A3B3A4}" type="presParOf" srcId="{802B3AE5-8A9E-174A-8EBA-FBBD5F4EC284}" destId="{B2EF8730-A003-C045-83DB-DEFB06A68E4B}" srcOrd="1" destOrd="0" presId="urn:microsoft.com/office/officeart/2005/8/layout/hProcess6"/>
    <dgm:cxn modelId="{B69A00BD-61B9-6548-B87F-DA4EEA8B8CF8}" type="presParOf" srcId="{802B3AE5-8A9E-174A-8EBA-FBBD5F4EC284}" destId="{BC03CF39-AC03-CB49-AEF0-F2BF8DA3CDF3}" srcOrd="2" destOrd="0" presId="urn:microsoft.com/office/officeart/2005/8/layout/hProcess6"/>
    <dgm:cxn modelId="{341B125D-BB9A-FD42-9F73-12D3D47804E5}" type="presParOf" srcId="{802B3AE5-8A9E-174A-8EBA-FBBD5F4EC284}" destId="{CD89F3AB-E830-6847-8069-8209D260508E}" srcOrd="3" destOrd="0" presId="urn:microsoft.com/office/officeart/2005/8/layout/hProcess6"/>
    <dgm:cxn modelId="{8D0EA4E0-78E0-3343-8B7F-0DD4A0FC3C66}" type="presParOf" srcId="{5FD73751-2A99-874A-86C1-BFB2F109C36C}" destId="{49853A77-7166-5144-A1A0-3C2A824A0E1E}" srcOrd="1" destOrd="0" presId="urn:microsoft.com/office/officeart/2005/8/layout/hProcess6"/>
    <dgm:cxn modelId="{58B15090-9142-5A4C-81EB-C617D443256C}" type="presParOf" srcId="{5FD73751-2A99-874A-86C1-BFB2F109C36C}" destId="{18A97AC8-561F-DE48-B7A3-A9E8FC9CE171}" srcOrd="2" destOrd="0" presId="urn:microsoft.com/office/officeart/2005/8/layout/hProcess6"/>
    <dgm:cxn modelId="{3EFB24AE-EF7A-AD46-837D-9C7998144505}" type="presParOf" srcId="{18A97AC8-561F-DE48-B7A3-A9E8FC9CE171}" destId="{10F34705-C13E-AB48-9B69-311B9DAC41C3}" srcOrd="0" destOrd="0" presId="urn:microsoft.com/office/officeart/2005/8/layout/hProcess6"/>
    <dgm:cxn modelId="{1365748A-9016-544D-B661-5CB7DAEADE90}" type="presParOf" srcId="{18A97AC8-561F-DE48-B7A3-A9E8FC9CE171}" destId="{BF88B8FA-DDFA-AB49-A189-006A30406C92}" srcOrd="1" destOrd="0" presId="urn:microsoft.com/office/officeart/2005/8/layout/hProcess6"/>
    <dgm:cxn modelId="{073A672F-00D8-E045-A0B4-9B60EB9EB1C0}" type="presParOf" srcId="{18A97AC8-561F-DE48-B7A3-A9E8FC9CE171}" destId="{C795C871-0C0D-EF40-8E13-948BA71D842F}" srcOrd="2" destOrd="0" presId="urn:microsoft.com/office/officeart/2005/8/layout/hProcess6"/>
    <dgm:cxn modelId="{C6158E08-C2A1-E742-A895-C7A0891036D6}" type="presParOf" srcId="{18A97AC8-561F-DE48-B7A3-A9E8FC9CE171}" destId="{820B99F8-6D14-0A4C-AFB6-1C55D2CF18BB}" srcOrd="3" destOrd="0" presId="urn:microsoft.com/office/officeart/2005/8/layout/hProcess6"/>
    <dgm:cxn modelId="{CCE39E33-B83D-4641-939A-FAD3C06259A4}" type="presParOf" srcId="{5FD73751-2A99-874A-86C1-BFB2F109C36C}" destId="{3B5500D4-60EE-5C4E-96AC-03260FCC0040}" srcOrd="3" destOrd="0" presId="urn:microsoft.com/office/officeart/2005/8/layout/hProcess6"/>
    <dgm:cxn modelId="{AC7E8CE2-94A9-164F-B3A8-8ED40CD9104D}" type="presParOf" srcId="{5FD73751-2A99-874A-86C1-BFB2F109C36C}" destId="{607687A9-7832-CC4A-B06D-7FC468DD758D}" srcOrd="4" destOrd="0" presId="urn:microsoft.com/office/officeart/2005/8/layout/hProcess6"/>
    <dgm:cxn modelId="{A41C7995-0EC9-F344-B85C-0A0F90154901}" type="presParOf" srcId="{607687A9-7832-CC4A-B06D-7FC468DD758D}" destId="{966803FB-BBB5-FE45-B6A3-F8480A1986F7}" srcOrd="0" destOrd="0" presId="urn:microsoft.com/office/officeart/2005/8/layout/hProcess6"/>
    <dgm:cxn modelId="{5C767663-45C6-1E41-8A09-EE7D94CE8D53}" type="presParOf" srcId="{607687A9-7832-CC4A-B06D-7FC468DD758D}" destId="{19A0657E-BC1F-8D4C-8256-3569CA808861}" srcOrd="1" destOrd="0" presId="urn:microsoft.com/office/officeart/2005/8/layout/hProcess6"/>
    <dgm:cxn modelId="{1A891FCE-7534-6648-984C-815871AA585C}" type="presParOf" srcId="{607687A9-7832-CC4A-B06D-7FC468DD758D}" destId="{E24407F1-CACD-C142-A258-3BC8C440D17F}" srcOrd="2" destOrd="0" presId="urn:microsoft.com/office/officeart/2005/8/layout/hProcess6"/>
    <dgm:cxn modelId="{50413002-B9DE-864E-A212-54F066DBD4A2}" type="presParOf" srcId="{607687A9-7832-CC4A-B06D-7FC468DD758D}" destId="{B3320082-3B7F-2D4E-BFFF-90F278EBC3A1}"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474545-6560-F047-9565-00CE70DE4BEB}" type="doc">
      <dgm:prSet loTypeId="urn:microsoft.com/office/officeart/2005/8/layout/hProcess6" loCatId="" qsTypeId="urn:microsoft.com/office/officeart/2005/8/quickstyle/simple1" qsCatId="simple" csTypeId="urn:microsoft.com/office/officeart/2005/8/colors/colorful5" csCatId="colorful" phldr="1"/>
      <dgm:spPr/>
      <dgm:t>
        <a:bodyPr/>
        <a:lstStyle/>
        <a:p>
          <a:endParaRPr lang="en-US"/>
        </a:p>
      </dgm:t>
    </dgm:pt>
    <dgm:pt modelId="{2853F8D1-EC2B-6E45-AE31-8207C2CEE0D4}">
      <dgm:prSet phldrT="[Text]"/>
      <dgm:spPr/>
      <dgm:t>
        <a:bodyPr/>
        <a:lstStyle/>
        <a:p>
          <a:r>
            <a:rPr lang="en-US" dirty="0"/>
            <a:t>Inputs (regional)</a:t>
          </a:r>
        </a:p>
      </dgm:t>
    </dgm:pt>
    <dgm:pt modelId="{99825692-3569-894C-B5AC-B41757BD48B2}" type="parTrans" cxnId="{B0057FAC-CA05-BF41-8C36-973F913E2CA1}">
      <dgm:prSet/>
      <dgm:spPr/>
      <dgm:t>
        <a:bodyPr/>
        <a:lstStyle/>
        <a:p>
          <a:endParaRPr lang="en-US"/>
        </a:p>
      </dgm:t>
    </dgm:pt>
    <dgm:pt modelId="{C6340B23-9462-254E-859F-5F3BA371E7CC}" type="sibTrans" cxnId="{B0057FAC-CA05-BF41-8C36-973F913E2CA1}">
      <dgm:prSet/>
      <dgm:spPr/>
      <dgm:t>
        <a:bodyPr/>
        <a:lstStyle/>
        <a:p>
          <a:endParaRPr lang="en-US"/>
        </a:p>
      </dgm:t>
    </dgm:pt>
    <dgm:pt modelId="{A588D9CA-EA57-2E43-B308-4C241CADD670}">
      <dgm:prSet phldrT="[Text]"/>
      <dgm:spPr/>
      <dgm:t>
        <a:bodyPr/>
        <a:lstStyle/>
        <a:p>
          <a:r>
            <a:rPr lang="en-US" dirty="0"/>
            <a:t>Dimension-</a:t>
          </a:r>
          <a:r>
            <a:rPr lang="en-US" dirty="0" err="1"/>
            <a:t>ality</a:t>
          </a:r>
          <a:r>
            <a:rPr lang="en-US" dirty="0"/>
            <a:t> reduction</a:t>
          </a:r>
        </a:p>
      </dgm:t>
    </dgm:pt>
    <dgm:pt modelId="{6EAD69DE-2925-9648-B304-F1B6C441E7E7}" type="parTrans" cxnId="{97226652-08B8-1346-B7A3-A8CFC19DC8B0}">
      <dgm:prSet/>
      <dgm:spPr/>
      <dgm:t>
        <a:bodyPr/>
        <a:lstStyle/>
        <a:p>
          <a:endParaRPr lang="en-US"/>
        </a:p>
      </dgm:t>
    </dgm:pt>
    <dgm:pt modelId="{A4DC6099-C40B-2B4F-B017-7C086B32C91D}" type="sibTrans" cxnId="{97226652-08B8-1346-B7A3-A8CFC19DC8B0}">
      <dgm:prSet/>
      <dgm:spPr/>
      <dgm:t>
        <a:bodyPr/>
        <a:lstStyle/>
        <a:p>
          <a:endParaRPr lang="en-US"/>
        </a:p>
      </dgm:t>
    </dgm:pt>
    <dgm:pt modelId="{5DC4974E-DC88-1646-9EF3-C452488FED46}">
      <dgm:prSet phldrT="[Text]"/>
      <dgm:spPr/>
      <dgm:t>
        <a:bodyPr/>
        <a:lstStyle/>
        <a:p>
          <a:r>
            <a:rPr lang="en-US" dirty="0"/>
            <a:t>Clustering</a:t>
          </a:r>
        </a:p>
      </dgm:t>
    </dgm:pt>
    <dgm:pt modelId="{D8FA1873-1E5B-5449-9C86-3844D6214876}" type="parTrans" cxnId="{B4DB7CBC-0955-EC45-A54E-0499116C7E62}">
      <dgm:prSet/>
      <dgm:spPr/>
      <dgm:t>
        <a:bodyPr/>
        <a:lstStyle/>
        <a:p>
          <a:endParaRPr lang="en-US"/>
        </a:p>
      </dgm:t>
    </dgm:pt>
    <dgm:pt modelId="{383441C6-C1C4-8A48-93BF-06BEE27712C6}" type="sibTrans" cxnId="{B4DB7CBC-0955-EC45-A54E-0499116C7E62}">
      <dgm:prSet/>
      <dgm:spPr/>
      <dgm:t>
        <a:bodyPr/>
        <a:lstStyle/>
        <a:p>
          <a:endParaRPr lang="en-US"/>
        </a:p>
      </dgm:t>
    </dgm:pt>
    <dgm:pt modelId="{9CDE6323-3DF1-2C49-BC6C-41D88A11D7F9}">
      <dgm:prSet phldrT="[Text]"/>
      <dgm:spPr/>
      <dgm:t>
        <a:bodyPr/>
        <a:lstStyle/>
        <a:p>
          <a:r>
            <a:rPr lang="en-US" dirty="0"/>
            <a:t>Geography and travel structure characteristics for 2,250 Counties or CBSAs </a:t>
          </a:r>
        </a:p>
      </dgm:t>
    </dgm:pt>
    <dgm:pt modelId="{B4F33788-17B9-084E-A819-A65F87DF8222}" type="parTrans" cxnId="{A224AF2D-9E90-3E4F-B40F-FFD780561A22}">
      <dgm:prSet/>
      <dgm:spPr/>
      <dgm:t>
        <a:bodyPr/>
        <a:lstStyle/>
        <a:p>
          <a:endParaRPr lang="en-US"/>
        </a:p>
      </dgm:t>
    </dgm:pt>
    <dgm:pt modelId="{3983226C-20A3-2C49-9DB6-03CFB09EB52B}" type="sibTrans" cxnId="{A224AF2D-9E90-3E4F-B40F-FFD780561A22}">
      <dgm:prSet/>
      <dgm:spPr/>
      <dgm:t>
        <a:bodyPr/>
        <a:lstStyle/>
        <a:p>
          <a:endParaRPr lang="en-US"/>
        </a:p>
      </dgm:t>
    </dgm:pt>
    <dgm:pt modelId="{0D0F9873-0E61-1D40-A789-5170A75C612E}">
      <dgm:prSet phldrT="[Text]"/>
      <dgm:spPr/>
      <dgm:t>
        <a:bodyPr/>
        <a:lstStyle/>
        <a:p>
          <a:r>
            <a:rPr lang="en-US" dirty="0"/>
            <a:t>Factor Analysis</a:t>
          </a:r>
        </a:p>
      </dgm:t>
    </dgm:pt>
    <dgm:pt modelId="{526D6EC7-46BF-CC48-AB8A-7047B5B8F031}" type="parTrans" cxnId="{2B914218-98E4-D94F-BB3B-14547C3504E8}">
      <dgm:prSet/>
      <dgm:spPr/>
      <dgm:t>
        <a:bodyPr/>
        <a:lstStyle/>
        <a:p>
          <a:endParaRPr lang="en-US"/>
        </a:p>
      </dgm:t>
    </dgm:pt>
    <dgm:pt modelId="{D7F19622-563C-7947-814A-DDC66CC19371}" type="sibTrans" cxnId="{2B914218-98E4-D94F-BB3B-14547C3504E8}">
      <dgm:prSet/>
      <dgm:spPr/>
      <dgm:t>
        <a:bodyPr/>
        <a:lstStyle/>
        <a:p>
          <a:endParaRPr lang="en-US"/>
        </a:p>
      </dgm:t>
    </dgm:pt>
    <dgm:pt modelId="{9B8B651E-2F90-3348-8E79-49CA496C5DDB}">
      <dgm:prSet phldrT="[Text]"/>
      <dgm:spPr/>
      <dgm:t>
        <a:bodyPr/>
        <a:lstStyle/>
        <a:p>
          <a:r>
            <a:rPr lang="en-US" dirty="0"/>
            <a:t>Partitioning around medoid (PAM) partitioning algorithm</a:t>
          </a:r>
        </a:p>
      </dgm:t>
    </dgm:pt>
    <dgm:pt modelId="{517F0808-0C64-A543-9316-51FAE1B55AC3}" type="parTrans" cxnId="{34523869-DAFC-B146-8DD3-6AFFEB07FB3E}">
      <dgm:prSet/>
      <dgm:spPr/>
      <dgm:t>
        <a:bodyPr/>
        <a:lstStyle/>
        <a:p>
          <a:endParaRPr lang="en-US"/>
        </a:p>
      </dgm:t>
    </dgm:pt>
    <dgm:pt modelId="{FE25EC01-5882-5F4D-A5D1-3F82CF68DD03}" type="sibTrans" cxnId="{34523869-DAFC-B146-8DD3-6AFFEB07FB3E}">
      <dgm:prSet/>
      <dgm:spPr/>
      <dgm:t>
        <a:bodyPr/>
        <a:lstStyle/>
        <a:p>
          <a:endParaRPr lang="en-US"/>
        </a:p>
      </dgm:t>
    </dgm:pt>
    <dgm:pt modelId="{5FD73751-2A99-874A-86C1-BFB2F109C36C}" type="pres">
      <dgm:prSet presAssocID="{D4474545-6560-F047-9565-00CE70DE4BEB}" presName="theList" presStyleCnt="0">
        <dgm:presLayoutVars>
          <dgm:dir/>
          <dgm:animLvl val="lvl"/>
          <dgm:resizeHandles val="exact"/>
        </dgm:presLayoutVars>
      </dgm:prSet>
      <dgm:spPr/>
    </dgm:pt>
    <dgm:pt modelId="{802B3AE5-8A9E-174A-8EBA-FBBD5F4EC284}" type="pres">
      <dgm:prSet presAssocID="{2853F8D1-EC2B-6E45-AE31-8207C2CEE0D4}" presName="compNode" presStyleCnt="0"/>
      <dgm:spPr/>
    </dgm:pt>
    <dgm:pt modelId="{BA62D45E-1F50-9041-89B9-8AB1FFB8A217}" type="pres">
      <dgm:prSet presAssocID="{2853F8D1-EC2B-6E45-AE31-8207C2CEE0D4}" presName="noGeometry" presStyleCnt="0"/>
      <dgm:spPr/>
    </dgm:pt>
    <dgm:pt modelId="{B2EF8730-A003-C045-83DB-DEFB06A68E4B}" type="pres">
      <dgm:prSet presAssocID="{2853F8D1-EC2B-6E45-AE31-8207C2CEE0D4}" presName="childTextVisible" presStyleLbl="bgAccFollowNode1" presStyleIdx="0" presStyleCnt="3">
        <dgm:presLayoutVars>
          <dgm:bulletEnabled val="1"/>
        </dgm:presLayoutVars>
      </dgm:prSet>
      <dgm:spPr/>
    </dgm:pt>
    <dgm:pt modelId="{BC03CF39-AC03-CB49-AEF0-F2BF8DA3CDF3}" type="pres">
      <dgm:prSet presAssocID="{2853F8D1-EC2B-6E45-AE31-8207C2CEE0D4}" presName="childTextHidden" presStyleLbl="bgAccFollowNode1" presStyleIdx="0" presStyleCnt="3"/>
      <dgm:spPr/>
    </dgm:pt>
    <dgm:pt modelId="{CD89F3AB-E830-6847-8069-8209D260508E}" type="pres">
      <dgm:prSet presAssocID="{2853F8D1-EC2B-6E45-AE31-8207C2CEE0D4}" presName="parentText" presStyleLbl="node1" presStyleIdx="0" presStyleCnt="3">
        <dgm:presLayoutVars>
          <dgm:chMax val="1"/>
          <dgm:bulletEnabled val="1"/>
        </dgm:presLayoutVars>
      </dgm:prSet>
      <dgm:spPr/>
    </dgm:pt>
    <dgm:pt modelId="{49853A77-7166-5144-A1A0-3C2A824A0E1E}" type="pres">
      <dgm:prSet presAssocID="{2853F8D1-EC2B-6E45-AE31-8207C2CEE0D4}" presName="aSpace" presStyleCnt="0"/>
      <dgm:spPr/>
    </dgm:pt>
    <dgm:pt modelId="{18A97AC8-561F-DE48-B7A3-A9E8FC9CE171}" type="pres">
      <dgm:prSet presAssocID="{A588D9CA-EA57-2E43-B308-4C241CADD670}" presName="compNode" presStyleCnt="0"/>
      <dgm:spPr/>
    </dgm:pt>
    <dgm:pt modelId="{10F34705-C13E-AB48-9B69-311B9DAC41C3}" type="pres">
      <dgm:prSet presAssocID="{A588D9CA-EA57-2E43-B308-4C241CADD670}" presName="noGeometry" presStyleCnt="0"/>
      <dgm:spPr/>
    </dgm:pt>
    <dgm:pt modelId="{BF88B8FA-DDFA-AB49-A189-006A30406C92}" type="pres">
      <dgm:prSet presAssocID="{A588D9CA-EA57-2E43-B308-4C241CADD670}" presName="childTextVisible" presStyleLbl="bgAccFollowNode1" presStyleIdx="1" presStyleCnt="3">
        <dgm:presLayoutVars>
          <dgm:bulletEnabled val="1"/>
        </dgm:presLayoutVars>
      </dgm:prSet>
      <dgm:spPr/>
    </dgm:pt>
    <dgm:pt modelId="{C795C871-0C0D-EF40-8E13-948BA71D842F}" type="pres">
      <dgm:prSet presAssocID="{A588D9CA-EA57-2E43-B308-4C241CADD670}" presName="childTextHidden" presStyleLbl="bgAccFollowNode1" presStyleIdx="1" presStyleCnt="3"/>
      <dgm:spPr/>
    </dgm:pt>
    <dgm:pt modelId="{820B99F8-6D14-0A4C-AFB6-1C55D2CF18BB}" type="pres">
      <dgm:prSet presAssocID="{A588D9CA-EA57-2E43-B308-4C241CADD670}" presName="parentText" presStyleLbl="node1" presStyleIdx="1" presStyleCnt="3">
        <dgm:presLayoutVars>
          <dgm:chMax val="1"/>
          <dgm:bulletEnabled val="1"/>
        </dgm:presLayoutVars>
      </dgm:prSet>
      <dgm:spPr/>
    </dgm:pt>
    <dgm:pt modelId="{3B5500D4-60EE-5C4E-96AC-03260FCC0040}" type="pres">
      <dgm:prSet presAssocID="{A588D9CA-EA57-2E43-B308-4C241CADD670}" presName="aSpace" presStyleCnt="0"/>
      <dgm:spPr/>
    </dgm:pt>
    <dgm:pt modelId="{607687A9-7832-CC4A-B06D-7FC468DD758D}" type="pres">
      <dgm:prSet presAssocID="{5DC4974E-DC88-1646-9EF3-C452488FED46}" presName="compNode" presStyleCnt="0"/>
      <dgm:spPr/>
    </dgm:pt>
    <dgm:pt modelId="{966803FB-BBB5-FE45-B6A3-F8480A1986F7}" type="pres">
      <dgm:prSet presAssocID="{5DC4974E-DC88-1646-9EF3-C452488FED46}" presName="noGeometry" presStyleCnt="0"/>
      <dgm:spPr/>
    </dgm:pt>
    <dgm:pt modelId="{19A0657E-BC1F-8D4C-8256-3569CA808861}" type="pres">
      <dgm:prSet presAssocID="{5DC4974E-DC88-1646-9EF3-C452488FED46}" presName="childTextVisible" presStyleLbl="bgAccFollowNode1" presStyleIdx="2" presStyleCnt="3">
        <dgm:presLayoutVars>
          <dgm:bulletEnabled val="1"/>
        </dgm:presLayoutVars>
      </dgm:prSet>
      <dgm:spPr/>
    </dgm:pt>
    <dgm:pt modelId="{E24407F1-CACD-C142-A258-3BC8C440D17F}" type="pres">
      <dgm:prSet presAssocID="{5DC4974E-DC88-1646-9EF3-C452488FED46}" presName="childTextHidden" presStyleLbl="bgAccFollowNode1" presStyleIdx="2" presStyleCnt="3"/>
      <dgm:spPr/>
    </dgm:pt>
    <dgm:pt modelId="{B3320082-3B7F-2D4E-BFFF-90F278EBC3A1}" type="pres">
      <dgm:prSet presAssocID="{5DC4974E-DC88-1646-9EF3-C452488FED46}" presName="parentText" presStyleLbl="node1" presStyleIdx="2" presStyleCnt="3">
        <dgm:presLayoutVars>
          <dgm:chMax val="1"/>
          <dgm:bulletEnabled val="1"/>
        </dgm:presLayoutVars>
      </dgm:prSet>
      <dgm:spPr/>
    </dgm:pt>
  </dgm:ptLst>
  <dgm:cxnLst>
    <dgm:cxn modelId="{BDDB2000-22ED-764C-AAD4-849C0FAA7BC3}" type="presOf" srcId="{A588D9CA-EA57-2E43-B308-4C241CADD670}" destId="{820B99F8-6D14-0A4C-AFB6-1C55D2CF18BB}" srcOrd="0" destOrd="0" presId="urn:microsoft.com/office/officeart/2005/8/layout/hProcess6"/>
    <dgm:cxn modelId="{2B914218-98E4-D94F-BB3B-14547C3504E8}" srcId="{A588D9CA-EA57-2E43-B308-4C241CADD670}" destId="{0D0F9873-0E61-1D40-A789-5170A75C612E}" srcOrd="0" destOrd="0" parTransId="{526D6EC7-46BF-CC48-AB8A-7047B5B8F031}" sibTransId="{D7F19622-563C-7947-814A-DDC66CC19371}"/>
    <dgm:cxn modelId="{8E10321E-66B3-7C40-ABEF-B8BCC5C45545}" type="presOf" srcId="{9B8B651E-2F90-3348-8E79-49CA496C5DDB}" destId="{19A0657E-BC1F-8D4C-8256-3569CA808861}" srcOrd="0" destOrd="0" presId="urn:microsoft.com/office/officeart/2005/8/layout/hProcess6"/>
    <dgm:cxn modelId="{8B6B4A2B-8D5E-5E46-A7C1-0D0190DF3E6E}" type="presOf" srcId="{9B8B651E-2F90-3348-8E79-49CA496C5DDB}" destId="{E24407F1-CACD-C142-A258-3BC8C440D17F}" srcOrd="1" destOrd="0" presId="urn:microsoft.com/office/officeart/2005/8/layout/hProcess6"/>
    <dgm:cxn modelId="{A224AF2D-9E90-3E4F-B40F-FFD780561A22}" srcId="{2853F8D1-EC2B-6E45-AE31-8207C2CEE0D4}" destId="{9CDE6323-3DF1-2C49-BC6C-41D88A11D7F9}" srcOrd="0" destOrd="0" parTransId="{B4F33788-17B9-084E-A819-A65F87DF8222}" sibTransId="{3983226C-20A3-2C49-9DB6-03CFB09EB52B}"/>
    <dgm:cxn modelId="{C0324538-05DC-8B43-B18E-0C669EB6B89B}" type="presOf" srcId="{0D0F9873-0E61-1D40-A789-5170A75C612E}" destId="{BF88B8FA-DDFA-AB49-A189-006A30406C92}" srcOrd="0" destOrd="0" presId="urn:microsoft.com/office/officeart/2005/8/layout/hProcess6"/>
    <dgm:cxn modelId="{532D413C-45F9-BC49-B038-B384A7D788D8}" type="presOf" srcId="{D4474545-6560-F047-9565-00CE70DE4BEB}" destId="{5FD73751-2A99-874A-86C1-BFB2F109C36C}" srcOrd="0" destOrd="0" presId="urn:microsoft.com/office/officeart/2005/8/layout/hProcess6"/>
    <dgm:cxn modelId="{97226652-08B8-1346-B7A3-A8CFC19DC8B0}" srcId="{D4474545-6560-F047-9565-00CE70DE4BEB}" destId="{A588D9CA-EA57-2E43-B308-4C241CADD670}" srcOrd="1" destOrd="0" parTransId="{6EAD69DE-2925-9648-B304-F1B6C441E7E7}" sibTransId="{A4DC6099-C40B-2B4F-B017-7C086B32C91D}"/>
    <dgm:cxn modelId="{34523869-DAFC-B146-8DD3-6AFFEB07FB3E}" srcId="{5DC4974E-DC88-1646-9EF3-C452488FED46}" destId="{9B8B651E-2F90-3348-8E79-49CA496C5DDB}" srcOrd="0" destOrd="0" parTransId="{517F0808-0C64-A543-9316-51FAE1B55AC3}" sibTransId="{FE25EC01-5882-5F4D-A5D1-3F82CF68DD03}"/>
    <dgm:cxn modelId="{63B0066A-5D01-624A-9612-6EBEF9EE37C8}" type="presOf" srcId="{9CDE6323-3DF1-2C49-BC6C-41D88A11D7F9}" destId="{BC03CF39-AC03-CB49-AEF0-F2BF8DA3CDF3}" srcOrd="1" destOrd="0" presId="urn:microsoft.com/office/officeart/2005/8/layout/hProcess6"/>
    <dgm:cxn modelId="{FB0363A8-11BE-6349-9693-74CEB7638199}" type="presOf" srcId="{2853F8D1-EC2B-6E45-AE31-8207C2CEE0D4}" destId="{CD89F3AB-E830-6847-8069-8209D260508E}" srcOrd="0" destOrd="0" presId="urn:microsoft.com/office/officeart/2005/8/layout/hProcess6"/>
    <dgm:cxn modelId="{3067ADA9-6B5C-E64D-B964-7165067656E3}" type="presOf" srcId="{5DC4974E-DC88-1646-9EF3-C452488FED46}" destId="{B3320082-3B7F-2D4E-BFFF-90F278EBC3A1}" srcOrd="0" destOrd="0" presId="urn:microsoft.com/office/officeart/2005/8/layout/hProcess6"/>
    <dgm:cxn modelId="{B0057FAC-CA05-BF41-8C36-973F913E2CA1}" srcId="{D4474545-6560-F047-9565-00CE70DE4BEB}" destId="{2853F8D1-EC2B-6E45-AE31-8207C2CEE0D4}" srcOrd="0" destOrd="0" parTransId="{99825692-3569-894C-B5AC-B41757BD48B2}" sibTransId="{C6340B23-9462-254E-859F-5F3BA371E7CC}"/>
    <dgm:cxn modelId="{B4DB7CBC-0955-EC45-A54E-0499116C7E62}" srcId="{D4474545-6560-F047-9565-00CE70DE4BEB}" destId="{5DC4974E-DC88-1646-9EF3-C452488FED46}" srcOrd="2" destOrd="0" parTransId="{D8FA1873-1E5B-5449-9C86-3844D6214876}" sibTransId="{383441C6-C1C4-8A48-93BF-06BEE27712C6}"/>
    <dgm:cxn modelId="{39C36FCF-15FB-CD45-A55C-57C1998133BA}" type="presOf" srcId="{9CDE6323-3DF1-2C49-BC6C-41D88A11D7F9}" destId="{B2EF8730-A003-C045-83DB-DEFB06A68E4B}" srcOrd="0" destOrd="0" presId="urn:microsoft.com/office/officeart/2005/8/layout/hProcess6"/>
    <dgm:cxn modelId="{1213AED1-07F4-0A48-81F3-A079E732A696}" type="presOf" srcId="{0D0F9873-0E61-1D40-A789-5170A75C612E}" destId="{C795C871-0C0D-EF40-8E13-948BA71D842F}" srcOrd="1" destOrd="0" presId="urn:microsoft.com/office/officeart/2005/8/layout/hProcess6"/>
    <dgm:cxn modelId="{EDF2ECD9-5394-D94A-9C72-906D0159ABD9}" type="presParOf" srcId="{5FD73751-2A99-874A-86C1-BFB2F109C36C}" destId="{802B3AE5-8A9E-174A-8EBA-FBBD5F4EC284}" srcOrd="0" destOrd="0" presId="urn:microsoft.com/office/officeart/2005/8/layout/hProcess6"/>
    <dgm:cxn modelId="{89C39984-4895-B440-9A58-144890EC6108}" type="presParOf" srcId="{802B3AE5-8A9E-174A-8EBA-FBBD5F4EC284}" destId="{BA62D45E-1F50-9041-89B9-8AB1FFB8A217}" srcOrd="0" destOrd="0" presId="urn:microsoft.com/office/officeart/2005/8/layout/hProcess6"/>
    <dgm:cxn modelId="{5CB2E781-4BA5-3242-AA36-B0B5E2A3B3A4}" type="presParOf" srcId="{802B3AE5-8A9E-174A-8EBA-FBBD5F4EC284}" destId="{B2EF8730-A003-C045-83DB-DEFB06A68E4B}" srcOrd="1" destOrd="0" presId="urn:microsoft.com/office/officeart/2005/8/layout/hProcess6"/>
    <dgm:cxn modelId="{B69A00BD-61B9-6548-B87F-DA4EEA8B8CF8}" type="presParOf" srcId="{802B3AE5-8A9E-174A-8EBA-FBBD5F4EC284}" destId="{BC03CF39-AC03-CB49-AEF0-F2BF8DA3CDF3}" srcOrd="2" destOrd="0" presId="urn:microsoft.com/office/officeart/2005/8/layout/hProcess6"/>
    <dgm:cxn modelId="{341B125D-BB9A-FD42-9F73-12D3D47804E5}" type="presParOf" srcId="{802B3AE5-8A9E-174A-8EBA-FBBD5F4EC284}" destId="{CD89F3AB-E830-6847-8069-8209D260508E}" srcOrd="3" destOrd="0" presId="urn:microsoft.com/office/officeart/2005/8/layout/hProcess6"/>
    <dgm:cxn modelId="{8D0EA4E0-78E0-3343-8B7F-0DD4A0FC3C66}" type="presParOf" srcId="{5FD73751-2A99-874A-86C1-BFB2F109C36C}" destId="{49853A77-7166-5144-A1A0-3C2A824A0E1E}" srcOrd="1" destOrd="0" presId="urn:microsoft.com/office/officeart/2005/8/layout/hProcess6"/>
    <dgm:cxn modelId="{58B15090-9142-5A4C-81EB-C617D443256C}" type="presParOf" srcId="{5FD73751-2A99-874A-86C1-BFB2F109C36C}" destId="{18A97AC8-561F-DE48-B7A3-A9E8FC9CE171}" srcOrd="2" destOrd="0" presId="urn:microsoft.com/office/officeart/2005/8/layout/hProcess6"/>
    <dgm:cxn modelId="{3EFB24AE-EF7A-AD46-837D-9C7998144505}" type="presParOf" srcId="{18A97AC8-561F-DE48-B7A3-A9E8FC9CE171}" destId="{10F34705-C13E-AB48-9B69-311B9DAC41C3}" srcOrd="0" destOrd="0" presId="urn:microsoft.com/office/officeart/2005/8/layout/hProcess6"/>
    <dgm:cxn modelId="{1365748A-9016-544D-B661-5CB7DAEADE90}" type="presParOf" srcId="{18A97AC8-561F-DE48-B7A3-A9E8FC9CE171}" destId="{BF88B8FA-DDFA-AB49-A189-006A30406C92}" srcOrd="1" destOrd="0" presId="urn:microsoft.com/office/officeart/2005/8/layout/hProcess6"/>
    <dgm:cxn modelId="{073A672F-00D8-E045-A0B4-9B60EB9EB1C0}" type="presParOf" srcId="{18A97AC8-561F-DE48-B7A3-A9E8FC9CE171}" destId="{C795C871-0C0D-EF40-8E13-948BA71D842F}" srcOrd="2" destOrd="0" presId="urn:microsoft.com/office/officeart/2005/8/layout/hProcess6"/>
    <dgm:cxn modelId="{C6158E08-C2A1-E742-A895-C7A0891036D6}" type="presParOf" srcId="{18A97AC8-561F-DE48-B7A3-A9E8FC9CE171}" destId="{820B99F8-6D14-0A4C-AFB6-1C55D2CF18BB}" srcOrd="3" destOrd="0" presId="urn:microsoft.com/office/officeart/2005/8/layout/hProcess6"/>
    <dgm:cxn modelId="{CCE39E33-B83D-4641-939A-FAD3C06259A4}" type="presParOf" srcId="{5FD73751-2A99-874A-86C1-BFB2F109C36C}" destId="{3B5500D4-60EE-5C4E-96AC-03260FCC0040}" srcOrd="3" destOrd="0" presId="urn:microsoft.com/office/officeart/2005/8/layout/hProcess6"/>
    <dgm:cxn modelId="{AC7E8CE2-94A9-164F-B3A8-8ED40CD9104D}" type="presParOf" srcId="{5FD73751-2A99-874A-86C1-BFB2F109C36C}" destId="{607687A9-7832-CC4A-B06D-7FC468DD758D}" srcOrd="4" destOrd="0" presId="urn:microsoft.com/office/officeart/2005/8/layout/hProcess6"/>
    <dgm:cxn modelId="{A41C7995-0EC9-F344-B85C-0A0F90154901}" type="presParOf" srcId="{607687A9-7832-CC4A-B06D-7FC468DD758D}" destId="{966803FB-BBB5-FE45-B6A3-F8480A1986F7}" srcOrd="0" destOrd="0" presId="urn:microsoft.com/office/officeart/2005/8/layout/hProcess6"/>
    <dgm:cxn modelId="{5C767663-45C6-1E41-8A09-EE7D94CE8D53}" type="presParOf" srcId="{607687A9-7832-CC4A-B06D-7FC468DD758D}" destId="{19A0657E-BC1F-8D4C-8256-3569CA808861}" srcOrd="1" destOrd="0" presId="urn:microsoft.com/office/officeart/2005/8/layout/hProcess6"/>
    <dgm:cxn modelId="{1A891FCE-7534-6648-984C-815871AA585C}" type="presParOf" srcId="{607687A9-7832-CC4A-B06D-7FC468DD758D}" destId="{E24407F1-CACD-C142-A258-3BC8C440D17F}" srcOrd="2" destOrd="0" presId="urn:microsoft.com/office/officeart/2005/8/layout/hProcess6"/>
    <dgm:cxn modelId="{50413002-B9DE-864E-A212-54F066DBD4A2}" type="presParOf" srcId="{607687A9-7832-CC4A-B06D-7FC468DD758D}" destId="{B3320082-3B7F-2D4E-BFFF-90F278EBC3A1}" srcOrd="3" destOrd="0" presId="urn:microsoft.com/office/officeart/2005/8/layout/hProcess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F8730-A003-C045-83DB-DEFB06A68E4B}">
      <dsp:nvSpPr>
        <dsp:cNvPr id="0" name=""/>
        <dsp:cNvSpPr/>
      </dsp:nvSpPr>
      <dsp:spPr>
        <a:xfrm>
          <a:off x="527843" y="1793468"/>
          <a:ext cx="2095500" cy="1831730"/>
        </a:xfrm>
        <a:prstGeom prst="rightArrow">
          <a:avLst>
            <a:gd name="adj1" fmla="val 70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Street network, geographic and socio-economic characteristics for 72,776 census tracts</a:t>
          </a:r>
        </a:p>
      </dsp:txBody>
      <dsp:txXfrm>
        <a:off x="1051718" y="2068228"/>
        <a:ext cx="1021556" cy="1282211"/>
      </dsp:txXfrm>
    </dsp:sp>
    <dsp:sp modelId="{CD89F3AB-E830-6847-8069-8209D260508E}">
      <dsp:nvSpPr>
        <dsp:cNvPr id="0" name=""/>
        <dsp:cNvSpPr/>
      </dsp:nvSpPr>
      <dsp:spPr>
        <a:xfrm>
          <a:off x="3968" y="2185458"/>
          <a:ext cx="1047750" cy="10477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Inputs (neighborhood)</a:t>
          </a:r>
        </a:p>
      </dsp:txBody>
      <dsp:txXfrm>
        <a:off x="157407" y="2338897"/>
        <a:ext cx="740872" cy="740872"/>
      </dsp:txXfrm>
    </dsp:sp>
    <dsp:sp modelId="{BF88B8FA-DDFA-AB49-A189-006A30406C92}">
      <dsp:nvSpPr>
        <dsp:cNvPr id="0" name=""/>
        <dsp:cNvSpPr/>
      </dsp:nvSpPr>
      <dsp:spPr>
        <a:xfrm>
          <a:off x="3278187" y="1793468"/>
          <a:ext cx="2095500" cy="1831730"/>
        </a:xfrm>
        <a:prstGeom prst="rightArrow">
          <a:avLst>
            <a:gd name="adj1" fmla="val 70000"/>
            <a:gd name="adj2" fmla="val 50000"/>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Exploratory Factor Analysis (EFA)</a:t>
          </a:r>
        </a:p>
      </dsp:txBody>
      <dsp:txXfrm>
        <a:off x="3802062" y="2068228"/>
        <a:ext cx="1021556" cy="1282211"/>
      </dsp:txXfrm>
    </dsp:sp>
    <dsp:sp modelId="{820B99F8-6D14-0A4C-AFB6-1C55D2CF18BB}">
      <dsp:nvSpPr>
        <dsp:cNvPr id="0" name=""/>
        <dsp:cNvSpPr/>
      </dsp:nvSpPr>
      <dsp:spPr>
        <a:xfrm>
          <a:off x="2754312" y="2185458"/>
          <a:ext cx="1047750" cy="1047750"/>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Dimension-</a:t>
          </a:r>
          <a:r>
            <a:rPr lang="en-US" sz="800" kern="1200" dirty="0" err="1"/>
            <a:t>ality</a:t>
          </a:r>
          <a:r>
            <a:rPr lang="en-US" sz="800" kern="1200" dirty="0"/>
            <a:t> reduction</a:t>
          </a:r>
        </a:p>
      </dsp:txBody>
      <dsp:txXfrm>
        <a:off x="2907751" y="2338897"/>
        <a:ext cx="740872" cy="740872"/>
      </dsp:txXfrm>
    </dsp:sp>
    <dsp:sp modelId="{19A0657E-BC1F-8D4C-8256-3569CA808861}">
      <dsp:nvSpPr>
        <dsp:cNvPr id="0" name=""/>
        <dsp:cNvSpPr/>
      </dsp:nvSpPr>
      <dsp:spPr>
        <a:xfrm>
          <a:off x="6028531" y="1793468"/>
          <a:ext cx="2095500" cy="1831730"/>
        </a:xfrm>
        <a:prstGeom prst="rightArrow">
          <a:avLst>
            <a:gd name="adj1" fmla="val 70000"/>
            <a:gd name="adj2" fmla="val 5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CLARA partitioning algorithm</a:t>
          </a:r>
        </a:p>
      </dsp:txBody>
      <dsp:txXfrm>
        <a:off x="6552406" y="2068228"/>
        <a:ext cx="1021556" cy="1282211"/>
      </dsp:txXfrm>
    </dsp:sp>
    <dsp:sp modelId="{B3320082-3B7F-2D4E-BFFF-90F278EBC3A1}">
      <dsp:nvSpPr>
        <dsp:cNvPr id="0" name=""/>
        <dsp:cNvSpPr/>
      </dsp:nvSpPr>
      <dsp:spPr>
        <a:xfrm>
          <a:off x="5504656" y="2185458"/>
          <a:ext cx="1047750" cy="1047750"/>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Clustering</a:t>
          </a:r>
        </a:p>
      </dsp:txBody>
      <dsp:txXfrm>
        <a:off x="5658095" y="2338897"/>
        <a:ext cx="740872" cy="740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F8730-A003-C045-83DB-DEFB06A68E4B}">
      <dsp:nvSpPr>
        <dsp:cNvPr id="0" name=""/>
        <dsp:cNvSpPr/>
      </dsp:nvSpPr>
      <dsp:spPr>
        <a:xfrm>
          <a:off x="527843" y="1793468"/>
          <a:ext cx="2095500" cy="1831730"/>
        </a:xfrm>
        <a:prstGeom prst="rightArrow">
          <a:avLst>
            <a:gd name="adj1" fmla="val 70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Geography and travel structure characteristics for 2,250 Counties or CBSAs </a:t>
          </a:r>
        </a:p>
      </dsp:txBody>
      <dsp:txXfrm>
        <a:off x="1051718" y="2068228"/>
        <a:ext cx="1021556" cy="1282211"/>
      </dsp:txXfrm>
    </dsp:sp>
    <dsp:sp modelId="{CD89F3AB-E830-6847-8069-8209D260508E}">
      <dsp:nvSpPr>
        <dsp:cNvPr id="0" name=""/>
        <dsp:cNvSpPr/>
      </dsp:nvSpPr>
      <dsp:spPr>
        <a:xfrm>
          <a:off x="3968" y="2185458"/>
          <a:ext cx="1047750" cy="104775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Inputs (regional)</a:t>
          </a:r>
        </a:p>
      </dsp:txBody>
      <dsp:txXfrm>
        <a:off x="157407" y="2338897"/>
        <a:ext cx="740872" cy="740872"/>
      </dsp:txXfrm>
    </dsp:sp>
    <dsp:sp modelId="{BF88B8FA-DDFA-AB49-A189-006A30406C92}">
      <dsp:nvSpPr>
        <dsp:cNvPr id="0" name=""/>
        <dsp:cNvSpPr/>
      </dsp:nvSpPr>
      <dsp:spPr>
        <a:xfrm>
          <a:off x="3278187" y="1793468"/>
          <a:ext cx="2095500" cy="1831730"/>
        </a:xfrm>
        <a:prstGeom prst="rightArrow">
          <a:avLst>
            <a:gd name="adj1" fmla="val 70000"/>
            <a:gd name="adj2" fmla="val 50000"/>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Factor Analysis</a:t>
          </a:r>
        </a:p>
      </dsp:txBody>
      <dsp:txXfrm>
        <a:off x="3802062" y="2068228"/>
        <a:ext cx="1021556" cy="1282211"/>
      </dsp:txXfrm>
    </dsp:sp>
    <dsp:sp modelId="{820B99F8-6D14-0A4C-AFB6-1C55D2CF18BB}">
      <dsp:nvSpPr>
        <dsp:cNvPr id="0" name=""/>
        <dsp:cNvSpPr/>
      </dsp:nvSpPr>
      <dsp:spPr>
        <a:xfrm>
          <a:off x="2754312" y="2185458"/>
          <a:ext cx="1047750" cy="1047750"/>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Dimension-</a:t>
          </a:r>
          <a:r>
            <a:rPr lang="en-US" sz="1100" kern="1200" dirty="0" err="1"/>
            <a:t>ality</a:t>
          </a:r>
          <a:r>
            <a:rPr lang="en-US" sz="1100" kern="1200" dirty="0"/>
            <a:t> reduction</a:t>
          </a:r>
        </a:p>
      </dsp:txBody>
      <dsp:txXfrm>
        <a:off x="2907751" y="2338897"/>
        <a:ext cx="740872" cy="740872"/>
      </dsp:txXfrm>
    </dsp:sp>
    <dsp:sp modelId="{19A0657E-BC1F-8D4C-8256-3569CA808861}">
      <dsp:nvSpPr>
        <dsp:cNvPr id="0" name=""/>
        <dsp:cNvSpPr/>
      </dsp:nvSpPr>
      <dsp:spPr>
        <a:xfrm>
          <a:off x="6028531" y="1793468"/>
          <a:ext cx="2095500" cy="1831730"/>
        </a:xfrm>
        <a:prstGeom prst="rightArrow">
          <a:avLst>
            <a:gd name="adj1" fmla="val 70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en-US" sz="1200" kern="1200" dirty="0"/>
            <a:t>Partitioning around medoid (PAM) partitioning algorithm</a:t>
          </a:r>
        </a:p>
      </dsp:txBody>
      <dsp:txXfrm>
        <a:off x="6552406" y="2068228"/>
        <a:ext cx="1021556" cy="1282211"/>
      </dsp:txXfrm>
    </dsp:sp>
    <dsp:sp modelId="{B3320082-3B7F-2D4E-BFFF-90F278EBC3A1}">
      <dsp:nvSpPr>
        <dsp:cNvPr id="0" name=""/>
        <dsp:cNvSpPr/>
      </dsp:nvSpPr>
      <dsp:spPr>
        <a:xfrm>
          <a:off x="5504656" y="2185458"/>
          <a:ext cx="1047750" cy="1047750"/>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Clustering</a:t>
          </a:r>
        </a:p>
      </dsp:txBody>
      <dsp:txXfrm>
        <a:off x="5658095" y="2338897"/>
        <a:ext cx="740872" cy="7408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78A1C7-85EE-4973-8FD0-6930410A38FD}" type="datetimeFigureOut">
              <a:rPr lang="en-US" smtClean="0"/>
              <a:t>5/17/22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81903-BF89-4522-9020-27ED7A58AB21}" type="slidenum">
              <a:rPr lang="en-US" smtClean="0"/>
              <a:t>‹#›</a:t>
            </a:fld>
            <a:endParaRPr lang="en-US" dirty="0"/>
          </a:p>
        </p:txBody>
      </p:sp>
    </p:spTree>
    <p:extLst>
      <p:ext uri="{BB962C8B-B14F-4D97-AF65-F5344CB8AC3E}">
        <p14:creationId xmlns:p14="http://schemas.microsoft.com/office/powerpoint/2010/main" val="1354331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02575-EAFD-48B6-A9F7-2FFF2179805D}" type="datetimeFigureOut">
              <a:rPr lang="en-US" smtClean="0"/>
              <a:t>5/17/22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C1D33-C715-4584-B083-7FBAEA1975C3}" type="slidenum">
              <a:rPr lang="en-US" smtClean="0"/>
              <a:t>‹#›</a:t>
            </a:fld>
            <a:endParaRPr lang="en-US" dirty="0"/>
          </a:p>
        </p:txBody>
      </p:sp>
    </p:spTree>
    <p:extLst>
      <p:ext uri="{BB962C8B-B14F-4D97-AF65-F5344CB8AC3E}">
        <p14:creationId xmlns:p14="http://schemas.microsoft.com/office/powerpoint/2010/main" val="203001322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C1D33-C715-4584-B083-7FBAEA1975C3}" type="slidenum">
              <a:rPr lang="en-US" smtClean="0"/>
              <a:t>1</a:t>
            </a:fld>
            <a:endParaRPr lang="en-US" dirty="0"/>
          </a:p>
        </p:txBody>
      </p:sp>
    </p:spTree>
    <p:extLst>
      <p:ext uri="{BB962C8B-B14F-4D97-AF65-F5344CB8AC3E}">
        <p14:creationId xmlns:p14="http://schemas.microsoft.com/office/powerpoint/2010/main" val="407143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CE032-83EF-41F1-8CD2-D5D86BA3FFC7}" type="slidenum">
              <a:rPr lang="en-US" smtClean="0"/>
              <a:t>13</a:t>
            </a:fld>
            <a:endParaRPr lang="en-US" dirty="0"/>
          </a:p>
        </p:txBody>
      </p:sp>
    </p:spTree>
    <p:extLst>
      <p:ext uri="{BB962C8B-B14F-4D97-AF65-F5344CB8AC3E}">
        <p14:creationId xmlns:p14="http://schemas.microsoft.com/office/powerpoint/2010/main" val="37246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updated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C1D33-C715-4584-B083-7FBAEA1975C3}" type="slidenum">
              <a:rPr lang="en-US" smtClean="0"/>
              <a:t>16</a:t>
            </a:fld>
            <a:endParaRPr lang="en-US" dirty="0"/>
          </a:p>
        </p:txBody>
      </p:sp>
    </p:spTree>
    <p:extLst>
      <p:ext uri="{BB962C8B-B14F-4D97-AF65-F5344CB8AC3E}">
        <p14:creationId xmlns:p14="http://schemas.microsoft.com/office/powerpoint/2010/main" val="141225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updated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C1D33-C715-4584-B083-7FBAEA1975C3}" type="slidenum">
              <a:rPr lang="en-US" smtClean="0"/>
              <a:t>17</a:t>
            </a:fld>
            <a:endParaRPr lang="en-US" dirty="0"/>
          </a:p>
        </p:txBody>
      </p:sp>
    </p:spTree>
    <p:extLst>
      <p:ext uri="{BB962C8B-B14F-4D97-AF65-F5344CB8AC3E}">
        <p14:creationId xmlns:p14="http://schemas.microsoft.com/office/powerpoint/2010/main" val="58546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have been updated to match </a:t>
            </a:r>
            <a:r>
              <a:rPr lang="en-US" dirty="0" err="1"/>
              <a:t>Transp</a:t>
            </a:r>
            <a:r>
              <a:rPr lang="en-US" dirty="0"/>
              <a:t> Geo results</a:t>
            </a:r>
          </a:p>
        </p:txBody>
      </p:sp>
      <p:sp>
        <p:nvSpPr>
          <p:cNvPr id="4" name="Slide Number Placeholder 3"/>
          <p:cNvSpPr>
            <a:spLocks noGrp="1"/>
          </p:cNvSpPr>
          <p:nvPr>
            <p:ph type="sldNum" sz="quarter" idx="10"/>
          </p:nvPr>
        </p:nvSpPr>
        <p:spPr/>
        <p:txBody>
          <a:bodyPr/>
          <a:lstStyle/>
          <a:p>
            <a:fld id="{8DB1A603-1E82-48CC-A750-EC461D29064D}" type="slidenum">
              <a:rPr lang="en-US" smtClean="0"/>
              <a:t>18</a:t>
            </a:fld>
            <a:endParaRPr lang="en-US" dirty="0"/>
          </a:p>
        </p:txBody>
      </p:sp>
    </p:spTree>
    <p:extLst>
      <p:ext uri="{BB962C8B-B14F-4D97-AF65-F5344CB8AC3E}">
        <p14:creationId xmlns:p14="http://schemas.microsoft.com/office/powerpoint/2010/main" val="1386997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updated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6C1D33-C715-4584-B083-7FBAEA1975C3}" type="slidenum">
              <a:rPr lang="en-US" smtClean="0"/>
              <a:t>19</a:t>
            </a:fld>
            <a:endParaRPr lang="en-US" dirty="0"/>
          </a:p>
        </p:txBody>
      </p:sp>
    </p:spTree>
    <p:extLst>
      <p:ext uri="{BB962C8B-B14F-4D97-AF65-F5344CB8AC3E}">
        <p14:creationId xmlns:p14="http://schemas.microsoft.com/office/powerpoint/2010/main" val="91311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21</a:t>
            </a:fld>
            <a:endParaRPr lang="en-US" dirty="0"/>
          </a:p>
        </p:txBody>
      </p:sp>
    </p:spTree>
    <p:extLst>
      <p:ext uri="{BB962C8B-B14F-4D97-AF65-F5344CB8AC3E}">
        <p14:creationId xmlns:p14="http://schemas.microsoft.com/office/powerpoint/2010/main" val="13162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5</a:t>
            </a:fld>
            <a:endParaRPr lang="en-US" dirty="0"/>
          </a:p>
        </p:txBody>
      </p:sp>
    </p:spTree>
    <p:extLst>
      <p:ext uri="{BB962C8B-B14F-4D97-AF65-F5344CB8AC3E}">
        <p14:creationId xmlns:p14="http://schemas.microsoft.com/office/powerpoint/2010/main" val="126690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6</a:t>
            </a:fld>
            <a:endParaRPr lang="en-US" dirty="0"/>
          </a:p>
        </p:txBody>
      </p:sp>
    </p:spTree>
    <p:extLst>
      <p:ext uri="{BB962C8B-B14F-4D97-AF65-F5344CB8AC3E}">
        <p14:creationId xmlns:p14="http://schemas.microsoft.com/office/powerpoint/2010/main" val="39764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7</a:t>
            </a:fld>
            <a:endParaRPr lang="en-US" dirty="0"/>
          </a:p>
        </p:txBody>
      </p:sp>
    </p:spTree>
    <p:extLst>
      <p:ext uri="{BB962C8B-B14F-4D97-AF65-F5344CB8AC3E}">
        <p14:creationId xmlns:p14="http://schemas.microsoft.com/office/powerpoint/2010/main" val="197918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8</a:t>
            </a:fld>
            <a:endParaRPr lang="en-US" dirty="0"/>
          </a:p>
        </p:txBody>
      </p:sp>
    </p:spTree>
    <p:extLst>
      <p:ext uri="{BB962C8B-B14F-4D97-AF65-F5344CB8AC3E}">
        <p14:creationId xmlns:p14="http://schemas.microsoft.com/office/powerpoint/2010/main" val="336857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9</a:t>
            </a:fld>
            <a:endParaRPr lang="en-US" dirty="0"/>
          </a:p>
        </p:txBody>
      </p:sp>
    </p:spTree>
    <p:extLst>
      <p:ext uri="{BB962C8B-B14F-4D97-AF65-F5344CB8AC3E}">
        <p14:creationId xmlns:p14="http://schemas.microsoft.com/office/powerpoint/2010/main" val="186966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to </a:t>
            </a:r>
            <a:r>
              <a:rPr lang="en-US" dirty="0" err="1"/>
              <a:t>transp</a:t>
            </a:r>
            <a:r>
              <a:rPr lang="en-US" dirty="0"/>
              <a:t> geo results</a:t>
            </a:r>
          </a:p>
        </p:txBody>
      </p:sp>
      <p:sp>
        <p:nvSpPr>
          <p:cNvPr id="4" name="Slide Number Placeholder 3"/>
          <p:cNvSpPr>
            <a:spLocks noGrp="1"/>
          </p:cNvSpPr>
          <p:nvPr>
            <p:ph type="sldNum" sz="quarter" idx="10"/>
          </p:nvPr>
        </p:nvSpPr>
        <p:spPr/>
        <p:txBody>
          <a:bodyPr/>
          <a:lstStyle/>
          <a:p>
            <a:fld id="{8DB1A603-1E82-48CC-A750-EC461D29064D}" type="slidenum">
              <a:rPr lang="en-US" smtClean="0"/>
              <a:t>10</a:t>
            </a:fld>
            <a:endParaRPr lang="en-US" dirty="0"/>
          </a:p>
        </p:txBody>
      </p:sp>
    </p:spTree>
    <p:extLst>
      <p:ext uri="{BB962C8B-B14F-4D97-AF65-F5344CB8AC3E}">
        <p14:creationId xmlns:p14="http://schemas.microsoft.com/office/powerpoint/2010/main" val="128235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CE032-83EF-41F1-8CD2-D5D86BA3FFC7}" type="slidenum">
              <a:rPr lang="en-US" smtClean="0"/>
              <a:t>11</a:t>
            </a:fld>
            <a:endParaRPr lang="en-US" dirty="0"/>
          </a:p>
        </p:txBody>
      </p:sp>
    </p:spTree>
    <p:extLst>
      <p:ext uri="{BB962C8B-B14F-4D97-AF65-F5344CB8AC3E}">
        <p14:creationId xmlns:p14="http://schemas.microsoft.com/office/powerpoint/2010/main" val="93603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1A603-1E82-48CC-A750-EC461D29064D}" type="slidenum">
              <a:rPr lang="en-US" smtClean="0"/>
              <a:t>12</a:t>
            </a:fld>
            <a:endParaRPr lang="en-US" dirty="0"/>
          </a:p>
        </p:txBody>
      </p:sp>
    </p:spTree>
    <p:extLst>
      <p:ext uri="{BB962C8B-B14F-4D97-AF65-F5344CB8AC3E}">
        <p14:creationId xmlns:p14="http://schemas.microsoft.com/office/powerpoint/2010/main" val="3333684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8" name="Rectangle 7"/>
          <p:cNvSpPr/>
          <p:nvPr userDrawn="1"/>
        </p:nvSpPr>
        <p:spPr>
          <a:xfrm flipV="1">
            <a:off x="-13139" y="1384916"/>
            <a:ext cx="12205139" cy="5473083"/>
          </a:xfrm>
          <a:prstGeom prst="rect">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13" name="Title 23"/>
          <p:cNvSpPr>
            <a:spLocks noGrp="1"/>
          </p:cNvSpPr>
          <p:nvPr>
            <p:ph type="title" hasCustomPrompt="1"/>
          </p:nvPr>
        </p:nvSpPr>
        <p:spPr>
          <a:xfrm>
            <a:off x="269932" y="3603284"/>
            <a:ext cx="11236268" cy="1057620"/>
          </a:xfrm>
        </p:spPr>
        <p:txBody>
          <a:bodyPr lIns="0" tIns="0" rIns="0" bIns="0" anchor="t" anchorCtr="0">
            <a:noAutofit/>
          </a:bodyPr>
          <a:lstStyle>
            <a:lvl1pPr>
              <a:lnSpc>
                <a:spcPts val="5500"/>
              </a:lnSpc>
              <a:defRPr sz="4800" b="1" baseline="0">
                <a:solidFill>
                  <a:schemeClr val="bg1"/>
                </a:solidFill>
                <a:latin typeface="Helvetica Neue" charset="0"/>
                <a:ea typeface="Helvetica Neue" charset="0"/>
                <a:cs typeface="Helvetica Neue" charset="0"/>
              </a:defRPr>
            </a:lvl1pPr>
          </a:lstStyle>
          <a:p>
            <a:r>
              <a:rPr lang="en-US" dirty="0"/>
              <a:t>Title Slide. Keep Size + Line Spacing</a:t>
            </a:r>
          </a:p>
        </p:txBody>
      </p:sp>
      <p:sp>
        <p:nvSpPr>
          <p:cNvPr id="10" name="Text Placeholder 9"/>
          <p:cNvSpPr>
            <a:spLocks noGrp="1"/>
          </p:cNvSpPr>
          <p:nvPr>
            <p:ph type="body" sz="quarter" idx="10" hasCustomPrompt="1"/>
          </p:nvPr>
        </p:nvSpPr>
        <p:spPr>
          <a:xfrm>
            <a:off x="269932" y="5928256"/>
            <a:ext cx="3073400" cy="406400"/>
          </a:xfrm>
        </p:spPr>
        <p:txBody>
          <a:bodyPr>
            <a:normAutofit/>
          </a:bodyPr>
          <a:lstStyle>
            <a:lvl1pPr marL="0" marR="0" indent="0" algn="r" defTabSz="914400" rtl="0" eaLnBrk="1" fontAlgn="auto" latinLnBrk="0" hangingPunct="1">
              <a:lnSpc>
                <a:spcPct val="100000"/>
              </a:lnSpc>
              <a:spcBef>
                <a:spcPts val="0"/>
              </a:spcBef>
              <a:spcAft>
                <a:spcPts val="0"/>
              </a:spcAft>
              <a:buClrTx/>
              <a:buSzTx/>
              <a:buFontTx/>
              <a:buNone/>
              <a:tabLst/>
              <a:defRPr sz="1600">
                <a:solidFill>
                  <a:srgbClr val="808285"/>
                </a:solidFill>
                <a:latin typeface="Helvetica Neue" charset="0"/>
                <a:ea typeface="Helvetica Neue" charset="0"/>
                <a:cs typeface="Helvetica Neue"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rgbClr val="808285"/>
                </a:solidFill>
                <a:latin typeface="Helvetica Neue" charset="0"/>
                <a:ea typeface="Helvetica Neue" charset="0"/>
                <a:cs typeface="Helvetica Neue" charset="0"/>
              </a:rPr>
              <a:t>CLICK TO EDIT DATE</a:t>
            </a:r>
          </a:p>
        </p:txBody>
      </p:sp>
      <p:sp>
        <p:nvSpPr>
          <p:cNvPr id="19" name="Text Placeholder 18"/>
          <p:cNvSpPr>
            <a:spLocks noGrp="1"/>
          </p:cNvSpPr>
          <p:nvPr>
            <p:ph type="body" sz="quarter" idx="11" hasCustomPrompt="1"/>
          </p:nvPr>
        </p:nvSpPr>
        <p:spPr>
          <a:xfrm>
            <a:off x="269932" y="4896912"/>
            <a:ext cx="9712268" cy="914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bg1"/>
                </a:solidFill>
                <a:latin typeface="Helvetica Neue" charset="0"/>
                <a:ea typeface="Helvetica Neue" charset="0"/>
                <a:cs typeface="Helvetica Neue"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Helvetica Neue" charset="0"/>
                <a:ea typeface="Helvetica Neue" charset="0"/>
                <a:cs typeface="Helvetica Neue" charset="0"/>
              </a:rPr>
              <a:t>Click To Edit SUBTITLE | MOVE DOWN IF NEEDED</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4617" y="267935"/>
            <a:ext cx="2292879" cy="902373"/>
          </a:xfrm>
          <a:prstGeom prst="rect">
            <a:avLst/>
          </a:prstGeom>
        </p:spPr>
      </p:pic>
      <p:sp>
        <p:nvSpPr>
          <p:cNvPr id="7"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325AAE2B-E3ED-4DAC-929C-BDD4C7D08986}" type="slidenum">
              <a:rPr lang="en-US" smtClean="0"/>
              <a:pPr defTabSz="170911"/>
              <a:t>‹#›</a:t>
            </a:fld>
            <a:endParaRPr lang="en-US" dirty="0"/>
          </a:p>
        </p:txBody>
      </p:sp>
    </p:spTree>
    <p:extLst>
      <p:ext uri="{BB962C8B-B14F-4D97-AF65-F5344CB8AC3E}">
        <p14:creationId xmlns:p14="http://schemas.microsoft.com/office/powerpoint/2010/main" val="368341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26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623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84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875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415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74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97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592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074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6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342901" y="1504951"/>
            <a:ext cx="11010900" cy="4248714"/>
          </a:xfrm>
        </p:spPr>
        <p:txBody>
          <a:bodyPr/>
          <a:lstStyle>
            <a:lvl1pPr>
              <a:lnSpc>
                <a:spcPct val="120000"/>
              </a:lnSpc>
              <a:spcBef>
                <a:spcPts val="0"/>
              </a:spcBef>
              <a:spcAft>
                <a:spcPts val="600"/>
              </a:spcAft>
              <a:defRPr>
                <a:solidFill>
                  <a:srgbClr val="606263"/>
                </a:solidFill>
                <a:latin typeface="Helvetica Neue" charset="0"/>
                <a:ea typeface="Helvetica Neue" charset="0"/>
                <a:cs typeface="Helvetica Neue" charset="0"/>
              </a:defRPr>
            </a:lvl1pPr>
            <a:lvl2pPr>
              <a:lnSpc>
                <a:spcPct val="120000"/>
              </a:lnSpc>
              <a:spcBef>
                <a:spcPts val="0"/>
              </a:spcBef>
              <a:spcAft>
                <a:spcPts val="600"/>
              </a:spcAft>
              <a:defRPr>
                <a:solidFill>
                  <a:srgbClr val="606263"/>
                </a:solidFill>
                <a:latin typeface="Helvetica Neue" charset="0"/>
                <a:ea typeface="Helvetica Neue" charset="0"/>
                <a:cs typeface="Helvetica Neue" charset="0"/>
              </a:defRPr>
            </a:lvl2pPr>
            <a:lvl3pPr>
              <a:lnSpc>
                <a:spcPct val="120000"/>
              </a:lnSpc>
              <a:spcBef>
                <a:spcPts val="0"/>
              </a:spcBef>
              <a:spcAft>
                <a:spcPts val="600"/>
              </a:spcAft>
              <a:defRPr>
                <a:solidFill>
                  <a:srgbClr val="606263"/>
                </a:solidFill>
                <a:latin typeface="Helvetica Neue" charset="0"/>
                <a:ea typeface="Helvetica Neue" charset="0"/>
                <a:cs typeface="Helvetica Neue" charset="0"/>
              </a:defRPr>
            </a:lvl3pPr>
            <a:lvl4pPr>
              <a:lnSpc>
                <a:spcPct val="120000"/>
              </a:lnSpc>
              <a:spcBef>
                <a:spcPts val="0"/>
              </a:spcBef>
              <a:spcAft>
                <a:spcPts val="600"/>
              </a:spcAft>
              <a:defRPr>
                <a:solidFill>
                  <a:srgbClr val="606263"/>
                </a:solidFill>
                <a:latin typeface="Helvetica Neue" charset="0"/>
                <a:ea typeface="Helvetica Neue" charset="0"/>
                <a:cs typeface="Helvetica Neue" charset="0"/>
              </a:defRPr>
            </a:lvl4pPr>
            <a:lvl5pPr>
              <a:lnSpc>
                <a:spcPct val="120000"/>
              </a:lnSpc>
              <a:spcBef>
                <a:spcPts val="0"/>
              </a:spcBef>
              <a:spcAft>
                <a:spcPts val="600"/>
              </a:spcAft>
              <a:defRPr>
                <a:solidFill>
                  <a:srgbClr val="606263"/>
                </a:solidFill>
                <a:latin typeface="Helvetica Neue" charset="0"/>
                <a:ea typeface="Helvetica Neue" charset="0"/>
                <a:cs typeface="Helvetica Neue"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flipV="1">
            <a:off x="0" y="0"/>
            <a:ext cx="12205139" cy="1143000"/>
          </a:xfrm>
          <a:prstGeom prst="rect">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42901" y="1"/>
            <a:ext cx="11010900" cy="1143000"/>
          </a:xfrm>
        </p:spPr>
        <p:txBody>
          <a:bodyPr lIns="0" tIns="0" rIns="0" bIns="0" anchor="ctr" anchorCtr="0">
            <a:noAutofit/>
          </a:bodyPr>
          <a:lstStyle>
            <a:lvl1pPr>
              <a:lnSpc>
                <a:spcPts val="4400"/>
              </a:lnSpc>
              <a:defRPr sz="4000" b="1" cap="none" baseline="0">
                <a:solidFill>
                  <a:schemeClr val="bg1"/>
                </a:solidFill>
                <a:latin typeface="Helvetica Neue" charset="0"/>
                <a:ea typeface="Helvetica Neue" charset="0"/>
                <a:cs typeface="Helvetica Neue" charset="0"/>
              </a:defRPr>
            </a:lvl1pPr>
          </a:lstStyle>
          <a:p>
            <a:r>
              <a:rPr lang="en-US" dirty="0"/>
              <a:t>Click To Edit Slide TITLE</a:t>
            </a:r>
          </a:p>
        </p:txBody>
      </p:sp>
      <p:sp>
        <p:nvSpPr>
          <p:cNvPr id="3" name="Rectangle 2"/>
          <p:cNvSpPr/>
          <p:nvPr userDrawn="1"/>
        </p:nvSpPr>
        <p:spPr>
          <a:xfrm>
            <a:off x="9416716" y="6152147"/>
            <a:ext cx="1403684" cy="585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641F229C-843D-4999-A0CF-C57D9884C01B}" type="slidenum">
              <a:rPr lang="en-US" smtClean="0"/>
              <a:pPr defTabSz="170911"/>
              <a:t>‹#›</a:t>
            </a:fld>
            <a:endParaRPr lang="en-US" dirty="0"/>
          </a:p>
        </p:txBody>
      </p:sp>
    </p:spTree>
    <p:extLst>
      <p:ext uri="{BB962C8B-B14F-4D97-AF65-F5344CB8AC3E}">
        <p14:creationId xmlns:p14="http://schemas.microsoft.com/office/powerpoint/2010/main" val="1289367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05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589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946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8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741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992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513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968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803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17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PACER">
    <p:spTree>
      <p:nvGrpSpPr>
        <p:cNvPr id="1" name=""/>
        <p:cNvGrpSpPr/>
        <p:nvPr/>
      </p:nvGrpSpPr>
      <p:grpSpPr>
        <a:xfrm>
          <a:off x="0" y="0"/>
          <a:ext cx="0" cy="0"/>
          <a:chOff x="0" y="0"/>
          <a:chExt cx="0" cy="0"/>
        </a:xfrm>
      </p:grpSpPr>
      <p:sp>
        <p:nvSpPr>
          <p:cNvPr id="5" name="Rectangle 4"/>
          <p:cNvSpPr/>
          <p:nvPr userDrawn="1"/>
        </p:nvSpPr>
        <p:spPr>
          <a:xfrm>
            <a:off x="0" y="0"/>
            <a:ext cx="12192000" cy="5664200"/>
          </a:xfrm>
          <a:prstGeom prst="rect">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457CBF"/>
              </a:solidFill>
              <a:latin typeface="Gill Sans MT" pitchFamily="34" charset="0"/>
              <a:ea typeface="+mj-ea"/>
              <a:cs typeface="+mj-cs"/>
            </a:endParaRPr>
          </a:p>
        </p:txBody>
      </p:sp>
      <p:sp>
        <p:nvSpPr>
          <p:cNvPr id="6" name="Title 1"/>
          <p:cNvSpPr>
            <a:spLocks noGrp="1"/>
          </p:cNvSpPr>
          <p:nvPr>
            <p:ph type="title" hasCustomPrompt="1"/>
          </p:nvPr>
        </p:nvSpPr>
        <p:spPr>
          <a:xfrm>
            <a:off x="596900" y="2289175"/>
            <a:ext cx="10985500" cy="3082925"/>
          </a:xfrm>
        </p:spPr>
        <p:txBody>
          <a:bodyPr lIns="0" tIns="0" rIns="0" bIns="0" anchor="t" anchorCtr="0">
            <a:noAutofit/>
          </a:bodyPr>
          <a:lstStyle>
            <a:lvl1pPr algn="ctr">
              <a:lnSpc>
                <a:spcPct val="100000"/>
              </a:lnSpc>
              <a:defRPr sz="4800" b="1" cap="none" baseline="0">
                <a:solidFill>
                  <a:schemeClr val="bg1"/>
                </a:solidFill>
                <a:latin typeface="Helvetica Neue" charset="0"/>
                <a:ea typeface="Helvetica Neue" charset="0"/>
                <a:cs typeface="Helvetica Neue" charset="0"/>
              </a:defRPr>
            </a:lvl1pPr>
          </a:lstStyle>
          <a:p>
            <a:r>
              <a:rPr lang="en-US" dirty="0"/>
              <a:t>Spacer Slide For A New Section Of Your Presentation</a:t>
            </a:r>
          </a:p>
        </p:txBody>
      </p:sp>
      <p:sp>
        <p:nvSpPr>
          <p:cNvPr id="2" name="Rectangle 1"/>
          <p:cNvSpPr/>
          <p:nvPr userDrawn="1"/>
        </p:nvSpPr>
        <p:spPr>
          <a:xfrm>
            <a:off x="9448800" y="6007768"/>
            <a:ext cx="1491916" cy="78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A4D4FF98-D827-410F-A928-C3B1A944985C}" type="slidenum">
              <a:rPr lang="en-US" smtClean="0"/>
              <a:pPr defTabSz="170911"/>
              <a:t>‹#›</a:t>
            </a:fld>
            <a:endParaRPr lang="en-US" dirty="0"/>
          </a:p>
        </p:txBody>
      </p:sp>
    </p:spTree>
    <p:extLst>
      <p:ext uri="{BB962C8B-B14F-4D97-AF65-F5344CB8AC3E}">
        <p14:creationId xmlns:p14="http://schemas.microsoft.com/office/powerpoint/2010/main" val="305340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image">
    <p:spTree>
      <p:nvGrpSpPr>
        <p:cNvPr id="1" name=""/>
        <p:cNvGrpSpPr/>
        <p:nvPr/>
      </p:nvGrpSpPr>
      <p:grpSpPr>
        <a:xfrm>
          <a:off x="0" y="0"/>
          <a:ext cx="0" cy="0"/>
          <a:chOff x="0" y="0"/>
          <a:chExt cx="0" cy="0"/>
        </a:xfrm>
      </p:grpSpPr>
      <p:sp>
        <p:nvSpPr>
          <p:cNvPr id="10" name="Rectangle 9"/>
          <p:cNvSpPr/>
          <p:nvPr userDrawn="1"/>
        </p:nvSpPr>
        <p:spPr>
          <a:xfrm flipV="1">
            <a:off x="0" y="0"/>
            <a:ext cx="12205139" cy="1143000"/>
          </a:xfrm>
          <a:prstGeom prst="rect">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68301" y="1"/>
            <a:ext cx="11544299" cy="1143000"/>
          </a:xfrm>
        </p:spPr>
        <p:txBody>
          <a:bodyPr lIns="0" tIns="0" rIns="0" bIns="0" anchor="ctr" anchorCtr="0">
            <a:noAutofit/>
          </a:bodyPr>
          <a:lstStyle>
            <a:lvl1pPr>
              <a:lnSpc>
                <a:spcPts val="4400"/>
              </a:lnSpc>
              <a:defRPr sz="4000" b="1" cap="none" baseline="0">
                <a:solidFill>
                  <a:schemeClr val="bg1"/>
                </a:solidFill>
                <a:latin typeface="Helvetica Neue" charset="0"/>
                <a:ea typeface="Helvetica Neue" charset="0"/>
                <a:cs typeface="Helvetica Neue" charset="0"/>
              </a:defRPr>
            </a:lvl1pPr>
          </a:lstStyle>
          <a:p>
            <a:r>
              <a:rPr lang="en-US" dirty="0"/>
              <a:t>TITLE | CONTENT + BIG IMAGE</a:t>
            </a:r>
          </a:p>
        </p:txBody>
      </p:sp>
      <p:sp>
        <p:nvSpPr>
          <p:cNvPr id="8" name="Content Placeholder 2"/>
          <p:cNvSpPr>
            <a:spLocks noGrp="1"/>
          </p:cNvSpPr>
          <p:nvPr>
            <p:ph idx="10" hasCustomPrompt="1"/>
          </p:nvPr>
        </p:nvSpPr>
        <p:spPr>
          <a:xfrm>
            <a:off x="368301" y="1504951"/>
            <a:ext cx="4952999" cy="5181601"/>
          </a:xfrm>
        </p:spPr>
        <p:txBody>
          <a:bodyPr/>
          <a:lstStyle>
            <a:lvl1pPr>
              <a:lnSpc>
                <a:spcPct val="120000"/>
              </a:lnSpc>
              <a:spcBef>
                <a:spcPts val="0"/>
              </a:spcBef>
              <a:spcAft>
                <a:spcPts val="600"/>
              </a:spcAft>
              <a:defRPr>
                <a:solidFill>
                  <a:srgbClr val="606263"/>
                </a:solidFill>
                <a:latin typeface="Helvetica Neue" charset="0"/>
                <a:ea typeface="Helvetica Neue" charset="0"/>
                <a:cs typeface="Helvetica Neue" charset="0"/>
              </a:defRPr>
            </a:lvl1pPr>
            <a:lvl2pPr>
              <a:lnSpc>
                <a:spcPct val="120000"/>
              </a:lnSpc>
              <a:spcBef>
                <a:spcPts val="0"/>
              </a:spcBef>
              <a:spcAft>
                <a:spcPts val="600"/>
              </a:spcAft>
              <a:defRPr>
                <a:solidFill>
                  <a:srgbClr val="606263"/>
                </a:solidFill>
                <a:latin typeface="Helvetica Neue" charset="0"/>
                <a:ea typeface="Helvetica Neue" charset="0"/>
                <a:cs typeface="Helvetica Neue" charset="0"/>
              </a:defRPr>
            </a:lvl2pPr>
            <a:lvl3pPr>
              <a:lnSpc>
                <a:spcPct val="120000"/>
              </a:lnSpc>
              <a:spcBef>
                <a:spcPts val="0"/>
              </a:spcBef>
              <a:spcAft>
                <a:spcPts val="600"/>
              </a:spcAft>
              <a:defRPr>
                <a:solidFill>
                  <a:srgbClr val="606263"/>
                </a:solidFill>
                <a:latin typeface="Helvetica Neue" charset="0"/>
                <a:ea typeface="Helvetica Neue" charset="0"/>
                <a:cs typeface="Helvetica Neue" charset="0"/>
              </a:defRPr>
            </a:lvl3pPr>
            <a:lvl4pPr>
              <a:lnSpc>
                <a:spcPct val="120000"/>
              </a:lnSpc>
              <a:spcBef>
                <a:spcPts val="0"/>
              </a:spcBef>
              <a:spcAft>
                <a:spcPts val="600"/>
              </a:spcAft>
              <a:defRPr>
                <a:solidFill>
                  <a:srgbClr val="606263"/>
                </a:solidFill>
                <a:latin typeface="Helvetica Neue" charset="0"/>
                <a:ea typeface="Helvetica Neue" charset="0"/>
                <a:cs typeface="Helvetica Neue" charset="0"/>
              </a:defRPr>
            </a:lvl4pPr>
            <a:lvl5pPr>
              <a:lnSpc>
                <a:spcPct val="120000"/>
              </a:lnSpc>
              <a:spcBef>
                <a:spcPts val="0"/>
              </a:spcBef>
              <a:spcAft>
                <a:spcPts val="600"/>
              </a:spcAft>
              <a:defRPr>
                <a:solidFill>
                  <a:srgbClr val="606263"/>
                </a:solidFill>
                <a:latin typeface="Helvetica Neue" charset="0"/>
                <a:ea typeface="Helvetica Neue" charset="0"/>
                <a:cs typeface="Helvetica Neue" charset="0"/>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1" hasCustomPrompt="1"/>
          </p:nvPr>
        </p:nvSpPr>
        <p:spPr>
          <a:xfrm>
            <a:off x="6515100" y="1504951"/>
            <a:ext cx="4264586" cy="3163345"/>
          </a:xfrm>
        </p:spPr>
        <p:txBody>
          <a:bodyPr/>
          <a:lstStyle>
            <a:lvl1pPr marL="0" indent="0">
              <a:buNone/>
              <a:defRPr baseline="0">
                <a:solidFill>
                  <a:srgbClr val="808285"/>
                </a:solidFill>
                <a:latin typeface="Helvetica Neue" charset="0"/>
                <a:ea typeface="Helvetica Neue" charset="0"/>
                <a:cs typeface="Helvetica Neue" charset="0"/>
              </a:defRPr>
            </a:lvl1pPr>
          </a:lstStyle>
          <a:p>
            <a:pPr lvl="0"/>
            <a:r>
              <a:rPr lang="en-US" dirty="0"/>
              <a:t>Add Image</a:t>
            </a:r>
          </a:p>
          <a:p>
            <a:pPr lvl="0"/>
            <a:endParaRPr lang="en-US" dirty="0"/>
          </a:p>
        </p:txBody>
      </p:sp>
      <p:sp>
        <p:nvSpPr>
          <p:cNvPr id="3" name="Rectangle 2"/>
          <p:cNvSpPr/>
          <p:nvPr userDrawn="1"/>
        </p:nvSpPr>
        <p:spPr>
          <a:xfrm>
            <a:off x="9416716" y="6152147"/>
            <a:ext cx="1459831"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4FC19EC6-032A-4690-AD58-1C456D001BEB}" type="slidenum">
              <a:rPr lang="en-US" smtClean="0"/>
              <a:pPr defTabSz="170911"/>
              <a:t>‹#›</a:t>
            </a:fld>
            <a:endParaRPr lang="en-US" dirty="0"/>
          </a:p>
        </p:txBody>
      </p:sp>
    </p:spTree>
    <p:extLst>
      <p:ext uri="{BB962C8B-B14F-4D97-AF65-F5344CB8AC3E}">
        <p14:creationId xmlns:p14="http://schemas.microsoft.com/office/powerpoint/2010/main" val="310187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flipV="1">
            <a:off x="0" y="0"/>
            <a:ext cx="12205139" cy="1143000"/>
          </a:xfrm>
          <a:prstGeom prst="rect">
            <a:avLst/>
          </a:prstGeom>
          <a:solidFill>
            <a:srgbClr val="007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chemeClr val="bg1">
                  <a:lumMod val="95000"/>
                </a:schemeClr>
              </a:solidFill>
              <a:latin typeface="Gill Sans MT" pitchFamily="34" charset="0"/>
              <a:ea typeface="+mj-ea"/>
              <a:cs typeface="+mj-cs"/>
            </a:endParaRPr>
          </a:p>
        </p:txBody>
      </p:sp>
      <p:sp>
        <p:nvSpPr>
          <p:cNvPr id="2" name="Title 1"/>
          <p:cNvSpPr>
            <a:spLocks noGrp="1"/>
          </p:cNvSpPr>
          <p:nvPr>
            <p:ph type="title" hasCustomPrompt="1"/>
          </p:nvPr>
        </p:nvSpPr>
        <p:spPr>
          <a:xfrm>
            <a:off x="342901" y="1"/>
            <a:ext cx="11277599" cy="1143000"/>
          </a:xfrm>
        </p:spPr>
        <p:txBody>
          <a:bodyPr lIns="0" tIns="0" rIns="0" bIns="0" anchor="ctr" anchorCtr="0">
            <a:noAutofit/>
          </a:bodyPr>
          <a:lstStyle>
            <a:lvl1pPr>
              <a:lnSpc>
                <a:spcPts val="4400"/>
              </a:lnSpc>
              <a:defRPr sz="4000" b="1" cap="none" baseline="0">
                <a:solidFill>
                  <a:schemeClr val="bg1"/>
                </a:solidFill>
                <a:latin typeface="Helvetica Neue" charset="0"/>
                <a:ea typeface="Helvetica Neue" charset="0"/>
                <a:cs typeface="Helvetica Neue" charset="0"/>
              </a:defRPr>
            </a:lvl1pPr>
          </a:lstStyle>
          <a:p>
            <a:r>
              <a:rPr lang="en-US" dirty="0"/>
              <a:t>Blank | Add Your Own Content</a:t>
            </a:r>
          </a:p>
        </p:txBody>
      </p:sp>
      <p:sp>
        <p:nvSpPr>
          <p:cNvPr id="3" name="Rectangle 2"/>
          <p:cNvSpPr/>
          <p:nvPr userDrawn="1"/>
        </p:nvSpPr>
        <p:spPr>
          <a:xfrm>
            <a:off x="9384632" y="6136105"/>
            <a:ext cx="145181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A4D4FF98-D827-410F-A928-C3B1A944985C}" type="slidenum">
              <a:rPr lang="en-US" smtClean="0"/>
              <a:pPr defTabSz="170911"/>
              <a:t>‹#›</a:t>
            </a:fld>
            <a:endParaRPr lang="en-US" dirty="0"/>
          </a:p>
        </p:txBody>
      </p:sp>
    </p:spTree>
    <p:extLst>
      <p:ext uri="{BB962C8B-B14F-4D97-AF65-F5344CB8AC3E}">
        <p14:creationId xmlns:p14="http://schemas.microsoft.com/office/powerpoint/2010/main" val="2335085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62CB-6ED0-47B7-AE0B-6FA6107ED10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D2D9F68-A283-4297-AF3C-A052979604F2}"/>
              </a:ext>
            </a:extLst>
          </p:cNvPr>
          <p:cNvSpPr>
            <a:spLocks noGrp="1"/>
          </p:cNvSpPr>
          <p:nvPr>
            <p:ph idx="1"/>
          </p:nvPr>
        </p:nvSpPr>
        <p:spPr/>
        <p:txBody>
          <a:bodyPr/>
          <a:lstStyle>
            <a:lvl1pPr>
              <a:defRPr>
                <a:latin typeface="Microsoft Sans Serif" panose="020B0604020202020204" pitchFamily="34" charset="0"/>
                <a:ea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ea typeface="Microsoft Sans Serif" panose="020B0604020202020204" pitchFamily="34" charset="0"/>
                <a:cs typeface="Microsoft Sans Serif" panose="020B0604020202020204" pitchFamily="34" charset="0"/>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58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953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00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AE3067B0-FC32-FB40-AE48-B261713DFBC8}"/>
              </a:ext>
            </a:extLst>
          </p:cNvPr>
          <p:cNvSpPr>
            <a:spLocks noGrp="1"/>
          </p:cNvSpPr>
          <p:nvPr>
            <p:ph type="sldNum" sz="quarter" idx="4"/>
          </p:nvPr>
        </p:nvSpPr>
        <p:spPr>
          <a:xfrm>
            <a:off x="10796517" y="6478764"/>
            <a:ext cx="567631" cy="365125"/>
          </a:xfrm>
          <a:prstGeom prst="rect">
            <a:avLst/>
          </a:prstGeom>
        </p:spPr>
        <p:txBody>
          <a:bodyPr vert="horz" lIns="91440" tIns="45720" rIns="91440" bIns="45720" rtlCol="0" anchor="ctr"/>
          <a:lstStyle>
            <a:lvl1pPr algn="ctr">
              <a:defRPr sz="1050">
                <a:solidFill>
                  <a:schemeClr val="bg1"/>
                </a:solidFill>
              </a:defRPr>
            </a:lvl1pPr>
          </a:lstStyle>
          <a:p>
            <a:fld id="{A2C27F82-79FD-B244-BCFD-9B1449B95085}" type="slidenum">
              <a:rPr lang="en-US" smtClean="0"/>
              <a:t>‹#›</a:t>
            </a:fld>
            <a:endParaRPr lang="en-US" dirty="0"/>
          </a:p>
        </p:txBody>
      </p:sp>
      <p:sp>
        <p:nvSpPr>
          <p:cNvPr id="14" name="Title 13">
            <a:extLst>
              <a:ext uri="{FF2B5EF4-FFF2-40B4-BE49-F238E27FC236}">
                <a16:creationId xmlns:a16="http://schemas.microsoft.com/office/drawing/2014/main" id="{AD01AA35-EECD-2D4C-A21A-9B803ABA5CE9}"/>
              </a:ext>
            </a:extLst>
          </p:cNvPr>
          <p:cNvSpPr>
            <a:spLocks noGrp="1"/>
          </p:cNvSpPr>
          <p:nvPr>
            <p:ph type="title"/>
          </p:nvPr>
        </p:nvSpPr>
        <p:spPr/>
        <p:txBody>
          <a:bodyPr/>
          <a:lstStyle/>
          <a:p>
            <a:r>
              <a:rPr lang="en-US"/>
              <a:t>Click to edit Master title style</a:t>
            </a:r>
          </a:p>
        </p:txBody>
      </p:sp>
      <p:sp>
        <p:nvSpPr>
          <p:cNvPr id="18" name="Content Placeholder 17">
            <a:extLst>
              <a:ext uri="{FF2B5EF4-FFF2-40B4-BE49-F238E27FC236}">
                <a16:creationId xmlns:a16="http://schemas.microsoft.com/office/drawing/2014/main" id="{F8500931-D791-7D43-B8E1-21C13FEDC634}"/>
              </a:ext>
            </a:extLst>
          </p:cNvPr>
          <p:cNvSpPr>
            <a:spLocks noGrp="1"/>
          </p:cNvSpPr>
          <p:nvPr>
            <p:ph sz="quarter" idx="10"/>
          </p:nvPr>
        </p:nvSpPr>
        <p:spPr>
          <a:xfrm>
            <a:off x="256117" y="762000"/>
            <a:ext cx="11631083" cy="5562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28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04800" y="6101198"/>
            <a:ext cx="1447800" cy="577614"/>
          </a:xfrm>
          <a:prstGeom prst="rect">
            <a:avLst/>
          </a:prstGeom>
        </p:spPr>
      </p:pic>
      <p:sp>
        <p:nvSpPr>
          <p:cNvPr id="9" name="Slide Number Placeholder 5"/>
          <p:cNvSpPr>
            <a:spLocks noGrp="1"/>
          </p:cNvSpPr>
          <p:nvPr>
            <p:ph type="sldNum" sz="quarter" idx="4"/>
          </p:nvPr>
        </p:nvSpPr>
        <p:spPr>
          <a:xfrm>
            <a:off x="4673600" y="6356354"/>
            <a:ext cx="2844800" cy="365125"/>
          </a:xfrm>
          <a:prstGeom prst="rect">
            <a:avLst/>
          </a:prstGeom>
        </p:spPr>
        <p:txBody>
          <a:bodyPr vert="horz" lIns="34182" tIns="17091" rIns="34182" bIns="17091" rtlCol="0" anchor="ctr"/>
          <a:lstStyle>
            <a:lvl1pPr algn="ctr">
              <a:defRPr sz="1000">
                <a:solidFill>
                  <a:schemeClr val="tx1"/>
                </a:solidFill>
              </a:defRPr>
            </a:lvl1pPr>
          </a:lstStyle>
          <a:p>
            <a:pPr defTabSz="170911"/>
            <a:fld id="{D0D38462-B6AF-4F00-B346-D126ADA0E888}" type="slidenum">
              <a:rPr lang="en-US" smtClean="0"/>
              <a:pPr defTabSz="170911"/>
              <a:t>‹#›</a:t>
            </a:fld>
            <a:endParaRPr lang="en-US" dirty="0"/>
          </a:p>
        </p:txBody>
      </p:sp>
    </p:spTree>
    <p:extLst>
      <p:ext uri="{BB962C8B-B14F-4D97-AF65-F5344CB8AC3E}">
        <p14:creationId xmlns:p14="http://schemas.microsoft.com/office/powerpoint/2010/main" val="281876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2" r:id="rId4"/>
    <p:sldLayoutId id="2147483664"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hdr="0" ftr="0" dt="0"/>
  <p:txStyles>
    <p:titleStyle>
      <a:lvl1pPr algn="l" defTabSz="914377" rtl="0" eaLnBrk="1" latinLnBrk="0" hangingPunct="1">
        <a:lnSpc>
          <a:spcPts val="4400"/>
        </a:lnSpc>
        <a:spcBef>
          <a:spcPct val="0"/>
        </a:spcBef>
        <a:buNone/>
        <a:defRPr sz="4800" b="1" kern="1200">
          <a:solidFill>
            <a:schemeClr val="bg1">
              <a:lumMod val="95000"/>
            </a:schemeClr>
          </a:solidFill>
          <a:latin typeface="Gill Sans MT" panose="020B0502020104020203"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maps.dot.gov/fhwa/ttet-dev/index.htm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80" y="1090100"/>
            <a:ext cx="10175240" cy="1936081"/>
          </a:xfrm>
        </p:spPr>
        <p:txBody>
          <a:bodyPr/>
          <a:lstStyle/>
          <a:p>
            <a:r>
              <a:rPr lang="en-US" sz="4400" dirty="0"/>
              <a:t>A methodology to develop a geospatial transportation typology</a:t>
            </a:r>
          </a:p>
        </p:txBody>
      </p:sp>
      <p:sp>
        <p:nvSpPr>
          <p:cNvPr id="8" name="Rectangle 7">
            <a:extLst>
              <a:ext uri="{FF2B5EF4-FFF2-40B4-BE49-F238E27FC236}">
                <a16:creationId xmlns:a16="http://schemas.microsoft.com/office/drawing/2014/main" id="{77FC0EFC-F410-489E-8046-A8FC8348B394}"/>
              </a:ext>
            </a:extLst>
          </p:cNvPr>
          <p:cNvSpPr/>
          <p:nvPr/>
        </p:nvSpPr>
        <p:spPr>
          <a:xfrm>
            <a:off x="-1607636" y="5818156"/>
            <a:ext cx="6096000" cy="261610"/>
          </a:xfrm>
          <a:prstGeom prst="rect">
            <a:avLst/>
          </a:prstGeom>
        </p:spPr>
        <p:txBody>
          <a:bodyPr>
            <a:spAutoFit/>
          </a:bodyPr>
          <a:lstStyle/>
          <a:p>
            <a:pPr algn="ctr"/>
            <a:r>
              <a:rPr lang="en-US" sz="1050" dirty="0">
                <a:latin typeface="+mj-lt"/>
              </a:rPr>
              <a:t>Office of Transportation Policy Studies</a:t>
            </a:r>
          </a:p>
        </p:txBody>
      </p:sp>
      <p:sp>
        <p:nvSpPr>
          <p:cNvPr id="15" name="Rectangle 14">
            <a:extLst>
              <a:ext uri="{FF2B5EF4-FFF2-40B4-BE49-F238E27FC236}">
                <a16:creationId xmlns:a16="http://schemas.microsoft.com/office/drawing/2014/main" id="{375F7551-B03F-4DD1-952A-E4432E8580A4}"/>
              </a:ext>
            </a:extLst>
          </p:cNvPr>
          <p:cNvSpPr/>
          <p:nvPr/>
        </p:nvSpPr>
        <p:spPr>
          <a:xfrm>
            <a:off x="4488364" y="4158886"/>
            <a:ext cx="4309694" cy="923330"/>
          </a:xfrm>
          <a:prstGeom prst="rect">
            <a:avLst/>
          </a:prstGeom>
        </p:spPr>
        <p:txBody>
          <a:bodyPr wrap="square">
            <a:spAutoFit/>
          </a:bodyPr>
          <a:lstStyle/>
          <a:p>
            <a:r>
              <a:rPr lang="en-US" dirty="0">
                <a:solidFill>
                  <a:schemeClr val="bg1"/>
                </a:solidFill>
              </a:rPr>
              <a:t>Mona Asudegi, Ph.D., FHWA</a:t>
            </a:r>
          </a:p>
          <a:p>
            <a:r>
              <a:rPr lang="en-US" dirty="0">
                <a:solidFill>
                  <a:schemeClr val="bg1"/>
                </a:solidFill>
              </a:rPr>
              <a:t>Natalie Popovich, Ph.D., LBNL</a:t>
            </a:r>
          </a:p>
          <a:p>
            <a:r>
              <a:rPr lang="en-US" dirty="0">
                <a:solidFill>
                  <a:schemeClr val="bg1"/>
                </a:solidFill>
              </a:rPr>
              <a:t>Anna Spurlock, Ph.D., LBNL</a:t>
            </a:r>
          </a:p>
        </p:txBody>
      </p:sp>
      <p:sp>
        <p:nvSpPr>
          <p:cNvPr id="16" name="Text Placeholder 3">
            <a:extLst>
              <a:ext uri="{FF2B5EF4-FFF2-40B4-BE49-F238E27FC236}">
                <a16:creationId xmlns:a16="http://schemas.microsoft.com/office/drawing/2014/main" id="{781191D1-FE13-45E5-A101-F3A068969D33}"/>
              </a:ext>
            </a:extLst>
          </p:cNvPr>
          <p:cNvSpPr txBox="1">
            <a:spLocks/>
          </p:cNvSpPr>
          <p:nvPr/>
        </p:nvSpPr>
        <p:spPr>
          <a:xfrm>
            <a:off x="1239866" y="5327529"/>
            <a:ext cx="9712268" cy="543241"/>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2400" kern="1200">
                <a:solidFill>
                  <a:schemeClr val="bg1"/>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i="1" dirty="0">
                <a:latin typeface="+mj-lt"/>
              </a:rPr>
              <a:t>June 1, 2022</a:t>
            </a:r>
            <a:endParaRPr lang="en-US" dirty="0">
              <a:latin typeface="+mj-lt"/>
            </a:endParaRPr>
          </a:p>
        </p:txBody>
      </p:sp>
      <p:grpSp>
        <p:nvGrpSpPr>
          <p:cNvPr id="6" name="Group 5">
            <a:extLst>
              <a:ext uri="{FF2B5EF4-FFF2-40B4-BE49-F238E27FC236}">
                <a16:creationId xmlns:a16="http://schemas.microsoft.com/office/drawing/2014/main" id="{C0BA097C-3A57-48FA-B922-ACE2A1B742DB}"/>
              </a:ext>
            </a:extLst>
          </p:cNvPr>
          <p:cNvGrpSpPr/>
          <p:nvPr/>
        </p:nvGrpSpPr>
        <p:grpSpPr>
          <a:xfrm>
            <a:off x="9712798" y="6067574"/>
            <a:ext cx="2308947" cy="749462"/>
            <a:chOff x="9075205" y="5934496"/>
            <a:chExt cx="2683949" cy="749462"/>
          </a:xfrm>
        </p:grpSpPr>
        <p:pic>
          <p:nvPicPr>
            <p:cNvPr id="7" name="Picture 6">
              <a:extLst>
                <a:ext uri="{FF2B5EF4-FFF2-40B4-BE49-F238E27FC236}">
                  <a16:creationId xmlns:a16="http://schemas.microsoft.com/office/drawing/2014/main" id="{EC656172-68FE-4022-B5AF-F87B612B451B}"/>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9" name="Rectangle 8">
              <a:extLst>
                <a:ext uri="{FF2B5EF4-FFF2-40B4-BE49-F238E27FC236}">
                  <a16:creationId xmlns:a16="http://schemas.microsoft.com/office/drawing/2014/main" id="{5AB01AE7-095D-43AE-BBD5-D0EF417989DC}"/>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65334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Capturing greater diversity of regional types</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10</a:t>
            </a:fld>
            <a:endParaRPr lang="en-US" dirty="0"/>
          </a:p>
        </p:txBody>
      </p:sp>
      <p:grpSp>
        <p:nvGrpSpPr>
          <p:cNvPr id="15" name="Group 14">
            <a:extLst>
              <a:ext uri="{FF2B5EF4-FFF2-40B4-BE49-F238E27FC236}">
                <a16:creationId xmlns:a16="http://schemas.microsoft.com/office/drawing/2014/main" id="{2211D79E-2FCC-4AEF-BB44-0AB660C7150A}"/>
              </a:ext>
            </a:extLst>
          </p:cNvPr>
          <p:cNvGrpSpPr/>
          <p:nvPr/>
        </p:nvGrpSpPr>
        <p:grpSpPr>
          <a:xfrm>
            <a:off x="9712798" y="6056144"/>
            <a:ext cx="2308947" cy="749462"/>
            <a:chOff x="9075205" y="5934496"/>
            <a:chExt cx="2683949" cy="749462"/>
          </a:xfrm>
        </p:grpSpPr>
        <p:pic>
          <p:nvPicPr>
            <p:cNvPr id="16" name="Picture 15">
              <a:extLst>
                <a:ext uri="{FF2B5EF4-FFF2-40B4-BE49-F238E27FC236}">
                  <a16:creationId xmlns:a16="http://schemas.microsoft.com/office/drawing/2014/main" id="{409CC25F-2CF6-4A22-8F27-7633A5B1D730}"/>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17" name="Rectangle 16">
              <a:extLst>
                <a:ext uri="{FF2B5EF4-FFF2-40B4-BE49-F238E27FC236}">
                  <a16:creationId xmlns:a16="http://schemas.microsoft.com/office/drawing/2014/main" id="{70729063-4583-40D5-8AFB-8C326C9A80C2}"/>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pic>
        <p:nvPicPr>
          <p:cNvPr id="7" name="Content Placeholder 5">
            <a:extLst>
              <a:ext uri="{FF2B5EF4-FFF2-40B4-BE49-F238E27FC236}">
                <a16:creationId xmlns:a16="http://schemas.microsoft.com/office/drawing/2014/main" id="{60C7AFFE-5922-4110-AA94-23C656820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4" y="1743429"/>
            <a:ext cx="6400800" cy="3498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F2FA3E8B-2FED-494B-85F2-1A8DFD1095D6}"/>
              </a:ext>
            </a:extLst>
          </p:cNvPr>
          <p:cNvSpPr txBox="1"/>
          <p:nvPr/>
        </p:nvSpPr>
        <p:spPr>
          <a:xfrm>
            <a:off x="1560576" y="1374097"/>
            <a:ext cx="3288080" cy="369332"/>
          </a:xfrm>
          <a:prstGeom prst="rect">
            <a:avLst/>
          </a:prstGeom>
          <a:noFill/>
        </p:spPr>
        <p:txBody>
          <a:bodyPr wrap="none" rtlCol="0">
            <a:spAutoFit/>
          </a:bodyPr>
          <a:lstStyle/>
          <a:p>
            <a:r>
              <a:rPr lang="en-US" dirty="0"/>
              <a:t>Existing Classification: CBSAs</a:t>
            </a:r>
          </a:p>
        </p:txBody>
      </p:sp>
      <p:sp>
        <p:nvSpPr>
          <p:cNvPr id="10" name="TextBox 9">
            <a:extLst>
              <a:ext uri="{FF2B5EF4-FFF2-40B4-BE49-F238E27FC236}">
                <a16:creationId xmlns:a16="http://schemas.microsoft.com/office/drawing/2014/main" id="{52F3B321-1934-B147-AE18-D15FE9B1363F}"/>
              </a:ext>
            </a:extLst>
          </p:cNvPr>
          <p:cNvSpPr txBox="1"/>
          <p:nvPr/>
        </p:nvSpPr>
        <p:spPr>
          <a:xfrm>
            <a:off x="8031017" y="2832798"/>
            <a:ext cx="1172116" cy="369332"/>
          </a:xfrm>
          <a:prstGeom prst="rect">
            <a:avLst/>
          </a:prstGeom>
          <a:noFill/>
        </p:spPr>
        <p:txBody>
          <a:bodyPr wrap="none" rtlCol="0">
            <a:spAutoFit/>
          </a:bodyPr>
          <a:lstStyle/>
          <a:p>
            <a:r>
              <a:rPr lang="en-US" dirty="0" err="1"/>
              <a:t>Geotypes</a:t>
            </a:r>
            <a:endParaRPr lang="en-US" dirty="0"/>
          </a:p>
        </p:txBody>
      </p:sp>
      <p:pic>
        <p:nvPicPr>
          <p:cNvPr id="8" name="Picture 7">
            <a:extLst>
              <a:ext uri="{FF2B5EF4-FFF2-40B4-BE49-F238E27FC236}">
                <a16:creationId xmlns:a16="http://schemas.microsoft.com/office/drawing/2014/main" id="{D55A31D3-4C7A-B54C-B328-F9526A4D79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8775" y="3310305"/>
            <a:ext cx="5800705" cy="3118333"/>
          </a:xfrm>
          <a:prstGeom prst="rect">
            <a:avLst/>
          </a:prstGeom>
          <a:ln w="38100">
            <a:solidFill>
              <a:schemeClr val="tx1"/>
            </a:solidFill>
          </a:ln>
        </p:spPr>
      </p:pic>
      <p:graphicFrame>
        <p:nvGraphicFramePr>
          <p:cNvPr id="11" name="Table 10">
            <a:extLst>
              <a:ext uri="{FF2B5EF4-FFF2-40B4-BE49-F238E27FC236}">
                <a16:creationId xmlns:a16="http://schemas.microsoft.com/office/drawing/2014/main" id="{C2501C15-7F5C-7F4B-AD95-8F93B612A5D0}"/>
              </a:ext>
            </a:extLst>
          </p:cNvPr>
          <p:cNvGraphicFramePr>
            <a:graphicFrameLocks noGrp="1"/>
          </p:cNvGraphicFramePr>
          <p:nvPr/>
        </p:nvGraphicFramePr>
        <p:xfrm>
          <a:off x="10514246" y="5528276"/>
          <a:ext cx="721863" cy="822960"/>
        </p:xfrm>
        <a:graphic>
          <a:graphicData uri="http://schemas.openxmlformats.org/drawingml/2006/table">
            <a:tbl>
              <a:tblPr bandRow="1">
                <a:tableStyleId>{5C22544A-7EE6-4342-B048-85BDC9FD1C3A}</a:tableStyleId>
              </a:tblPr>
              <a:tblGrid>
                <a:gridCol w="355600">
                  <a:extLst>
                    <a:ext uri="{9D8B030D-6E8A-4147-A177-3AD203B41FA5}">
                      <a16:colId xmlns:a16="http://schemas.microsoft.com/office/drawing/2014/main" val="3792817744"/>
                    </a:ext>
                  </a:extLst>
                </a:gridCol>
                <a:gridCol w="366263">
                  <a:extLst>
                    <a:ext uri="{9D8B030D-6E8A-4147-A177-3AD203B41FA5}">
                      <a16:colId xmlns:a16="http://schemas.microsoft.com/office/drawing/2014/main" val="1160069870"/>
                    </a:ext>
                  </a:extLst>
                </a:gridCol>
              </a:tblGrid>
              <a:tr h="0">
                <a:tc>
                  <a:txBody>
                    <a:bodyPr/>
                    <a:lstStyle/>
                    <a:p>
                      <a:pPr marL="0" indent="0">
                        <a:buFont typeface="Arial" panose="020B0604020202020204" pitchFamily="34" charset="0"/>
                        <a:buNone/>
                      </a:pPr>
                      <a:r>
                        <a:rPr lang="en-US" sz="1200" dirty="0">
                          <a:solidFill>
                            <a:schemeClr val="bg1"/>
                          </a:solidFill>
                        </a:rPr>
                        <a:t>A</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F432F"/>
                    </a:solidFill>
                  </a:tcPr>
                </a:tc>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D</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6BEDB"/>
                    </a:solidFill>
                  </a:tcPr>
                </a:tc>
                <a:extLst>
                  <a:ext uri="{0D108BD9-81ED-4DB2-BD59-A6C34878D82A}">
                    <a16:rowId xmlns:a16="http://schemas.microsoft.com/office/drawing/2014/main" val="2692583819"/>
                  </a:ext>
                </a:extLst>
              </a:tr>
              <a:tr h="125964">
                <a:tc>
                  <a:txBody>
                    <a:bodyPr/>
                    <a:lstStyle/>
                    <a:p>
                      <a:pPr marL="0" indent="0">
                        <a:buFont typeface="Arial" panose="020B0604020202020204" pitchFamily="34" charset="0"/>
                        <a:buNone/>
                      </a:pPr>
                      <a:r>
                        <a:rPr lang="en-US" sz="1200" dirty="0">
                          <a:solidFill>
                            <a:schemeClr val="bg1"/>
                          </a:solidFill>
                        </a:rPr>
                        <a:t>B</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C59"/>
                    </a:solidFill>
                  </a:tcPr>
                </a:tc>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CE1F1"/>
                    </a:solidFill>
                  </a:tcPr>
                </a:tc>
                <a:extLst>
                  <a:ext uri="{0D108BD9-81ED-4DB2-BD59-A6C34878D82A}">
                    <a16:rowId xmlns:a16="http://schemas.microsoft.com/office/drawing/2014/main" val="138292158"/>
                  </a:ext>
                </a:extLst>
              </a:tr>
              <a:tr h="131044">
                <a:tc>
                  <a:txBody>
                    <a:bodyPr/>
                    <a:lstStyle/>
                    <a:p>
                      <a:pPr marL="0" indent="0">
                        <a:buFont typeface="Arial" panose="020B0604020202020204" pitchFamily="34" charset="0"/>
                        <a:buNone/>
                      </a:pPr>
                      <a:r>
                        <a:rPr kumimoji="0" lang="en-US" sz="1200" i="0" kern="1200" dirty="0">
                          <a:solidFill>
                            <a:schemeClr val="bg1"/>
                          </a:solidFill>
                          <a:effectLst/>
                          <a:latin typeface="+mn-lt"/>
                          <a:ea typeface="+mn-ea"/>
                          <a:cs typeface="+mn-cs"/>
                        </a:rPr>
                        <a:t>C</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818A"/>
                    </a:solidFill>
                  </a:tcPr>
                </a:tc>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F</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C"/>
                    </a:solidFill>
                  </a:tcPr>
                </a:tc>
                <a:extLst>
                  <a:ext uri="{0D108BD9-81ED-4DB2-BD59-A6C34878D82A}">
                    <a16:rowId xmlns:a16="http://schemas.microsoft.com/office/drawing/2014/main" val="2035121374"/>
                  </a:ext>
                </a:extLst>
              </a:tr>
            </a:tbl>
          </a:graphicData>
        </a:graphic>
      </p:graphicFrame>
      <p:graphicFrame>
        <p:nvGraphicFramePr>
          <p:cNvPr id="12" name="Table 11">
            <a:extLst>
              <a:ext uri="{FF2B5EF4-FFF2-40B4-BE49-F238E27FC236}">
                <a16:creationId xmlns:a16="http://schemas.microsoft.com/office/drawing/2014/main" id="{449347EB-89BB-094C-A0B0-1737C3AD9ADC}"/>
              </a:ext>
            </a:extLst>
          </p:cNvPr>
          <p:cNvGraphicFramePr>
            <a:graphicFrameLocks noGrp="1"/>
          </p:cNvGraphicFramePr>
          <p:nvPr/>
        </p:nvGraphicFramePr>
        <p:xfrm>
          <a:off x="107567" y="4646034"/>
          <a:ext cx="2277533" cy="548640"/>
        </p:xfrm>
        <a:graphic>
          <a:graphicData uri="http://schemas.openxmlformats.org/drawingml/2006/table">
            <a:tbl>
              <a:tblPr bandRow="1">
                <a:tableStyleId>{5C22544A-7EE6-4342-B048-85BDC9FD1C3A}</a:tableStyleId>
              </a:tblPr>
              <a:tblGrid>
                <a:gridCol w="2277533">
                  <a:extLst>
                    <a:ext uri="{9D8B030D-6E8A-4147-A177-3AD203B41FA5}">
                      <a16:colId xmlns:a16="http://schemas.microsoft.com/office/drawing/2014/main" val="3792817744"/>
                    </a:ext>
                  </a:extLst>
                </a:gridCol>
              </a:tblGrid>
              <a:tr h="0">
                <a:tc>
                  <a:txBody>
                    <a:bodyPr/>
                    <a:lstStyle/>
                    <a:p>
                      <a:pPr marL="0" indent="0">
                        <a:buFont typeface="Arial" panose="020B0604020202020204" pitchFamily="34" charset="0"/>
                        <a:buNone/>
                      </a:pPr>
                      <a:r>
                        <a:rPr lang="en-US" sz="1200" dirty="0">
                          <a:solidFill>
                            <a:schemeClr val="bg1"/>
                          </a:solidFill>
                        </a:rPr>
                        <a:t>Metropolitan Statistical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29DAB"/>
                    </a:solidFill>
                  </a:tcPr>
                </a:tc>
                <a:extLst>
                  <a:ext uri="{0D108BD9-81ED-4DB2-BD59-A6C34878D82A}">
                    <a16:rowId xmlns:a16="http://schemas.microsoft.com/office/drawing/2014/main" val="2692583819"/>
                  </a:ext>
                </a:extLst>
              </a:tr>
              <a:tr h="125964">
                <a:tc>
                  <a:txBody>
                    <a:bodyPr/>
                    <a:lstStyle/>
                    <a:p>
                      <a:pPr marL="0" indent="0">
                        <a:buFont typeface="Arial" panose="020B0604020202020204" pitchFamily="34" charset="0"/>
                        <a:buNone/>
                      </a:pPr>
                      <a:r>
                        <a:rPr lang="en-US" sz="1200" dirty="0">
                          <a:solidFill>
                            <a:schemeClr val="bg1"/>
                          </a:solidFill>
                        </a:rPr>
                        <a:t>Micropolitan Statistical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6BEBD"/>
                    </a:solidFill>
                  </a:tcPr>
                </a:tc>
                <a:extLst>
                  <a:ext uri="{0D108BD9-81ED-4DB2-BD59-A6C34878D82A}">
                    <a16:rowId xmlns:a16="http://schemas.microsoft.com/office/drawing/2014/main" val="138292158"/>
                  </a:ext>
                </a:extLst>
              </a:tr>
            </a:tbl>
          </a:graphicData>
        </a:graphic>
      </p:graphicFrame>
      <p:sp>
        <p:nvSpPr>
          <p:cNvPr id="5" name="TextBox 4">
            <a:extLst>
              <a:ext uri="{FF2B5EF4-FFF2-40B4-BE49-F238E27FC236}">
                <a16:creationId xmlns:a16="http://schemas.microsoft.com/office/drawing/2014/main" id="{0DD39A7A-79A5-EF43-96EB-353CDA3D3F1A}"/>
              </a:ext>
            </a:extLst>
          </p:cNvPr>
          <p:cNvSpPr txBox="1"/>
          <p:nvPr/>
        </p:nvSpPr>
        <p:spPr>
          <a:xfrm>
            <a:off x="0" y="4338257"/>
            <a:ext cx="764953" cy="307777"/>
          </a:xfrm>
          <a:prstGeom prst="rect">
            <a:avLst/>
          </a:prstGeom>
          <a:noFill/>
        </p:spPr>
        <p:txBody>
          <a:bodyPr wrap="none" rtlCol="0">
            <a:spAutoFit/>
          </a:bodyPr>
          <a:lstStyle/>
          <a:p>
            <a:r>
              <a:rPr lang="en-US" sz="1400" dirty="0">
                <a:solidFill>
                  <a:schemeClr val="bg1"/>
                </a:solidFill>
              </a:rPr>
              <a:t>CBSAs</a:t>
            </a:r>
          </a:p>
        </p:txBody>
      </p:sp>
      <p:sp>
        <p:nvSpPr>
          <p:cNvPr id="6" name="TextBox 5">
            <a:extLst>
              <a:ext uri="{FF2B5EF4-FFF2-40B4-BE49-F238E27FC236}">
                <a16:creationId xmlns:a16="http://schemas.microsoft.com/office/drawing/2014/main" id="{024DD5CE-0DE2-F64C-80CE-3D845D6A803B}"/>
              </a:ext>
            </a:extLst>
          </p:cNvPr>
          <p:cNvSpPr txBox="1"/>
          <p:nvPr/>
        </p:nvSpPr>
        <p:spPr>
          <a:xfrm>
            <a:off x="10399726" y="5216821"/>
            <a:ext cx="950901" cy="307777"/>
          </a:xfrm>
          <a:prstGeom prst="rect">
            <a:avLst/>
          </a:prstGeom>
          <a:noFill/>
        </p:spPr>
        <p:txBody>
          <a:bodyPr wrap="none" rtlCol="0">
            <a:spAutoFit/>
          </a:bodyPr>
          <a:lstStyle/>
          <a:p>
            <a:r>
              <a:rPr lang="en-US" sz="1400" dirty="0" err="1">
                <a:solidFill>
                  <a:schemeClr val="bg1"/>
                </a:solidFill>
              </a:rPr>
              <a:t>Geotypes</a:t>
            </a:r>
            <a:endParaRPr lang="en-US" sz="1400" dirty="0">
              <a:solidFill>
                <a:schemeClr val="bg1"/>
              </a:solidFill>
            </a:endParaRPr>
          </a:p>
        </p:txBody>
      </p:sp>
      <p:grpSp>
        <p:nvGrpSpPr>
          <p:cNvPr id="18" name="Group 17">
            <a:extLst>
              <a:ext uri="{FF2B5EF4-FFF2-40B4-BE49-F238E27FC236}">
                <a16:creationId xmlns:a16="http://schemas.microsoft.com/office/drawing/2014/main" id="{CD8B8F83-84FC-4B14-9C64-AD0BB24E8EBB}"/>
              </a:ext>
            </a:extLst>
          </p:cNvPr>
          <p:cNvGrpSpPr/>
          <p:nvPr/>
        </p:nvGrpSpPr>
        <p:grpSpPr>
          <a:xfrm>
            <a:off x="9712798" y="6067574"/>
            <a:ext cx="2308947" cy="749462"/>
            <a:chOff x="9075205" y="5934496"/>
            <a:chExt cx="2683949" cy="749462"/>
          </a:xfrm>
        </p:grpSpPr>
        <p:pic>
          <p:nvPicPr>
            <p:cNvPr id="19" name="Picture 18">
              <a:extLst>
                <a:ext uri="{FF2B5EF4-FFF2-40B4-BE49-F238E27FC236}">
                  <a16:creationId xmlns:a16="http://schemas.microsoft.com/office/drawing/2014/main" id="{A42043D2-CF7C-4E12-B62D-1CA3BD61E793}"/>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20" name="Rectangle 19">
              <a:extLst>
                <a:ext uri="{FF2B5EF4-FFF2-40B4-BE49-F238E27FC236}">
                  <a16:creationId xmlns:a16="http://schemas.microsoft.com/office/drawing/2014/main" id="{48E1466D-AAEC-4A61-92A7-E2CA0E2BA84F}"/>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77976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4B1CBA-F08E-A448-AAA6-C32CB64DB7C3}"/>
              </a:ext>
            </a:extLst>
          </p:cNvPr>
          <p:cNvSpPr>
            <a:spLocks noGrp="1"/>
          </p:cNvSpPr>
          <p:nvPr>
            <p:ph type="title"/>
          </p:nvPr>
        </p:nvSpPr>
        <p:spPr/>
        <p:txBody>
          <a:bodyPr/>
          <a:lstStyle/>
          <a:p>
            <a:r>
              <a:rPr lang="en-US" sz="3600" dirty="0"/>
              <a:t>Examples</a:t>
            </a:r>
          </a:p>
        </p:txBody>
      </p:sp>
      <p:sp>
        <p:nvSpPr>
          <p:cNvPr id="2" name="Slide Number Placeholder 1">
            <a:extLst>
              <a:ext uri="{FF2B5EF4-FFF2-40B4-BE49-F238E27FC236}">
                <a16:creationId xmlns:a16="http://schemas.microsoft.com/office/drawing/2014/main" id="{3EEE4A89-EB04-9D41-88DE-AECEE2552907}"/>
              </a:ext>
            </a:extLst>
          </p:cNvPr>
          <p:cNvSpPr>
            <a:spLocks noGrp="1"/>
          </p:cNvSpPr>
          <p:nvPr>
            <p:ph type="sldNum" sz="quarter" idx="4"/>
          </p:nvPr>
        </p:nvSpPr>
        <p:spPr/>
        <p:txBody>
          <a:bodyPr/>
          <a:lstStyle/>
          <a:p>
            <a:fld id="{A2C27F82-79FD-B244-BCFD-9B1449B95085}" type="slidenum">
              <a:rPr lang="en-US" smtClean="0"/>
              <a:t>11</a:t>
            </a:fld>
            <a:endParaRPr lang="en-US" dirty="0"/>
          </a:p>
        </p:txBody>
      </p:sp>
      <p:sp>
        <p:nvSpPr>
          <p:cNvPr id="16" name="TextBox 15">
            <a:extLst>
              <a:ext uri="{FF2B5EF4-FFF2-40B4-BE49-F238E27FC236}">
                <a16:creationId xmlns:a16="http://schemas.microsoft.com/office/drawing/2014/main" id="{D848F2B3-ABFB-8E4A-9349-F6EEFF560639}"/>
              </a:ext>
            </a:extLst>
          </p:cNvPr>
          <p:cNvSpPr txBox="1"/>
          <p:nvPr/>
        </p:nvSpPr>
        <p:spPr>
          <a:xfrm>
            <a:off x="2005572" y="1255519"/>
            <a:ext cx="4083892" cy="369332"/>
          </a:xfrm>
          <a:prstGeom prst="rect">
            <a:avLst/>
          </a:prstGeom>
          <a:solidFill>
            <a:schemeClr val="bg1"/>
          </a:solidFill>
        </p:spPr>
        <p:txBody>
          <a:bodyPr wrap="square">
            <a:spAutoFit/>
          </a:bodyPr>
          <a:lstStyle>
            <a:defPPr>
              <a:defRPr lang="en-US"/>
            </a:defPPr>
            <a:lvl1pPr>
              <a:spcAft>
                <a:spcPts val="900"/>
              </a:spcAft>
              <a:defRPr b="1">
                <a:solidFill>
                  <a:srgbClr val="1F497D"/>
                </a:solidFill>
                <a:latin typeface="Calibri" panose="020F0502020204030204" pitchFamily="34" charset="0"/>
                <a:ea typeface="Cambria" panose="02040503050406030204" pitchFamily="18" charset="0"/>
                <a:cs typeface="Times New Roman" panose="02020603050405020304" pitchFamily="18" charset="0"/>
              </a:defRPr>
            </a:lvl1pPr>
          </a:lstStyle>
          <a:p>
            <a:r>
              <a:rPr lang="en-US" dirty="0"/>
              <a:t>Lane dedication costs by micro-</a:t>
            </a:r>
            <a:r>
              <a:rPr lang="en-US" dirty="0" err="1"/>
              <a:t>geotype</a:t>
            </a:r>
            <a:endParaRPr lang="en-US" dirty="0"/>
          </a:p>
        </p:txBody>
      </p:sp>
      <p:sp>
        <p:nvSpPr>
          <p:cNvPr id="18" name="TextBox 17">
            <a:extLst>
              <a:ext uri="{FF2B5EF4-FFF2-40B4-BE49-F238E27FC236}">
                <a16:creationId xmlns:a16="http://schemas.microsoft.com/office/drawing/2014/main" id="{B3FA3DF9-74FF-FB46-B21F-284194131C4A}"/>
              </a:ext>
            </a:extLst>
          </p:cNvPr>
          <p:cNvSpPr txBox="1"/>
          <p:nvPr/>
        </p:nvSpPr>
        <p:spPr>
          <a:xfrm>
            <a:off x="6002167" y="1255519"/>
            <a:ext cx="3959033" cy="369332"/>
          </a:xfrm>
          <a:prstGeom prst="rect">
            <a:avLst/>
          </a:prstGeom>
          <a:solidFill>
            <a:schemeClr val="bg1"/>
          </a:solidFill>
        </p:spPr>
        <p:txBody>
          <a:bodyPr wrap="square">
            <a:spAutoFit/>
          </a:bodyPr>
          <a:lstStyle>
            <a:defPPr>
              <a:defRPr lang="en-US"/>
            </a:defPPr>
            <a:lvl1pPr>
              <a:spcAft>
                <a:spcPts val="900"/>
              </a:spcAft>
              <a:defRPr b="1">
                <a:solidFill>
                  <a:srgbClr val="1F497D"/>
                </a:solidFill>
                <a:latin typeface="Calibri" panose="020F0502020204030204" pitchFamily="34" charset="0"/>
                <a:ea typeface="Cambria" panose="02040503050406030204" pitchFamily="18" charset="0"/>
                <a:cs typeface="Times New Roman" panose="02020603050405020304" pitchFamily="18" charset="0"/>
              </a:defRPr>
            </a:lvl1pPr>
          </a:lstStyle>
          <a:p>
            <a:r>
              <a:rPr lang="en-US" dirty="0"/>
              <a:t>Criteria air pollutants by micro-geotype</a:t>
            </a:r>
          </a:p>
        </p:txBody>
      </p:sp>
      <p:pic>
        <p:nvPicPr>
          <p:cNvPr id="39" name="Content Placeholder 38">
            <a:extLst>
              <a:ext uri="{FF2B5EF4-FFF2-40B4-BE49-F238E27FC236}">
                <a16:creationId xmlns:a16="http://schemas.microsoft.com/office/drawing/2014/main" id="{F465D9AB-180F-9648-B9A1-BD6214244DF1}"/>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145833" y="1602539"/>
            <a:ext cx="3664511" cy="4636730"/>
          </a:xfrm>
        </p:spPr>
      </p:pic>
      <p:pic>
        <p:nvPicPr>
          <p:cNvPr id="43" name="Picture 42">
            <a:extLst>
              <a:ext uri="{FF2B5EF4-FFF2-40B4-BE49-F238E27FC236}">
                <a16:creationId xmlns:a16="http://schemas.microsoft.com/office/drawing/2014/main" id="{CBF5FA0F-58D9-8345-8ED5-EB8D01930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168" y="1594073"/>
            <a:ext cx="3718847" cy="4636730"/>
          </a:xfrm>
          <a:prstGeom prst="rect">
            <a:avLst/>
          </a:prstGeom>
        </p:spPr>
      </p:pic>
      <p:grpSp>
        <p:nvGrpSpPr>
          <p:cNvPr id="8" name="Group 7">
            <a:extLst>
              <a:ext uri="{FF2B5EF4-FFF2-40B4-BE49-F238E27FC236}">
                <a16:creationId xmlns:a16="http://schemas.microsoft.com/office/drawing/2014/main" id="{4C5A7CEA-7C3F-4D04-99E9-D5E5069C6BC9}"/>
              </a:ext>
            </a:extLst>
          </p:cNvPr>
          <p:cNvGrpSpPr/>
          <p:nvPr/>
        </p:nvGrpSpPr>
        <p:grpSpPr>
          <a:xfrm>
            <a:off x="9712798" y="6067574"/>
            <a:ext cx="2308947" cy="749462"/>
            <a:chOff x="9075205" y="5934496"/>
            <a:chExt cx="2683949" cy="749462"/>
          </a:xfrm>
        </p:grpSpPr>
        <p:pic>
          <p:nvPicPr>
            <p:cNvPr id="9" name="Picture 8">
              <a:extLst>
                <a:ext uri="{FF2B5EF4-FFF2-40B4-BE49-F238E27FC236}">
                  <a16:creationId xmlns:a16="http://schemas.microsoft.com/office/drawing/2014/main" id="{5FE0CB32-35C7-408E-B016-411B47F3A253}"/>
                </a:ext>
              </a:extLst>
            </p:cNvPr>
            <p:cNvPicPr>
              <a:picLocks noChangeAspect="1"/>
            </p:cNvPicPr>
            <p:nvPr/>
          </p:nvPicPr>
          <p:blipFill>
            <a:blip r:embed="rId5"/>
            <a:stretch>
              <a:fillRect/>
            </a:stretch>
          </p:blipFill>
          <p:spPr>
            <a:xfrm>
              <a:off x="11015244" y="5934496"/>
              <a:ext cx="671499" cy="574781"/>
            </a:xfrm>
            <a:prstGeom prst="rect">
              <a:avLst/>
            </a:prstGeom>
          </p:spPr>
        </p:pic>
        <p:sp>
          <p:nvSpPr>
            <p:cNvPr id="10" name="Rectangle 9">
              <a:extLst>
                <a:ext uri="{FF2B5EF4-FFF2-40B4-BE49-F238E27FC236}">
                  <a16:creationId xmlns:a16="http://schemas.microsoft.com/office/drawing/2014/main" id="{1F8072E3-05A8-4659-8E9A-BB1EAFDE0E3F}"/>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760231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Transportation Typology Exploratory Tool (TTET)</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12</a:t>
            </a:fld>
            <a:endParaRPr lang="en-US" dirty="0"/>
          </a:p>
        </p:txBody>
      </p:sp>
      <p:sp>
        <p:nvSpPr>
          <p:cNvPr id="7" name="Content Placeholder 3">
            <a:extLst>
              <a:ext uri="{FF2B5EF4-FFF2-40B4-BE49-F238E27FC236}">
                <a16:creationId xmlns:a16="http://schemas.microsoft.com/office/drawing/2014/main" id="{AFAAC07E-3C3A-4E44-986B-7275C063C737}"/>
              </a:ext>
            </a:extLst>
          </p:cNvPr>
          <p:cNvSpPr txBox="1">
            <a:spLocks/>
          </p:cNvSpPr>
          <p:nvPr/>
        </p:nvSpPr>
        <p:spPr>
          <a:xfrm>
            <a:off x="694988" y="1661631"/>
            <a:ext cx="10172283" cy="4945626"/>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600" dirty="0"/>
          </a:p>
        </p:txBody>
      </p:sp>
      <p:sp>
        <p:nvSpPr>
          <p:cNvPr id="8" name="Rectangle 7">
            <a:extLst>
              <a:ext uri="{FF2B5EF4-FFF2-40B4-BE49-F238E27FC236}">
                <a16:creationId xmlns:a16="http://schemas.microsoft.com/office/drawing/2014/main" id="{54ED0D3B-690E-4638-A171-87539D04B115}"/>
              </a:ext>
            </a:extLst>
          </p:cNvPr>
          <p:cNvSpPr/>
          <p:nvPr/>
        </p:nvSpPr>
        <p:spPr>
          <a:xfrm>
            <a:off x="4291449" y="1980421"/>
            <a:ext cx="3377848" cy="369332"/>
          </a:xfrm>
          <a:prstGeom prst="rect">
            <a:avLst/>
          </a:prstGeom>
          <a:noFill/>
          <a:ln w="9525">
            <a:noFill/>
          </a:ln>
        </p:spPr>
        <p:txBody>
          <a:bodyPr wrap="none">
            <a:spAutoFit/>
          </a:bodyPr>
          <a:lstStyle/>
          <a:p>
            <a:r>
              <a:rPr lang="en-US" dirty="0">
                <a:hlinkClick r:id="rId3"/>
              </a:rPr>
              <a:t>Typology Explorer (beta) (dot.gov)</a:t>
            </a:r>
            <a:endParaRPr lang="en-US" dirty="0"/>
          </a:p>
        </p:txBody>
      </p:sp>
      <p:pic>
        <p:nvPicPr>
          <p:cNvPr id="3" name="Picture 2">
            <a:extLst>
              <a:ext uri="{FF2B5EF4-FFF2-40B4-BE49-F238E27FC236}">
                <a16:creationId xmlns:a16="http://schemas.microsoft.com/office/drawing/2014/main" id="{7375881F-7509-48CC-BC54-B743DA563FAB}"/>
              </a:ext>
            </a:extLst>
          </p:cNvPr>
          <p:cNvPicPr>
            <a:picLocks noChangeAspect="1"/>
          </p:cNvPicPr>
          <p:nvPr/>
        </p:nvPicPr>
        <p:blipFill rotWithShape="1">
          <a:blip r:embed="rId4"/>
          <a:srcRect t="-187" r="178" b="7471"/>
          <a:stretch/>
        </p:blipFill>
        <p:spPr>
          <a:xfrm>
            <a:off x="189188" y="2448781"/>
            <a:ext cx="5791185" cy="3007309"/>
          </a:xfrm>
          <a:prstGeom prst="rect">
            <a:avLst/>
          </a:prstGeom>
          <a:ln>
            <a:solidFill>
              <a:schemeClr val="tx1"/>
            </a:solidFill>
          </a:ln>
        </p:spPr>
      </p:pic>
      <p:pic>
        <p:nvPicPr>
          <p:cNvPr id="5" name="Picture 4">
            <a:extLst>
              <a:ext uri="{FF2B5EF4-FFF2-40B4-BE49-F238E27FC236}">
                <a16:creationId xmlns:a16="http://schemas.microsoft.com/office/drawing/2014/main" id="{7ACC073F-B1A3-47C8-B5A4-A40249DC63BE}"/>
              </a:ext>
            </a:extLst>
          </p:cNvPr>
          <p:cNvPicPr>
            <a:picLocks noChangeAspect="1"/>
          </p:cNvPicPr>
          <p:nvPr/>
        </p:nvPicPr>
        <p:blipFill rotWithShape="1">
          <a:blip r:embed="rId5"/>
          <a:srcRect b="7471"/>
          <a:stretch/>
        </p:blipFill>
        <p:spPr>
          <a:xfrm>
            <a:off x="6160370" y="2448781"/>
            <a:ext cx="5813197" cy="3007309"/>
          </a:xfrm>
          <a:prstGeom prst="rect">
            <a:avLst/>
          </a:prstGeom>
          <a:ln>
            <a:solidFill>
              <a:schemeClr val="tx1"/>
            </a:solidFill>
          </a:ln>
        </p:spPr>
      </p:pic>
      <p:sp>
        <p:nvSpPr>
          <p:cNvPr id="11" name="TextBox 10">
            <a:extLst>
              <a:ext uri="{FF2B5EF4-FFF2-40B4-BE49-F238E27FC236}">
                <a16:creationId xmlns:a16="http://schemas.microsoft.com/office/drawing/2014/main" id="{375ADC2F-1D7B-4E77-BFB6-D988EE2F43D7}"/>
              </a:ext>
            </a:extLst>
          </p:cNvPr>
          <p:cNvSpPr txBox="1"/>
          <p:nvPr/>
        </p:nvSpPr>
        <p:spPr>
          <a:xfrm>
            <a:off x="150376" y="1930152"/>
            <a:ext cx="4307324" cy="461665"/>
          </a:xfrm>
          <a:prstGeom prst="rect">
            <a:avLst/>
          </a:prstGeom>
          <a:noFill/>
        </p:spPr>
        <p:txBody>
          <a:bodyPr wrap="square" rtlCol="0">
            <a:spAutoFit/>
          </a:bodyPr>
          <a:lstStyle/>
          <a:p>
            <a:r>
              <a:rPr lang="en-US" sz="2400" b="1" dirty="0">
                <a:solidFill>
                  <a:srgbClr val="0070C0"/>
                </a:solidFill>
              </a:rPr>
              <a:t>TTET (BETA VERSION):</a:t>
            </a:r>
          </a:p>
        </p:txBody>
      </p:sp>
    </p:spTree>
    <p:extLst>
      <p:ext uri="{BB962C8B-B14F-4D97-AF65-F5344CB8AC3E}">
        <p14:creationId xmlns:p14="http://schemas.microsoft.com/office/powerpoint/2010/main" val="135232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4B1CBA-F08E-A448-AAA6-C32CB64DB7C3}"/>
              </a:ext>
            </a:extLst>
          </p:cNvPr>
          <p:cNvSpPr>
            <a:spLocks noGrp="1"/>
          </p:cNvSpPr>
          <p:nvPr>
            <p:ph type="title"/>
          </p:nvPr>
        </p:nvSpPr>
        <p:spPr/>
        <p:txBody>
          <a:bodyPr/>
          <a:lstStyle/>
          <a:p>
            <a:r>
              <a:rPr lang="en-US" sz="3600" dirty="0"/>
              <a:t>Potential applications</a:t>
            </a:r>
          </a:p>
        </p:txBody>
      </p:sp>
      <p:sp>
        <p:nvSpPr>
          <p:cNvPr id="2" name="Slide Number Placeholder 1">
            <a:extLst>
              <a:ext uri="{FF2B5EF4-FFF2-40B4-BE49-F238E27FC236}">
                <a16:creationId xmlns:a16="http://schemas.microsoft.com/office/drawing/2014/main" id="{3EEE4A89-EB04-9D41-88DE-AECEE2552907}"/>
              </a:ext>
            </a:extLst>
          </p:cNvPr>
          <p:cNvSpPr>
            <a:spLocks noGrp="1"/>
          </p:cNvSpPr>
          <p:nvPr>
            <p:ph type="sldNum" sz="quarter" idx="4"/>
          </p:nvPr>
        </p:nvSpPr>
        <p:spPr/>
        <p:txBody>
          <a:bodyPr/>
          <a:lstStyle/>
          <a:p>
            <a:fld id="{A2C27F82-79FD-B244-BCFD-9B1449B95085}" type="slidenum">
              <a:rPr lang="en-US" smtClean="0"/>
              <a:t>13</a:t>
            </a:fld>
            <a:endParaRPr lang="en-US" dirty="0"/>
          </a:p>
        </p:txBody>
      </p:sp>
      <p:sp>
        <p:nvSpPr>
          <p:cNvPr id="5" name="Content Placeholder 4">
            <a:extLst>
              <a:ext uri="{FF2B5EF4-FFF2-40B4-BE49-F238E27FC236}">
                <a16:creationId xmlns:a16="http://schemas.microsoft.com/office/drawing/2014/main" id="{DE0854BB-BDB4-73F3-AD4C-0110548AA798}"/>
              </a:ext>
            </a:extLst>
          </p:cNvPr>
          <p:cNvSpPr>
            <a:spLocks noGrp="1"/>
          </p:cNvSpPr>
          <p:nvPr>
            <p:ph idx="10"/>
          </p:nvPr>
        </p:nvSpPr>
        <p:spPr/>
        <p:txBody>
          <a:bodyPr>
            <a:normAutofit fontScale="85000" lnSpcReduction="20000"/>
          </a:bodyPr>
          <a:lstStyle/>
          <a:p>
            <a:r>
              <a:rPr lang="en-US" dirty="0">
                <a:solidFill>
                  <a:schemeClr val="tx1"/>
                </a:solidFill>
              </a:rPr>
              <a:t>Use microtypes to jointly estimate macroscopic fundamental diagrams (MFDs) for a range of locations simultaneously </a:t>
            </a:r>
          </a:p>
          <a:p>
            <a:r>
              <a:rPr lang="en-US" dirty="0">
                <a:solidFill>
                  <a:schemeClr val="tx1"/>
                </a:solidFill>
              </a:rPr>
              <a:t>Use the micro-geotype combinations to model changes in travel costs by mode as a result of different transportation strategies</a:t>
            </a:r>
          </a:p>
          <a:p>
            <a:r>
              <a:rPr lang="en-US" dirty="0">
                <a:solidFill>
                  <a:schemeClr val="tx1"/>
                </a:solidFill>
              </a:rPr>
              <a:t>Provide insights on what locational studies results can be expanded to other locations in the country such as micro-simulation results</a:t>
            </a:r>
          </a:p>
          <a:p>
            <a:r>
              <a:rPr lang="en-US" dirty="0">
                <a:solidFill>
                  <a:schemeClr val="tx1"/>
                </a:solidFill>
              </a:rPr>
              <a:t>Provide insights on potential similar databases to use in case of lack of data in certain areas</a:t>
            </a:r>
          </a:p>
          <a:p>
            <a:r>
              <a:rPr lang="en-US" dirty="0">
                <a:solidFill>
                  <a:schemeClr val="tx1"/>
                </a:solidFill>
              </a:rPr>
              <a:t>Provide insights on choosing location for case studies such as AV, new, and emerging modes</a:t>
            </a:r>
          </a:p>
          <a:p>
            <a:endParaRPr lang="en-US" dirty="0"/>
          </a:p>
        </p:txBody>
      </p:sp>
      <p:grpSp>
        <p:nvGrpSpPr>
          <p:cNvPr id="6" name="Group 5">
            <a:extLst>
              <a:ext uri="{FF2B5EF4-FFF2-40B4-BE49-F238E27FC236}">
                <a16:creationId xmlns:a16="http://schemas.microsoft.com/office/drawing/2014/main" id="{24424BA6-00FC-4106-9ABC-27F1E63B2E12}"/>
              </a:ext>
            </a:extLst>
          </p:cNvPr>
          <p:cNvGrpSpPr/>
          <p:nvPr/>
        </p:nvGrpSpPr>
        <p:grpSpPr>
          <a:xfrm>
            <a:off x="9712798" y="6067574"/>
            <a:ext cx="2308947" cy="749462"/>
            <a:chOff x="9075205" y="5934496"/>
            <a:chExt cx="2683949" cy="749462"/>
          </a:xfrm>
        </p:grpSpPr>
        <p:pic>
          <p:nvPicPr>
            <p:cNvPr id="7" name="Picture 6">
              <a:extLst>
                <a:ext uri="{FF2B5EF4-FFF2-40B4-BE49-F238E27FC236}">
                  <a16:creationId xmlns:a16="http://schemas.microsoft.com/office/drawing/2014/main" id="{3E285C5A-172D-4AC4-AFEE-9201A242C3A2}"/>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8" name="Rectangle 7">
              <a:extLst>
                <a:ext uri="{FF2B5EF4-FFF2-40B4-BE49-F238E27FC236}">
                  <a16:creationId xmlns:a16="http://schemas.microsoft.com/office/drawing/2014/main" id="{5CBBD648-78A3-4E52-95FD-B4530D306029}"/>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404696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69302C-A3B7-324F-B0C5-E9E3B98B3627}"/>
              </a:ext>
            </a:extLst>
          </p:cNvPr>
          <p:cNvSpPr>
            <a:spLocks noGrp="1"/>
          </p:cNvSpPr>
          <p:nvPr>
            <p:ph type="title"/>
          </p:nvPr>
        </p:nvSpPr>
        <p:spPr>
          <a:xfrm>
            <a:off x="596900" y="1214137"/>
            <a:ext cx="10985500" cy="1034793"/>
          </a:xfrm>
        </p:spPr>
        <p:txBody>
          <a:bodyPr/>
          <a:lstStyle/>
          <a:p>
            <a:r>
              <a:rPr lang="en-US" dirty="0"/>
              <a:t>Thank you!</a:t>
            </a:r>
            <a:br>
              <a:rPr lang="en-US" dirty="0"/>
            </a:br>
            <a:endParaRPr lang="en-US" dirty="0"/>
          </a:p>
        </p:txBody>
      </p:sp>
      <p:sp>
        <p:nvSpPr>
          <p:cNvPr id="4" name="Slide Number Placeholder 3">
            <a:extLst>
              <a:ext uri="{FF2B5EF4-FFF2-40B4-BE49-F238E27FC236}">
                <a16:creationId xmlns:a16="http://schemas.microsoft.com/office/drawing/2014/main" id="{0DC23B0A-31F7-8545-9D13-0A60EFD12FC5}"/>
              </a:ext>
            </a:extLst>
          </p:cNvPr>
          <p:cNvSpPr>
            <a:spLocks noGrp="1"/>
          </p:cNvSpPr>
          <p:nvPr>
            <p:ph type="sldNum" sz="quarter" idx="4"/>
          </p:nvPr>
        </p:nvSpPr>
        <p:spPr/>
        <p:txBody>
          <a:bodyPr/>
          <a:lstStyle/>
          <a:p>
            <a:pPr defTabSz="170911"/>
            <a:fld id="{641F229C-843D-4999-A0CF-C57D9884C01B}" type="slidenum">
              <a:rPr lang="en-US" smtClean="0"/>
              <a:pPr defTabSz="170911"/>
              <a:t>14</a:t>
            </a:fld>
            <a:endParaRPr lang="en-US" dirty="0"/>
          </a:p>
        </p:txBody>
      </p:sp>
      <p:sp>
        <p:nvSpPr>
          <p:cNvPr id="6" name="Title 4">
            <a:extLst>
              <a:ext uri="{FF2B5EF4-FFF2-40B4-BE49-F238E27FC236}">
                <a16:creationId xmlns:a16="http://schemas.microsoft.com/office/drawing/2014/main" id="{FB1EC894-B045-4F40-B8BC-F6A93B45837B}"/>
              </a:ext>
            </a:extLst>
          </p:cNvPr>
          <p:cNvSpPr txBox="1">
            <a:spLocks/>
          </p:cNvSpPr>
          <p:nvPr/>
        </p:nvSpPr>
        <p:spPr>
          <a:xfrm>
            <a:off x="596900" y="2248931"/>
            <a:ext cx="3468473" cy="1034794"/>
          </a:xfrm>
          <a:prstGeom prst="rect">
            <a:avLst/>
          </a:prstGeom>
        </p:spPr>
        <p:txBody>
          <a:bodyPr vert="horz" lIns="0" tIns="0" rIns="0" bIns="0" rtlCol="0" anchor="t" anchorCtr="0">
            <a:noAutofit/>
          </a:bodyPr>
          <a:lstStyle>
            <a:lvl1pPr algn="ctr" defTabSz="914377" rtl="0" eaLnBrk="1" latinLnBrk="0" hangingPunct="1">
              <a:lnSpc>
                <a:spcPct val="100000"/>
              </a:lnSpc>
              <a:spcBef>
                <a:spcPct val="0"/>
              </a:spcBef>
              <a:buNone/>
              <a:defRPr sz="4800" b="1" kern="1200" cap="none" baseline="0">
                <a:solidFill>
                  <a:schemeClr val="bg1"/>
                </a:solidFill>
                <a:latin typeface="Helvetica Neue" charset="0"/>
                <a:ea typeface="Helvetica Neue" charset="0"/>
                <a:cs typeface="Helvetica Neue" charset="0"/>
              </a:defRPr>
            </a:lvl1pPr>
          </a:lstStyle>
          <a:p>
            <a:pPr algn="l"/>
            <a:r>
              <a:rPr lang="en-US" dirty="0"/>
              <a:t>Questions? </a:t>
            </a:r>
          </a:p>
        </p:txBody>
      </p:sp>
      <p:sp>
        <p:nvSpPr>
          <p:cNvPr id="7" name="Title 4">
            <a:extLst>
              <a:ext uri="{FF2B5EF4-FFF2-40B4-BE49-F238E27FC236}">
                <a16:creationId xmlns:a16="http://schemas.microsoft.com/office/drawing/2014/main" id="{00291639-BA78-014D-8663-E4491E6EB025}"/>
              </a:ext>
            </a:extLst>
          </p:cNvPr>
          <p:cNvSpPr txBox="1">
            <a:spLocks/>
          </p:cNvSpPr>
          <p:nvPr/>
        </p:nvSpPr>
        <p:spPr>
          <a:xfrm>
            <a:off x="1235332" y="3175882"/>
            <a:ext cx="4345803" cy="2253520"/>
          </a:xfrm>
          <a:prstGeom prst="rect">
            <a:avLst/>
          </a:prstGeom>
        </p:spPr>
        <p:txBody>
          <a:bodyPr vert="horz" lIns="0" tIns="0" rIns="0" bIns="0" rtlCol="0" anchor="t" anchorCtr="0">
            <a:noAutofit/>
          </a:bodyPr>
          <a:lstStyle>
            <a:lvl1pPr algn="ctr" defTabSz="914377" rtl="0" eaLnBrk="1" latinLnBrk="0" hangingPunct="1">
              <a:lnSpc>
                <a:spcPct val="100000"/>
              </a:lnSpc>
              <a:spcBef>
                <a:spcPct val="0"/>
              </a:spcBef>
              <a:buNone/>
              <a:defRPr sz="4800" b="1" kern="1200" cap="none" baseline="0">
                <a:solidFill>
                  <a:schemeClr val="bg1"/>
                </a:solidFill>
                <a:latin typeface="Helvetica Neue" charset="0"/>
                <a:ea typeface="Helvetica Neue" charset="0"/>
                <a:cs typeface="Helvetica Neue" charset="0"/>
              </a:defRPr>
            </a:lvl1pPr>
          </a:lstStyle>
          <a:p>
            <a:pPr algn="l"/>
            <a:r>
              <a:rPr lang="en-US" sz="2000" dirty="0"/>
              <a:t>Mona Asudegi, Ph.D.</a:t>
            </a:r>
          </a:p>
          <a:p>
            <a:pPr algn="l"/>
            <a:r>
              <a:rPr lang="en-US" sz="2000" dirty="0"/>
              <a:t>Federal Highway Administration</a:t>
            </a:r>
          </a:p>
          <a:p>
            <a:pPr algn="l"/>
            <a:r>
              <a:rPr lang="en-US" sz="2000" dirty="0"/>
              <a:t>mona.asudegi@dot.gov</a:t>
            </a:r>
          </a:p>
        </p:txBody>
      </p:sp>
      <p:grpSp>
        <p:nvGrpSpPr>
          <p:cNvPr id="8" name="Group 7">
            <a:extLst>
              <a:ext uri="{FF2B5EF4-FFF2-40B4-BE49-F238E27FC236}">
                <a16:creationId xmlns:a16="http://schemas.microsoft.com/office/drawing/2014/main" id="{4BAD0AE8-6B25-4B9C-B177-FF263396FF25}"/>
              </a:ext>
            </a:extLst>
          </p:cNvPr>
          <p:cNvGrpSpPr/>
          <p:nvPr/>
        </p:nvGrpSpPr>
        <p:grpSpPr>
          <a:xfrm>
            <a:off x="9712798" y="6067574"/>
            <a:ext cx="2308947" cy="749462"/>
            <a:chOff x="9075205" y="5934496"/>
            <a:chExt cx="2683949" cy="749462"/>
          </a:xfrm>
        </p:grpSpPr>
        <p:pic>
          <p:nvPicPr>
            <p:cNvPr id="9" name="Picture 8">
              <a:extLst>
                <a:ext uri="{FF2B5EF4-FFF2-40B4-BE49-F238E27FC236}">
                  <a16:creationId xmlns:a16="http://schemas.microsoft.com/office/drawing/2014/main" id="{5C4C0068-377A-4CA9-B33F-282D090DBF0A}"/>
                </a:ext>
              </a:extLst>
            </p:cNvPr>
            <p:cNvPicPr>
              <a:picLocks noChangeAspect="1"/>
            </p:cNvPicPr>
            <p:nvPr/>
          </p:nvPicPr>
          <p:blipFill>
            <a:blip r:embed="rId2"/>
            <a:stretch>
              <a:fillRect/>
            </a:stretch>
          </p:blipFill>
          <p:spPr>
            <a:xfrm>
              <a:off x="11015244" y="5934496"/>
              <a:ext cx="671499" cy="574781"/>
            </a:xfrm>
            <a:prstGeom prst="rect">
              <a:avLst/>
            </a:prstGeom>
          </p:spPr>
        </p:pic>
        <p:sp>
          <p:nvSpPr>
            <p:cNvPr id="10" name="Rectangle 9">
              <a:extLst>
                <a:ext uri="{FF2B5EF4-FFF2-40B4-BE49-F238E27FC236}">
                  <a16:creationId xmlns:a16="http://schemas.microsoft.com/office/drawing/2014/main" id="{20785D1E-AB5F-48A8-9D7B-F1BB2A0D390B}"/>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59839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BDE0-8A55-3643-8734-9580002A38AA}"/>
              </a:ext>
            </a:extLst>
          </p:cNvPr>
          <p:cNvSpPr>
            <a:spLocks noGrp="1"/>
          </p:cNvSpPr>
          <p:nvPr>
            <p:ph type="title"/>
          </p:nvPr>
        </p:nvSpPr>
        <p:spPr/>
        <p:txBody>
          <a:bodyPr/>
          <a:lstStyle/>
          <a:p>
            <a:r>
              <a:rPr lang="en-US"/>
              <a:t>Backup Slides</a:t>
            </a:r>
            <a:endParaRPr lang="en-US" dirty="0"/>
          </a:p>
        </p:txBody>
      </p:sp>
      <p:sp>
        <p:nvSpPr>
          <p:cNvPr id="3" name="Slide Number Placeholder 2">
            <a:extLst>
              <a:ext uri="{FF2B5EF4-FFF2-40B4-BE49-F238E27FC236}">
                <a16:creationId xmlns:a16="http://schemas.microsoft.com/office/drawing/2014/main" id="{693BF24A-4AB0-C842-9965-F965F7E01149}"/>
              </a:ext>
            </a:extLst>
          </p:cNvPr>
          <p:cNvSpPr>
            <a:spLocks noGrp="1"/>
          </p:cNvSpPr>
          <p:nvPr>
            <p:ph type="sldNum" sz="quarter" idx="4"/>
          </p:nvPr>
        </p:nvSpPr>
        <p:spPr/>
        <p:txBody>
          <a:bodyPr/>
          <a:lstStyle/>
          <a:p>
            <a:pPr defTabSz="170911"/>
            <a:fld id="{A4D4FF98-D827-410F-A928-C3B1A944985C}" type="slidenum">
              <a:rPr lang="en-US" smtClean="0"/>
              <a:pPr defTabSz="170911"/>
              <a:t>15</a:t>
            </a:fld>
            <a:endParaRPr lang="en-US" dirty="0"/>
          </a:p>
        </p:txBody>
      </p:sp>
      <p:grpSp>
        <p:nvGrpSpPr>
          <p:cNvPr id="4" name="Group 3">
            <a:extLst>
              <a:ext uri="{FF2B5EF4-FFF2-40B4-BE49-F238E27FC236}">
                <a16:creationId xmlns:a16="http://schemas.microsoft.com/office/drawing/2014/main" id="{A6F7409D-AC9B-40B6-A14E-D46D97044777}"/>
              </a:ext>
            </a:extLst>
          </p:cNvPr>
          <p:cNvGrpSpPr/>
          <p:nvPr/>
        </p:nvGrpSpPr>
        <p:grpSpPr>
          <a:xfrm>
            <a:off x="9712798" y="6067574"/>
            <a:ext cx="2308947" cy="749462"/>
            <a:chOff x="9075205" y="5934496"/>
            <a:chExt cx="2683949" cy="749462"/>
          </a:xfrm>
        </p:grpSpPr>
        <p:pic>
          <p:nvPicPr>
            <p:cNvPr id="5" name="Picture 4">
              <a:extLst>
                <a:ext uri="{FF2B5EF4-FFF2-40B4-BE49-F238E27FC236}">
                  <a16:creationId xmlns:a16="http://schemas.microsoft.com/office/drawing/2014/main" id="{02BDD57B-7427-4B2F-BD82-ECEAA81128AB}"/>
                </a:ext>
              </a:extLst>
            </p:cNvPr>
            <p:cNvPicPr>
              <a:picLocks noChangeAspect="1"/>
            </p:cNvPicPr>
            <p:nvPr/>
          </p:nvPicPr>
          <p:blipFill>
            <a:blip r:embed="rId2"/>
            <a:stretch>
              <a:fillRect/>
            </a:stretch>
          </p:blipFill>
          <p:spPr>
            <a:xfrm>
              <a:off x="11015244" y="5934496"/>
              <a:ext cx="671499" cy="574781"/>
            </a:xfrm>
            <a:prstGeom prst="rect">
              <a:avLst/>
            </a:prstGeom>
          </p:spPr>
        </p:pic>
        <p:sp>
          <p:nvSpPr>
            <p:cNvPr id="6" name="Rectangle 5">
              <a:extLst>
                <a:ext uri="{FF2B5EF4-FFF2-40B4-BE49-F238E27FC236}">
                  <a16:creationId xmlns:a16="http://schemas.microsoft.com/office/drawing/2014/main" id="{43F987ED-69E8-45AB-8233-1E33A465A6C9}"/>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23973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170911"/>
            <a:fld id="{A4D4FF98-D827-410F-A928-C3B1A944985C}" type="slidenum">
              <a:rPr lang="en-US" smtClean="0"/>
              <a:pPr defTabSz="170911"/>
              <a:t>16</a:t>
            </a:fld>
            <a:endParaRPr lang="en-US" dirty="0"/>
          </a:p>
        </p:txBody>
      </p:sp>
      <p:sp>
        <p:nvSpPr>
          <p:cNvPr id="23" name="Rectangle 22">
            <a:extLst>
              <a:ext uri="{FF2B5EF4-FFF2-40B4-BE49-F238E27FC236}">
                <a16:creationId xmlns:a16="http://schemas.microsoft.com/office/drawing/2014/main" id="{91E377A4-F820-4F04-AC13-3BB556894C05}"/>
              </a:ext>
            </a:extLst>
          </p:cNvPr>
          <p:cNvSpPr/>
          <p:nvPr/>
        </p:nvSpPr>
        <p:spPr>
          <a:xfrm>
            <a:off x="7753826" y="6393399"/>
            <a:ext cx="1443713" cy="464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pic>
        <p:nvPicPr>
          <p:cNvPr id="4" name="Picture 3">
            <a:extLst>
              <a:ext uri="{FF2B5EF4-FFF2-40B4-BE49-F238E27FC236}">
                <a16:creationId xmlns:a16="http://schemas.microsoft.com/office/drawing/2014/main" id="{73772BF5-F6DA-4041-BEDA-2823D4B2AFA8}"/>
              </a:ext>
            </a:extLst>
          </p:cNvPr>
          <p:cNvPicPr>
            <a:picLocks noChangeAspect="1"/>
          </p:cNvPicPr>
          <p:nvPr/>
        </p:nvPicPr>
        <p:blipFill>
          <a:blip r:embed="rId3"/>
          <a:stretch>
            <a:fillRect/>
          </a:stretch>
        </p:blipFill>
        <p:spPr>
          <a:xfrm>
            <a:off x="481913" y="1471687"/>
            <a:ext cx="11586592" cy="2457762"/>
          </a:xfrm>
          <a:prstGeom prst="rect">
            <a:avLst/>
          </a:prstGeom>
        </p:spPr>
      </p:pic>
      <p:pic>
        <p:nvPicPr>
          <p:cNvPr id="5" name="Picture 4">
            <a:extLst>
              <a:ext uri="{FF2B5EF4-FFF2-40B4-BE49-F238E27FC236}">
                <a16:creationId xmlns:a16="http://schemas.microsoft.com/office/drawing/2014/main" id="{2F7E1FF4-5AF3-3E46-A1C8-D329DFB10125}"/>
              </a:ext>
            </a:extLst>
          </p:cNvPr>
          <p:cNvPicPr>
            <a:picLocks noChangeAspect="1"/>
          </p:cNvPicPr>
          <p:nvPr/>
        </p:nvPicPr>
        <p:blipFill>
          <a:blip r:embed="rId4"/>
          <a:stretch>
            <a:fillRect/>
          </a:stretch>
        </p:blipFill>
        <p:spPr>
          <a:xfrm>
            <a:off x="8950047" y="2610156"/>
            <a:ext cx="1423884" cy="219059"/>
          </a:xfrm>
          <a:prstGeom prst="rect">
            <a:avLst/>
          </a:prstGeom>
        </p:spPr>
      </p:pic>
      <p:sp>
        <p:nvSpPr>
          <p:cNvPr id="16" name="Title 1">
            <a:extLst>
              <a:ext uri="{FF2B5EF4-FFF2-40B4-BE49-F238E27FC236}">
                <a16:creationId xmlns:a16="http://schemas.microsoft.com/office/drawing/2014/main" id="{407C10B3-AAFE-3944-89B5-AA74C4BC4397}"/>
              </a:ext>
            </a:extLst>
          </p:cNvPr>
          <p:cNvSpPr>
            <a:spLocks noGrp="1"/>
          </p:cNvSpPr>
          <p:nvPr>
            <p:ph type="title"/>
          </p:nvPr>
        </p:nvSpPr>
        <p:spPr>
          <a:xfrm>
            <a:off x="342901" y="1"/>
            <a:ext cx="5357615" cy="1143000"/>
          </a:xfrm>
        </p:spPr>
        <p:txBody>
          <a:bodyPr/>
          <a:lstStyle/>
          <a:p>
            <a:r>
              <a:rPr lang="en-US" sz="3600" dirty="0"/>
              <a:t>Microtypes: Inputs </a:t>
            </a:r>
            <a:br>
              <a:rPr lang="en-US" sz="3600" dirty="0"/>
            </a:br>
            <a:r>
              <a:rPr lang="en-US" sz="2400" dirty="0"/>
              <a:t>Trip Generation</a:t>
            </a:r>
            <a:endParaRPr lang="en-US" sz="3600" dirty="0"/>
          </a:p>
        </p:txBody>
      </p:sp>
      <p:grpSp>
        <p:nvGrpSpPr>
          <p:cNvPr id="10" name="Group 9">
            <a:extLst>
              <a:ext uri="{FF2B5EF4-FFF2-40B4-BE49-F238E27FC236}">
                <a16:creationId xmlns:a16="http://schemas.microsoft.com/office/drawing/2014/main" id="{17344CCA-68B6-47EE-A262-43EA7E2E3EC8}"/>
              </a:ext>
            </a:extLst>
          </p:cNvPr>
          <p:cNvGrpSpPr/>
          <p:nvPr/>
        </p:nvGrpSpPr>
        <p:grpSpPr>
          <a:xfrm>
            <a:off x="9712798" y="6067574"/>
            <a:ext cx="2308947" cy="749462"/>
            <a:chOff x="9075205" y="5934496"/>
            <a:chExt cx="2683949" cy="749462"/>
          </a:xfrm>
        </p:grpSpPr>
        <p:pic>
          <p:nvPicPr>
            <p:cNvPr id="11" name="Picture 10">
              <a:extLst>
                <a:ext uri="{FF2B5EF4-FFF2-40B4-BE49-F238E27FC236}">
                  <a16:creationId xmlns:a16="http://schemas.microsoft.com/office/drawing/2014/main" id="{6EE30FC0-D41F-4EF9-85D4-32FC5439412E}"/>
                </a:ext>
              </a:extLst>
            </p:cNvPr>
            <p:cNvPicPr>
              <a:picLocks noChangeAspect="1"/>
            </p:cNvPicPr>
            <p:nvPr/>
          </p:nvPicPr>
          <p:blipFill>
            <a:blip r:embed="rId5"/>
            <a:stretch>
              <a:fillRect/>
            </a:stretch>
          </p:blipFill>
          <p:spPr>
            <a:xfrm>
              <a:off x="11015244" y="5934496"/>
              <a:ext cx="671499" cy="574781"/>
            </a:xfrm>
            <a:prstGeom prst="rect">
              <a:avLst/>
            </a:prstGeom>
          </p:spPr>
        </p:pic>
        <p:sp>
          <p:nvSpPr>
            <p:cNvPr id="15" name="Rectangle 14">
              <a:extLst>
                <a:ext uri="{FF2B5EF4-FFF2-40B4-BE49-F238E27FC236}">
                  <a16:creationId xmlns:a16="http://schemas.microsoft.com/office/drawing/2014/main" id="{B5BC47F8-2BB3-419F-AB83-50369A040592}"/>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4035461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1"/>
            <a:ext cx="5357615" cy="1143000"/>
          </a:xfrm>
        </p:spPr>
        <p:txBody>
          <a:bodyPr/>
          <a:lstStyle/>
          <a:p>
            <a:r>
              <a:rPr lang="en-US" sz="3600" dirty="0"/>
              <a:t>Microtypes: Inputs </a:t>
            </a:r>
            <a:r>
              <a:rPr lang="en-US" sz="2400" dirty="0"/>
              <a:t>Transportation Supply Constraints</a:t>
            </a:r>
            <a:endParaRPr lang="en-US" sz="3600" dirty="0"/>
          </a:p>
        </p:txBody>
      </p:sp>
      <p:sp>
        <p:nvSpPr>
          <p:cNvPr id="3" name="Slide Number Placeholder 2"/>
          <p:cNvSpPr>
            <a:spLocks noGrp="1"/>
          </p:cNvSpPr>
          <p:nvPr>
            <p:ph type="sldNum" sz="quarter" idx="4"/>
          </p:nvPr>
        </p:nvSpPr>
        <p:spPr/>
        <p:txBody>
          <a:bodyPr/>
          <a:lstStyle/>
          <a:p>
            <a:pPr defTabSz="170911"/>
            <a:fld id="{A4D4FF98-D827-410F-A928-C3B1A944985C}" type="slidenum">
              <a:rPr lang="en-US" smtClean="0"/>
              <a:pPr defTabSz="170911"/>
              <a:t>17</a:t>
            </a:fld>
            <a:endParaRPr lang="en-US" dirty="0"/>
          </a:p>
        </p:txBody>
      </p:sp>
      <p:sp>
        <p:nvSpPr>
          <p:cNvPr id="23" name="Rectangle 22">
            <a:extLst>
              <a:ext uri="{FF2B5EF4-FFF2-40B4-BE49-F238E27FC236}">
                <a16:creationId xmlns:a16="http://schemas.microsoft.com/office/drawing/2014/main" id="{91E377A4-F820-4F04-AC13-3BB556894C05}"/>
              </a:ext>
            </a:extLst>
          </p:cNvPr>
          <p:cNvSpPr/>
          <p:nvPr/>
        </p:nvSpPr>
        <p:spPr>
          <a:xfrm>
            <a:off x="7753826" y="6393399"/>
            <a:ext cx="1443713" cy="464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pic>
        <p:nvPicPr>
          <p:cNvPr id="6" name="Picture 5">
            <a:extLst>
              <a:ext uri="{FF2B5EF4-FFF2-40B4-BE49-F238E27FC236}">
                <a16:creationId xmlns:a16="http://schemas.microsoft.com/office/drawing/2014/main" id="{95F81538-B818-1D4B-9865-2F3EB4D7412B}"/>
              </a:ext>
            </a:extLst>
          </p:cNvPr>
          <p:cNvPicPr>
            <a:picLocks noChangeAspect="1"/>
          </p:cNvPicPr>
          <p:nvPr/>
        </p:nvPicPr>
        <p:blipFill>
          <a:blip r:embed="rId3"/>
          <a:stretch>
            <a:fillRect/>
          </a:stretch>
        </p:blipFill>
        <p:spPr>
          <a:xfrm>
            <a:off x="187582" y="1322516"/>
            <a:ext cx="4977542" cy="4731504"/>
          </a:xfrm>
          <a:prstGeom prst="rect">
            <a:avLst/>
          </a:prstGeom>
        </p:spPr>
      </p:pic>
      <p:sp>
        <p:nvSpPr>
          <p:cNvPr id="8" name="Rectangle 7">
            <a:extLst>
              <a:ext uri="{FF2B5EF4-FFF2-40B4-BE49-F238E27FC236}">
                <a16:creationId xmlns:a16="http://schemas.microsoft.com/office/drawing/2014/main" id="{10A27F2A-1FCF-C944-A62F-43BA4747EAEE}"/>
              </a:ext>
            </a:extLst>
          </p:cNvPr>
          <p:cNvSpPr/>
          <p:nvPr/>
        </p:nvSpPr>
        <p:spPr>
          <a:xfrm>
            <a:off x="5782962" y="-12357"/>
            <a:ext cx="6409038" cy="1235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86E54-E803-6543-AA2D-9DD0943B3D86}"/>
              </a:ext>
            </a:extLst>
          </p:cNvPr>
          <p:cNvPicPr>
            <a:picLocks noChangeAspect="1"/>
          </p:cNvPicPr>
          <p:nvPr/>
        </p:nvPicPr>
        <p:blipFill>
          <a:blip r:embed="rId4"/>
          <a:stretch>
            <a:fillRect/>
          </a:stretch>
        </p:blipFill>
        <p:spPr>
          <a:xfrm>
            <a:off x="5812757" y="86499"/>
            <a:ext cx="4792428" cy="6359534"/>
          </a:xfrm>
          <a:prstGeom prst="rect">
            <a:avLst/>
          </a:prstGeom>
        </p:spPr>
      </p:pic>
      <p:sp>
        <p:nvSpPr>
          <p:cNvPr id="9" name="Rectangle 8">
            <a:extLst>
              <a:ext uri="{FF2B5EF4-FFF2-40B4-BE49-F238E27FC236}">
                <a16:creationId xmlns:a16="http://schemas.microsoft.com/office/drawing/2014/main" id="{3B0A5B35-E8CA-6640-A024-CEA5C37B74E0}"/>
              </a:ext>
            </a:extLst>
          </p:cNvPr>
          <p:cNvSpPr/>
          <p:nvPr/>
        </p:nvSpPr>
        <p:spPr>
          <a:xfrm>
            <a:off x="330544" y="1952368"/>
            <a:ext cx="4735726" cy="531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0C624DC-4D30-3841-A018-DD88F2F8996F}"/>
              </a:ext>
            </a:extLst>
          </p:cNvPr>
          <p:cNvSpPr/>
          <p:nvPr/>
        </p:nvSpPr>
        <p:spPr>
          <a:xfrm>
            <a:off x="330544" y="2483708"/>
            <a:ext cx="4735726" cy="62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91BDC0-C12E-674A-8D0E-10E31EB3497A}"/>
              </a:ext>
            </a:extLst>
          </p:cNvPr>
          <p:cNvSpPr/>
          <p:nvPr/>
        </p:nvSpPr>
        <p:spPr>
          <a:xfrm>
            <a:off x="330544" y="3114588"/>
            <a:ext cx="4735726" cy="2939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80BDA9-BAFD-3149-A969-21390C86180E}"/>
              </a:ext>
            </a:extLst>
          </p:cNvPr>
          <p:cNvSpPr/>
          <p:nvPr/>
        </p:nvSpPr>
        <p:spPr>
          <a:xfrm>
            <a:off x="5981700" y="40964"/>
            <a:ext cx="4735726" cy="4259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CB4A9D-26B8-5648-9F4C-224641397559}"/>
              </a:ext>
            </a:extLst>
          </p:cNvPr>
          <p:cNvSpPr/>
          <p:nvPr/>
        </p:nvSpPr>
        <p:spPr>
          <a:xfrm>
            <a:off x="5981700" y="4300151"/>
            <a:ext cx="4735726" cy="790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9A6F801-E6D1-1B47-887D-9D2B4AD55B6E}"/>
              </a:ext>
            </a:extLst>
          </p:cNvPr>
          <p:cNvSpPr/>
          <p:nvPr/>
        </p:nvSpPr>
        <p:spPr>
          <a:xfrm>
            <a:off x="5981700" y="5087662"/>
            <a:ext cx="4735726" cy="1293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94055B4-79B2-420E-9A6E-A601380084C1}"/>
              </a:ext>
            </a:extLst>
          </p:cNvPr>
          <p:cNvGrpSpPr/>
          <p:nvPr/>
        </p:nvGrpSpPr>
        <p:grpSpPr>
          <a:xfrm>
            <a:off x="9712798" y="6067574"/>
            <a:ext cx="2308947" cy="749462"/>
            <a:chOff x="9075205" y="5934496"/>
            <a:chExt cx="2683949" cy="749462"/>
          </a:xfrm>
        </p:grpSpPr>
        <p:pic>
          <p:nvPicPr>
            <p:cNvPr id="21" name="Picture 20">
              <a:extLst>
                <a:ext uri="{FF2B5EF4-FFF2-40B4-BE49-F238E27FC236}">
                  <a16:creationId xmlns:a16="http://schemas.microsoft.com/office/drawing/2014/main" id="{6254C7C0-9D86-4B62-B4EC-401E3474E13C}"/>
                </a:ext>
              </a:extLst>
            </p:cNvPr>
            <p:cNvPicPr>
              <a:picLocks noChangeAspect="1"/>
            </p:cNvPicPr>
            <p:nvPr/>
          </p:nvPicPr>
          <p:blipFill>
            <a:blip r:embed="rId5"/>
            <a:stretch>
              <a:fillRect/>
            </a:stretch>
          </p:blipFill>
          <p:spPr>
            <a:xfrm>
              <a:off x="11015244" y="5934496"/>
              <a:ext cx="671499" cy="574781"/>
            </a:xfrm>
            <a:prstGeom prst="rect">
              <a:avLst/>
            </a:prstGeom>
          </p:spPr>
        </p:pic>
        <p:sp>
          <p:nvSpPr>
            <p:cNvPr id="22" name="Rectangle 21">
              <a:extLst>
                <a:ext uri="{FF2B5EF4-FFF2-40B4-BE49-F238E27FC236}">
                  <a16:creationId xmlns:a16="http://schemas.microsoft.com/office/drawing/2014/main" id="{40D3E30D-BFC2-44DE-A147-67986402D1DF}"/>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002061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Microtypes: Factors Uncovered</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18</a:t>
            </a:fld>
            <a:endParaRPr lang="en-US" dirty="0"/>
          </a:p>
        </p:txBody>
      </p:sp>
      <p:graphicFrame>
        <p:nvGraphicFramePr>
          <p:cNvPr id="23" name="Table 22">
            <a:extLst>
              <a:ext uri="{FF2B5EF4-FFF2-40B4-BE49-F238E27FC236}">
                <a16:creationId xmlns:a16="http://schemas.microsoft.com/office/drawing/2014/main" id="{3423AB03-1EF0-434B-B269-07FC5B7D3AA9}"/>
              </a:ext>
            </a:extLst>
          </p:cNvPr>
          <p:cNvGraphicFramePr>
            <a:graphicFrameLocks noGrp="1"/>
          </p:cNvGraphicFramePr>
          <p:nvPr/>
        </p:nvGraphicFramePr>
        <p:xfrm>
          <a:off x="5765572" y="1215261"/>
          <a:ext cx="5333343" cy="2988439"/>
        </p:xfrm>
        <a:graphic>
          <a:graphicData uri="http://schemas.openxmlformats.org/drawingml/2006/table">
            <a:tbl>
              <a:tblPr firstRow="1" firstCol="1" bandRow="1">
                <a:tableStyleId>{7DF18680-E054-41AD-8BC1-D1AEF772440D}</a:tableStyleId>
              </a:tblPr>
              <a:tblGrid>
                <a:gridCol w="1462869">
                  <a:extLst>
                    <a:ext uri="{9D8B030D-6E8A-4147-A177-3AD203B41FA5}">
                      <a16:colId xmlns:a16="http://schemas.microsoft.com/office/drawing/2014/main" val="920563276"/>
                    </a:ext>
                  </a:extLst>
                </a:gridCol>
                <a:gridCol w="3870474">
                  <a:extLst>
                    <a:ext uri="{9D8B030D-6E8A-4147-A177-3AD203B41FA5}">
                      <a16:colId xmlns:a16="http://schemas.microsoft.com/office/drawing/2014/main" val="281063775"/>
                    </a:ext>
                  </a:extLst>
                </a:gridCol>
              </a:tblGrid>
              <a:tr h="288007">
                <a:tc gridSpan="2">
                  <a:txBody>
                    <a:bodyPr/>
                    <a:lstStyle/>
                    <a:p>
                      <a:pPr marL="0" marR="0" algn="l">
                        <a:spcBef>
                          <a:spcPts val="0"/>
                        </a:spcBef>
                        <a:spcAft>
                          <a:spcPts val="0"/>
                        </a:spcAft>
                      </a:pPr>
                      <a:r>
                        <a:rPr lang="en-US" sz="1200" i="1" dirty="0">
                          <a:effectLst/>
                          <a:latin typeface="Calibri" panose="020F0502020204030204" pitchFamily="34" charset="0"/>
                          <a:cs typeface="Calibri" panose="020F0502020204030204" pitchFamily="34" charset="0"/>
                        </a:rPr>
                        <a:t>Factors related to travel costs</a:t>
                      </a:r>
                      <a:endParaRPr lang="en-US" sz="1200" i="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hMerge="1">
                  <a:txBody>
                    <a:bodyPr/>
                    <a:lstStyle/>
                    <a:p>
                      <a:pPr marL="0" marR="0" algn="just">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5678570"/>
                  </a:ext>
                </a:extLst>
              </a:tr>
              <a:tr h="453100">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Highways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functional system 1 and 2</a:t>
                      </a:r>
                    </a:p>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freight volumes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1605359565"/>
                  </a:ext>
                </a:extLst>
              </a:tr>
              <a:tr h="430668">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Network density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shorter blocks</a:t>
                      </a:r>
                    </a:p>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proportion of land dedicated to ROW</a:t>
                      </a:r>
                    </a:p>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dense populations</a:t>
                      </a:r>
                    </a:p>
                  </a:txBody>
                  <a:tcPr marL="68580" marR="68580" marT="0" marB="0" anchor="ctr"/>
                </a:tc>
                <a:extLst>
                  <a:ext uri="{0D108BD9-81ED-4DB2-BD59-A6C34878D82A}">
                    <a16:rowId xmlns:a16="http://schemas.microsoft.com/office/drawing/2014/main" val="1022649448"/>
                  </a:ext>
                </a:extLst>
              </a:tr>
              <a:tr h="238760">
                <a:tc>
                  <a:txBody>
                    <a:bodyPr/>
                    <a:lstStyle/>
                    <a:p>
                      <a:pPr marL="0" marR="0" algn="l">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Self-loops</a:t>
                      </a: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self-loop streets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4077630345"/>
                  </a:ext>
                </a:extLst>
              </a:tr>
              <a:tr h="266700">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Local roads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proportion of functional systems 6 and 7</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1616750774"/>
                  </a:ext>
                </a:extLst>
              </a:tr>
              <a:tr h="491361">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Steep/circuity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steep roads</a:t>
                      </a:r>
                    </a:p>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proportion of cul-de-sacs/dead ends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639428919"/>
                  </a:ext>
                </a:extLst>
              </a:tr>
              <a:tr h="422471">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Poor air / pavement</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rough pavement </a:t>
                      </a:r>
                    </a:p>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low air quality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87199811"/>
                  </a:ext>
                </a:extLst>
              </a:tr>
              <a:tr h="279400">
                <a:tc>
                  <a:txBody>
                    <a:bodyPr/>
                    <a:lstStyle/>
                    <a:p>
                      <a:pPr marL="0" marR="0" algn="l">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Long streets</a:t>
                      </a:r>
                    </a:p>
                  </a:txBody>
                  <a:tcPr marL="68580" marR="68580" marT="0" marB="0" anchor="ctr"/>
                </a:tc>
                <a:tc>
                  <a:txBody>
                    <a:bodyPr/>
                    <a:lstStyle/>
                    <a:p>
                      <a:pPr marL="171450" marR="0" indent="-171450" algn="l">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Long blocks, low intersection density</a:t>
                      </a:r>
                    </a:p>
                  </a:txBody>
                  <a:tcPr marL="68580" marR="68580" marT="0" marB="0" anchor="ctr"/>
                </a:tc>
                <a:extLst>
                  <a:ext uri="{0D108BD9-81ED-4DB2-BD59-A6C34878D82A}">
                    <a16:rowId xmlns:a16="http://schemas.microsoft.com/office/drawing/2014/main" val="3292387082"/>
                  </a:ext>
                </a:extLst>
              </a:tr>
            </a:tbl>
          </a:graphicData>
        </a:graphic>
      </p:graphicFrame>
      <p:graphicFrame>
        <p:nvGraphicFramePr>
          <p:cNvPr id="24" name="Table 23">
            <a:extLst>
              <a:ext uri="{FF2B5EF4-FFF2-40B4-BE49-F238E27FC236}">
                <a16:creationId xmlns:a16="http://schemas.microsoft.com/office/drawing/2014/main" id="{0870F274-6041-487D-A68B-ECAC262702B3}"/>
              </a:ext>
            </a:extLst>
          </p:cNvPr>
          <p:cNvGraphicFramePr>
            <a:graphicFrameLocks noGrp="1"/>
          </p:cNvGraphicFramePr>
          <p:nvPr/>
        </p:nvGraphicFramePr>
        <p:xfrm>
          <a:off x="5765572" y="4203700"/>
          <a:ext cx="5333342" cy="2200837"/>
        </p:xfrm>
        <a:graphic>
          <a:graphicData uri="http://schemas.openxmlformats.org/drawingml/2006/table">
            <a:tbl>
              <a:tblPr firstRow="1" firstCol="1" bandRow="1">
                <a:tableStyleId>{7DF18680-E054-41AD-8BC1-D1AEF772440D}</a:tableStyleId>
              </a:tblPr>
              <a:tblGrid>
                <a:gridCol w="1462869">
                  <a:extLst>
                    <a:ext uri="{9D8B030D-6E8A-4147-A177-3AD203B41FA5}">
                      <a16:colId xmlns:a16="http://schemas.microsoft.com/office/drawing/2014/main" val="3299722004"/>
                    </a:ext>
                  </a:extLst>
                </a:gridCol>
                <a:gridCol w="3870473">
                  <a:extLst>
                    <a:ext uri="{9D8B030D-6E8A-4147-A177-3AD203B41FA5}">
                      <a16:colId xmlns:a16="http://schemas.microsoft.com/office/drawing/2014/main" val="2094744826"/>
                    </a:ext>
                  </a:extLst>
                </a:gridCol>
              </a:tblGrid>
              <a:tr h="301793">
                <a:tc gridSpan="2">
                  <a:txBody>
                    <a:bodyPr/>
                    <a:lstStyle/>
                    <a:p>
                      <a:pPr marL="0" marR="0" algn="l">
                        <a:spcBef>
                          <a:spcPts val="0"/>
                        </a:spcBef>
                        <a:spcAft>
                          <a:spcPts val="0"/>
                        </a:spcAft>
                      </a:pPr>
                      <a:r>
                        <a:rPr lang="en-US" sz="1200" i="1" dirty="0">
                          <a:effectLst/>
                          <a:latin typeface="Calibri" panose="020F0502020204030204" pitchFamily="34" charset="0"/>
                          <a:ea typeface="Times New Roman" panose="02020603050405020304" pitchFamily="18" charset="0"/>
                          <a:cs typeface="Calibri" panose="020F0502020204030204" pitchFamily="34" charset="0"/>
                        </a:rPr>
                        <a:t>Factors related to travel demand</a:t>
                      </a:r>
                    </a:p>
                  </a:txBody>
                  <a:tcPr marL="68580" marR="68580" marT="0" marB="0" anchor="ctr"/>
                </a:tc>
                <a:tc hMerge="1">
                  <a:txBody>
                    <a:bodyPr/>
                    <a:lstStyle/>
                    <a:p>
                      <a:pPr marL="171450" marR="0" indent="-171450" algn="just">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2681911"/>
                  </a:ext>
                </a:extLst>
              </a:tr>
              <a:tr h="377993">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Freight</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ratio of freight to overall travel volumes</a:t>
                      </a:r>
                    </a:p>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freight demand per lane mile of ROW</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2714732370"/>
                  </a:ext>
                </a:extLst>
              </a:tr>
              <a:tr h="397222">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Job density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dense employment and populations </a:t>
                      </a:r>
                    </a:p>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proportion of ROW per unit of land area</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3054291315"/>
                  </a:ext>
                </a:extLst>
              </a:tr>
              <a:tr h="407128">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Job opportunity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ratios of jobs per capita</a:t>
                      </a:r>
                    </a:p>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cs typeface="Calibri" panose="020F0502020204030204" pitchFamily="34" charset="0"/>
                        </a:rPr>
                        <a:t>high level of ROW per capita</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extLst>
                  <a:ext uri="{0D108BD9-81ED-4DB2-BD59-A6C34878D82A}">
                    <a16:rowId xmlns:a16="http://schemas.microsoft.com/office/drawing/2014/main" val="3429702538"/>
                  </a:ext>
                </a:extLst>
              </a:tr>
              <a:tr h="309573">
                <a:tc>
                  <a:txBody>
                    <a:bodyPr/>
                    <a:lstStyle/>
                    <a:p>
                      <a:pPr marL="0" marR="0" algn="l">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Walk/Bike potential</a:t>
                      </a:r>
                    </a:p>
                  </a:txBody>
                  <a:tcPr marL="68580" marR="68580" marT="0" marB="0" anchor="ctr"/>
                </a:tc>
                <a:tc>
                  <a:txBody>
                    <a:bodyPr/>
                    <a:lstStyle/>
                    <a:p>
                      <a:pPr marL="171450" marR="0" lvl="0" indent="-17145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High share of commutes under 3 miles</a:t>
                      </a:r>
                    </a:p>
                  </a:txBody>
                  <a:tcPr marL="68580" marR="68580" marT="0" marB="0" anchor="ctr"/>
                </a:tc>
                <a:extLst>
                  <a:ext uri="{0D108BD9-81ED-4DB2-BD59-A6C34878D82A}">
                    <a16:rowId xmlns:a16="http://schemas.microsoft.com/office/drawing/2014/main" val="1923762519"/>
                  </a:ext>
                </a:extLst>
              </a:tr>
              <a:tr h="407128">
                <a:tc>
                  <a:txBody>
                    <a:bodyPr/>
                    <a:lstStyle/>
                    <a:p>
                      <a:pPr marL="0" marR="0" algn="l">
                        <a:spcBef>
                          <a:spcPts val="0"/>
                        </a:spcBef>
                        <a:spcAft>
                          <a:spcPts val="0"/>
                        </a:spcAft>
                      </a:pPr>
                      <a:r>
                        <a:rPr lang="en-US" sz="1200" dirty="0">
                          <a:effectLst/>
                          <a:latin typeface="Calibri" panose="020F0502020204030204" pitchFamily="34" charset="0"/>
                          <a:cs typeface="Calibri" panose="020F0502020204030204" pitchFamily="34" charset="0"/>
                        </a:rPr>
                        <a:t>Median Trip Lengths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171450" marR="0" indent="-171450" algn="just">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High share of commutes 3-8 miles</a:t>
                      </a:r>
                    </a:p>
                  </a:txBody>
                  <a:tcPr marL="68580" marR="68580" marT="0" marB="0" anchor="ctr"/>
                </a:tc>
                <a:extLst>
                  <a:ext uri="{0D108BD9-81ED-4DB2-BD59-A6C34878D82A}">
                    <a16:rowId xmlns:a16="http://schemas.microsoft.com/office/drawing/2014/main" val="624885134"/>
                  </a:ext>
                </a:extLst>
              </a:tr>
            </a:tbl>
          </a:graphicData>
        </a:graphic>
      </p:graphicFrame>
      <p:grpSp>
        <p:nvGrpSpPr>
          <p:cNvPr id="8" name="Group 7">
            <a:extLst>
              <a:ext uri="{FF2B5EF4-FFF2-40B4-BE49-F238E27FC236}">
                <a16:creationId xmlns:a16="http://schemas.microsoft.com/office/drawing/2014/main" id="{FF75D5DA-4EDD-7D41-A31D-78CB7B1BEAAC}"/>
              </a:ext>
            </a:extLst>
          </p:cNvPr>
          <p:cNvGrpSpPr/>
          <p:nvPr/>
        </p:nvGrpSpPr>
        <p:grpSpPr>
          <a:xfrm>
            <a:off x="893648" y="792930"/>
            <a:ext cx="4350340" cy="5853707"/>
            <a:chOff x="893648" y="792930"/>
            <a:chExt cx="4350340" cy="5853707"/>
          </a:xfrm>
        </p:grpSpPr>
        <p:pic>
          <p:nvPicPr>
            <p:cNvPr id="5" name="Picture 4">
              <a:extLst>
                <a:ext uri="{FF2B5EF4-FFF2-40B4-BE49-F238E27FC236}">
                  <a16:creationId xmlns:a16="http://schemas.microsoft.com/office/drawing/2014/main" id="{380BA262-2547-2442-B69E-D4100EBE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48" y="792930"/>
              <a:ext cx="4350340" cy="5793274"/>
            </a:xfrm>
            <a:prstGeom prst="rect">
              <a:avLst/>
            </a:prstGeom>
          </p:spPr>
        </p:pic>
        <p:sp>
          <p:nvSpPr>
            <p:cNvPr id="7" name="TextBox 6">
              <a:extLst>
                <a:ext uri="{FF2B5EF4-FFF2-40B4-BE49-F238E27FC236}">
                  <a16:creationId xmlns:a16="http://schemas.microsoft.com/office/drawing/2014/main" id="{962E1023-6200-6440-B258-23AC1AAE30C4}"/>
                </a:ext>
              </a:extLst>
            </p:cNvPr>
            <p:cNvSpPr txBox="1"/>
            <p:nvPr/>
          </p:nvSpPr>
          <p:spPr>
            <a:xfrm>
              <a:off x="2998358" y="6400416"/>
              <a:ext cx="992579" cy="246221"/>
            </a:xfrm>
            <a:prstGeom prst="rect">
              <a:avLst/>
            </a:prstGeom>
            <a:noFill/>
          </p:spPr>
          <p:txBody>
            <a:bodyPr wrap="none" rtlCol="0">
              <a:spAutoFit/>
            </a:bodyPr>
            <a:lstStyle/>
            <a:p>
              <a:r>
                <a:rPr lang="en-US" sz="1000" dirty="0"/>
                <a:t>Factor loading</a:t>
              </a:r>
            </a:p>
          </p:txBody>
        </p:sp>
      </p:grpSp>
      <p:grpSp>
        <p:nvGrpSpPr>
          <p:cNvPr id="12" name="Group 11">
            <a:extLst>
              <a:ext uri="{FF2B5EF4-FFF2-40B4-BE49-F238E27FC236}">
                <a16:creationId xmlns:a16="http://schemas.microsoft.com/office/drawing/2014/main" id="{7372AF3E-4BCA-411C-AB18-71591177F64B}"/>
              </a:ext>
            </a:extLst>
          </p:cNvPr>
          <p:cNvGrpSpPr/>
          <p:nvPr/>
        </p:nvGrpSpPr>
        <p:grpSpPr>
          <a:xfrm>
            <a:off x="9712798" y="6067574"/>
            <a:ext cx="2308947" cy="749462"/>
            <a:chOff x="9075205" y="5934496"/>
            <a:chExt cx="2683949" cy="749462"/>
          </a:xfrm>
        </p:grpSpPr>
        <p:pic>
          <p:nvPicPr>
            <p:cNvPr id="13" name="Picture 12">
              <a:extLst>
                <a:ext uri="{FF2B5EF4-FFF2-40B4-BE49-F238E27FC236}">
                  <a16:creationId xmlns:a16="http://schemas.microsoft.com/office/drawing/2014/main" id="{00889FBF-0345-4050-973F-1EFFE0EC325B}"/>
                </a:ext>
              </a:extLst>
            </p:cNvPr>
            <p:cNvPicPr>
              <a:picLocks noChangeAspect="1"/>
            </p:cNvPicPr>
            <p:nvPr/>
          </p:nvPicPr>
          <p:blipFill>
            <a:blip r:embed="rId4"/>
            <a:stretch>
              <a:fillRect/>
            </a:stretch>
          </p:blipFill>
          <p:spPr>
            <a:xfrm>
              <a:off x="11015244" y="5934496"/>
              <a:ext cx="671499" cy="574781"/>
            </a:xfrm>
            <a:prstGeom prst="rect">
              <a:avLst/>
            </a:prstGeom>
          </p:spPr>
        </p:pic>
        <p:sp>
          <p:nvSpPr>
            <p:cNvPr id="14" name="Rectangle 13">
              <a:extLst>
                <a:ext uri="{FF2B5EF4-FFF2-40B4-BE49-F238E27FC236}">
                  <a16:creationId xmlns:a16="http://schemas.microsoft.com/office/drawing/2014/main" id="{C16DA2A3-8344-47B6-AAFD-91D8005917B7}"/>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63198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170911"/>
            <a:fld id="{A4D4FF98-D827-410F-A928-C3B1A944985C}" type="slidenum">
              <a:rPr lang="en-US" smtClean="0"/>
              <a:pPr defTabSz="170911"/>
              <a:t>19</a:t>
            </a:fld>
            <a:endParaRPr lang="en-US" dirty="0"/>
          </a:p>
        </p:txBody>
      </p:sp>
      <p:sp>
        <p:nvSpPr>
          <p:cNvPr id="23" name="Rectangle 22">
            <a:extLst>
              <a:ext uri="{FF2B5EF4-FFF2-40B4-BE49-F238E27FC236}">
                <a16:creationId xmlns:a16="http://schemas.microsoft.com/office/drawing/2014/main" id="{91E377A4-F820-4F04-AC13-3BB556894C05}"/>
              </a:ext>
            </a:extLst>
          </p:cNvPr>
          <p:cNvSpPr/>
          <p:nvPr/>
        </p:nvSpPr>
        <p:spPr>
          <a:xfrm>
            <a:off x="7753826" y="6393399"/>
            <a:ext cx="1443713" cy="464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Title 1">
            <a:extLst>
              <a:ext uri="{FF2B5EF4-FFF2-40B4-BE49-F238E27FC236}">
                <a16:creationId xmlns:a16="http://schemas.microsoft.com/office/drawing/2014/main" id="{407C10B3-AAFE-3944-89B5-AA74C4BC4397}"/>
              </a:ext>
            </a:extLst>
          </p:cNvPr>
          <p:cNvSpPr>
            <a:spLocks noGrp="1"/>
          </p:cNvSpPr>
          <p:nvPr>
            <p:ph type="title"/>
          </p:nvPr>
        </p:nvSpPr>
        <p:spPr>
          <a:xfrm>
            <a:off x="342901" y="1"/>
            <a:ext cx="5357615" cy="1143000"/>
          </a:xfrm>
        </p:spPr>
        <p:txBody>
          <a:bodyPr/>
          <a:lstStyle/>
          <a:p>
            <a:r>
              <a:rPr lang="en-US" sz="3600" dirty="0" err="1"/>
              <a:t>Geotype</a:t>
            </a:r>
            <a:r>
              <a:rPr lang="en-US" sz="3600" dirty="0"/>
              <a:t>: Inputs </a:t>
            </a:r>
          </a:p>
        </p:txBody>
      </p:sp>
      <p:pic>
        <p:nvPicPr>
          <p:cNvPr id="2" name="Picture 1">
            <a:extLst>
              <a:ext uri="{FF2B5EF4-FFF2-40B4-BE49-F238E27FC236}">
                <a16:creationId xmlns:a16="http://schemas.microsoft.com/office/drawing/2014/main" id="{04472283-85B3-9744-8697-9D00BEA56F60}"/>
              </a:ext>
            </a:extLst>
          </p:cNvPr>
          <p:cNvPicPr>
            <a:picLocks noChangeAspect="1"/>
          </p:cNvPicPr>
          <p:nvPr/>
        </p:nvPicPr>
        <p:blipFill>
          <a:blip r:embed="rId3"/>
          <a:stretch>
            <a:fillRect/>
          </a:stretch>
        </p:blipFill>
        <p:spPr>
          <a:xfrm>
            <a:off x="2150075" y="1478891"/>
            <a:ext cx="7958925" cy="3933368"/>
          </a:xfrm>
          <a:prstGeom prst="rect">
            <a:avLst/>
          </a:prstGeom>
        </p:spPr>
      </p:pic>
      <p:sp>
        <p:nvSpPr>
          <p:cNvPr id="11" name="Rectangle 10">
            <a:extLst>
              <a:ext uri="{FF2B5EF4-FFF2-40B4-BE49-F238E27FC236}">
                <a16:creationId xmlns:a16="http://schemas.microsoft.com/office/drawing/2014/main" id="{76FF5C8E-884D-AD40-8A28-16AA0DD37F09}"/>
              </a:ext>
            </a:extLst>
          </p:cNvPr>
          <p:cNvSpPr/>
          <p:nvPr/>
        </p:nvSpPr>
        <p:spPr>
          <a:xfrm>
            <a:off x="2211860" y="2446637"/>
            <a:ext cx="7685902" cy="11244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FE932C-8C9D-B345-97A1-921390F78E1C}"/>
              </a:ext>
            </a:extLst>
          </p:cNvPr>
          <p:cNvSpPr/>
          <p:nvPr/>
        </p:nvSpPr>
        <p:spPr>
          <a:xfrm>
            <a:off x="2211860" y="3571102"/>
            <a:ext cx="7685902" cy="1643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BF347A2-F4EC-4F8D-92F8-A6647F2DFAE0}"/>
              </a:ext>
            </a:extLst>
          </p:cNvPr>
          <p:cNvGrpSpPr/>
          <p:nvPr/>
        </p:nvGrpSpPr>
        <p:grpSpPr>
          <a:xfrm>
            <a:off x="9712798" y="6067574"/>
            <a:ext cx="2308947" cy="749462"/>
            <a:chOff x="9075205" y="5934496"/>
            <a:chExt cx="2683949" cy="749462"/>
          </a:xfrm>
        </p:grpSpPr>
        <p:pic>
          <p:nvPicPr>
            <p:cNvPr id="18" name="Picture 17">
              <a:extLst>
                <a:ext uri="{FF2B5EF4-FFF2-40B4-BE49-F238E27FC236}">
                  <a16:creationId xmlns:a16="http://schemas.microsoft.com/office/drawing/2014/main" id="{0519616B-E03D-49BB-B957-9352D02CA8D3}"/>
                </a:ext>
              </a:extLst>
            </p:cNvPr>
            <p:cNvPicPr>
              <a:picLocks noChangeAspect="1"/>
            </p:cNvPicPr>
            <p:nvPr/>
          </p:nvPicPr>
          <p:blipFill>
            <a:blip r:embed="rId4"/>
            <a:stretch>
              <a:fillRect/>
            </a:stretch>
          </p:blipFill>
          <p:spPr>
            <a:xfrm>
              <a:off x="11015244" y="5934496"/>
              <a:ext cx="671499" cy="574781"/>
            </a:xfrm>
            <a:prstGeom prst="rect">
              <a:avLst/>
            </a:prstGeom>
          </p:spPr>
        </p:pic>
        <p:sp>
          <p:nvSpPr>
            <p:cNvPr id="19" name="Rectangle 18">
              <a:extLst>
                <a:ext uri="{FF2B5EF4-FFF2-40B4-BE49-F238E27FC236}">
                  <a16:creationId xmlns:a16="http://schemas.microsoft.com/office/drawing/2014/main" id="{0F63EA12-5BC1-4BD9-8ED3-DF7111F3EF6E}"/>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1359855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B9652-239C-48BF-BCB6-664E4DE50F4F}"/>
              </a:ext>
            </a:extLst>
          </p:cNvPr>
          <p:cNvSpPr>
            <a:spLocks noGrp="1"/>
          </p:cNvSpPr>
          <p:nvPr>
            <p:ph type="title"/>
          </p:nvPr>
        </p:nvSpPr>
        <p:spPr/>
        <p:txBody>
          <a:bodyPr/>
          <a:lstStyle/>
          <a:p>
            <a:r>
              <a:rPr lang="en-US" sz="3600" dirty="0"/>
              <a:t>Disclaimer</a:t>
            </a:r>
          </a:p>
        </p:txBody>
      </p:sp>
      <p:sp>
        <p:nvSpPr>
          <p:cNvPr id="4" name="Content Placeholder 2">
            <a:extLst>
              <a:ext uri="{FF2B5EF4-FFF2-40B4-BE49-F238E27FC236}">
                <a16:creationId xmlns:a16="http://schemas.microsoft.com/office/drawing/2014/main" id="{32B11A41-110A-4F15-939A-F1B36FCFF75A}"/>
              </a:ext>
            </a:extLst>
          </p:cNvPr>
          <p:cNvSpPr txBox="1">
            <a:spLocks/>
          </p:cNvSpPr>
          <p:nvPr/>
        </p:nvSpPr>
        <p:spPr>
          <a:xfrm>
            <a:off x="713014" y="1971967"/>
            <a:ext cx="10765972" cy="3184028"/>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20000"/>
              </a:lnSpc>
              <a:spcBef>
                <a:spcPts val="1000"/>
              </a:spcBef>
              <a:buFont typeface="Arial"/>
              <a:buNone/>
              <a:defRPr sz="1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Helvetica" charset="0"/>
                <a:ea typeface="Helvetica" charset="0"/>
                <a:cs typeface="Helvetica" charset="0"/>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r>
              <a:rPr lang="en-US" dirty="0">
                <a:latin typeface="+mn-lt"/>
              </a:rPr>
              <a:t>This presentation was created and is being co-presented by FHWA and LBNL. The views and opinions expressed in this presentation are the presenters’ and do not necessarily reflect those of FHWA or the U.S. Department of Transportation (USDOT). The contents do not necessarily reflect the official policy of the USDOT.</a:t>
            </a:r>
          </a:p>
          <a:p>
            <a:pPr algn="just"/>
            <a:r>
              <a:rPr lang="en-US" dirty="0">
                <a:latin typeface="+mn-lt"/>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 </a:t>
            </a:r>
            <a:r>
              <a:rPr lang="en-US" dirty="0"/>
              <a:t>Unless otherwise noted, FHWA is the source of photos, graphics, and maps.</a:t>
            </a:r>
            <a:endParaRPr lang="en-US" dirty="0">
              <a:latin typeface="+mn-lt"/>
            </a:endParaRPr>
          </a:p>
          <a:p>
            <a:pPr algn="just"/>
            <a:endParaRPr lang="en-US" dirty="0">
              <a:latin typeface="+mn-lt"/>
            </a:endParaRPr>
          </a:p>
          <a:p>
            <a:r>
              <a:rPr lang="en-US" dirty="0">
                <a:latin typeface="+mn-lt"/>
              </a:rPr>
              <a:t> </a:t>
            </a:r>
          </a:p>
          <a:p>
            <a:pPr algn="just"/>
            <a:endParaRPr lang="en-US" dirty="0">
              <a:latin typeface="+mn-lt"/>
            </a:endParaRPr>
          </a:p>
        </p:txBody>
      </p:sp>
      <p:sp>
        <p:nvSpPr>
          <p:cNvPr id="2" name="Slide Number Placeholder 1"/>
          <p:cNvSpPr>
            <a:spLocks noGrp="1"/>
          </p:cNvSpPr>
          <p:nvPr>
            <p:ph type="sldNum" sz="quarter" idx="4"/>
          </p:nvPr>
        </p:nvSpPr>
        <p:spPr/>
        <p:txBody>
          <a:bodyPr/>
          <a:lstStyle/>
          <a:p>
            <a:pPr defTabSz="170911"/>
            <a:fld id="{641F229C-843D-4999-A0CF-C57D9884C01B}" type="slidenum">
              <a:rPr lang="en-US" smtClean="0"/>
              <a:pPr defTabSz="170911"/>
              <a:t>2</a:t>
            </a:fld>
            <a:endParaRPr lang="en-US" dirty="0"/>
          </a:p>
        </p:txBody>
      </p:sp>
      <p:grpSp>
        <p:nvGrpSpPr>
          <p:cNvPr id="5" name="Group 4">
            <a:extLst>
              <a:ext uri="{FF2B5EF4-FFF2-40B4-BE49-F238E27FC236}">
                <a16:creationId xmlns:a16="http://schemas.microsoft.com/office/drawing/2014/main" id="{FED6CAFF-B191-4FBD-9152-B6618D5E9974}"/>
              </a:ext>
            </a:extLst>
          </p:cNvPr>
          <p:cNvGrpSpPr/>
          <p:nvPr/>
        </p:nvGrpSpPr>
        <p:grpSpPr>
          <a:xfrm>
            <a:off x="9712798" y="6067574"/>
            <a:ext cx="2308947" cy="749462"/>
            <a:chOff x="9075205" y="5934496"/>
            <a:chExt cx="2683949" cy="749462"/>
          </a:xfrm>
        </p:grpSpPr>
        <p:pic>
          <p:nvPicPr>
            <p:cNvPr id="6" name="Picture 5">
              <a:extLst>
                <a:ext uri="{FF2B5EF4-FFF2-40B4-BE49-F238E27FC236}">
                  <a16:creationId xmlns:a16="http://schemas.microsoft.com/office/drawing/2014/main" id="{577009C5-918A-46B6-951B-55FDE07EB6E5}"/>
                </a:ext>
              </a:extLst>
            </p:cNvPr>
            <p:cNvPicPr>
              <a:picLocks noChangeAspect="1"/>
            </p:cNvPicPr>
            <p:nvPr/>
          </p:nvPicPr>
          <p:blipFill>
            <a:blip r:embed="rId2"/>
            <a:stretch>
              <a:fillRect/>
            </a:stretch>
          </p:blipFill>
          <p:spPr>
            <a:xfrm>
              <a:off x="11015244" y="5934496"/>
              <a:ext cx="671499" cy="574781"/>
            </a:xfrm>
            <a:prstGeom prst="rect">
              <a:avLst/>
            </a:prstGeom>
          </p:spPr>
        </p:pic>
        <p:sp>
          <p:nvSpPr>
            <p:cNvPr id="7" name="Rectangle 6">
              <a:extLst>
                <a:ext uri="{FF2B5EF4-FFF2-40B4-BE49-F238E27FC236}">
                  <a16:creationId xmlns:a16="http://schemas.microsoft.com/office/drawing/2014/main" id="{419ADC32-17AA-43E2-8570-1EE79ECB3481}"/>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73935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FA03-EA6D-CA41-AF2F-527139619392}"/>
              </a:ext>
            </a:extLst>
          </p:cNvPr>
          <p:cNvSpPr>
            <a:spLocks noGrp="1"/>
          </p:cNvSpPr>
          <p:nvPr>
            <p:ph type="title"/>
          </p:nvPr>
        </p:nvSpPr>
        <p:spPr/>
        <p:txBody>
          <a:bodyPr/>
          <a:lstStyle/>
          <a:p>
            <a:r>
              <a:rPr lang="en-US" dirty="0" err="1"/>
              <a:t>Geotype</a:t>
            </a:r>
            <a:r>
              <a:rPr lang="en-US" dirty="0"/>
              <a:t> Characteristics</a:t>
            </a:r>
          </a:p>
        </p:txBody>
      </p:sp>
      <p:sp>
        <p:nvSpPr>
          <p:cNvPr id="3" name="Slide Number Placeholder 2">
            <a:extLst>
              <a:ext uri="{FF2B5EF4-FFF2-40B4-BE49-F238E27FC236}">
                <a16:creationId xmlns:a16="http://schemas.microsoft.com/office/drawing/2014/main" id="{A08C0FEC-B53D-6C4A-A511-B75A00636FE3}"/>
              </a:ext>
            </a:extLst>
          </p:cNvPr>
          <p:cNvSpPr>
            <a:spLocks noGrp="1"/>
          </p:cNvSpPr>
          <p:nvPr>
            <p:ph type="sldNum" sz="quarter" idx="4"/>
          </p:nvPr>
        </p:nvSpPr>
        <p:spPr/>
        <p:txBody>
          <a:bodyPr/>
          <a:lstStyle/>
          <a:p>
            <a:pPr defTabSz="170911"/>
            <a:fld id="{A4D4FF98-D827-410F-A928-C3B1A944985C}" type="slidenum">
              <a:rPr lang="en-US" smtClean="0"/>
              <a:pPr defTabSz="170911"/>
              <a:t>20</a:t>
            </a:fld>
            <a:endParaRPr lang="en-US" dirty="0"/>
          </a:p>
        </p:txBody>
      </p:sp>
      <p:pic>
        <p:nvPicPr>
          <p:cNvPr id="4" name="Picture 3">
            <a:extLst>
              <a:ext uri="{FF2B5EF4-FFF2-40B4-BE49-F238E27FC236}">
                <a16:creationId xmlns:a16="http://schemas.microsoft.com/office/drawing/2014/main" id="{09FA21E9-1C2B-BB4C-B55B-F15187292324}"/>
              </a:ext>
            </a:extLst>
          </p:cNvPr>
          <p:cNvPicPr>
            <a:picLocks noChangeAspect="1"/>
          </p:cNvPicPr>
          <p:nvPr/>
        </p:nvPicPr>
        <p:blipFill>
          <a:blip r:embed="rId2"/>
          <a:stretch>
            <a:fillRect/>
          </a:stretch>
        </p:blipFill>
        <p:spPr>
          <a:xfrm>
            <a:off x="190500" y="1282500"/>
            <a:ext cx="9852511" cy="4813500"/>
          </a:xfrm>
          <a:prstGeom prst="rect">
            <a:avLst/>
          </a:prstGeom>
        </p:spPr>
      </p:pic>
      <p:sp>
        <p:nvSpPr>
          <p:cNvPr id="5" name="Rectangle 4">
            <a:extLst>
              <a:ext uri="{FF2B5EF4-FFF2-40B4-BE49-F238E27FC236}">
                <a16:creationId xmlns:a16="http://schemas.microsoft.com/office/drawing/2014/main" id="{808960C6-1FF5-F045-BA4C-B61685DB5533}"/>
              </a:ext>
            </a:extLst>
          </p:cNvPr>
          <p:cNvSpPr/>
          <p:nvPr/>
        </p:nvSpPr>
        <p:spPr>
          <a:xfrm>
            <a:off x="5487774" y="4076700"/>
            <a:ext cx="398849" cy="7747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407207-8054-BF41-86A0-6F3B7E0C274C}"/>
              </a:ext>
            </a:extLst>
          </p:cNvPr>
          <p:cNvSpPr txBox="1"/>
          <p:nvPr/>
        </p:nvSpPr>
        <p:spPr>
          <a:xfrm rot="16200000">
            <a:off x="4817522" y="3835673"/>
            <a:ext cx="979755" cy="276999"/>
          </a:xfrm>
          <a:prstGeom prst="rect">
            <a:avLst/>
          </a:prstGeom>
          <a:noFill/>
        </p:spPr>
        <p:txBody>
          <a:bodyPr wrap="none" rtlCol="0">
            <a:spAutoFit/>
          </a:bodyPr>
          <a:lstStyle/>
          <a:p>
            <a:r>
              <a:rPr lang="en-US" sz="1200" dirty="0"/>
              <a:t>“Dispersed”</a:t>
            </a:r>
          </a:p>
        </p:txBody>
      </p:sp>
      <p:sp>
        <p:nvSpPr>
          <p:cNvPr id="7" name="Rectangle 6">
            <a:extLst>
              <a:ext uri="{FF2B5EF4-FFF2-40B4-BE49-F238E27FC236}">
                <a16:creationId xmlns:a16="http://schemas.microsoft.com/office/drawing/2014/main" id="{0F292821-C2C8-2B47-BAC6-F717678384DD}"/>
              </a:ext>
            </a:extLst>
          </p:cNvPr>
          <p:cNvSpPr/>
          <p:nvPr/>
        </p:nvSpPr>
        <p:spPr>
          <a:xfrm>
            <a:off x="5127025" y="4386582"/>
            <a:ext cx="398849" cy="7747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9B14BE-AD02-314C-A979-619A805FCB02}"/>
              </a:ext>
            </a:extLst>
          </p:cNvPr>
          <p:cNvSpPr txBox="1"/>
          <p:nvPr/>
        </p:nvSpPr>
        <p:spPr>
          <a:xfrm rot="16200000">
            <a:off x="5156630" y="3488910"/>
            <a:ext cx="1023037" cy="276999"/>
          </a:xfrm>
          <a:prstGeom prst="rect">
            <a:avLst/>
          </a:prstGeom>
          <a:noFill/>
        </p:spPr>
        <p:txBody>
          <a:bodyPr wrap="none" rtlCol="0">
            <a:spAutoFit/>
          </a:bodyPr>
          <a:lstStyle/>
          <a:p>
            <a:r>
              <a:rPr lang="en-US" sz="1200" dirty="0"/>
              <a:t>“Distributed”</a:t>
            </a:r>
          </a:p>
        </p:txBody>
      </p:sp>
      <p:sp>
        <p:nvSpPr>
          <p:cNvPr id="25" name="TextBox 24">
            <a:extLst>
              <a:ext uri="{FF2B5EF4-FFF2-40B4-BE49-F238E27FC236}">
                <a16:creationId xmlns:a16="http://schemas.microsoft.com/office/drawing/2014/main" id="{CF74C982-FCBD-1840-BA5A-21F1A6CDD83F}"/>
              </a:ext>
            </a:extLst>
          </p:cNvPr>
          <p:cNvSpPr txBox="1"/>
          <p:nvPr/>
        </p:nvSpPr>
        <p:spPr>
          <a:xfrm rot="16200000">
            <a:off x="-494892" y="3125537"/>
            <a:ext cx="1556836" cy="369332"/>
          </a:xfrm>
          <a:prstGeom prst="rect">
            <a:avLst/>
          </a:prstGeom>
          <a:solidFill>
            <a:schemeClr val="bg1"/>
          </a:solidFill>
        </p:spPr>
        <p:txBody>
          <a:bodyPr wrap="none" rtlCol="0">
            <a:spAutoFit/>
          </a:bodyPr>
          <a:lstStyle/>
          <a:p>
            <a:r>
              <a:rPr lang="en-US" dirty="0"/>
              <a:t>Median value</a:t>
            </a:r>
          </a:p>
        </p:txBody>
      </p:sp>
      <p:grpSp>
        <p:nvGrpSpPr>
          <p:cNvPr id="11" name="Group 10">
            <a:extLst>
              <a:ext uri="{FF2B5EF4-FFF2-40B4-BE49-F238E27FC236}">
                <a16:creationId xmlns:a16="http://schemas.microsoft.com/office/drawing/2014/main" id="{6B6C219B-0709-41B1-B124-143E0BFEA2F7}"/>
              </a:ext>
            </a:extLst>
          </p:cNvPr>
          <p:cNvGrpSpPr/>
          <p:nvPr/>
        </p:nvGrpSpPr>
        <p:grpSpPr>
          <a:xfrm>
            <a:off x="9712798" y="6067574"/>
            <a:ext cx="2308947" cy="749462"/>
            <a:chOff x="9075205" y="5934496"/>
            <a:chExt cx="2683949" cy="749462"/>
          </a:xfrm>
        </p:grpSpPr>
        <p:pic>
          <p:nvPicPr>
            <p:cNvPr id="12" name="Picture 11">
              <a:extLst>
                <a:ext uri="{FF2B5EF4-FFF2-40B4-BE49-F238E27FC236}">
                  <a16:creationId xmlns:a16="http://schemas.microsoft.com/office/drawing/2014/main" id="{D5A23524-9BCA-44F9-A597-EBE737A2D5DB}"/>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13" name="Rectangle 12">
              <a:extLst>
                <a:ext uri="{FF2B5EF4-FFF2-40B4-BE49-F238E27FC236}">
                  <a16:creationId xmlns:a16="http://schemas.microsoft.com/office/drawing/2014/main" id="{3887C9D6-35E9-4B74-9A4E-9852815C9800}"/>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graphicFrame>
        <p:nvGraphicFramePr>
          <p:cNvPr id="9" name="Table 8">
            <a:extLst>
              <a:ext uri="{FF2B5EF4-FFF2-40B4-BE49-F238E27FC236}">
                <a16:creationId xmlns:a16="http://schemas.microsoft.com/office/drawing/2014/main" id="{2F01AC31-8933-CE49-8228-47E2E6016471}"/>
              </a:ext>
            </a:extLst>
          </p:cNvPr>
          <p:cNvGraphicFramePr>
            <a:graphicFrameLocks noGrp="1"/>
          </p:cNvGraphicFramePr>
          <p:nvPr>
            <p:extLst>
              <p:ext uri="{D42A27DB-BD31-4B8C-83A1-F6EECF244321}">
                <p14:modId xmlns:p14="http://schemas.microsoft.com/office/powerpoint/2010/main" val="1816705869"/>
              </p:ext>
            </p:extLst>
          </p:nvPr>
        </p:nvGraphicFramePr>
        <p:xfrm>
          <a:off x="10060568" y="4207628"/>
          <a:ext cx="2020394" cy="2513851"/>
        </p:xfrm>
        <a:graphic>
          <a:graphicData uri="http://schemas.openxmlformats.org/drawingml/2006/table">
            <a:tbl>
              <a:tblPr bandRow="1">
                <a:tableStyleId>{5C22544A-7EE6-4342-B048-85BDC9FD1C3A}</a:tableStyleId>
              </a:tblPr>
              <a:tblGrid>
                <a:gridCol w="208280">
                  <a:extLst>
                    <a:ext uri="{9D8B030D-6E8A-4147-A177-3AD203B41FA5}">
                      <a16:colId xmlns:a16="http://schemas.microsoft.com/office/drawing/2014/main" val="3792817744"/>
                    </a:ext>
                  </a:extLst>
                </a:gridCol>
                <a:gridCol w="1812114">
                  <a:extLst>
                    <a:ext uri="{9D8B030D-6E8A-4147-A177-3AD203B41FA5}">
                      <a16:colId xmlns:a16="http://schemas.microsoft.com/office/drawing/2014/main" val="1160069870"/>
                    </a:ext>
                  </a:extLst>
                </a:gridCol>
              </a:tblGrid>
              <a:tr h="317299">
                <a:tc>
                  <a:txBody>
                    <a:bodyPr/>
                    <a:lstStyle/>
                    <a:p>
                      <a:pPr marL="0" indent="0">
                        <a:buFont typeface="Arial" panose="020B0604020202020204" pitchFamily="34" charset="0"/>
                        <a:buNone/>
                      </a:pPr>
                      <a:r>
                        <a:rPr lang="en-US" sz="1200" dirty="0">
                          <a:solidFill>
                            <a:schemeClr val="bg1"/>
                          </a:solidFill>
                        </a:rPr>
                        <a:t>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F432F"/>
                    </a:solidFill>
                  </a:tcPr>
                </a:tc>
                <a:tc>
                  <a:txBody>
                    <a:bodyPr/>
                    <a:lstStyle/>
                    <a:p>
                      <a:pPr marL="0" indent="0">
                        <a:buFontTx/>
                        <a:buNone/>
                      </a:pPr>
                      <a:r>
                        <a:rPr lang="en-US" sz="1200" dirty="0">
                          <a:solidFill>
                            <a:schemeClr val="bg1"/>
                          </a:solidFill>
                        </a:rPr>
                        <a:t>Dispersed polycentric employment hubs (metropolitan)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636"/>
                    </a:solidFill>
                  </a:tcPr>
                </a:tc>
                <a:extLst>
                  <a:ext uri="{0D108BD9-81ED-4DB2-BD59-A6C34878D82A}">
                    <a16:rowId xmlns:a16="http://schemas.microsoft.com/office/drawing/2014/main" val="2692583819"/>
                  </a:ext>
                </a:extLst>
              </a:tr>
              <a:tr h="359764">
                <a:tc>
                  <a:txBody>
                    <a:bodyPr/>
                    <a:lstStyle/>
                    <a:p>
                      <a:pPr marL="0" indent="0">
                        <a:buFont typeface="Arial" panose="020B0604020202020204" pitchFamily="34" charset="0"/>
                        <a:buNone/>
                      </a:pPr>
                      <a:r>
                        <a:rPr lang="en-US" sz="1200" dirty="0">
                          <a:solidFill>
                            <a:schemeClr val="bg1"/>
                          </a:solidFill>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C59"/>
                    </a:solidFill>
                  </a:tcPr>
                </a:tc>
                <a:tc>
                  <a:txBody>
                    <a:bodyPr/>
                    <a:lstStyle/>
                    <a:p>
                      <a:pPr>
                        <a:buFontTx/>
                        <a:buNone/>
                      </a:pPr>
                      <a:r>
                        <a:rPr lang="en-US" sz="1200" dirty="0">
                          <a:solidFill>
                            <a:schemeClr val="bg1"/>
                          </a:solidFill>
                        </a:rPr>
                        <a:t>Dispersed polycentric micropolitan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6C59"/>
                    </a:solidFill>
                  </a:tcPr>
                </a:tc>
                <a:extLst>
                  <a:ext uri="{0D108BD9-81ED-4DB2-BD59-A6C34878D82A}">
                    <a16:rowId xmlns:a16="http://schemas.microsoft.com/office/drawing/2014/main" val="138292158"/>
                  </a:ext>
                </a:extLst>
              </a:tr>
              <a:tr h="314793">
                <a:tc>
                  <a:txBody>
                    <a:bodyPr/>
                    <a:lstStyle/>
                    <a:p>
                      <a:pPr marL="0" indent="0">
                        <a:buFont typeface="Arial" panose="020B0604020202020204" pitchFamily="34" charset="0"/>
                        <a:buNone/>
                      </a:pPr>
                      <a:r>
                        <a:rPr kumimoji="0" lang="en-US" sz="1200" i="0" kern="1200" dirty="0">
                          <a:solidFill>
                            <a:schemeClr val="bg1"/>
                          </a:solidFill>
                          <a:effectLst/>
                          <a:latin typeface="+mn-lt"/>
                          <a:ea typeface="+mn-ea"/>
                          <a:cs typeface="+mn-cs"/>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2818A"/>
                    </a:solidFill>
                  </a:tcPr>
                </a:tc>
                <a:tc>
                  <a:txBody>
                    <a:bodyPr/>
                    <a:lstStyle/>
                    <a:p>
                      <a:pPr>
                        <a:buFontTx/>
                        <a:buNone/>
                      </a:pPr>
                      <a:r>
                        <a:rPr lang="en-US" sz="1200" dirty="0">
                          <a:solidFill>
                            <a:schemeClr val="bg1"/>
                          </a:solidFill>
                        </a:rPr>
                        <a:t>Dispersed monocentric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2818A"/>
                    </a:solidFill>
                  </a:tcPr>
                </a:tc>
                <a:extLst>
                  <a:ext uri="{0D108BD9-81ED-4DB2-BD59-A6C34878D82A}">
                    <a16:rowId xmlns:a16="http://schemas.microsoft.com/office/drawing/2014/main" val="2035121374"/>
                  </a:ext>
                </a:extLst>
              </a:tr>
              <a:tr h="329784">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6BEDB"/>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Distributed monocentric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6BEDB"/>
                    </a:solidFill>
                  </a:tcPr>
                </a:tc>
                <a:extLst>
                  <a:ext uri="{0D108BD9-81ED-4DB2-BD59-A6C34878D82A}">
                    <a16:rowId xmlns:a16="http://schemas.microsoft.com/office/drawing/2014/main" val="2615571515"/>
                  </a:ext>
                </a:extLst>
              </a:tr>
              <a:tr h="299803">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CE1F1"/>
                    </a:solidFill>
                  </a:tcPr>
                </a:tc>
                <a:tc>
                  <a:txBody>
                    <a:bodyPr/>
                    <a:lstStyle/>
                    <a:p>
                      <a:pPr marL="0" indent="0">
                        <a:buFontTx/>
                        <a:buNone/>
                      </a:pPr>
                      <a:r>
                        <a:rPr lang="en-US" sz="1200" dirty="0">
                          <a:solidFill>
                            <a:schemeClr val="tx1"/>
                          </a:solidFill>
                        </a:rPr>
                        <a:t>Concentrated monocentric rural</a:t>
                      </a:r>
                      <a:endParaRPr kumimoji="0" lang="en-US" sz="1200" i="0" kern="1200" dirty="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CE1F1"/>
                    </a:solidFill>
                  </a:tcPr>
                </a:tc>
                <a:extLst>
                  <a:ext uri="{0D108BD9-81ED-4DB2-BD59-A6C34878D82A}">
                    <a16:rowId xmlns:a16="http://schemas.microsoft.com/office/drawing/2014/main" val="3437055339"/>
                  </a:ext>
                </a:extLst>
              </a:tr>
              <a:tr h="314794">
                <a:tc>
                  <a:txBody>
                    <a:bodyPr/>
                    <a:lstStyle/>
                    <a:p>
                      <a:pPr marL="0" indent="0">
                        <a:buFont typeface="Arial" panose="020B0604020202020204" pitchFamily="34" charset="0"/>
                        <a:buNone/>
                      </a:pPr>
                      <a:r>
                        <a:rPr kumimoji="0" lang="en-US" sz="1200" i="0" kern="1200" dirty="0">
                          <a:solidFill>
                            <a:schemeClr val="tx1"/>
                          </a:solidFill>
                          <a:effectLst/>
                          <a:latin typeface="+mn-lt"/>
                          <a:ea typeface="+mn-ea"/>
                          <a:cs typeface="+mn-cs"/>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7FC"/>
                    </a:solidFill>
                  </a:tcPr>
                </a:tc>
                <a:tc>
                  <a:txBody>
                    <a:bodyPr/>
                    <a:lstStyle/>
                    <a:p>
                      <a:pPr marL="0" indent="0">
                        <a:buFontTx/>
                        <a:buNone/>
                      </a:pPr>
                      <a:r>
                        <a:rPr lang="en-US" sz="1200" dirty="0">
                          <a:solidFill>
                            <a:schemeClr val="tx1"/>
                          </a:solidFill>
                        </a:rPr>
                        <a:t>Monocentric rural</a:t>
                      </a:r>
                      <a:endParaRPr kumimoji="0" lang="en-US" sz="1200" i="0" kern="1200" dirty="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7FC"/>
                    </a:solidFill>
                  </a:tcPr>
                </a:tc>
                <a:extLst>
                  <a:ext uri="{0D108BD9-81ED-4DB2-BD59-A6C34878D82A}">
                    <a16:rowId xmlns:a16="http://schemas.microsoft.com/office/drawing/2014/main" val="2864757339"/>
                  </a:ext>
                </a:extLst>
              </a:tr>
            </a:tbl>
          </a:graphicData>
        </a:graphic>
      </p:graphicFrame>
    </p:spTree>
    <p:extLst>
      <p:ext uri="{BB962C8B-B14F-4D97-AF65-F5344CB8AC3E}">
        <p14:creationId xmlns:p14="http://schemas.microsoft.com/office/powerpoint/2010/main" val="1463874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References</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21</a:t>
            </a:fld>
            <a:endParaRPr lang="en-US" dirty="0"/>
          </a:p>
        </p:txBody>
      </p:sp>
      <p:sp>
        <p:nvSpPr>
          <p:cNvPr id="7" name="Content Placeholder 3">
            <a:extLst>
              <a:ext uri="{FF2B5EF4-FFF2-40B4-BE49-F238E27FC236}">
                <a16:creationId xmlns:a16="http://schemas.microsoft.com/office/drawing/2014/main" id="{AFAAC07E-3C3A-4E44-986B-7275C063C737}"/>
              </a:ext>
            </a:extLst>
          </p:cNvPr>
          <p:cNvSpPr txBox="1">
            <a:spLocks/>
          </p:cNvSpPr>
          <p:nvPr/>
        </p:nvSpPr>
        <p:spPr>
          <a:xfrm>
            <a:off x="694988" y="1661631"/>
            <a:ext cx="10172283" cy="4945626"/>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t>Geroliminis</a:t>
            </a:r>
            <a:r>
              <a:rPr lang="en-US" sz="1600" dirty="0"/>
              <a:t>, N., &amp; </a:t>
            </a:r>
            <a:r>
              <a:rPr lang="en-US" sz="1600" dirty="0" err="1"/>
              <a:t>Daganzo</a:t>
            </a:r>
            <a:r>
              <a:rPr lang="en-US" sz="1600" dirty="0"/>
              <a:t>, C. F. (2007). Macroscopic modeling of traffic in cities. </a:t>
            </a:r>
            <a:r>
              <a:rPr lang="en-US" sz="1600" i="1" dirty="0"/>
              <a:t>TRB 86th Annual Meeting</a:t>
            </a:r>
            <a:r>
              <a:rPr lang="en-US" sz="1600" dirty="0"/>
              <a:t>, (January), 07–0413. </a:t>
            </a:r>
          </a:p>
          <a:p>
            <a:r>
              <a:rPr lang="en-US" sz="1600" dirty="0" err="1"/>
              <a:t>Geroliminis</a:t>
            </a:r>
            <a:r>
              <a:rPr lang="en-US" sz="1600" dirty="0"/>
              <a:t>, N., &amp; Daganzo, C. F. (2008). Existence of urban-scale macroscopic fundamental diagrams: Some experimental findings. </a:t>
            </a:r>
            <a:r>
              <a:rPr lang="en-US" sz="1600" i="1" dirty="0"/>
              <a:t>Transportation Research Part B: Methodological</a:t>
            </a:r>
            <a:r>
              <a:rPr lang="en-US" sz="1600" dirty="0"/>
              <a:t>, </a:t>
            </a:r>
            <a:r>
              <a:rPr lang="en-US" sz="1600" i="1" dirty="0"/>
              <a:t>42</a:t>
            </a:r>
            <a:r>
              <a:rPr lang="en-US" sz="1600" dirty="0"/>
              <a:t>(9), 759-770.</a:t>
            </a:r>
          </a:p>
          <a:p>
            <a:r>
              <a:rPr lang="en-US" sz="1600" dirty="0"/>
              <a:t>Gonzales, E., Chavis, C., Li, Y., &amp; </a:t>
            </a:r>
            <a:r>
              <a:rPr lang="en-US" sz="1600" dirty="0" err="1"/>
              <a:t>Daganzo</a:t>
            </a:r>
            <a:r>
              <a:rPr lang="en-US" sz="1600" dirty="0"/>
              <a:t>, C. F. (2011). Multimodal Transport in Nairobi, Kenya: Insights and Recommendations with a Macroscopic Evidence-Based Model. </a:t>
            </a:r>
            <a:r>
              <a:rPr lang="en-US" sz="1600" i="1" dirty="0"/>
              <a:t>Transportation Research Board 90th Annual Meeting</a:t>
            </a:r>
            <a:r>
              <a:rPr lang="en-US" sz="1600" dirty="0"/>
              <a:t>, 11–3045.</a:t>
            </a:r>
          </a:p>
          <a:p>
            <a:pPr>
              <a:lnSpc>
                <a:spcPct val="100000"/>
              </a:lnSpc>
            </a:pPr>
            <a:r>
              <a:rPr lang="en-US" sz="1600" dirty="0"/>
              <a:t>Popovich, N., Spurlock, C. A., Needell, Z., </a:t>
            </a:r>
            <a:r>
              <a:rPr lang="en-US" sz="1600" dirty="0" err="1"/>
              <a:t>Jin</a:t>
            </a:r>
            <a:r>
              <a:rPr lang="en-US" sz="1600" dirty="0"/>
              <a:t>, L., Wenzel, T., Sheppard, C., &amp; </a:t>
            </a:r>
            <a:r>
              <a:rPr lang="en-US" sz="1600" dirty="0" err="1"/>
              <a:t>Asudegi</a:t>
            </a:r>
            <a:r>
              <a:rPr lang="en-US" sz="1600" dirty="0"/>
              <a:t>, M. (2021). A methodology to develop a geospatial transportation typology. </a:t>
            </a:r>
            <a:r>
              <a:rPr lang="en-US" sz="1600" i="1" dirty="0"/>
              <a:t>Journal of Transport Geography</a:t>
            </a:r>
            <a:r>
              <a:rPr lang="en-US" sz="1600" dirty="0"/>
              <a:t>, 93, 103061.</a:t>
            </a:r>
          </a:p>
        </p:txBody>
      </p:sp>
      <p:grpSp>
        <p:nvGrpSpPr>
          <p:cNvPr id="8" name="Group 7">
            <a:extLst>
              <a:ext uri="{FF2B5EF4-FFF2-40B4-BE49-F238E27FC236}">
                <a16:creationId xmlns:a16="http://schemas.microsoft.com/office/drawing/2014/main" id="{4AC90CFA-9FD0-44E7-966A-540201388744}"/>
              </a:ext>
            </a:extLst>
          </p:cNvPr>
          <p:cNvGrpSpPr/>
          <p:nvPr/>
        </p:nvGrpSpPr>
        <p:grpSpPr>
          <a:xfrm>
            <a:off x="9712798" y="6067574"/>
            <a:ext cx="2308947" cy="749462"/>
            <a:chOff x="9075205" y="5934496"/>
            <a:chExt cx="2683949" cy="749462"/>
          </a:xfrm>
        </p:grpSpPr>
        <p:pic>
          <p:nvPicPr>
            <p:cNvPr id="9" name="Picture 8">
              <a:extLst>
                <a:ext uri="{FF2B5EF4-FFF2-40B4-BE49-F238E27FC236}">
                  <a16:creationId xmlns:a16="http://schemas.microsoft.com/office/drawing/2014/main" id="{266640EA-6A4E-4AB9-AADB-58B1A4D8C2AA}"/>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10" name="Rectangle 9">
              <a:extLst>
                <a:ext uri="{FF2B5EF4-FFF2-40B4-BE49-F238E27FC236}">
                  <a16:creationId xmlns:a16="http://schemas.microsoft.com/office/drawing/2014/main" id="{8596254E-AF99-4780-8833-B3F82EA9C7AB}"/>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1817623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Background &amp; Motivation</a:t>
            </a:r>
          </a:p>
        </p:txBody>
      </p:sp>
      <p:sp>
        <p:nvSpPr>
          <p:cNvPr id="4" name="Slide Number Placeholder 3"/>
          <p:cNvSpPr>
            <a:spLocks noGrp="1"/>
          </p:cNvSpPr>
          <p:nvPr>
            <p:ph type="sldNum" sz="quarter" idx="4"/>
          </p:nvPr>
        </p:nvSpPr>
        <p:spPr/>
        <p:txBody>
          <a:bodyPr/>
          <a:lstStyle/>
          <a:p>
            <a:pPr defTabSz="170911"/>
            <a:fld id="{641F229C-843D-4999-A0CF-C57D9884C01B}" type="slidenum">
              <a:rPr lang="en-US" smtClean="0"/>
              <a:pPr defTabSz="170911"/>
              <a:t>3</a:t>
            </a:fld>
            <a:endParaRPr lang="en-US" dirty="0"/>
          </a:p>
        </p:txBody>
      </p:sp>
      <p:sp>
        <p:nvSpPr>
          <p:cNvPr id="9" name="Content Placeholder 3">
            <a:extLst>
              <a:ext uri="{FF2B5EF4-FFF2-40B4-BE49-F238E27FC236}">
                <a16:creationId xmlns:a16="http://schemas.microsoft.com/office/drawing/2014/main" id="{218999C1-ADA0-4BE3-9626-6C2E4A0BEC51}"/>
              </a:ext>
            </a:extLst>
          </p:cNvPr>
          <p:cNvSpPr txBox="1">
            <a:spLocks/>
          </p:cNvSpPr>
          <p:nvPr/>
        </p:nvSpPr>
        <p:spPr>
          <a:xfrm>
            <a:off x="390641" y="2018776"/>
            <a:ext cx="4398529" cy="3753374"/>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800" kern="1200">
                <a:solidFill>
                  <a:schemeClr val="tx1"/>
                </a:solidFill>
                <a:latin typeface="+mn-lt"/>
                <a:ea typeface="+mn-ea"/>
                <a:cs typeface="Arial"/>
              </a:defRPr>
            </a:lvl1pPr>
            <a:lvl2pPr marL="640080" indent="-274320" algn="l" rtl="0" eaLnBrk="1" latinLnBrk="0" hangingPunct="1">
              <a:spcBef>
                <a:spcPts val="550"/>
              </a:spcBef>
              <a:buClr>
                <a:schemeClr val="accent1"/>
              </a:buClr>
              <a:buSzPct val="70000"/>
              <a:buFont typeface="Wingdings 2"/>
              <a:buChar char=""/>
              <a:defRPr kumimoji="0" sz="2400" kern="1200">
                <a:solidFill>
                  <a:schemeClr val="tx1"/>
                </a:solidFill>
                <a:latin typeface="+mn-lt"/>
                <a:ea typeface="+mn-ea"/>
                <a:cs typeface="Arial"/>
              </a:defRPr>
            </a:lvl2pPr>
            <a:lvl3pPr marL="914400" indent="-228600" algn="l" rtl="0" eaLnBrk="1" latinLnBrk="0" hangingPunct="1">
              <a:spcBef>
                <a:spcPts val="500"/>
              </a:spcBef>
              <a:buClr>
                <a:schemeClr val="accent2"/>
              </a:buClr>
              <a:buSzPct val="75000"/>
              <a:buFont typeface="Wingdings"/>
              <a:buChar char=""/>
              <a:defRPr kumimoji="0" sz="2000" kern="1200">
                <a:solidFill>
                  <a:schemeClr val="tx1"/>
                </a:solidFill>
                <a:latin typeface="+mn-lt"/>
                <a:ea typeface="+mn-ea"/>
                <a:cs typeface="Arial"/>
              </a:defRPr>
            </a:lvl3pPr>
            <a:lvl4pPr marL="1371600" indent="-228600" algn="l" rtl="0" eaLnBrk="1" latinLnBrk="0" hangingPunct="1">
              <a:spcBef>
                <a:spcPts val="400"/>
              </a:spcBef>
              <a:buClr>
                <a:schemeClr val="accent3"/>
              </a:buClr>
              <a:buSzPct val="75000"/>
              <a:buFont typeface="Wingdings"/>
              <a:buChar char=""/>
              <a:defRPr kumimoji="0" sz="1800" kern="1200">
                <a:solidFill>
                  <a:schemeClr val="tx1"/>
                </a:solidFill>
                <a:latin typeface="+mn-lt"/>
                <a:ea typeface="+mn-ea"/>
                <a:cs typeface="Arial"/>
              </a:defRPr>
            </a:lvl4pPr>
            <a:lvl5pPr marL="1828800" indent="-228600" algn="l" rtl="0" eaLnBrk="1" latinLnBrk="0" hangingPunct="1">
              <a:spcBef>
                <a:spcPts val="400"/>
              </a:spcBef>
              <a:buClr>
                <a:schemeClr val="accent4"/>
              </a:buClr>
              <a:buSzPct val="65000"/>
              <a:buFont typeface="Wingdings"/>
              <a:buChar char=""/>
              <a:defRPr kumimoji="0" sz="1800" kern="1200">
                <a:solidFill>
                  <a:schemeClr val="tx1"/>
                </a:solidFill>
                <a:latin typeface="+mn-lt"/>
                <a:ea typeface="+mn-ea"/>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1600" b="1" dirty="0"/>
          </a:p>
          <a:p>
            <a:pPr marL="0" indent="0">
              <a:buNone/>
            </a:pPr>
            <a:r>
              <a:rPr lang="en-US" sz="1600" b="1" dirty="0"/>
              <a:t>Purpose: </a:t>
            </a:r>
            <a:r>
              <a:rPr lang="en-US" sz="1600" dirty="0"/>
              <a:t>Group regions all over the country into clusters that exhibit similar geo-economic drivers of relationship between geographic attributes and transportation demand and travel costs</a:t>
            </a:r>
          </a:p>
          <a:p>
            <a:pPr marL="0" indent="0">
              <a:buNone/>
            </a:pPr>
            <a:endParaRPr lang="en-US" sz="1600" dirty="0"/>
          </a:p>
          <a:p>
            <a:pPr marL="0" indent="0">
              <a:buNone/>
            </a:pPr>
            <a:r>
              <a:rPr lang="en-US" sz="1600" b="1" dirty="0"/>
              <a:t>Outcome: </a:t>
            </a:r>
            <a:r>
              <a:rPr lang="en-US" sz="1600" dirty="0"/>
              <a:t>Set of </a:t>
            </a:r>
            <a:r>
              <a:rPr lang="en-US" sz="1600" dirty="0" err="1"/>
              <a:t>geotypes</a:t>
            </a:r>
            <a:r>
              <a:rPr lang="en-US" sz="1600" dirty="0"/>
              <a:t> (region level types) and </a:t>
            </a:r>
            <a:r>
              <a:rPr lang="en-US" sz="1600" dirty="0" err="1"/>
              <a:t>microtypes</a:t>
            </a:r>
            <a:r>
              <a:rPr lang="en-US" sz="1600" dirty="0"/>
              <a:t> (neighborhood level types) that represent common geographic and system combinations across the US</a:t>
            </a:r>
          </a:p>
          <a:p>
            <a:pPr marL="0" indent="0">
              <a:buNone/>
            </a:pPr>
            <a:endParaRPr lang="en-US" sz="1600" dirty="0"/>
          </a:p>
        </p:txBody>
      </p:sp>
      <p:grpSp>
        <p:nvGrpSpPr>
          <p:cNvPr id="13" name="Group 12">
            <a:extLst>
              <a:ext uri="{FF2B5EF4-FFF2-40B4-BE49-F238E27FC236}">
                <a16:creationId xmlns:a16="http://schemas.microsoft.com/office/drawing/2014/main" id="{20D3B52F-2CE6-4D1D-95B3-416569F33C69}"/>
              </a:ext>
            </a:extLst>
          </p:cNvPr>
          <p:cNvGrpSpPr/>
          <p:nvPr/>
        </p:nvGrpSpPr>
        <p:grpSpPr>
          <a:xfrm>
            <a:off x="5451972" y="1565911"/>
            <a:ext cx="6183768" cy="4139072"/>
            <a:chOff x="5628364" y="206418"/>
            <a:chExt cx="6453538" cy="4572935"/>
          </a:xfrm>
        </p:grpSpPr>
        <p:cxnSp>
          <p:nvCxnSpPr>
            <p:cNvPr id="14" name="Straight Arrow Connector 13">
              <a:extLst>
                <a:ext uri="{FF2B5EF4-FFF2-40B4-BE49-F238E27FC236}">
                  <a16:creationId xmlns:a16="http://schemas.microsoft.com/office/drawing/2014/main" id="{DF944FBC-342B-43D0-B409-0A514E811891}"/>
                </a:ext>
              </a:extLst>
            </p:cNvPr>
            <p:cNvCxnSpPr>
              <a:cxnSpLocks/>
            </p:cNvCxnSpPr>
            <p:nvPr/>
          </p:nvCxnSpPr>
          <p:spPr>
            <a:xfrm>
              <a:off x="8884919" y="2440450"/>
              <a:ext cx="65014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Freeform 11">
              <a:extLst>
                <a:ext uri="{FF2B5EF4-FFF2-40B4-BE49-F238E27FC236}">
                  <a16:creationId xmlns:a16="http://schemas.microsoft.com/office/drawing/2014/main" id="{18E0ABCF-DF7C-4E42-BCB9-BB5FF94BBEDD}"/>
                </a:ext>
              </a:extLst>
            </p:cNvPr>
            <p:cNvSpPr/>
            <p:nvPr/>
          </p:nvSpPr>
          <p:spPr>
            <a:xfrm>
              <a:off x="10260393" y="1052026"/>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Freeform 12">
              <a:extLst>
                <a:ext uri="{FF2B5EF4-FFF2-40B4-BE49-F238E27FC236}">
                  <a16:creationId xmlns:a16="http://schemas.microsoft.com/office/drawing/2014/main" id="{6EDF17B4-3297-408B-89D7-CFC5E6C1CF8B}"/>
                </a:ext>
              </a:extLst>
            </p:cNvPr>
            <p:cNvSpPr/>
            <p:nvPr/>
          </p:nvSpPr>
          <p:spPr>
            <a:xfrm>
              <a:off x="11061929" y="1530128"/>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a:solidFill>
              <a:srgbClr val="B6423F"/>
            </a:solidFill>
            <a:ln>
              <a:solidFill>
                <a:srgbClr val="A5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D13C360F-1F17-46B5-ACA6-E60DE3369420}"/>
                </a:ext>
              </a:extLst>
            </p:cNvPr>
            <p:cNvSpPr/>
            <p:nvPr/>
          </p:nvSpPr>
          <p:spPr>
            <a:xfrm>
              <a:off x="11066763" y="2460302"/>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Freeform 14">
              <a:extLst>
                <a:ext uri="{FF2B5EF4-FFF2-40B4-BE49-F238E27FC236}">
                  <a16:creationId xmlns:a16="http://schemas.microsoft.com/office/drawing/2014/main" id="{8A087159-3FA7-48B5-B706-272AAA4ED235}"/>
                </a:ext>
              </a:extLst>
            </p:cNvPr>
            <p:cNvSpPr/>
            <p:nvPr/>
          </p:nvSpPr>
          <p:spPr>
            <a:xfrm>
              <a:off x="9458857" y="1541283"/>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5">
              <a:extLst>
                <a:ext uri="{FF2B5EF4-FFF2-40B4-BE49-F238E27FC236}">
                  <a16:creationId xmlns:a16="http://schemas.microsoft.com/office/drawing/2014/main" id="{7B1BF075-1559-4033-A7BB-8A289AB56CFE}"/>
                </a:ext>
              </a:extLst>
            </p:cNvPr>
            <p:cNvSpPr/>
            <p:nvPr/>
          </p:nvSpPr>
          <p:spPr>
            <a:xfrm>
              <a:off x="9471732" y="2463945"/>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Freeform 16">
              <a:extLst>
                <a:ext uri="{FF2B5EF4-FFF2-40B4-BE49-F238E27FC236}">
                  <a16:creationId xmlns:a16="http://schemas.microsoft.com/office/drawing/2014/main" id="{C6440A45-50D3-4496-BB4D-D8CA27DD908C}"/>
                </a:ext>
              </a:extLst>
            </p:cNvPr>
            <p:cNvSpPr/>
            <p:nvPr/>
          </p:nvSpPr>
          <p:spPr>
            <a:xfrm>
              <a:off x="10266066" y="2933846"/>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a:solidFill>
              <a:srgbClr val="B6423F"/>
            </a:solidFill>
            <a:ln>
              <a:solidFill>
                <a:srgbClr val="A5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7">
              <a:extLst>
                <a:ext uri="{FF2B5EF4-FFF2-40B4-BE49-F238E27FC236}">
                  <a16:creationId xmlns:a16="http://schemas.microsoft.com/office/drawing/2014/main" id="{7AB4E83F-9C06-45ED-AF61-8FF73E382668}"/>
                </a:ext>
              </a:extLst>
            </p:cNvPr>
            <p:cNvSpPr/>
            <p:nvPr/>
          </p:nvSpPr>
          <p:spPr>
            <a:xfrm>
              <a:off x="10266164" y="1999297"/>
              <a:ext cx="1015139" cy="895027"/>
            </a:xfrm>
            <a:custGeom>
              <a:avLst/>
              <a:gdLst>
                <a:gd name="connsiteX0" fmla="*/ 251848 w 1015139"/>
                <a:gd name="connsiteY0" fmla="*/ 0 h 895027"/>
                <a:gd name="connsiteX1" fmla="*/ 0 w 1015139"/>
                <a:gd name="connsiteY1" fmla="*/ 445576 h 895027"/>
                <a:gd name="connsiteX2" fmla="*/ 259597 w 1015139"/>
                <a:gd name="connsiteY2" fmla="*/ 895027 h 895027"/>
                <a:gd name="connsiteX3" fmla="*/ 763292 w 1015139"/>
                <a:gd name="connsiteY3" fmla="*/ 895027 h 895027"/>
                <a:gd name="connsiteX4" fmla="*/ 1015139 w 1015139"/>
                <a:gd name="connsiteY4" fmla="*/ 449451 h 895027"/>
                <a:gd name="connsiteX5" fmla="*/ 759417 w 1015139"/>
                <a:gd name="connsiteY5" fmla="*/ 0 h 895027"/>
                <a:gd name="connsiteX6" fmla="*/ 251848 w 1015139"/>
                <a:gd name="connsiteY6" fmla="*/ 0 h 8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139" h="895027">
                  <a:moveTo>
                    <a:pt x="251848" y="0"/>
                  </a:moveTo>
                  <a:lnTo>
                    <a:pt x="0" y="445576"/>
                  </a:lnTo>
                  <a:lnTo>
                    <a:pt x="259597" y="895027"/>
                  </a:lnTo>
                  <a:lnTo>
                    <a:pt x="763292" y="895027"/>
                  </a:lnTo>
                  <a:lnTo>
                    <a:pt x="1015139" y="449451"/>
                  </a:lnTo>
                  <a:lnTo>
                    <a:pt x="759417" y="0"/>
                  </a:lnTo>
                  <a:lnTo>
                    <a:pt x="251848"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CA98A87-B88D-4F4D-9F9A-2FF8C08C04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234"/>
            <a:stretch/>
          </p:blipFill>
          <p:spPr>
            <a:xfrm>
              <a:off x="5628364" y="206418"/>
              <a:ext cx="3023186" cy="2118992"/>
            </a:xfrm>
            <a:prstGeom prst="rect">
              <a:avLst/>
            </a:prstGeom>
          </p:spPr>
        </p:pic>
        <p:pic>
          <p:nvPicPr>
            <p:cNvPr id="23" name="Picture 22">
              <a:extLst>
                <a:ext uri="{FF2B5EF4-FFF2-40B4-BE49-F238E27FC236}">
                  <a16:creationId xmlns:a16="http://schemas.microsoft.com/office/drawing/2014/main" id="{DFA3A98A-72EB-4FCC-85BF-2ABC85D32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8364" y="2466198"/>
              <a:ext cx="3029796" cy="2313155"/>
            </a:xfrm>
            <a:prstGeom prst="rect">
              <a:avLst/>
            </a:prstGeom>
          </p:spPr>
        </p:pic>
      </p:grpSp>
      <p:grpSp>
        <p:nvGrpSpPr>
          <p:cNvPr id="24" name="Group 23">
            <a:extLst>
              <a:ext uri="{FF2B5EF4-FFF2-40B4-BE49-F238E27FC236}">
                <a16:creationId xmlns:a16="http://schemas.microsoft.com/office/drawing/2014/main" id="{3B030FBB-B974-4164-8459-389AAC8CBAC2}"/>
              </a:ext>
            </a:extLst>
          </p:cNvPr>
          <p:cNvGrpSpPr/>
          <p:nvPr/>
        </p:nvGrpSpPr>
        <p:grpSpPr>
          <a:xfrm>
            <a:off x="9712798" y="6067574"/>
            <a:ext cx="2308947" cy="749462"/>
            <a:chOff x="9075205" y="5934496"/>
            <a:chExt cx="2683949" cy="749462"/>
          </a:xfrm>
        </p:grpSpPr>
        <p:pic>
          <p:nvPicPr>
            <p:cNvPr id="25" name="Picture 24">
              <a:extLst>
                <a:ext uri="{FF2B5EF4-FFF2-40B4-BE49-F238E27FC236}">
                  <a16:creationId xmlns:a16="http://schemas.microsoft.com/office/drawing/2014/main" id="{615F759E-F6C8-4D23-9A25-7F6CB08FAFFF}"/>
                </a:ext>
              </a:extLst>
            </p:cNvPr>
            <p:cNvPicPr>
              <a:picLocks noChangeAspect="1"/>
            </p:cNvPicPr>
            <p:nvPr/>
          </p:nvPicPr>
          <p:blipFill>
            <a:blip r:embed="rId4"/>
            <a:stretch>
              <a:fillRect/>
            </a:stretch>
          </p:blipFill>
          <p:spPr>
            <a:xfrm>
              <a:off x="11015244" y="5934496"/>
              <a:ext cx="671499" cy="574781"/>
            </a:xfrm>
            <a:prstGeom prst="rect">
              <a:avLst/>
            </a:prstGeom>
          </p:spPr>
        </p:pic>
        <p:sp>
          <p:nvSpPr>
            <p:cNvPr id="26" name="Rectangle 25">
              <a:extLst>
                <a:ext uri="{FF2B5EF4-FFF2-40B4-BE49-F238E27FC236}">
                  <a16:creationId xmlns:a16="http://schemas.microsoft.com/office/drawing/2014/main" id="{A4FF189A-A135-498D-A60B-28BDBE16E671}"/>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3612860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Methodology</a:t>
            </a:r>
          </a:p>
        </p:txBody>
      </p:sp>
      <p:sp>
        <p:nvSpPr>
          <p:cNvPr id="4" name="Slide Number Placeholder 3"/>
          <p:cNvSpPr>
            <a:spLocks noGrp="1"/>
          </p:cNvSpPr>
          <p:nvPr>
            <p:ph type="sldNum" sz="quarter" idx="4"/>
          </p:nvPr>
        </p:nvSpPr>
        <p:spPr/>
        <p:txBody>
          <a:bodyPr/>
          <a:lstStyle/>
          <a:p>
            <a:pPr defTabSz="170911"/>
            <a:fld id="{641F229C-843D-4999-A0CF-C57D9884C01B}" type="slidenum">
              <a:rPr lang="en-US" smtClean="0"/>
              <a:pPr defTabSz="170911"/>
              <a:t>4</a:t>
            </a:fld>
            <a:endParaRPr lang="en-US" dirty="0"/>
          </a:p>
        </p:txBody>
      </p:sp>
      <p:pic>
        <p:nvPicPr>
          <p:cNvPr id="3" name="Picture 2">
            <a:extLst>
              <a:ext uri="{FF2B5EF4-FFF2-40B4-BE49-F238E27FC236}">
                <a16:creationId xmlns:a16="http://schemas.microsoft.com/office/drawing/2014/main" id="{1842DBB7-1509-9241-9A52-D20004B76B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58712" y="1284066"/>
            <a:ext cx="8588574" cy="5254850"/>
          </a:xfrm>
          <a:prstGeom prst="rect">
            <a:avLst/>
          </a:prstGeom>
        </p:spPr>
      </p:pic>
      <p:sp>
        <p:nvSpPr>
          <p:cNvPr id="13" name="Content Placeholder 3">
            <a:extLst>
              <a:ext uri="{FF2B5EF4-FFF2-40B4-BE49-F238E27FC236}">
                <a16:creationId xmlns:a16="http://schemas.microsoft.com/office/drawing/2014/main" id="{04C269EB-A8C2-465F-940F-508CF5D80B5B}"/>
              </a:ext>
            </a:extLst>
          </p:cNvPr>
          <p:cNvSpPr txBox="1">
            <a:spLocks/>
          </p:cNvSpPr>
          <p:nvPr/>
        </p:nvSpPr>
        <p:spPr>
          <a:xfrm>
            <a:off x="7052831" y="5810556"/>
            <a:ext cx="4925809" cy="545798"/>
          </a:xfrm>
          <a:prstGeom prst="rect">
            <a:avLst/>
          </a:prstGeom>
        </p:spPr>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ill Sans MT" panose="020B0502020104020203"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ill Sans MT" panose="020B0502020104020203"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ill Sans MT" panose="020B0502020104020203"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ill Sans MT" panose="020B0502020104020203"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50" dirty="0"/>
              <a:t>Popovich, N., Spurlock, C. A., Needell, Z., </a:t>
            </a:r>
            <a:r>
              <a:rPr lang="en-US" sz="1050" dirty="0" err="1"/>
              <a:t>Jin</a:t>
            </a:r>
            <a:r>
              <a:rPr lang="en-US" sz="1050" dirty="0"/>
              <a:t>, L., Wenzel, T., Sheppard, C., &amp; </a:t>
            </a:r>
            <a:r>
              <a:rPr lang="en-US" sz="1050" dirty="0" err="1"/>
              <a:t>Asudegi</a:t>
            </a:r>
            <a:r>
              <a:rPr lang="en-US" sz="1050" dirty="0"/>
              <a:t>, M. (2021). A methodology to develop a geospatial transportation typology. </a:t>
            </a:r>
            <a:r>
              <a:rPr lang="en-US" sz="1050" i="1" dirty="0"/>
              <a:t>Journal of Transport Geography</a:t>
            </a:r>
            <a:r>
              <a:rPr lang="en-US" sz="1050" dirty="0"/>
              <a:t>, 93, 103061.</a:t>
            </a:r>
          </a:p>
        </p:txBody>
      </p:sp>
      <p:grpSp>
        <p:nvGrpSpPr>
          <p:cNvPr id="6" name="Group 5">
            <a:extLst>
              <a:ext uri="{FF2B5EF4-FFF2-40B4-BE49-F238E27FC236}">
                <a16:creationId xmlns:a16="http://schemas.microsoft.com/office/drawing/2014/main" id="{F13512AC-5B2A-4D38-943D-F568944A7ADE}"/>
              </a:ext>
            </a:extLst>
          </p:cNvPr>
          <p:cNvGrpSpPr/>
          <p:nvPr/>
        </p:nvGrpSpPr>
        <p:grpSpPr>
          <a:xfrm>
            <a:off x="9712798" y="6067574"/>
            <a:ext cx="2308947" cy="749462"/>
            <a:chOff x="9075205" y="5934496"/>
            <a:chExt cx="2683949" cy="749462"/>
          </a:xfrm>
        </p:grpSpPr>
        <p:pic>
          <p:nvPicPr>
            <p:cNvPr id="7" name="Picture 6">
              <a:extLst>
                <a:ext uri="{FF2B5EF4-FFF2-40B4-BE49-F238E27FC236}">
                  <a16:creationId xmlns:a16="http://schemas.microsoft.com/office/drawing/2014/main" id="{EDD42BA0-F90B-4F9A-8250-5EB41B014CD5}"/>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8" name="Rectangle 7">
              <a:extLst>
                <a:ext uri="{FF2B5EF4-FFF2-40B4-BE49-F238E27FC236}">
                  <a16:creationId xmlns:a16="http://schemas.microsoft.com/office/drawing/2014/main" id="{EFF32EAB-5E68-4A30-837E-608778B6BF1A}"/>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258816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Typology Methods: Sequential Clustering</a:t>
            </a:r>
          </a:p>
        </p:txBody>
      </p:sp>
      <p:sp>
        <p:nvSpPr>
          <p:cNvPr id="3" name="Slide Number Placeholder 2"/>
          <p:cNvSpPr>
            <a:spLocks noGrp="1"/>
          </p:cNvSpPr>
          <p:nvPr>
            <p:ph type="sldNum" sz="quarter" idx="4"/>
          </p:nvPr>
        </p:nvSpPr>
        <p:spPr/>
        <p:txBody>
          <a:bodyPr/>
          <a:lstStyle/>
          <a:p>
            <a:pPr defTabSz="170911"/>
            <a:fld id="{A4D4FF98-D827-410F-A928-C3B1A944985C}" type="slidenum">
              <a:rPr lang="en-US" smtClean="0"/>
              <a:pPr defTabSz="170911"/>
              <a:t>5</a:t>
            </a:fld>
            <a:endParaRPr lang="en-US" dirty="0"/>
          </a:p>
        </p:txBody>
      </p:sp>
      <p:grpSp>
        <p:nvGrpSpPr>
          <p:cNvPr id="10" name="Group 9">
            <a:extLst>
              <a:ext uri="{FF2B5EF4-FFF2-40B4-BE49-F238E27FC236}">
                <a16:creationId xmlns:a16="http://schemas.microsoft.com/office/drawing/2014/main" id="{0313EFA7-E7C1-4BC3-9F43-1D4BFFE90386}"/>
              </a:ext>
            </a:extLst>
          </p:cNvPr>
          <p:cNvGrpSpPr/>
          <p:nvPr/>
        </p:nvGrpSpPr>
        <p:grpSpPr>
          <a:xfrm>
            <a:off x="9712798" y="6067574"/>
            <a:ext cx="2308947" cy="749462"/>
            <a:chOff x="9075205" y="5934496"/>
            <a:chExt cx="2683949" cy="749462"/>
          </a:xfrm>
        </p:grpSpPr>
        <p:pic>
          <p:nvPicPr>
            <p:cNvPr id="11" name="Picture 10">
              <a:extLst>
                <a:ext uri="{FF2B5EF4-FFF2-40B4-BE49-F238E27FC236}">
                  <a16:creationId xmlns:a16="http://schemas.microsoft.com/office/drawing/2014/main" id="{915F7D42-F1EA-47AD-9838-B31C622AEF1B}"/>
                </a:ext>
              </a:extLst>
            </p:cNvPr>
            <p:cNvPicPr>
              <a:picLocks noChangeAspect="1"/>
            </p:cNvPicPr>
            <p:nvPr/>
          </p:nvPicPr>
          <p:blipFill>
            <a:blip r:embed="rId3"/>
            <a:stretch>
              <a:fillRect/>
            </a:stretch>
          </p:blipFill>
          <p:spPr>
            <a:xfrm>
              <a:off x="11015244" y="5934496"/>
              <a:ext cx="671499" cy="574781"/>
            </a:xfrm>
            <a:prstGeom prst="rect">
              <a:avLst/>
            </a:prstGeom>
          </p:spPr>
        </p:pic>
        <p:sp>
          <p:nvSpPr>
            <p:cNvPr id="12" name="Rectangle 11">
              <a:extLst>
                <a:ext uri="{FF2B5EF4-FFF2-40B4-BE49-F238E27FC236}">
                  <a16:creationId xmlns:a16="http://schemas.microsoft.com/office/drawing/2014/main" id="{9181DF55-8F3B-42A9-AFC6-478CA2013F37}"/>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graphicFrame>
        <p:nvGraphicFramePr>
          <p:cNvPr id="4" name="Diagram 3">
            <a:extLst>
              <a:ext uri="{FF2B5EF4-FFF2-40B4-BE49-F238E27FC236}">
                <a16:creationId xmlns:a16="http://schemas.microsoft.com/office/drawing/2014/main" id="{BF0309C5-F4A2-C04C-8CF5-D2485BF29099}"/>
              </a:ext>
            </a:extLst>
          </p:cNvPr>
          <p:cNvGraphicFramePr/>
          <p:nvPr/>
        </p:nvGraphicFramePr>
        <p:xfrm>
          <a:off x="1393488" y="-31146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Oval 4">
            <a:extLst>
              <a:ext uri="{FF2B5EF4-FFF2-40B4-BE49-F238E27FC236}">
                <a16:creationId xmlns:a16="http://schemas.microsoft.com/office/drawing/2014/main" id="{B4DC248D-5067-6844-86CA-4CC44918101A}"/>
              </a:ext>
            </a:extLst>
          </p:cNvPr>
          <p:cNvSpPr/>
          <p:nvPr/>
        </p:nvSpPr>
        <p:spPr>
          <a:xfrm>
            <a:off x="9631517" y="1580745"/>
            <a:ext cx="1572931" cy="1349027"/>
          </a:xfrm>
          <a:prstGeom prst="ellipse">
            <a:avLst/>
          </a:prstGeom>
          <a:solidFill>
            <a:srgbClr val="BA0001"/>
          </a:solidFill>
          <a:ln>
            <a:solidFill>
              <a:srgbClr val="BA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 Microtypes</a:t>
            </a:r>
          </a:p>
        </p:txBody>
      </p:sp>
      <p:graphicFrame>
        <p:nvGraphicFramePr>
          <p:cNvPr id="14" name="Diagram 13">
            <a:extLst>
              <a:ext uri="{FF2B5EF4-FFF2-40B4-BE49-F238E27FC236}">
                <a16:creationId xmlns:a16="http://schemas.microsoft.com/office/drawing/2014/main" id="{9A30B81F-9A70-C348-BB03-45F3CAD334CD}"/>
              </a:ext>
            </a:extLst>
          </p:cNvPr>
          <p:cNvGraphicFramePr/>
          <p:nvPr/>
        </p:nvGraphicFramePr>
        <p:xfrm>
          <a:off x="1393488" y="1846072"/>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Oval 14">
            <a:extLst>
              <a:ext uri="{FF2B5EF4-FFF2-40B4-BE49-F238E27FC236}">
                <a16:creationId xmlns:a16="http://schemas.microsoft.com/office/drawing/2014/main" id="{F97F9CDA-66A9-BB4D-AC2E-4C5B750AF8FD}"/>
              </a:ext>
            </a:extLst>
          </p:cNvPr>
          <p:cNvSpPr/>
          <p:nvPr/>
        </p:nvSpPr>
        <p:spPr>
          <a:xfrm>
            <a:off x="9631517" y="4023500"/>
            <a:ext cx="1572931" cy="1349027"/>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 Geotypes</a:t>
            </a:r>
          </a:p>
        </p:txBody>
      </p:sp>
      <p:sp>
        <p:nvSpPr>
          <p:cNvPr id="16" name="Rectangle 15">
            <a:extLst>
              <a:ext uri="{FF2B5EF4-FFF2-40B4-BE49-F238E27FC236}">
                <a16:creationId xmlns:a16="http://schemas.microsoft.com/office/drawing/2014/main" id="{149267DD-A716-154A-A1E2-0B4751D41EEB}"/>
              </a:ext>
            </a:extLst>
          </p:cNvPr>
          <p:cNvSpPr/>
          <p:nvPr/>
        </p:nvSpPr>
        <p:spPr>
          <a:xfrm>
            <a:off x="1241091" y="3738280"/>
            <a:ext cx="145915" cy="1634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a:extLst>
              <a:ext uri="{FF2B5EF4-FFF2-40B4-BE49-F238E27FC236}">
                <a16:creationId xmlns:a16="http://schemas.microsoft.com/office/drawing/2014/main" id="{6BBC1A80-1EAF-8F47-91C5-DDAA736C91FA}"/>
              </a:ext>
            </a:extLst>
          </p:cNvPr>
          <p:cNvCxnSpPr>
            <a:cxnSpLocks/>
            <a:stCxn id="5" idx="6"/>
            <a:endCxn id="16" idx="1"/>
          </p:cNvCxnSpPr>
          <p:nvPr/>
        </p:nvCxnSpPr>
        <p:spPr>
          <a:xfrm flipH="1">
            <a:off x="1241091" y="2255259"/>
            <a:ext cx="9963357" cy="2300145"/>
          </a:xfrm>
          <a:prstGeom prst="bentConnector5">
            <a:avLst>
              <a:gd name="adj1" fmla="val -2294"/>
              <a:gd name="adj2" fmla="val 46900"/>
              <a:gd name="adj3" fmla="val 102294"/>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F257FAD-1ED8-9A43-8C38-69C3EC48AB10}"/>
              </a:ext>
            </a:extLst>
          </p:cNvPr>
          <p:cNvSpPr txBox="1"/>
          <p:nvPr/>
        </p:nvSpPr>
        <p:spPr>
          <a:xfrm>
            <a:off x="3424204" y="3338136"/>
            <a:ext cx="6187912" cy="307777"/>
          </a:xfrm>
          <a:prstGeom prst="rect">
            <a:avLst/>
          </a:prstGeom>
          <a:solidFill>
            <a:schemeClr val="bg1"/>
          </a:solidFill>
        </p:spPr>
        <p:txBody>
          <a:bodyPr wrap="none" rtlCol="0">
            <a:spAutoFit/>
          </a:bodyPr>
          <a:lstStyle/>
          <a:p>
            <a:r>
              <a:rPr lang="en-US" sz="1400" b="1" dirty="0">
                <a:solidFill>
                  <a:schemeClr val="accent5">
                    <a:lumMod val="75000"/>
                  </a:schemeClr>
                </a:solidFill>
              </a:rPr>
              <a:t>Process </a:t>
            </a:r>
            <a:r>
              <a:rPr lang="en-US" sz="1400" b="1" dirty="0" err="1">
                <a:solidFill>
                  <a:schemeClr val="accent5">
                    <a:lumMod val="75000"/>
                  </a:schemeClr>
                </a:solidFill>
              </a:rPr>
              <a:t>microtypes</a:t>
            </a:r>
            <a:r>
              <a:rPr lang="en-US" sz="1400" b="1" dirty="0">
                <a:solidFill>
                  <a:schemeClr val="accent5">
                    <a:lumMod val="75000"/>
                  </a:schemeClr>
                </a:solidFill>
              </a:rPr>
              <a:t> to create metrics used as inputs to </a:t>
            </a:r>
            <a:r>
              <a:rPr lang="en-US" sz="1400" b="1" dirty="0" err="1">
                <a:solidFill>
                  <a:schemeClr val="accent5">
                    <a:lumMod val="75000"/>
                  </a:schemeClr>
                </a:solidFill>
              </a:rPr>
              <a:t>geotype</a:t>
            </a:r>
            <a:r>
              <a:rPr lang="en-US" sz="1400" b="1" dirty="0">
                <a:solidFill>
                  <a:schemeClr val="accent5">
                    <a:lumMod val="75000"/>
                  </a:schemeClr>
                </a:solidFill>
              </a:rPr>
              <a:t> phase</a:t>
            </a:r>
          </a:p>
        </p:txBody>
      </p:sp>
      <p:sp>
        <p:nvSpPr>
          <p:cNvPr id="6" name="TextBox 5">
            <a:extLst>
              <a:ext uri="{FF2B5EF4-FFF2-40B4-BE49-F238E27FC236}">
                <a16:creationId xmlns:a16="http://schemas.microsoft.com/office/drawing/2014/main" id="{292D5F58-5D91-DA48-A5C8-DAD3999B6419}"/>
              </a:ext>
            </a:extLst>
          </p:cNvPr>
          <p:cNvSpPr txBox="1"/>
          <p:nvPr/>
        </p:nvSpPr>
        <p:spPr>
          <a:xfrm>
            <a:off x="4358986" y="6051579"/>
            <a:ext cx="3474028" cy="276999"/>
          </a:xfrm>
          <a:prstGeom prst="rect">
            <a:avLst/>
          </a:prstGeom>
          <a:noFill/>
        </p:spPr>
        <p:txBody>
          <a:bodyPr wrap="none" rtlCol="0">
            <a:spAutoFit/>
          </a:bodyPr>
          <a:lstStyle/>
          <a:p>
            <a:r>
              <a:rPr lang="en-US" sz="1200" dirty="0">
                <a:solidFill>
                  <a:schemeClr val="bg2">
                    <a:lumMod val="50000"/>
                  </a:schemeClr>
                </a:solidFill>
              </a:rPr>
              <a:t>Methodology Published in Popovich et al. (2021)</a:t>
            </a:r>
          </a:p>
        </p:txBody>
      </p:sp>
    </p:spTree>
    <p:extLst>
      <p:ext uri="{BB962C8B-B14F-4D97-AF65-F5344CB8AC3E}">
        <p14:creationId xmlns:p14="http://schemas.microsoft.com/office/powerpoint/2010/main" val="4041892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Signature Typology</a:t>
            </a:r>
          </a:p>
        </p:txBody>
      </p:sp>
      <p:sp>
        <p:nvSpPr>
          <p:cNvPr id="3" name="Content Placeholder 2">
            <a:extLst>
              <a:ext uri="{FF2B5EF4-FFF2-40B4-BE49-F238E27FC236}">
                <a16:creationId xmlns:a16="http://schemas.microsoft.com/office/drawing/2014/main" id="{1A2D2D7C-EB10-F24F-B03C-1120A68E731A}"/>
              </a:ext>
            </a:extLst>
          </p:cNvPr>
          <p:cNvSpPr>
            <a:spLocks noGrp="1"/>
          </p:cNvSpPr>
          <p:nvPr>
            <p:ph idx="10"/>
          </p:nvPr>
        </p:nvSpPr>
        <p:spPr>
          <a:xfrm>
            <a:off x="418404" y="1504951"/>
            <a:ext cx="4752687" cy="4562623"/>
          </a:xfrm>
        </p:spPr>
        <p:txBody>
          <a:bodyPr>
            <a:normAutofit fontScale="77500" lnSpcReduction="20000"/>
          </a:bodyPr>
          <a:lstStyle/>
          <a:p>
            <a:r>
              <a:rPr lang="en-US" dirty="0"/>
              <a:t>First typology to accommodate every location in the US in terms beyond population density.</a:t>
            </a:r>
          </a:p>
          <a:p>
            <a:r>
              <a:rPr lang="en-US" dirty="0"/>
              <a:t>A tool for transportation experts to identify other locations that share similar environments.</a:t>
            </a:r>
          </a:p>
          <a:p>
            <a:r>
              <a:rPr lang="en-US" dirty="0"/>
              <a:t>Captures more diversity at subregional and regional levels than alternatives.</a:t>
            </a:r>
          </a:p>
          <a:p>
            <a:r>
              <a:rPr lang="en-US" dirty="0"/>
              <a:t>Sequential clustering method captures two levels of spatial variation.</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6</a:t>
            </a:fld>
            <a:endParaRPr lang="en-US" dirty="0"/>
          </a:p>
        </p:txBody>
      </p:sp>
      <p:pic>
        <p:nvPicPr>
          <p:cNvPr id="12" name="Picture 11">
            <a:extLst>
              <a:ext uri="{FF2B5EF4-FFF2-40B4-BE49-F238E27FC236}">
                <a16:creationId xmlns:a16="http://schemas.microsoft.com/office/drawing/2014/main" id="{BBCD847B-615C-461C-B8B1-071B786224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3640" y="1272603"/>
            <a:ext cx="4846320" cy="272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49F9D590-C2EB-4D2D-81D4-5E1DB37A108F}"/>
              </a:ext>
            </a:extLst>
          </p:cNvPr>
          <p:cNvGrpSpPr/>
          <p:nvPr/>
        </p:nvGrpSpPr>
        <p:grpSpPr>
          <a:xfrm>
            <a:off x="9712798" y="6067574"/>
            <a:ext cx="2308947" cy="749462"/>
            <a:chOff x="9075205" y="5934496"/>
            <a:chExt cx="2683949" cy="749462"/>
          </a:xfrm>
        </p:grpSpPr>
        <p:pic>
          <p:nvPicPr>
            <p:cNvPr id="8" name="Picture 7">
              <a:extLst>
                <a:ext uri="{FF2B5EF4-FFF2-40B4-BE49-F238E27FC236}">
                  <a16:creationId xmlns:a16="http://schemas.microsoft.com/office/drawing/2014/main" id="{823B3B63-6C65-4CE3-B2F9-C312B3DABB72}"/>
                </a:ext>
              </a:extLst>
            </p:cNvPr>
            <p:cNvPicPr>
              <a:picLocks noChangeAspect="1"/>
            </p:cNvPicPr>
            <p:nvPr/>
          </p:nvPicPr>
          <p:blipFill>
            <a:blip r:embed="rId4"/>
            <a:stretch>
              <a:fillRect/>
            </a:stretch>
          </p:blipFill>
          <p:spPr>
            <a:xfrm>
              <a:off x="11015244" y="5934496"/>
              <a:ext cx="671499" cy="574781"/>
            </a:xfrm>
            <a:prstGeom prst="rect">
              <a:avLst/>
            </a:prstGeom>
          </p:spPr>
        </p:pic>
        <p:sp>
          <p:nvSpPr>
            <p:cNvPr id="9" name="Rectangle 8">
              <a:extLst>
                <a:ext uri="{FF2B5EF4-FFF2-40B4-BE49-F238E27FC236}">
                  <a16:creationId xmlns:a16="http://schemas.microsoft.com/office/drawing/2014/main" id="{5D3AA525-72B8-4051-B3FE-72105945B35F}"/>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pic>
        <p:nvPicPr>
          <p:cNvPr id="11" name="Picture 10">
            <a:extLst>
              <a:ext uri="{FF2B5EF4-FFF2-40B4-BE49-F238E27FC236}">
                <a16:creationId xmlns:a16="http://schemas.microsoft.com/office/drawing/2014/main" id="{0C68BF94-BF00-458E-A5E5-38EAD7C69A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5680" y="3997041"/>
            <a:ext cx="4846320" cy="272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9675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Neighborhood Types (Microtypes): Results</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7</a:t>
            </a:fld>
            <a:endParaRPr lang="en-US" dirty="0"/>
          </a:p>
        </p:txBody>
      </p:sp>
      <p:graphicFrame>
        <p:nvGraphicFramePr>
          <p:cNvPr id="29" name="Table 28">
            <a:extLst>
              <a:ext uri="{FF2B5EF4-FFF2-40B4-BE49-F238E27FC236}">
                <a16:creationId xmlns:a16="http://schemas.microsoft.com/office/drawing/2014/main" id="{8BB7A9EA-62F5-43B8-B58E-38FEA405CAE3}"/>
              </a:ext>
            </a:extLst>
          </p:cNvPr>
          <p:cNvGraphicFramePr>
            <a:graphicFrameLocks noGrp="1"/>
          </p:cNvGraphicFramePr>
          <p:nvPr>
            <p:extLst>
              <p:ext uri="{D42A27DB-BD31-4B8C-83A1-F6EECF244321}">
                <p14:modId xmlns:p14="http://schemas.microsoft.com/office/powerpoint/2010/main" val="4121746193"/>
              </p:ext>
            </p:extLst>
          </p:nvPr>
        </p:nvGraphicFramePr>
        <p:xfrm>
          <a:off x="342901" y="1219963"/>
          <a:ext cx="5350971" cy="1737360"/>
        </p:xfrm>
        <a:graphic>
          <a:graphicData uri="http://schemas.openxmlformats.org/drawingml/2006/table">
            <a:tbl>
              <a:tblPr firstRow="1" bandRow="1">
                <a:tableStyleId>{5C22544A-7EE6-4342-B048-85BDC9FD1C3A}</a:tableStyleId>
              </a:tblPr>
              <a:tblGrid>
                <a:gridCol w="2753867">
                  <a:extLst>
                    <a:ext uri="{9D8B030D-6E8A-4147-A177-3AD203B41FA5}">
                      <a16:colId xmlns:a16="http://schemas.microsoft.com/office/drawing/2014/main" val="1160069870"/>
                    </a:ext>
                  </a:extLst>
                </a:gridCol>
                <a:gridCol w="2597104">
                  <a:extLst>
                    <a:ext uri="{9D8B030D-6E8A-4147-A177-3AD203B41FA5}">
                      <a16:colId xmlns:a16="http://schemas.microsoft.com/office/drawing/2014/main" val="3545259064"/>
                    </a:ext>
                  </a:extLst>
                </a:gridCol>
              </a:tblGrid>
              <a:tr h="1718309">
                <a:tc>
                  <a:txBody>
                    <a:bodyPr/>
                    <a:lstStyle/>
                    <a:p>
                      <a:pPr marL="0" indent="0">
                        <a:buFont typeface="Arial" panose="020B0604020202020204" pitchFamily="34" charset="0"/>
                        <a:buNone/>
                      </a:pPr>
                      <a:r>
                        <a:rPr lang="en-US" sz="1200" b="1" dirty="0">
                          <a:solidFill>
                            <a:schemeClr val="bg1"/>
                          </a:solidFill>
                        </a:rPr>
                        <a:t>Microtype 1: Multi-modal job hubs</a:t>
                      </a:r>
                    </a:p>
                    <a:p>
                      <a:pPr marL="285750" indent="-285750">
                        <a:buFont typeface="Arial" panose="020B0604020202020204" pitchFamily="34" charset="0"/>
                        <a:buChar char="•"/>
                      </a:pPr>
                      <a:r>
                        <a:rPr lang="en-US" sz="1200" b="0" dirty="0">
                          <a:solidFill>
                            <a:schemeClr val="bg1"/>
                          </a:solidFill>
                        </a:rPr>
                        <a:t>Densest job centers</a:t>
                      </a:r>
                    </a:p>
                    <a:p>
                      <a:pPr marL="285750" indent="-285750">
                        <a:buFont typeface="Arial" panose="020B0604020202020204" pitchFamily="34" charset="0"/>
                        <a:buChar char="•"/>
                      </a:pPr>
                      <a:r>
                        <a:rPr lang="en-US" sz="1200" b="0" dirty="0">
                          <a:solidFill>
                            <a:schemeClr val="bg1"/>
                          </a:solidFill>
                        </a:rPr>
                        <a:t>Densest populations</a:t>
                      </a:r>
                    </a:p>
                    <a:p>
                      <a:pPr marL="285750" indent="-285750">
                        <a:buFont typeface="Arial" panose="020B0604020202020204" pitchFamily="34" charset="0"/>
                        <a:buChar char="•"/>
                      </a:pPr>
                      <a:r>
                        <a:rPr lang="en-US" sz="1200" b="0" dirty="0">
                          <a:solidFill>
                            <a:schemeClr val="bg1"/>
                          </a:solidFill>
                        </a:rPr>
                        <a:t>Worst pavement quality</a:t>
                      </a:r>
                    </a:p>
                    <a:p>
                      <a:pPr marL="285750" indent="-285750">
                        <a:buFont typeface="Arial" panose="020B0604020202020204" pitchFamily="34" charset="0"/>
                        <a:buChar char="•"/>
                      </a:pPr>
                      <a:r>
                        <a:rPr lang="en-US" sz="1200" b="0" dirty="0">
                          <a:solidFill>
                            <a:schemeClr val="bg1"/>
                          </a:solidFill>
                        </a:rPr>
                        <a:t>Typically poor air quality</a:t>
                      </a:r>
                    </a:p>
                    <a:p>
                      <a:pPr marL="285750" indent="-285750">
                        <a:buFont typeface="Arial" panose="020B0604020202020204" pitchFamily="34" charset="0"/>
                        <a:buChar char="•"/>
                      </a:pPr>
                      <a:r>
                        <a:rPr lang="en-US" sz="1200" b="0" dirty="0">
                          <a:solidFill>
                            <a:schemeClr val="bg1"/>
                          </a:solidFill>
                        </a:rPr>
                        <a:t>Highest intersection density </a:t>
                      </a:r>
                    </a:p>
                    <a:p>
                      <a:pPr marL="285750" indent="-285750">
                        <a:buFont typeface="Arial" panose="020B0604020202020204" pitchFamily="34" charset="0"/>
                        <a:buChar char="•"/>
                      </a:pPr>
                      <a:r>
                        <a:rPr lang="en-US" sz="1200" b="0" dirty="0">
                          <a:solidFill>
                            <a:schemeClr val="bg1"/>
                          </a:solidFill>
                        </a:rPr>
                        <a:t>shortest block lengths</a:t>
                      </a:r>
                    </a:p>
                    <a:p>
                      <a:pPr marL="285750" indent="-285750">
                        <a:buFont typeface="Arial" panose="020B0604020202020204" pitchFamily="34" charset="0"/>
                        <a:buChar char="•"/>
                      </a:pPr>
                      <a:r>
                        <a:rPr lang="en-US" sz="1200" b="0" dirty="0">
                          <a:solidFill>
                            <a:schemeClr val="bg1"/>
                          </a:solidFill>
                        </a:rPr>
                        <a:t>Most “grid-like” streets</a:t>
                      </a:r>
                    </a:p>
                    <a:p>
                      <a:pPr marL="285750" indent="-285750">
                        <a:buFont typeface="Arial" panose="020B0604020202020204" pitchFamily="34" charset="0"/>
                        <a:buChar char="•"/>
                      </a:pPr>
                      <a:r>
                        <a:rPr lang="en-US" sz="1200" b="0" dirty="0">
                          <a:solidFill>
                            <a:schemeClr val="bg1"/>
                          </a:solidFill>
                        </a:rPr>
                        <a:t>typical “urban core”</a:t>
                      </a:r>
                    </a:p>
                  </a:txBody>
                  <a:tcPr>
                    <a:solidFill>
                      <a:srgbClr val="BA0202"/>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rPr>
                        <a:t>Microtype 2: Dense residential</a:t>
                      </a:r>
                      <a:endParaRPr lang="en-US" sz="1200" b="0" dirty="0">
                        <a:solidFill>
                          <a:schemeClr val="tx1"/>
                        </a:solidFill>
                      </a:endParaRPr>
                    </a:p>
                    <a:p>
                      <a:pPr marL="285750" indent="-285750">
                        <a:buFont typeface="Arial" panose="020B0604020202020204" pitchFamily="34" charset="0"/>
                        <a:buChar char="•"/>
                      </a:pPr>
                      <a:r>
                        <a:rPr lang="en-US" sz="1200" b="0" dirty="0">
                          <a:solidFill>
                            <a:schemeClr val="tx1"/>
                          </a:solidFill>
                        </a:rPr>
                        <a:t>Adjacent to Type 1</a:t>
                      </a:r>
                    </a:p>
                    <a:p>
                      <a:pPr marL="285750" indent="-285750">
                        <a:buFont typeface="Arial" panose="020B0604020202020204" pitchFamily="34" charset="0"/>
                        <a:buChar char="•"/>
                      </a:pPr>
                      <a:r>
                        <a:rPr lang="en-US" sz="1200" b="0" dirty="0">
                          <a:solidFill>
                            <a:schemeClr val="tx1"/>
                          </a:solidFill>
                        </a:rPr>
                        <a:t>Second highest population density</a:t>
                      </a:r>
                    </a:p>
                    <a:p>
                      <a:pPr marL="285750" indent="-285750">
                        <a:buFont typeface="Arial" panose="020B0604020202020204" pitchFamily="34" charset="0"/>
                        <a:buChar char="•"/>
                      </a:pPr>
                      <a:r>
                        <a:rPr lang="en-US" sz="1200" b="0" dirty="0">
                          <a:solidFill>
                            <a:schemeClr val="tx1"/>
                          </a:solidFill>
                        </a:rPr>
                        <a:t>Lowest agriculture</a:t>
                      </a:r>
                    </a:p>
                    <a:p>
                      <a:pPr marL="285750" indent="-285750">
                        <a:buFont typeface="Arial" panose="020B0604020202020204" pitchFamily="34" charset="0"/>
                        <a:buChar char="•"/>
                      </a:pPr>
                      <a:r>
                        <a:rPr lang="en-US" sz="1200" b="0" dirty="0">
                          <a:solidFill>
                            <a:schemeClr val="tx1"/>
                          </a:solidFill>
                        </a:rPr>
                        <a:t>Low relative freight travel </a:t>
                      </a:r>
                    </a:p>
                  </a:txBody>
                  <a:tcPr>
                    <a:solidFill>
                      <a:srgbClr val="F03B1F"/>
                    </a:solidFill>
                  </a:tcPr>
                </a:tc>
                <a:extLst>
                  <a:ext uri="{0D108BD9-81ED-4DB2-BD59-A6C34878D82A}">
                    <a16:rowId xmlns:a16="http://schemas.microsoft.com/office/drawing/2014/main" val="2692583819"/>
                  </a:ext>
                </a:extLst>
              </a:tr>
            </a:tbl>
          </a:graphicData>
        </a:graphic>
      </p:graphicFrame>
      <p:graphicFrame>
        <p:nvGraphicFramePr>
          <p:cNvPr id="13" name="Table 12">
            <a:extLst>
              <a:ext uri="{FF2B5EF4-FFF2-40B4-BE49-F238E27FC236}">
                <a16:creationId xmlns:a16="http://schemas.microsoft.com/office/drawing/2014/main" id="{2C584E71-D69D-2A4B-92F4-76250B480B27}"/>
              </a:ext>
            </a:extLst>
          </p:cNvPr>
          <p:cNvGraphicFramePr>
            <a:graphicFrameLocks noGrp="1"/>
          </p:cNvGraphicFramePr>
          <p:nvPr>
            <p:extLst>
              <p:ext uri="{D42A27DB-BD31-4B8C-83A1-F6EECF244321}">
                <p14:modId xmlns:p14="http://schemas.microsoft.com/office/powerpoint/2010/main" val="1835778436"/>
              </p:ext>
            </p:extLst>
          </p:nvPr>
        </p:nvGraphicFramePr>
        <p:xfrm>
          <a:off x="342900" y="2954548"/>
          <a:ext cx="5350972" cy="1371600"/>
        </p:xfrm>
        <a:graphic>
          <a:graphicData uri="http://schemas.openxmlformats.org/drawingml/2006/table">
            <a:tbl>
              <a:tblPr firstRow="1" bandRow="1">
                <a:tableStyleId>{5C22544A-7EE6-4342-B048-85BDC9FD1C3A}</a:tableStyleId>
              </a:tblPr>
              <a:tblGrid>
                <a:gridCol w="2753868">
                  <a:extLst>
                    <a:ext uri="{9D8B030D-6E8A-4147-A177-3AD203B41FA5}">
                      <a16:colId xmlns:a16="http://schemas.microsoft.com/office/drawing/2014/main" val="1160069870"/>
                    </a:ext>
                  </a:extLst>
                </a:gridCol>
                <a:gridCol w="2597104">
                  <a:extLst>
                    <a:ext uri="{9D8B030D-6E8A-4147-A177-3AD203B41FA5}">
                      <a16:colId xmlns:a16="http://schemas.microsoft.com/office/drawing/2014/main" val="3545259064"/>
                    </a:ext>
                  </a:extLst>
                </a:gridCol>
              </a:tblGrid>
              <a:tr h="1143000">
                <a:tc>
                  <a:txBody>
                    <a:bodyPr/>
                    <a:lstStyle/>
                    <a:p>
                      <a:pPr marL="0" indent="0">
                        <a:buFont typeface="Arial" panose="020B0604020202020204" pitchFamily="34" charset="0"/>
                        <a:buNone/>
                      </a:pPr>
                      <a:r>
                        <a:rPr lang="en-US" sz="1200" b="1" dirty="0">
                          <a:solidFill>
                            <a:schemeClr val="tx1"/>
                          </a:solidFill>
                        </a:rPr>
                        <a:t>Microtype 3: Freight corridors</a:t>
                      </a:r>
                    </a:p>
                    <a:p>
                      <a:pPr marL="285750" indent="-285750">
                        <a:buFont typeface="Arial" panose="020B0604020202020204" pitchFamily="34" charset="0"/>
                        <a:buChar char="•"/>
                      </a:pPr>
                      <a:r>
                        <a:rPr lang="en-US" sz="1200" b="0" dirty="0">
                          <a:solidFill>
                            <a:schemeClr val="tx1"/>
                          </a:solidFill>
                        </a:rPr>
                        <a:t>Highest proportion of highways</a:t>
                      </a:r>
                    </a:p>
                    <a:p>
                      <a:pPr marL="285750" indent="-285750">
                        <a:buFont typeface="Arial" panose="020B0604020202020204" pitchFamily="34" charset="0"/>
                        <a:buChar char="•"/>
                      </a:pPr>
                      <a:r>
                        <a:rPr lang="en-US" sz="1200" b="0" dirty="0">
                          <a:solidFill>
                            <a:schemeClr val="tx1"/>
                          </a:solidFill>
                        </a:rPr>
                        <a:t>Heavy freight travel</a:t>
                      </a:r>
                    </a:p>
                    <a:p>
                      <a:pPr marL="285750" indent="-285750">
                        <a:buFont typeface="Arial" panose="020B0604020202020204" pitchFamily="34" charset="0"/>
                        <a:buChar char="•"/>
                      </a:pPr>
                      <a:r>
                        <a:rPr lang="en-US" sz="1200" b="0" dirty="0">
                          <a:solidFill>
                            <a:schemeClr val="tx1"/>
                          </a:solidFill>
                        </a:rPr>
                        <a:t>Lower job and residential density</a:t>
                      </a:r>
                    </a:p>
                    <a:p>
                      <a:pPr marL="285750" indent="-285750">
                        <a:buFont typeface="Arial" panose="020B0604020202020204" pitchFamily="34" charset="0"/>
                        <a:buChar char="•"/>
                      </a:pPr>
                      <a:r>
                        <a:rPr lang="en-US" sz="1200" b="0" dirty="0">
                          <a:solidFill>
                            <a:schemeClr val="tx1"/>
                          </a:solidFill>
                        </a:rPr>
                        <a:t>Co-located on outskirts of urban centers</a:t>
                      </a:r>
                    </a:p>
                    <a:p>
                      <a:pPr marL="285750" indent="-285750">
                        <a:buFont typeface="Arial" panose="020B0604020202020204" pitchFamily="34" charset="0"/>
                        <a:buChar char="•"/>
                      </a:pPr>
                      <a:endParaRPr lang="en-US" sz="1200" b="0" dirty="0">
                        <a:solidFill>
                          <a:schemeClr val="tx1"/>
                        </a:solidFill>
                      </a:endParaRPr>
                    </a:p>
                  </a:txBody>
                  <a:tcPr>
                    <a:solidFill>
                      <a:srgbClr val="FD8B3A"/>
                    </a:solidFill>
                  </a:tcPr>
                </a:tc>
                <a:tc>
                  <a:txBody>
                    <a:bodyPr/>
                    <a:lstStyle/>
                    <a:p>
                      <a:pPr marL="0" indent="0">
                        <a:buFont typeface="Arial" panose="020B0604020202020204" pitchFamily="34" charset="0"/>
                        <a:buNone/>
                      </a:pPr>
                      <a:r>
                        <a:rPr lang="en-US" sz="1200" b="1" dirty="0">
                          <a:solidFill>
                            <a:schemeClr val="tx1"/>
                          </a:solidFill>
                        </a:rPr>
                        <a:t>Microtype 4: Steep loops and lollipops</a:t>
                      </a:r>
                    </a:p>
                    <a:p>
                      <a:pPr marL="285750" indent="-285750">
                        <a:buFont typeface="Arial" panose="020B0604020202020204" pitchFamily="34" charset="0"/>
                        <a:buChar char="•"/>
                      </a:pPr>
                      <a:r>
                        <a:rPr lang="en-US" sz="1200" b="0" dirty="0">
                          <a:solidFill>
                            <a:schemeClr val="tx1"/>
                          </a:solidFill>
                        </a:rPr>
                        <a:t>Hilly / mountainous</a:t>
                      </a:r>
                    </a:p>
                    <a:p>
                      <a:pPr marL="285750" indent="-285750">
                        <a:buFont typeface="Arial" panose="020B0604020202020204" pitchFamily="34" charset="0"/>
                        <a:buChar char="•"/>
                      </a:pPr>
                      <a:r>
                        <a:rPr lang="en-US" sz="1200" b="0" dirty="0">
                          <a:solidFill>
                            <a:schemeClr val="tx1"/>
                          </a:solidFill>
                        </a:rPr>
                        <a:t>dead-ends</a:t>
                      </a:r>
                    </a:p>
                    <a:p>
                      <a:pPr marL="285750" indent="-285750">
                        <a:buFont typeface="Arial" panose="020B0604020202020204" pitchFamily="34" charset="0"/>
                        <a:buChar char="•"/>
                      </a:pPr>
                      <a:r>
                        <a:rPr lang="en-US" sz="1200" b="0" dirty="0">
                          <a:solidFill>
                            <a:schemeClr val="tx1"/>
                          </a:solidFill>
                        </a:rPr>
                        <a:t>Lowest freight travel</a:t>
                      </a:r>
                    </a:p>
                  </a:txBody>
                  <a:tcPr>
                    <a:solidFill>
                      <a:srgbClr val="FEB24D"/>
                    </a:solidFill>
                  </a:tcPr>
                </a:tc>
                <a:extLst>
                  <a:ext uri="{0D108BD9-81ED-4DB2-BD59-A6C34878D82A}">
                    <a16:rowId xmlns:a16="http://schemas.microsoft.com/office/drawing/2014/main" val="2692583819"/>
                  </a:ext>
                </a:extLst>
              </a:tr>
            </a:tbl>
          </a:graphicData>
        </a:graphic>
      </p:graphicFrame>
      <p:graphicFrame>
        <p:nvGraphicFramePr>
          <p:cNvPr id="14" name="Table 13">
            <a:extLst>
              <a:ext uri="{FF2B5EF4-FFF2-40B4-BE49-F238E27FC236}">
                <a16:creationId xmlns:a16="http://schemas.microsoft.com/office/drawing/2014/main" id="{3128D073-93E8-1946-ACD2-53BBC4554922}"/>
              </a:ext>
            </a:extLst>
          </p:cNvPr>
          <p:cNvGraphicFramePr>
            <a:graphicFrameLocks noGrp="1"/>
          </p:cNvGraphicFramePr>
          <p:nvPr>
            <p:extLst>
              <p:ext uri="{D42A27DB-BD31-4B8C-83A1-F6EECF244321}">
                <p14:modId xmlns:p14="http://schemas.microsoft.com/office/powerpoint/2010/main" val="4206151069"/>
              </p:ext>
            </p:extLst>
          </p:nvPr>
        </p:nvGraphicFramePr>
        <p:xfrm>
          <a:off x="342898" y="4326148"/>
          <a:ext cx="5263423" cy="1737360"/>
        </p:xfrm>
        <a:graphic>
          <a:graphicData uri="http://schemas.openxmlformats.org/drawingml/2006/table">
            <a:tbl>
              <a:tblPr firstRow="1" bandRow="1">
                <a:tableStyleId>{5C22544A-7EE6-4342-B048-85BDC9FD1C3A}</a:tableStyleId>
              </a:tblPr>
              <a:tblGrid>
                <a:gridCol w="2753870">
                  <a:extLst>
                    <a:ext uri="{9D8B030D-6E8A-4147-A177-3AD203B41FA5}">
                      <a16:colId xmlns:a16="http://schemas.microsoft.com/office/drawing/2014/main" val="1160069870"/>
                    </a:ext>
                  </a:extLst>
                </a:gridCol>
                <a:gridCol w="2509553">
                  <a:extLst>
                    <a:ext uri="{9D8B030D-6E8A-4147-A177-3AD203B41FA5}">
                      <a16:colId xmlns:a16="http://schemas.microsoft.com/office/drawing/2014/main" val="3545259064"/>
                    </a:ext>
                  </a:extLst>
                </a:gridCol>
              </a:tblGrid>
              <a:tr h="1484331">
                <a:tc>
                  <a:txBody>
                    <a:bodyPr/>
                    <a:lstStyle/>
                    <a:p>
                      <a:pPr marL="0" indent="0">
                        <a:buFont typeface="Arial" panose="020B0604020202020204" pitchFamily="34" charset="0"/>
                        <a:buNone/>
                      </a:pPr>
                      <a:r>
                        <a:rPr lang="en-US" sz="1200" b="1" dirty="0">
                          <a:solidFill>
                            <a:schemeClr val="tx1"/>
                          </a:solidFill>
                        </a:rPr>
                        <a:t>Microtype 5: Hilly, ex-urban </a:t>
                      </a:r>
                    </a:p>
                    <a:p>
                      <a:pPr marL="285750" indent="-285750">
                        <a:buFont typeface="Arial" panose="020B0604020202020204" pitchFamily="34" charset="0"/>
                        <a:buChar char="•"/>
                      </a:pPr>
                      <a:r>
                        <a:rPr lang="en-US" sz="1200" b="0" dirty="0">
                          <a:solidFill>
                            <a:schemeClr val="tx1"/>
                          </a:solidFill>
                        </a:rPr>
                        <a:t>Highest proportion of local roads</a:t>
                      </a:r>
                    </a:p>
                    <a:p>
                      <a:pPr marL="285750" indent="-285750">
                        <a:buFont typeface="Arial" panose="020B0604020202020204" pitchFamily="34" charset="0"/>
                        <a:buChar char="•"/>
                      </a:pPr>
                      <a:r>
                        <a:rPr lang="en-US" sz="1200" b="0" dirty="0">
                          <a:solidFill>
                            <a:schemeClr val="tx1"/>
                          </a:solidFill>
                        </a:rPr>
                        <a:t>steeper terrain</a:t>
                      </a:r>
                    </a:p>
                    <a:p>
                      <a:pPr marL="285750" indent="-285750">
                        <a:buFont typeface="Arial" panose="020B0604020202020204" pitchFamily="34" charset="0"/>
                        <a:buChar char="•"/>
                      </a:pPr>
                      <a:r>
                        <a:rPr lang="en-US" sz="1200" b="0" dirty="0">
                          <a:solidFill>
                            <a:schemeClr val="tx1"/>
                          </a:solidFill>
                        </a:rPr>
                        <a:t>Few jobs</a:t>
                      </a:r>
                    </a:p>
                    <a:p>
                      <a:pPr marL="285750" indent="-285750">
                        <a:buFont typeface="Arial" panose="020B0604020202020204" pitchFamily="34" charset="0"/>
                        <a:buChar char="•"/>
                      </a:pPr>
                      <a:r>
                        <a:rPr lang="en-US" sz="1200" b="0" dirty="0">
                          <a:solidFill>
                            <a:schemeClr val="tx1"/>
                          </a:solidFill>
                        </a:rPr>
                        <a:t>Low population density</a:t>
                      </a:r>
                    </a:p>
                    <a:p>
                      <a:pPr marL="285750" indent="-285750">
                        <a:buFont typeface="Arial" panose="020B0604020202020204" pitchFamily="34" charset="0"/>
                        <a:buChar char="•"/>
                      </a:pPr>
                      <a:r>
                        <a:rPr lang="en-US" sz="1200" b="0" dirty="0">
                          <a:solidFill>
                            <a:schemeClr val="tx1"/>
                          </a:solidFill>
                        </a:rPr>
                        <a:t>Some agriculture, but relatively low</a:t>
                      </a:r>
                    </a:p>
                  </a:txBody>
                  <a:tcPr>
                    <a:solidFill>
                      <a:srgbClr val="FCDB7F"/>
                    </a:solidFill>
                  </a:tcPr>
                </a:tc>
                <a:tc>
                  <a:txBody>
                    <a:bodyPr/>
                    <a:lstStyle/>
                    <a:p>
                      <a:pPr marL="0" indent="0">
                        <a:buFont typeface="Arial" panose="020B0604020202020204" pitchFamily="34" charset="0"/>
                        <a:buNone/>
                      </a:pPr>
                      <a:r>
                        <a:rPr lang="en-US" sz="1200" b="1" dirty="0">
                          <a:solidFill>
                            <a:schemeClr val="tx1"/>
                          </a:solidFill>
                        </a:rPr>
                        <a:t>Microtype 6: Agricultural centers</a:t>
                      </a:r>
                    </a:p>
                    <a:p>
                      <a:pPr marL="285750" indent="-285750">
                        <a:buFont typeface="Arial" panose="020B0604020202020204" pitchFamily="34" charset="0"/>
                        <a:buChar char="•"/>
                      </a:pPr>
                      <a:r>
                        <a:rPr lang="en-US" sz="1200" b="0" dirty="0">
                          <a:solidFill>
                            <a:schemeClr val="tx1"/>
                          </a:solidFill>
                        </a:rPr>
                        <a:t>Highest jobs per capita </a:t>
                      </a:r>
                    </a:p>
                    <a:p>
                      <a:pPr marL="285750" indent="-285750">
                        <a:buFont typeface="Arial" panose="020B0604020202020204" pitchFamily="34" charset="0"/>
                        <a:buChar char="•"/>
                      </a:pPr>
                      <a:r>
                        <a:rPr lang="en-US" sz="1200" b="0" dirty="0">
                          <a:solidFill>
                            <a:schemeClr val="tx1"/>
                          </a:solidFill>
                        </a:rPr>
                        <a:t>Lowest jobs per land area</a:t>
                      </a:r>
                    </a:p>
                    <a:p>
                      <a:pPr marL="285750" indent="-285750">
                        <a:buFont typeface="Arial" panose="020B0604020202020204" pitchFamily="34" charset="0"/>
                        <a:buChar char="•"/>
                      </a:pPr>
                      <a:r>
                        <a:rPr lang="en-US" sz="1200" b="0" dirty="0">
                          <a:solidFill>
                            <a:schemeClr val="tx1"/>
                          </a:solidFill>
                        </a:rPr>
                        <a:t>Highest ag. economy</a:t>
                      </a:r>
                    </a:p>
                    <a:p>
                      <a:pPr marL="285750" indent="-285750">
                        <a:buFont typeface="Arial" panose="020B0604020202020204" pitchFamily="34" charset="0"/>
                        <a:buChar char="•"/>
                      </a:pPr>
                      <a:r>
                        <a:rPr lang="en-US" sz="1200" b="0" dirty="0">
                          <a:solidFill>
                            <a:schemeClr val="tx1"/>
                          </a:solidFill>
                        </a:rPr>
                        <a:t>Lowest broadband access</a:t>
                      </a:r>
                    </a:p>
                    <a:p>
                      <a:pPr marL="285750" indent="-285750">
                        <a:buFont typeface="Arial" panose="020B0604020202020204" pitchFamily="34" charset="0"/>
                        <a:buChar char="•"/>
                      </a:pPr>
                      <a:r>
                        <a:rPr lang="en-US" sz="1200" b="0" dirty="0">
                          <a:solidFill>
                            <a:schemeClr val="tx1"/>
                          </a:solidFill>
                        </a:rPr>
                        <a:t>Heavy freight travel</a:t>
                      </a:r>
                    </a:p>
                    <a:p>
                      <a:pPr marL="285750" indent="-285750">
                        <a:buFont typeface="Arial" panose="020B0604020202020204" pitchFamily="34" charset="0"/>
                        <a:buChar char="•"/>
                      </a:pPr>
                      <a:r>
                        <a:rPr lang="en-US" sz="1200" b="0" dirty="0">
                          <a:solidFill>
                            <a:schemeClr val="tx1"/>
                          </a:solidFill>
                        </a:rPr>
                        <a:t>Relatively flatter land</a:t>
                      </a:r>
                    </a:p>
                    <a:p>
                      <a:pPr marL="285750" indent="-285750">
                        <a:buFont typeface="Arial" panose="020B0604020202020204" pitchFamily="34" charset="0"/>
                        <a:buChar char="•"/>
                      </a:pPr>
                      <a:r>
                        <a:rPr lang="en-US" sz="1200" b="0" dirty="0">
                          <a:solidFill>
                            <a:schemeClr val="tx1"/>
                          </a:solidFill>
                        </a:rPr>
                        <a:t>Long blocks</a:t>
                      </a:r>
                    </a:p>
                  </a:txBody>
                  <a:tcPr>
                    <a:solidFill>
                      <a:srgbClr val="FEFBB7"/>
                    </a:solidFill>
                  </a:tcPr>
                </a:tc>
                <a:extLst>
                  <a:ext uri="{0D108BD9-81ED-4DB2-BD59-A6C34878D82A}">
                    <a16:rowId xmlns:a16="http://schemas.microsoft.com/office/drawing/2014/main" val="2692583819"/>
                  </a:ext>
                </a:extLst>
              </a:tr>
            </a:tbl>
          </a:graphicData>
        </a:graphic>
      </p:graphicFrame>
      <p:pic>
        <p:nvPicPr>
          <p:cNvPr id="20" name="Picture 19">
            <a:extLst>
              <a:ext uri="{FF2B5EF4-FFF2-40B4-BE49-F238E27FC236}">
                <a16:creationId xmlns:a16="http://schemas.microsoft.com/office/drawing/2014/main" id="{BEC13B98-96B7-A24D-83F4-D2C18226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34"/>
          <a:stretch/>
        </p:blipFill>
        <p:spPr>
          <a:xfrm>
            <a:off x="5868812" y="1262023"/>
            <a:ext cx="3085540" cy="2162697"/>
          </a:xfrm>
          <a:prstGeom prst="rect">
            <a:avLst/>
          </a:prstGeom>
        </p:spPr>
      </p:pic>
      <p:pic>
        <p:nvPicPr>
          <p:cNvPr id="6" name="Picture 5">
            <a:extLst>
              <a:ext uri="{FF2B5EF4-FFF2-40B4-BE49-F238E27FC236}">
                <a16:creationId xmlns:a16="http://schemas.microsoft.com/office/drawing/2014/main" id="{02BF5FFD-BB04-B44F-8C6F-23C8B49DD7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90" t="5221"/>
          <a:stretch/>
        </p:blipFill>
        <p:spPr>
          <a:xfrm>
            <a:off x="9008313" y="1262023"/>
            <a:ext cx="2951138" cy="2192504"/>
          </a:xfrm>
          <a:prstGeom prst="rect">
            <a:avLst/>
          </a:prstGeom>
        </p:spPr>
      </p:pic>
      <p:pic>
        <p:nvPicPr>
          <p:cNvPr id="7" name="Picture 6">
            <a:extLst>
              <a:ext uri="{FF2B5EF4-FFF2-40B4-BE49-F238E27FC236}">
                <a16:creationId xmlns:a16="http://schemas.microsoft.com/office/drawing/2014/main" id="{B06237DC-FECE-964C-AF72-8755091424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54" t="10269" b="1358"/>
          <a:stretch/>
        </p:blipFill>
        <p:spPr>
          <a:xfrm>
            <a:off x="9008313" y="3541591"/>
            <a:ext cx="2951139" cy="2351301"/>
          </a:xfrm>
          <a:prstGeom prst="rect">
            <a:avLst/>
          </a:prstGeom>
        </p:spPr>
      </p:pic>
      <p:pic>
        <p:nvPicPr>
          <p:cNvPr id="9" name="Picture 8">
            <a:extLst>
              <a:ext uri="{FF2B5EF4-FFF2-40B4-BE49-F238E27FC236}">
                <a16:creationId xmlns:a16="http://schemas.microsoft.com/office/drawing/2014/main" id="{8DC10B87-E33D-CD41-902A-9ACBEBD3E9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47" t="4959"/>
          <a:stretch/>
        </p:blipFill>
        <p:spPr>
          <a:xfrm>
            <a:off x="5870909" y="3519974"/>
            <a:ext cx="3098428" cy="2401141"/>
          </a:xfrm>
          <a:prstGeom prst="rect">
            <a:avLst/>
          </a:prstGeom>
        </p:spPr>
      </p:pic>
      <p:grpSp>
        <p:nvGrpSpPr>
          <p:cNvPr id="11" name="Group 10">
            <a:extLst>
              <a:ext uri="{FF2B5EF4-FFF2-40B4-BE49-F238E27FC236}">
                <a16:creationId xmlns:a16="http://schemas.microsoft.com/office/drawing/2014/main" id="{464B647D-A52E-4BB9-8ED3-CDD808188C00}"/>
              </a:ext>
            </a:extLst>
          </p:cNvPr>
          <p:cNvGrpSpPr/>
          <p:nvPr/>
        </p:nvGrpSpPr>
        <p:grpSpPr>
          <a:xfrm>
            <a:off x="9712798" y="6067574"/>
            <a:ext cx="2308947" cy="749462"/>
            <a:chOff x="9075205" y="5934496"/>
            <a:chExt cx="2683949" cy="749462"/>
          </a:xfrm>
        </p:grpSpPr>
        <p:pic>
          <p:nvPicPr>
            <p:cNvPr id="12" name="Picture 11">
              <a:extLst>
                <a:ext uri="{FF2B5EF4-FFF2-40B4-BE49-F238E27FC236}">
                  <a16:creationId xmlns:a16="http://schemas.microsoft.com/office/drawing/2014/main" id="{8CD2308D-530A-4F75-9433-D75F0FC556F6}"/>
                </a:ext>
              </a:extLst>
            </p:cNvPr>
            <p:cNvPicPr>
              <a:picLocks noChangeAspect="1"/>
            </p:cNvPicPr>
            <p:nvPr/>
          </p:nvPicPr>
          <p:blipFill>
            <a:blip r:embed="rId7"/>
            <a:stretch>
              <a:fillRect/>
            </a:stretch>
          </p:blipFill>
          <p:spPr>
            <a:xfrm>
              <a:off x="11015244" y="5934496"/>
              <a:ext cx="671499" cy="574781"/>
            </a:xfrm>
            <a:prstGeom prst="rect">
              <a:avLst/>
            </a:prstGeom>
          </p:spPr>
        </p:pic>
        <p:sp>
          <p:nvSpPr>
            <p:cNvPr id="15" name="Rectangle 14">
              <a:extLst>
                <a:ext uri="{FF2B5EF4-FFF2-40B4-BE49-F238E27FC236}">
                  <a16:creationId xmlns:a16="http://schemas.microsoft.com/office/drawing/2014/main" id="{0CD432D8-912E-4BAB-93F6-A08047648930}"/>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230371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Region Types (</a:t>
            </a:r>
            <a:r>
              <a:rPr lang="en-US" sz="3600" dirty="0" err="1"/>
              <a:t>Geotypes</a:t>
            </a:r>
            <a:r>
              <a:rPr lang="en-US" sz="3600" dirty="0"/>
              <a:t>): Results</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8</a:t>
            </a:fld>
            <a:endParaRPr lang="en-US" dirty="0"/>
          </a:p>
        </p:txBody>
      </p:sp>
      <p:pic>
        <p:nvPicPr>
          <p:cNvPr id="21" name="Picture 20">
            <a:extLst>
              <a:ext uri="{FF2B5EF4-FFF2-40B4-BE49-F238E27FC236}">
                <a16:creationId xmlns:a16="http://schemas.microsoft.com/office/drawing/2014/main" id="{E8F5638C-AA93-CC44-A802-BFDD9DFBD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437"/>
          <a:stretch/>
        </p:blipFill>
        <p:spPr>
          <a:xfrm>
            <a:off x="6780340" y="1143002"/>
            <a:ext cx="5251423" cy="2880358"/>
          </a:xfrm>
          <a:prstGeom prst="rect">
            <a:avLst/>
          </a:prstGeom>
        </p:spPr>
      </p:pic>
      <p:graphicFrame>
        <p:nvGraphicFramePr>
          <p:cNvPr id="8" name="Table 7">
            <a:extLst>
              <a:ext uri="{FF2B5EF4-FFF2-40B4-BE49-F238E27FC236}">
                <a16:creationId xmlns:a16="http://schemas.microsoft.com/office/drawing/2014/main" id="{5AC73D71-FF29-4CB8-B02C-00FCD7DB039C}"/>
              </a:ext>
            </a:extLst>
          </p:cNvPr>
          <p:cNvGraphicFramePr>
            <a:graphicFrameLocks noGrp="1"/>
          </p:cNvGraphicFramePr>
          <p:nvPr>
            <p:extLst>
              <p:ext uri="{D42A27DB-BD31-4B8C-83A1-F6EECF244321}">
                <p14:modId xmlns:p14="http://schemas.microsoft.com/office/powerpoint/2010/main" val="2969540714"/>
              </p:ext>
            </p:extLst>
          </p:nvPr>
        </p:nvGraphicFramePr>
        <p:xfrm>
          <a:off x="342901" y="1341757"/>
          <a:ext cx="6317482" cy="4815840"/>
        </p:xfrm>
        <a:graphic>
          <a:graphicData uri="http://schemas.openxmlformats.org/drawingml/2006/table">
            <a:tbl>
              <a:tblPr bandRow="1">
                <a:tableStyleId>{5C22544A-7EE6-4342-B048-85BDC9FD1C3A}</a:tableStyleId>
              </a:tblPr>
              <a:tblGrid>
                <a:gridCol w="5250835">
                  <a:extLst>
                    <a:ext uri="{9D8B030D-6E8A-4147-A177-3AD203B41FA5}">
                      <a16:colId xmlns:a16="http://schemas.microsoft.com/office/drawing/2014/main" val="1160069870"/>
                    </a:ext>
                  </a:extLst>
                </a:gridCol>
                <a:gridCol w="1066647">
                  <a:extLst>
                    <a:ext uri="{9D8B030D-6E8A-4147-A177-3AD203B41FA5}">
                      <a16:colId xmlns:a16="http://schemas.microsoft.com/office/drawing/2014/main" val="711424451"/>
                    </a:ext>
                  </a:extLst>
                </a:gridCol>
              </a:tblGrid>
              <a:tr h="317299">
                <a:tc>
                  <a:txBody>
                    <a:bodyPr/>
                    <a:lstStyle/>
                    <a:p>
                      <a:pPr marL="0" indent="0">
                        <a:buFontTx/>
                        <a:buNone/>
                      </a:pPr>
                      <a:r>
                        <a:rPr lang="en-US" sz="1000" u="sng" dirty="0" err="1">
                          <a:solidFill>
                            <a:schemeClr val="bg1"/>
                          </a:solidFill>
                        </a:rPr>
                        <a:t>Geotype</a:t>
                      </a:r>
                      <a:r>
                        <a:rPr lang="en-US" sz="1000" u="sng" dirty="0">
                          <a:solidFill>
                            <a:schemeClr val="bg1"/>
                          </a:solidFill>
                        </a:rPr>
                        <a:t> A:</a:t>
                      </a:r>
                    </a:p>
                    <a:p>
                      <a:pPr marL="0" marR="0" indent="0" algn="l" defTabSz="914377" rtl="0" eaLnBrk="1" fontAlgn="auto" latinLnBrk="0" hangingPunct="1">
                        <a:lnSpc>
                          <a:spcPct val="100000"/>
                        </a:lnSpc>
                        <a:spcBef>
                          <a:spcPts val="0"/>
                        </a:spcBef>
                        <a:spcAft>
                          <a:spcPts val="0"/>
                        </a:spcAft>
                        <a:buClrTx/>
                        <a:buSzTx/>
                        <a:buFontTx/>
                        <a:buNone/>
                        <a:tabLst/>
                        <a:defRPr/>
                      </a:pPr>
                      <a:r>
                        <a:rPr lang="en-US" sz="1000" dirty="0">
                          <a:solidFill>
                            <a:schemeClr val="bg1"/>
                          </a:solidFill>
                        </a:rPr>
                        <a:t>Polycentric urban areas with dispersed commute patterns with highest representation of the “multi-modal job hub” </a:t>
                      </a:r>
                      <a:r>
                        <a:rPr lang="en-US" sz="1000" dirty="0" err="1">
                          <a:solidFill>
                            <a:schemeClr val="bg1"/>
                          </a:solidFill>
                        </a:rPr>
                        <a:t>microtype</a:t>
                      </a:r>
                      <a:r>
                        <a:rPr lang="en-US" sz="1000" dirty="0">
                          <a:solidFill>
                            <a:schemeClr val="bg1"/>
                          </a:solidFill>
                        </a:rPr>
                        <a:t> 1. </a:t>
                      </a:r>
                      <a:r>
                        <a:rPr lang="en-US" sz="1000" dirty="0" err="1">
                          <a:solidFill>
                            <a:schemeClr val="bg1"/>
                          </a:solidFill>
                        </a:rPr>
                        <a:t>Geotype</a:t>
                      </a:r>
                      <a:r>
                        <a:rPr lang="en-US" sz="1000" dirty="0">
                          <a:solidFill>
                            <a:schemeClr val="bg1"/>
                          </a:solidFill>
                        </a:rPr>
                        <a:t> A regions on average have the highest population and job density. </a:t>
                      </a:r>
                      <a:r>
                        <a:rPr lang="en-US" sz="1000" dirty="0" err="1">
                          <a:solidFill>
                            <a:schemeClr val="bg1"/>
                          </a:solidFill>
                        </a:rPr>
                        <a:t>Geotype</a:t>
                      </a:r>
                      <a:r>
                        <a:rPr lang="en-US" sz="1000" dirty="0">
                          <a:solidFill>
                            <a:schemeClr val="bg1"/>
                          </a:solidFill>
                        </a:rPr>
                        <a:t> A is comprised of the 19 largest, densest CBSAs, with no non-CBSA counties represented.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636"/>
                    </a:solidFill>
                  </a:tcPr>
                </a:tc>
                <a:tc>
                  <a:txBody>
                    <a:bodyPr/>
                    <a:lstStyle/>
                    <a:p>
                      <a:pPr marL="0" indent="0">
                        <a:buFontTx/>
                        <a:buNone/>
                      </a:pPr>
                      <a:endParaRPr lang="en-US" sz="10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2583819"/>
                  </a:ext>
                </a:extLst>
              </a:tr>
              <a:tr h="359764">
                <a:tc>
                  <a:txBody>
                    <a:bodyPr/>
                    <a:lstStyle/>
                    <a:p>
                      <a:pPr>
                        <a:buFontTx/>
                        <a:buNone/>
                      </a:pPr>
                      <a:r>
                        <a:rPr lang="en-US" sz="1000" u="sng" dirty="0" err="1">
                          <a:solidFill>
                            <a:schemeClr val="bg1"/>
                          </a:solidFill>
                        </a:rPr>
                        <a:t>Geotype</a:t>
                      </a:r>
                      <a:r>
                        <a:rPr lang="en-US" sz="1000" u="sng" dirty="0">
                          <a:solidFill>
                            <a:schemeClr val="bg1"/>
                          </a:solidFill>
                        </a:rPr>
                        <a:t> B:</a:t>
                      </a:r>
                    </a:p>
                    <a:p>
                      <a:pPr>
                        <a:buFontTx/>
                        <a:buNone/>
                      </a:pPr>
                      <a:r>
                        <a:rPr lang="en-US" sz="1000" dirty="0">
                          <a:solidFill>
                            <a:schemeClr val="bg1"/>
                          </a:solidFill>
                        </a:rPr>
                        <a:t>Urban areas with highly dispersed commute patterns and moderately polycentric structure. The region has a relatively high proportion of “multi-modal job hub” </a:t>
                      </a:r>
                      <a:r>
                        <a:rPr lang="en-US" sz="1000" dirty="0" err="1">
                          <a:solidFill>
                            <a:schemeClr val="bg1"/>
                          </a:solidFill>
                        </a:rPr>
                        <a:t>microtype</a:t>
                      </a:r>
                      <a:r>
                        <a:rPr lang="en-US" sz="1000" dirty="0">
                          <a:solidFill>
                            <a:schemeClr val="bg1"/>
                          </a:solidFill>
                        </a:rPr>
                        <a:t> 1. </a:t>
                      </a:r>
                      <a:r>
                        <a:rPr lang="en-US" sz="1000" dirty="0" err="1">
                          <a:solidFill>
                            <a:schemeClr val="bg1"/>
                          </a:solidFill>
                        </a:rPr>
                        <a:t>Geotype</a:t>
                      </a:r>
                      <a:r>
                        <a:rPr lang="en-US" sz="1000" dirty="0">
                          <a:solidFill>
                            <a:schemeClr val="bg1"/>
                          </a:solidFill>
                        </a:rPr>
                        <a:t> B includes many of the smaller CBSAs, and on average has the second highest population and job density.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C59"/>
                    </a:solidFill>
                  </a:tcPr>
                </a:tc>
                <a:tc>
                  <a:txBody>
                    <a:bodyPr/>
                    <a:lstStyle/>
                    <a:p>
                      <a:pPr>
                        <a:buFontTx/>
                        <a:buNone/>
                      </a:pPr>
                      <a:endParaRPr lang="en-US" sz="10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292158"/>
                  </a:ext>
                </a:extLst>
              </a:tr>
              <a:tr h="314793">
                <a:tc>
                  <a:txBody>
                    <a:bodyPr/>
                    <a:lstStyle/>
                    <a:p>
                      <a:pPr>
                        <a:buFontTx/>
                        <a:buNone/>
                      </a:pPr>
                      <a:r>
                        <a:rPr lang="en-US" sz="1000" u="sng" dirty="0" err="1">
                          <a:solidFill>
                            <a:schemeClr val="bg1"/>
                          </a:solidFill>
                        </a:rPr>
                        <a:t>Geotype</a:t>
                      </a:r>
                      <a:r>
                        <a:rPr lang="en-US" sz="1000" u="sng" dirty="0">
                          <a:solidFill>
                            <a:schemeClr val="bg1"/>
                          </a:solidFill>
                        </a:rPr>
                        <a:t> C:</a:t>
                      </a:r>
                    </a:p>
                    <a:p>
                      <a:pPr>
                        <a:buFontTx/>
                        <a:buNone/>
                      </a:pPr>
                      <a:r>
                        <a:rPr lang="en-US" sz="1000" u="none" dirty="0">
                          <a:solidFill>
                            <a:schemeClr val="bg1"/>
                          </a:solidFill>
                        </a:rPr>
                        <a:t>Of the monocentric regions, this has the highest degree of dispersed commute patterns. </a:t>
                      </a:r>
                      <a:r>
                        <a:rPr lang="en-US" sz="1000" u="none" dirty="0" err="1">
                          <a:solidFill>
                            <a:schemeClr val="bg1"/>
                          </a:solidFill>
                        </a:rPr>
                        <a:t>Geotype</a:t>
                      </a:r>
                      <a:r>
                        <a:rPr lang="en-US" sz="1000" u="none" dirty="0">
                          <a:solidFill>
                            <a:schemeClr val="bg1"/>
                          </a:solidFill>
                        </a:rPr>
                        <a:t> C is largely rural, with the lowest population and job density on average of all the </a:t>
                      </a:r>
                      <a:r>
                        <a:rPr lang="en-US" sz="1000" u="none" dirty="0" err="1">
                          <a:solidFill>
                            <a:schemeClr val="bg1"/>
                          </a:solidFill>
                        </a:rPr>
                        <a:t>geotypes</a:t>
                      </a:r>
                      <a:r>
                        <a:rPr lang="en-US" sz="1000" u="none" dirty="0">
                          <a:solidFill>
                            <a:schemeClr val="bg1"/>
                          </a:solidFill>
                        </a:rPr>
                        <a:t>.</a:t>
                      </a: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2818A"/>
                    </a:solidFill>
                  </a:tcPr>
                </a:tc>
                <a:tc rowSpan="4">
                  <a:txBody>
                    <a:bodyPr/>
                    <a:lstStyle/>
                    <a:p>
                      <a:pPr>
                        <a:buFontTx/>
                        <a:buNone/>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Monocentric regions with very low proportion of “multi-modal job hub” </a:t>
                      </a:r>
                      <a:r>
                        <a:rPr kumimoji="0" lang="en-US" sz="1000" b="0" i="0" u="none" strike="noStrike" kern="1200" cap="none" spc="0" normalizeH="0" baseline="0" noProof="0" dirty="0" err="1">
                          <a:ln>
                            <a:noFill/>
                          </a:ln>
                          <a:solidFill>
                            <a:schemeClr val="tx1"/>
                          </a:solidFill>
                          <a:effectLst/>
                          <a:uLnTx/>
                          <a:uFillTx/>
                          <a:latin typeface="Arial" panose="020B0604020202020204"/>
                          <a:ea typeface="+mn-ea"/>
                          <a:cs typeface="+mn-cs"/>
                        </a:rPr>
                        <a:t>microtype</a:t>
                      </a: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 1.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121374"/>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00" u="sng" dirty="0" err="1">
                          <a:solidFill>
                            <a:schemeClr val="tx1"/>
                          </a:solidFill>
                        </a:rPr>
                        <a:t>Geotype</a:t>
                      </a:r>
                      <a:r>
                        <a:rPr lang="en-US" sz="1000" u="sng" dirty="0">
                          <a:solidFill>
                            <a:schemeClr val="tx1"/>
                          </a:solidFill>
                        </a:rPr>
                        <a:t> D:</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000" u="none" dirty="0">
                          <a:solidFill>
                            <a:schemeClr val="tx1"/>
                          </a:solidFill>
                        </a:rPr>
                        <a:t>Of the monocentric regions, this has the </a:t>
                      </a:r>
                      <a:r>
                        <a:rPr lang="en-US" sz="1000" i="1" u="none" dirty="0">
                          <a:solidFill>
                            <a:schemeClr val="tx1"/>
                          </a:solidFill>
                        </a:rPr>
                        <a:t>second</a:t>
                      </a:r>
                      <a:r>
                        <a:rPr lang="en-US" sz="1000" u="none" dirty="0">
                          <a:solidFill>
                            <a:schemeClr val="tx1"/>
                          </a:solidFill>
                        </a:rPr>
                        <a:t> highest degree of dispersed commute patterns. </a:t>
                      </a:r>
                      <a:r>
                        <a:rPr lang="en-US" sz="1000" u="none" dirty="0" err="1">
                          <a:solidFill>
                            <a:schemeClr val="tx1"/>
                          </a:solidFill>
                        </a:rPr>
                        <a:t>Geotype</a:t>
                      </a:r>
                      <a:r>
                        <a:rPr lang="en-US" sz="1000" u="none" dirty="0">
                          <a:solidFill>
                            <a:schemeClr val="tx1"/>
                          </a:solidFill>
                        </a:rPr>
                        <a:t> D has the third lowest population and job density on average. </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6BEDB"/>
                    </a:solidFill>
                  </a:tcPr>
                </a:tc>
                <a:tc v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Monocentric regions with very low proportion of “multi-modal job hub”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microtype</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1. </a:t>
                      </a: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6BEDB"/>
                    </a:solidFill>
                  </a:tcPr>
                </a:tc>
                <a:extLst>
                  <a:ext uri="{0D108BD9-81ED-4DB2-BD59-A6C34878D82A}">
                    <a16:rowId xmlns:a16="http://schemas.microsoft.com/office/drawing/2014/main" val="2615571515"/>
                  </a:ext>
                </a:extLst>
              </a:tr>
              <a:tr h="299803">
                <a:tc>
                  <a:txBody>
                    <a:bodyPr/>
                    <a:lstStyle/>
                    <a:p>
                      <a:pPr marL="0" indent="0">
                        <a:buFontTx/>
                        <a:buNone/>
                      </a:pPr>
                      <a:r>
                        <a:rPr lang="en-US" sz="1000" u="sng" dirty="0" err="1">
                          <a:solidFill>
                            <a:schemeClr val="tx1"/>
                          </a:solidFill>
                        </a:rPr>
                        <a:t>Geotype</a:t>
                      </a:r>
                      <a:r>
                        <a:rPr lang="en-US" sz="1000" u="sng" dirty="0">
                          <a:solidFill>
                            <a:schemeClr val="tx1"/>
                          </a:solidFill>
                        </a:rPr>
                        <a:t> 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000" u="none" dirty="0">
                          <a:solidFill>
                            <a:schemeClr val="tx1"/>
                          </a:solidFill>
                        </a:rPr>
                        <a:t>Of the monocentric regions, this has the </a:t>
                      </a:r>
                      <a:r>
                        <a:rPr lang="en-US" sz="1000" i="1" u="none" dirty="0">
                          <a:solidFill>
                            <a:schemeClr val="tx1"/>
                          </a:solidFill>
                        </a:rPr>
                        <a:t>second</a:t>
                      </a:r>
                      <a:r>
                        <a:rPr lang="en-US" sz="1000" u="none" dirty="0">
                          <a:solidFill>
                            <a:schemeClr val="tx1"/>
                          </a:solidFill>
                        </a:rPr>
                        <a:t> highest degree of concentrated commute patterns. </a:t>
                      </a:r>
                      <a:r>
                        <a:rPr lang="en-US" sz="1000" u="none" dirty="0" err="1">
                          <a:solidFill>
                            <a:schemeClr val="tx1"/>
                          </a:solidFill>
                        </a:rPr>
                        <a:t>Geotype</a:t>
                      </a:r>
                      <a:r>
                        <a:rPr lang="en-US" sz="1000" u="none" dirty="0">
                          <a:solidFill>
                            <a:schemeClr val="tx1"/>
                          </a:solidFill>
                        </a:rPr>
                        <a:t> E is the second lowest job and population density, making it the second most rural </a:t>
                      </a:r>
                      <a:r>
                        <a:rPr lang="en-US" sz="1000" u="none" dirty="0" err="1">
                          <a:solidFill>
                            <a:schemeClr val="tx1"/>
                          </a:solidFill>
                        </a:rPr>
                        <a:t>geotype</a:t>
                      </a:r>
                      <a:r>
                        <a:rPr lang="en-US" sz="1000" u="none" dirty="0">
                          <a:solidFill>
                            <a:schemeClr val="tx1"/>
                          </a:solidFill>
                        </a:rPr>
                        <a:t>.</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CE1F1"/>
                    </a:solidFill>
                  </a:tcPr>
                </a:tc>
                <a:tc vMerge="1">
                  <a:txBody>
                    <a:bodyPr/>
                    <a:lstStyle/>
                    <a:p>
                      <a:pPr marL="0" indent="0">
                        <a:buFontTx/>
                        <a:buNone/>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Monocentric regions with very low proportion of “multi-modal job hub”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microtype</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1. </a:t>
                      </a:r>
                      <a:endParaRPr kumimoji="0" lang="en-US" sz="1200" i="0" u="none" kern="1200" dirty="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CE1F1"/>
                    </a:solidFill>
                  </a:tcPr>
                </a:tc>
                <a:extLst>
                  <a:ext uri="{0D108BD9-81ED-4DB2-BD59-A6C34878D82A}">
                    <a16:rowId xmlns:a16="http://schemas.microsoft.com/office/drawing/2014/main" val="3437055339"/>
                  </a:ext>
                </a:extLst>
              </a:tr>
              <a:tr h="314794">
                <a:tc>
                  <a:txBody>
                    <a:bodyPr/>
                    <a:lstStyle/>
                    <a:p>
                      <a:pPr marL="0" indent="0">
                        <a:buFontTx/>
                        <a:buNone/>
                      </a:pPr>
                      <a:r>
                        <a:rPr lang="en-US" sz="1000" u="sng" dirty="0" err="1">
                          <a:solidFill>
                            <a:schemeClr val="tx1"/>
                          </a:solidFill>
                        </a:rPr>
                        <a:t>Geotype</a:t>
                      </a:r>
                      <a:r>
                        <a:rPr lang="en-US" sz="1000" u="sng" dirty="0">
                          <a:solidFill>
                            <a:schemeClr val="tx1"/>
                          </a:solidFill>
                        </a:rPr>
                        <a:t> F:</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000" u="none" dirty="0">
                          <a:solidFill>
                            <a:schemeClr val="tx1"/>
                          </a:solidFill>
                        </a:rPr>
                        <a:t>Of the monocentric regions, this has the highest degree of concentrated commute patterns. On average regions in </a:t>
                      </a:r>
                      <a:r>
                        <a:rPr lang="en-US" sz="1000" u="none" dirty="0" err="1">
                          <a:solidFill>
                            <a:schemeClr val="tx1"/>
                          </a:solidFill>
                        </a:rPr>
                        <a:t>Geotype</a:t>
                      </a:r>
                      <a:r>
                        <a:rPr lang="en-US" sz="1000" u="none" dirty="0">
                          <a:solidFill>
                            <a:schemeClr val="tx1"/>
                          </a:solidFill>
                        </a:rPr>
                        <a:t> F have the third highest population and job density and the highest share of census tracts in </a:t>
                      </a:r>
                      <a:r>
                        <a:rPr lang="en-US" sz="1000" u="none" dirty="0" err="1">
                          <a:solidFill>
                            <a:schemeClr val="tx1"/>
                          </a:solidFill>
                        </a:rPr>
                        <a:t>Microtype</a:t>
                      </a:r>
                      <a:r>
                        <a:rPr lang="en-US" sz="1000" u="none" dirty="0">
                          <a:solidFill>
                            <a:schemeClr val="tx1"/>
                          </a:solidFill>
                        </a:rPr>
                        <a:t> 5 (Hilly, ex-urban). While this geotype has a low proportion of Microtype 1, it still includes a large number of urban areas, but because of the monocentric structure and concentrated commute patterns, Geotype F regions are distinct from the other more urban Geotypes (A and B).</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C"/>
                    </a:solidFill>
                  </a:tcPr>
                </a:tc>
                <a:tc vMerge="1">
                  <a:txBody>
                    <a:bodyPr/>
                    <a:lstStyle/>
                    <a:p>
                      <a:pPr marL="0" indent="0">
                        <a:buFontTx/>
                        <a:buNone/>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Monocentric regions with very low proportion of “multi-modal job hub” </a:t>
                      </a:r>
                      <a:r>
                        <a:rPr kumimoji="0" lang="en-US" sz="1200" b="0" i="0" u="none" strike="noStrike" kern="1200" cap="none" spc="0" normalizeH="0" baseline="0" noProof="0" dirty="0" err="1">
                          <a:ln>
                            <a:noFill/>
                          </a:ln>
                          <a:solidFill>
                            <a:prstClr val="white"/>
                          </a:solidFill>
                          <a:effectLst/>
                          <a:uLnTx/>
                          <a:uFillTx/>
                          <a:latin typeface="Arial" panose="020B0604020202020204"/>
                          <a:ea typeface="+mn-ea"/>
                          <a:cs typeface="+mn-cs"/>
                        </a:rPr>
                        <a:t>microtype</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1. </a:t>
                      </a:r>
                      <a:endParaRPr kumimoji="0" lang="en-US" sz="1200" i="0" kern="1200" dirty="0">
                        <a:solidFill>
                          <a:schemeClr val="tx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7FC"/>
                    </a:solidFill>
                  </a:tcPr>
                </a:tc>
                <a:extLst>
                  <a:ext uri="{0D108BD9-81ED-4DB2-BD59-A6C34878D82A}">
                    <a16:rowId xmlns:a16="http://schemas.microsoft.com/office/drawing/2014/main" val="2864757339"/>
                  </a:ext>
                </a:extLst>
              </a:tr>
            </a:tbl>
          </a:graphicData>
        </a:graphic>
      </p:graphicFrame>
      <p:grpSp>
        <p:nvGrpSpPr>
          <p:cNvPr id="7" name="Group 6">
            <a:extLst>
              <a:ext uri="{FF2B5EF4-FFF2-40B4-BE49-F238E27FC236}">
                <a16:creationId xmlns:a16="http://schemas.microsoft.com/office/drawing/2014/main" id="{CBF11370-8B3D-43C7-A486-7CC73B54CA61}"/>
              </a:ext>
            </a:extLst>
          </p:cNvPr>
          <p:cNvGrpSpPr/>
          <p:nvPr/>
        </p:nvGrpSpPr>
        <p:grpSpPr>
          <a:xfrm>
            <a:off x="9712798" y="6067574"/>
            <a:ext cx="2308947" cy="749462"/>
            <a:chOff x="9075205" y="5934496"/>
            <a:chExt cx="2683949" cy="749462"/>
          </a:xfrm>
        </p:grpSpPr>
        <p:pic>
          <p:nvPicPr>
            <p:cNvPr id="10" name="Picture 9">
              <a:extLst>
                <a:ext uri="{FF2B5EF4-FFF2-40B4-BE49-F238E27FC236}">
                  <a16:creationId xmlns:a16="http://schemas.microsoft.com/office/drawing/2014/main" id="{C22B2749-C67D-405C-8AD8-A8EDCB4753B7}"/>
                </a:ext>
              </a:extLst>
            </p:cNvPr>
            <p:cNvPicPr>
              <a:picLocks noChangeAspect="1"/>
            </p:cNvPicPr>
            <p:nvPr/>
          </p:nvPicPr>
          <p:blipFill>
            <a:blip r:embed="rId4"/>
            <a:stretch>
              <a:fillRect/>
            </a:stretch>
          </p:blipFill>
          <p:spPr>
            <a:xfrm>
              <a:off x="11015244" y="5934496"/>
              <a:ext cx="671499" cy="574781"/>
            </a:xfrm>
            <a:prstGeom prst="rect">
              <a:avLst/>
            </a:prstGeom>
          </p:spPr>
        </p:pic>
        <p:sp>
          <p:nvSpPr>
            <p:cNvPr id="11" name="Rectangle 10">
              <a:extLst>
                <a:ext uri="{FF2B5EF4-FFF2-40B4-BE49-F238E27FC236}">
                  <a16:creationId xmlns:a16="http://schemas.microsoft.com/office/drawing/2014/main" id="{724D03AA-9F82-4D07-8894-42AF29CCCA4F}"/>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pic>
        <p:nvPicPr>
          <p:cNvPr id="9" name="Picture 8">
            <a:extLst>
              <a:ext uri="{FF2B5EF4-FFF2-40B4-BE49-F238E27FC236}">
                <a16:creationId xmlns:a16="http://schemas.microsoft.com/office/drawing/2014/main" id="{414FF023-55AF-4A8E-A0D1-3A7E19CFA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0340" y="4166295"/>
            <a:ext cx="5251423" cy="2563406"/>
          </a:xfrm>
          <a:prstGeom prst="rect">
            <a:avLst/>
          </a:prstGeom>
        </p:spPr>
      </p:pic>
    </p:spTree>
    <p:extLst>
      <p:ext uri="{BB962C8B-B14F-4D97-AF65-F5344CB8AC3E}">
        <p14:creationId xmlns:p14="http://schemas.microsoft.com/office/powerpoint/2010/main" val="59648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Capturing greater diversity of subregional types</a:t>
            </a:r>
          </a:p>
        </p:txBody>
      </p:sp>
      <p:sp>
        <p:nvSpPr>
          <p:cNvPr id="4" name="Slide Number Placeholder 3"/>
          <p:cNvSpPr>
            <a:spLocks noGrp="1"/>
          </p:cNvSpPr>
          <p:nvPr>
            <p:ph type="sldNum" sz="quarter" idx="4"/>
          </p:nvPr>
        </p:nvSpPr>
        <p:spPr/>
        <p:txBody>
          <a:bodyPr/>
          <a:lstStyle/>
          <a:p>
            <a:pPr defTabSz="170911"/>
            <a:fld id="{A4D4FF98-D827-410F-A928-C3B1A944985C}" type="slidenum">
              <a:rPr lang="en-US" smtClean="0"/>
              <a:pPr defTabSz="170911"/>
              <a:t>9</a:t>
            </a:fld>
            <a:endParaRPr lang="en-US" dirty="0"/>
          </a:p>
        </p:txBody>
      </p:sp>
      <p:pic>
        <p:nvPicPr>
          <p:cNvPr id="9" name="Picture 8">
            <a:extLst>
              <a:ext uri="{FF2B5EF4-FFF2-40B4-BE49-F238E27FC236}">
                <a16:creationId xmlns:a16="http://schemas.microsoft.com/office/drawing/2014/main" id="{5093F554-9069-474B-8779-67A672B17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43" y="1256212"/>
            <a:ext cx="5856757" cy="4698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0C9FB96C-D859-7D4B-9BDD-9CF38E8A4D42}"/>
              </a:ext>
            </a:extLst>
          </p:cNvPr>
          <p:cNvGrpSpPr/>
          <p:nvPr/>
        </p:nvGrpSpPr>
        <p:grpSpPr>
          <a:xfrm>
            <a:off x="4364792" y="4469412"/>
            <a:ext cx="1616908" cy="1393760"/>
            <a:chOff x="8095890" y="3920772"/>
            <a:chExt cx="1616908" cy="1393760"/>
          </a:xfrm>
        </p:grpSpPr>
        <p:sp>
          <p:nvSpPr>
            <p:cNvPr id="8" name="Rectangle 7">
              <a:extLst>
                <a:ext uri="{FF2B5EF4-FFF2-40B4-BE49-F238E27FC236}">
                  <a16:creationId xmlns:a16="http://schemas.microsoft.com/office/drawing/2014/main" id="{EC967A59-C37C-E149-B02D-327D73A04137}"/>
                </a:ext>
              </a:extLst>
            </p:cNvPr>
            <p:cNvSpPr/>
            <p:nvPr/>
          </p:nvSpPr>
          <p:spPr>
            <a:xfrm>
              <a:off x="8107681" y="3920772"/>
              <a:ext cx="1511332" cy="1393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130E57B-BB68-3F4D-9FDE-13D7462669EB}"/>
                </a:ext>
              </a:extLst>
            </p:cNvPr>
            <p:cNvGrpSpPr/>
            <p:nvPr/>
          </p:nvGrpSpPr>
          <p:grpSpPr>
            <a:xfrm>
              <a:off x="8194229" y="4298868"/>
              <a:ext cx="1424784" cy="1015663"/>
              <a:chOff x="8194229" y="4298868"/>
              <a:chExt cx="1424784" cy="1015663"/>
            </a:xfrm>
          </p:grpSpPr>
          <p:sp>
            <p:nvSpPr>
              <p:cNvPr id="3" name="TextBox 2">
                <a:extLst>
                  <a:ext uri="{FF2B5EF4-FFF2-40B4-BE49-F238E27FC236}">
                    <a16:creationId xmlns:a16="http://schemas.microsoft.com/office/drawing/2014/main" id="{9EE0BBB9-2D47-1D4A-A203-44641F65ED17}"/>
                  </a:ext>
                </a:extLst>
              </p:cNvPr>
              <p:cNvSpPr txBox="1"/>
              <p:nvPr/>
            </p:nvSpPr>
            <p:spPr>
              <a:xfrm>
                <a:off x="8467391" y="4298868"/>
                <a:ext cx="1151622" cy="1015663"/>
              </a:xfrm>
              <a:prstGeom prst="rect">
                <a:avLst/>
              </a:prstGeom>
              <a:noFill/>
            </p:spPr>
            <p:txBody>
              <a:bodyPr wrap="square" rtlCol="0">
                <a:spAutoFit/>
              </a:bodyPr>
              <a:lstStyle/>
              <a:p>
                <a:r>
                  <a:rPr lang="en-US" sz="1200" dirty="0"/>
                  <a:t>Urban</a:t>
                </a:r>
              </a:p>
              <a:p>
                <a:endParaRPr lang="en-US" sz="1200" dirty="0"/>
              </a:p>
              <a:p>
                <a:r>
                  <a:rPr lang="en-US" sz="1200" dirty="0"/>
                  <a:t>Rural eligible</a:t>
                </a:r>
              </a:p>
              <a:p>
                <a:endParaRPr lang="en-US" sz="1200" dirty="0"/>
              </a:p>
              <a:p>
                <a:r>
                  <a:rPr lang="en-US" sz="1200" dirty="0"/>
                  <a:t>Rural</a:t>
                </a:r>
              </a:p>
            </p:txBody>
          </p:sp>
          <p:sp>
            <p:nvSpPr>
              <p:cNvPr id="5" name="Oval 4">
                <a:extLst>
                  <a:ext uri="{FF2B5EF4-FFF2-40B4-BE49-F238E27FC236}">
                    <a16:creationId xmlns:a16="http://schemas.microsoft.com/office/drawing/2014/main" id="{BB9C709E-4619-CA4B-9F7D-CDF7AE71D8C0}"/>
                  </a:ext>
                </a:extLst>
              </p:cNvPr>
              <p:cNvSpPr/>
              <p:nvPr/>
            </p:nvSpPr>
            <p:spPr>
              <a:xfrm>
                <a:off x="8194229" y="4298868"/>
                <a:ext cx="236779" cy="237506"/>
              </a:xfrm>
              <a:prstGeom prst="ellipse">
                <a:avLst/>
              </a:prstGeom>
              <a:solidFill>
                <a:srgbClr val="B741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88E9E45-D5FC-294E-9DDD-B89DADA18B94}"/>
                  </a:ext>
                </a:extLst>
              </p:cNvPr>
              <p:cNvSpPr/>
              <p:nvPr/>
            </p:nvSpPr>
            <p:spPr>
              <a:xfrm>
                <a:off x="8200157" y="4668889"/>
                <a:ext cx="236779" cy="237506"/>
              </a:xfrm>
              <a:prstGeom prst="ellipse">
                <a:avLst/>
              </a:prstGeom>
              <a:solidFill>
                <a:srgbClr val="D7B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FB29167-DF00-1A47-A767-001438FA41C4}"/>
                  </a:ext>
                </a:extLst>
              </p:cNvPr>
              <p:cNvSpPr/>
              <p:nvPr/>
            </p:nvSpPr>
            <p:spPr>
              <a:xfrm>
                <a:off x="8208941" y="5038910"/>
                <a:ext cx="236779" cy="237506"/>
              </a:xfrm>
              <a:prstGeom prst="ellipse">
                <a:avLst/>
              </a:prstGeom>
              <a:solidFill>
                <a:srgbClr val="ECE0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796CE41C-22D1-EB4A-8E30-DF58447F1B3B}"/>
                </a:ext>
              </a:extLst>
            </p:cNvPr>
            <p:cNvSpPr/>
            <p:nvPr/>
          </p:nvSpPr>
          <p:spPr>
            <a:xfrm>
              <a:off x="8095890" y="3955611"/>
              <a:ext cx="1616908" cy="276999"/>
            </a:xfrm>
            <a:prstGeom prst="rect">
              <a:avLst/>
            </a:prstGeom>
          </p:spPr>
          <p:txBody>
            <a:bodyPr wrap="square">
              <a:spAutoFit/>
            </a:bodyPr>
            <a:lstStyle/>
            <a:p>
              <a:r>
                <a:rPr lang="en-US" sz="1200" b="1" dirty="0"/>
                <a:t>FTA classification</a:t>
              </a:r>
            </a:p>
          </p:txBody>
        </p:sp>
      </p:grpSp>
      <p:pic>
        <p:nvPicPr>
          <p:cNvPr id="12" name="Picture 11">
            <a:extLst>
              <a:ext uri="{FF2B5EF4-FFF2-40B4-BE49-F238E27FC236}">
                <a16:creationId xmlns:a16="http://schemas.microsoft.com/office/drawing/2014/main" id="{EC4AD61D-F45A-AB4D-9E0F-750DBC7601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1"/>
          <a:stretch/>
        </p:blipFill>
        <p:spPr>
          <a:xfrm>
            <a:off x="6090238" y="1260976"/>
            <a:ext cx="5947102" cy="4693386"/>
          </a:xfrm>
          <a:prstGeom prst="rect">
            <a:avLst/>
          </a:prstGeom>
          <a:ln w="50800">
            <a:solidFill>
              <a:schemeClr val="tx1"/>
            </a:solidFill>
          </a:ln>
        </p:spPr>
      </p:pic>
      <p:grpSp>
        <p:nvGrpSpPr>
          <p:cNvPr id="24" name="Group 23">
            <a:extLst>
              <a:ext uri="{FF2B5EF4-FFF2-40B4-BE49-F238E27FC236}">
                <a16:creationId xmlns:a16="http://schemas.microsoft.com/office/drawing/2014/main" id="{C245AC80-7C58-BD44-9024-A03F008D887B}"/>
              </a:ext>
            </a:extLst>
          </p:cNvPr>
          <p:cNvGrpSpPr/>
          <p:nvPr/>
        </p:nvGrpSpPr>
        <p:grpSpPr>
          <a:xfrm>
            <a:off x="9868490" y="4335731"/>
            <a:ext cx="2323510" cy="1498565"/>
            <a:chOff x="4351144" y="1840585"/>
            <a:chExt cx="2919188" cy="1644833"/>
          </a:xfrm>
        </p:grpSpPr>
        <p:sp>
          <p:nvSpPr>
            <p:cNvPr id="25" name="Rectangle 24">
              <a:extLst>
                <a:ext uri="{FF2B5EF4-FFF2-40B4-BE49-F238E27FC236}">
                  <a16:creationId xmlns:a16="http://schemas.microsoft.com/office/drawing/2014/main" id="{A7C207A8-F480-0D4F-8CAC-8D3715D71F52}"/>
                </a:ext>
              </a:extLst>
            </p:cNvPr>
            <p:cNvSpPr/>
            <p:nvPr/>
          </p:nvSpPr>
          <p:spPr>
            <a:xfrm>
              <a:off x="4351144" y="1840585"/>
              <a:ext cx="2635834" cy="164483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06B2201-4D81-0145-B5A6-EE5595DC393F}"/>
                </a:ext>
              </a:extLst>
            </p:cNvPr>
            <p:cNvGrpSpPr/>
            <p:nvPr/>
          </p:nvGrpSpPr>
          <p:grpSpPr>
            <a:xfrm>
              <a:off x="4399567" y="1840587"/>
              <a:ext cx="2870765" cy="1607494"/>
              <a:chOff x="4399567" y="1840587"/>
              <a:chExt cx="2870765" cy="1607494"/>
            </a:xfrm>
          </p:grpSpPr>
          <p:pic>
            <p:nvPicPr>
              <p:cNvPr id="27" name="Picture 26">
                <a:extLst>
                  <a:ext uri="{FF2B5EF4-FFF2-40B4-BE49-F238E27FC236}">
                    <a16:creationId xmlns:a16="http://schemas.microsoft.com/office/drawing/2014/main" id="{2078606F-F1DB-8940-ACAA-996CA5157A1F}"/>
                  </a:ext>
                </a:extLst>
              </p:cNvPr>
              <p:cNvPicPr>
                <a:picLocks noChangeAspect="1"/>
              </p:cNvPicPr>
              <p:nvPr/>
            </p:nvPicPr>
            <p:blipFill>
              <a:blip r:embed="rId5"/>
              <a:stretch>
                <a:fillRect/>
              </a:stretch>
            </p:blipFill>
            <p:spPr>
              <a:xfrm>
                <a:off x="4399567" y="2032611"/>
                <a:ext cx="538906" cy="1415470"/>
              </a:xfrm>
              <a:prstGeom prst="rect">
                <a:avLst/>
              </a:prstGeom>
            </p:spPr>
          </p:pic>
          <p:sp>
            <p:nvSpPr>
              <p:cNvPr id="28" name="TextBox 27">
                <a:extLst>
                  <a:ext uri="{FF2B5EF4-FFF2-40B4-BE49-F238E27FC236}">
                    <a16:creationId xmlns:a16="http://schemas.microsoft.com/office/drawing/2014/main" id="{67556258-A938-8D42-AC17-3530470E30A1}"/>
                  </a:ext>
                </a:extLst>
              </p:cNvPr>
              <p:cNvSpPr txBox="1"/>
              <p:nvPr/>
            </p:nvSpPr>
            <p:spPr>
              <a:xfrm>
                <a:off x="4399567" y="1840587"/>
                <a:ext cx="1027766" cy="304036"/>
              </a:xfrm>
              <a:prstGeom prst="rect">
                <a:avLst/>
              </a:prstGeom>
              <a:solidFill>
                <a:schemeClr val="bg1"/>
              </a:solidFill>
            </p:spPr>
            <p:txBody>
              <a:bodyPr wrap="none" rtlCol="0">
                <a:spAutoFit/>
              </a:bodyPr>
              <a:lstStyle/>
              <a:p>
                <a:r>
                  <a:rPr lang="en-US" sz="1200" b="1" dirty="0">
                    <a:latin typeface="Calibri Light" panose="020F0302020204030204" pitchFamily="34" charset="0"/>
                    <a:cs typeface="Calibri Light" panose="020F0302020204030204" pitchFamily="34" charset="0"/>
                  </a:rPr>
                  <a:t>Microtype</a:t>
                </a:r>
              </a:p>
            </p:txBody>
          </p:sp>
          <p:sp>
            <p:nvSpPr>
              <p:cNvPr id="29" name="TextBox 28">
                <a:extLst>
                  <a:ext uri="{FF2B5EF4-FFF2-40B4-BE49-F238E27FC236}">
                    <a16:creationId xmlns:a16="http://schemas.microsoft.com/office/drawing/2014/main" id="{0373820C-7D5F-C045-8D61-5490C51EB474}"/>
                  </a:ext>
                </a:extLst>
              </p:cNvPr>
              <p:cNvSpPr txBox="1"/>
              <p:nvPr/>
            </p:nvSpPr>
            <p:spPr>
              <a:xfrm>
                <a:off x="4913450" y="2122095"/>
                <a:ext cx="2356882" cy="1317488"/>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Multi-modal job hubs</a:t>
                </a:r>
              </a:p>
              <a:p>
                <a:r>
                  <a:rPr lang="en-US" sz="1200" dirty="0">
                    <a:latin typeface="Calibri Light" panose="020F0302020204030204" pitchFamily="34" charset="0"/>
                    <a:cs typeface="Calibri Light" panose="020F0302020204030204" pitchFamily="34" charset="0"/>
                  </a:rPr>
                  <a:t>Dense residential</a:t>
                </a:r>
              </a:p>
              <a:p>
                <a:r>
                  <a:rPr lang="en-US" sz="1200" dirty="0">
                    <a:latin typeface="Calibri Light" panose="020F0302020204030204" pitchFamily="34" charset="0"/>
                    <a:cs typeface="Calibri Light" panose="020F0302020204030204" pitchFamily="34" charset="0"/>
                  </a:rPr>
                  <a:t>Freight corridors</a:t>
                </a:r>
              </a:p>
              <a:p>
                <a:r>
                  <a:rPr lang="en-US" sz="1200" dirty="0">
                    <a:latin typeface="Calibri Light" panose="020F0302020204030204" pitchFamily="34" charset="0"/>
                    <a:cs typeface="Calibri Light" panose="020F0302020204030204" pitchFamily="34" charset="0"/>
                  </a:rPr>
                  <a:t>Steep loops and lollipops</a:t>
                </a:r>
              </a:p>
              <a:p>
                <a:r>
                  <a:rPr lang="en-US" sz="1200" dirty="0">
                    <a:latin typeface="Calibri Light" panose="020F0302020204030204" pitchFamily="34" charset="0"/>
                    <a:cs typeface="Calibri Light" panose="020F0302020204030204" pitchFamily="34" charset="0"/>
                  </a:rPr>
                  <a:t>Hilly, ex-urban</a:t>
                </a:r>
              </a:p>
              <a:p>
                <a:r>
                  <a:rPr lang="en-US" sz="1200" dirty="0">
                    <a:latin typeface="Calibri Light" panose="020F0302020204030204" pitchFamily="34" charset="0"/>
                    <a:cs typeface="Calibri Light" panose="020F0302020204030204" pitchFamily="34" charset="0"/>
                  </a:rPr>
                  <a:t>Agricultural centers</a:t>
                </a:r>
              </a:p>
            </p:txBody>
          </p:sp>
        </p:grpSp>
      </p:grpSp>
      <p:grpSp>
        <p:nvGrpSpPr>
          <p:cNvPr id="20" name="Group 19">
            <a:extLst>
              <a:ext uri="{FF2B5EF4-FFF2-40B4-BE49-F238E27FC236}">
                <a16:creationId xmlns:a16="http://schemas.microsoft.com/office/drawing/2014/main" id="{FA7EBCAE-B777-42D5-BFA4-7D2364A55055}"/>
              </a:ext>
            </a:extLst>
          </p:cNvPr>
          <p:cNvGrpSpPr/>
          <p:nvPr/>
        </p:nvGrpSpPr>
        <p:grpSpPr>
          <a:xfrm>
            <a:off x="9712798" y="6067574"/>
            <a:ext cx="2308947" cy="749462"/>
            <a:chOff x="9075205" y="5934496"/>
            <a:chExt cx="2683949" cy="749462"/>
          </a:xfrm>
        </p:grpSpPr>
        <p:pic>
          <p:nvPicPr>
            <p:cNvPr id="21" name="Picture 20">
              <a:extLst>
                <a:ext uri="{FF2B5EF4-FFF2-40B4-BE49-F238E27FC236}">
                  <a16:creationId xmlns:a16="http://schemas.microsoft.com/office/drawing/2014/main" id="{A7A0EE55-18CA-4A75-9D1A-17FA11BACCC3}"/>
                </a:ext>
              </a:extLst>
            </p:cNvPr>
            <p:cNvPicPr>
              <a:picLocks noChangeAspect="1"/>
            </p:cNvPicPr>
            <p:nvPr/>
          </p:nvPicPr>
          <p:blipFill>
            <a:blip r:embed="rId6"/>
            <a:stretch>
              <a:fillRect/>
            </a:stretch>
          </p:blipFill>
          <p:spPr>
            <a:xfrm>
              <a:off x="11015244" y="5934496"/>
              <a:ext cx="671499" cy="574781"/>
            </a:xfrm>
            <a:prstGeom prst="rect">
              <a:avLst/>
            </a:prstGeom>
          </p:spPr>
        </p:pic>
        <p:sp>
          <p:nvSpPr>
            <p:cNvPr id="22" name="Rectangle 21">
              <a:extLst>
                <a:ext uri="{FF2B5EF4-FFF2-40B4-BE49-F238E27FC236}">
                  <a16:creationId xmlns:a16="http://schemas.microsoft.com/office/drawing/2014/main" id="{7ED5373D-4B83-4ED3-A3D3-D073DD8CC370}"/>
                </a:ext>
              </a:extLst>
            </p:cNvPr>
            <p:cNvSpPr/>
            <p:nvPr/>
          </p:nvSpPr>
          <p:spPr>
            <a:xfrm>
              <a:off x="9075205" y="6453126"/>
              <a:ext cx="2683949" cy="230832"/>
            </a:xfrm>
            <a:prstGeom prst="rect">
              <a:avLst/>
            </a:prstGeom>
          </p:spPr>
          <p:txBody>
            <a:bodyPr wrap="square">
              <a:spAutoFit/>
            </a:bodyPr>
            <a:lstStyle/>
            <a:p>
              <a:pPr algn="r"/>
              <a:r>
                <a:rPr lang="en-US" sz="900" dirty="0">
                  <a:latin typeface="+mj-lt"/>
                </a:rPr>
                <a:t>Lawrence Berkeley National Laboratory</a:t>
              </a:r>
            </a:p>
          </p:txBody>
        </p:sp>
      </p:grpSp>
    </p:spTree>
    <p:extLst>
      <p:ext uri="{BB962C8B-B14F-4D97-AF65-F5344CB8AC3E}">
        <p14:creationId xmlns:p14="http://schemas.microsoft.com/office/powerpoint/2010/main" val="1765173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HA-Template" id="{71706D1A-8188-9240-A872-8D7690941FBB}" vid="{165B94E7-1E71-E84F-B6D3-7FE2E6F132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2.xml><?xml version="1.0" encoding="utf-8"?>
<ct:contentTypeSchema xmlns:ct="http://schemas.microsoft.com/office/2006/metadata/contentType" xmlns:ma="http://schemas.microsoft.com/office/2006/metadata/properties/metaAttributes" ct:_="" ma:_="" ma:contentTypeName="Document" ma:contentTypeID="0x01010075C15F88341CF84197277EA42D2ECD9E" ma:contentTypeVersion="10" ma:contentTypeDescription="Create a new document." ma:contentTypeScope="" ma:versionID="071dce3c989613283f46c3e039463b9a">
  <xsd:schema xmlns:xsd="http://www.w3.org/2001/XMLSchema" xmlns:xs="http://www.w3.org/2001/XMLSchema" xmlns:p="http://schemas.microsoft.com/office/2006/metadata/properties" xmlns:ns2="c885429c-e9f3-49fe-9449-dcbce759c984" xmlns:ns3="8b345280-3197-4db5-8b58-3020abf536b3" targetNamespace="http://schemas.microsoft.com/office/2006/metadata/properties" ma:root="true" ma:fieldsID="28e09d347578e506975eccaf855722bf" ns2:_="" ns3:_="">
    <xsd:import namespace="c885429c-e9f3-49fe-9449-dcbce759c984"/>
    <xsd:import namespace="8b345280-3197-4db5-8b58-3020abf536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5429c-e9f3-49fe-9449-dcbce759c9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345280-3197-4db5-8b58-3020abf536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Z3JhdGVhPC9Vc2VyTmFtZT48RGF0ZVRpbWU+OS81LzIwMTggMzoyMzoyNyBQTTwvRGF0ZVRpbWU+PExhYmVsU3RyaW5nPlVucmVzdHJpY3RlZDwvTGFiZWxTdHJpbmc+PC9pdGVtPjwvbGFiZWxIaXN0b3J5Pg==</Value>
</WrappedLabelHistory>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286CEC-349D-4F12-BE7D-35E191D06F8E}">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26014150-C470-4659-8E5B-BE299EE39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85429c-e9f3-49fe-9449-dcbce759c984"/>
    <ds:schemaRef ds:uri="8b345280-3197-4db5-8b58-3020abf53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9C6318-F1B9-4776-963B-0366D42B432C}">
  <ds:schemaRefs>
    <ds:schemaRef ds:uri="http://schemas.microsoft.com/sharepoint/v3/contenttype/forms"/>
  </ds:schemaRefs>
</ds:datastoreItem>
</file>

<file path=customXml/itemProps4.xml><?xml version="1.0" encoding="utf-8"?>
<ds:datastoreItem xmlns:ds="http://schemas.openxmlformats.org/officeDocument/2006/customXml" ds:itemID="{94ABD5B9-3456-467E-9503-4CDD3DC366FD}">
  <ds:schemaRefs>
    <ds:schemaRef ds:uri="http://www.w3.org/2001/XMLSchema"/>
    <ds:schemaRef ds:uri="http://www.boldonjames.com/2016/02/Classifier/internal/wrappedLabelHistory"/>
  </ds:schemaRefs>
</ds:datastoreItem>
</file>

<file path=customXml/itemProps5.xml><?xml version="1.0" encoding="utf-8"?>
<ds:datastoreItem xmlns:ds="http://schemas.openxmlformats.org/officeDocument/2006/customXml" ds:itemID="{F51B1D48-A0BD-43E5-8D0F-0CDB83DD46E4}">
  <ds:schemaRefs>
    <ds:schemaRef ds:uri="http://purl.org/dc/terms/"/>
    <ds:schemaRef ds:uri="http://purl.org/dc/elements/1.1/"/>
    <ds:schemaRef ds:uri="c885429c-e9f3-49fe-9449-dcbce759c984"/>
    <ds:schemaRef ds:uri="http://schemas.openxmlformats.org/package/2006/metadata/core-properties"/>
    <ds:schemaRef ds:uri="http://www.w3.org/XML/1998/namespace"/>
    <ds:schemaRef ds:uri="http://schemas.microsoft.com/office/2006/documentManagement/types"/>
    <ds:schemaRef ds:uri="8b345280-3197-4db5-8b58-3020abf536b3"/>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17856</TotalTime>
  <Words>1614</Words>
  <Application>Microsoft Macintosh PowerPoint</Application>
  <PresentationFormat>Widescreen</PresentationFormat>
  <Paragraphs>258</Paragraphs>
  <Slides>21</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Gill Sans MT</vt:lpstr>
      <vt:lpstr>Helvetica</vt:lpstr>
      <vt:lpstr>Helvetica Neue</vt:lpstr>
      <vt:lpstr>Microsoft Sans Serif</vt:lpstr>
      <vt:lpstr>Wingdings</vt:lpstr>
      <vt:lpstr>Office Theme</vt:lpstr>
      <vt:lpstr>A methodology to develop a geospatial transportation typology</vt:lpstr>
      <vt:lpstr>Disclaimer</vt:lpstr>
      <vt:lpstr>Background &amp; Motivation</vt:lpstr>
      <vt:lpstr>Methodology</vt:lpstr>
      <vt:lpstr>Typology Methods: Sequential Clustering</vt:lpstr>
      <vt:lpstr>Signature Typology</vt:lpstr>
      <vt:lpstr>Neighborhood Types (Microtypes): Results</vt:lpstr>
      <vt:lpstr>Region Types (Geotypes): Results</vt:lpstr>
      <vt:lpstr>Capturing greater diversity of subregional types</vt:lpstr>
      <vt:lpstr>Capturing greater diversity of regional types</vt:lpstr>
      <vt:lpstr>Examples</vt:lpstr>
      <vt:lpstr>Transportation Typology Exploratory Tool (TTET)</vt:lpstr>
      <vt:lpstr>Potential applications</vt:lpstr>
      <vt:lpstr>Thank you! </vt:lpstr>
      <vt:lpstr>Backup Slides</vt:lpstr>
      <vt:lpstr>Microtypes: Inputs  Trip Generation</vt:lpstr>
      <vt:lpstr>Microtypes: Inputs Transportation Supply Constraints</vt:lpstr>
      <vt:lpstr>Microtypes: Factors Uncovered</vt:lpstr>
      <vt:lpstr>Geotype: Inputs </vt:lpstr>
      <vt:lpstr>Geotype Characteristics</vt:lpstr>
      <vt:lpstr>References</vt:lpstr>
    </vt:vector>
  </TitlesOfParts>
  <Company>USDOT-Volpe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Unrestricted</dc:subject>
  <dc:creator>Perrone, Tess (VOLPE)</dc:creator>
  <cp:lastModifiedBy>Natalie Popovich</cp:lastModifiedBy>
  <cp:revision>787</cp:revision>
  <dcterms:created xsi:type="dcterms:W3CDTF">2018-03-13T14:20:26Z</dcterms:created>
  <dcterms:modified xsi:type="dcterms:W3CDTF">2022-05-17T15:59:04Z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0x01010075C15F88341CF84197277EA42D2ECD9E</vt:lpwstr>
  </property>
  <property fmtid="{D5CDD505-2E9C-101B-9397-08002B2CF9AE}" pid="3" name="docIndexRef">
    <vt:lpwstr>38f0c6e9-b5dd-4bc9-a43f-dea142f904d9</vt:lpwstr>
  </property>
  <property fmtid="{D5CDD505-2E9C-101B-9397-08002B2CF9AE}" pid="4" name="bjSaver">
    <vt:lpwstr>+y+B3rsr3+4vet4AwC7Negk8VGE8UMzY</vt:lpwstr>
  </property>
  <property fmtid="{D5CDD505-2E9C-101B-9397-08002B2CF9AE}" pid="5"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6" name="bjDocumentLabelXML-0">
    <vt:lpwstr>ames.com/2008/01/sie/internal/label"&gt;&lt;element uid="42834bfb-1ec1-4beb-bd64-eb83fb3cb3f3" value="" /&gt;&lt;/sisl&gt;</vt:lpwstr>
  </property>
  <property fmtid="{D5CDD505-2E9C-101B-9397-08002B2CF9AE}" pid="7" name="bjDocumentSecurityLabel">
    <vt:lpwstr>Unrestricted</vt:lpwstr>
  </property>
  <property fmtid="{D5CDD505-2E9C-101B-9397-08002B2CF9AE}" pid="8" name="bjLabelHistoryID">
    <vt:lpwstr>{94ABD5B9-3456-467E-9503-4CDD3DC366FD}</vt:lpwstr>
  </property>
</Properties>
</file>