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93" r:id="rId3"/>
    <p:sldId id="263" r:id="rId4"/>
    <p:sldId id="262" r:id="rId5"/>
    <p:sldId id="264" r:id="rId6"/>
    <p:sldId id="280" r:id="rId7"/>
    <p:sldId id="265" r:id="rId8"/>
    <p:sldId id="281" r:id="rId9"/>
    <p:sldId id="266" r:id="rId10"/>
    <p:sldId id="282" r:id="rId11"/>
    <p:sldId id="267" r:id="rId12"/>
    <p:sldId id="283" r:id="rId13"/>
    <p:sldId id="268" r:id="rId14"/>
    <p:sldId id="284" r:id="rId15"/>
    <p:sldId id="269" r:id="rId16"/>
    <p:sldId id="285" r:id="rId17"/>
    <p:sldId id="273" r:id="rId18"/>
    <p:sldId id="286" r:id="rId19"/>
    <p:sldId id="270" r:id="rId20"/>
    <p:sldId id="287" r:id="rId21"/>
    <p:sldId id="275" r:id="rId22"/>
    <p:sldId id="289" r:id="rId23"/>
    <p:sldId id="276" r:id="rId24"/>
    <p:sldId id="288" r:id="rId25"/>
    <p:sldId id="290" r:id="rId26"/>
    <p:sldId id="277" r:id="rId27"/>
    <p:sldId id="292" r:id="rId28"/>
    <p:sldId id="278" r:id="rId29"/>
    <p:sldId id="291" r:id="rId30"/>
    <p:sldId id="259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10" r:id="rId41"/>
    <p:sldId id="303" r:id="rId42"/>
    <p:sldId id="304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81" d="100"/>
          <a:sy n="81" d="100"/>
        </p:scale>
        <p:origin x="24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5CE27-9BA4-4C60-B86E-02E7463D31CC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83B74-0575-4E70-AEB4-8929B64C6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71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13747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77737"/>
            <a:ext cx="10058400" cy="1887256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151538"/>
            <a:ext cx="10058400" cy="16655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158240" y="3841296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D6909C3-FD7D-45FE-9381-5E5C1143A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64" y="-80671"/>
            <a:ext cx="2060752" cy="1586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2EDCC9-2A4F-491A-84B5-9DFC7A036475}"/>
              </a:ext>
            </a:extLst>
          </p:cNvPr>
          <p:cNvSpPr txBox="1"/>
          <p:nvPr userDrawn="1"/>
        </p:nvSpPr>
        <p:spPr>
          <a:xfrm>
            <a:off x="9726964" y="960474"/>
            <a:ext cx="1747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MilliPod.xyz</a:t>
            </a:r>
          </a:p>
        </p:txBody>
      </p:sp>
    </p:spTree>
    <p:extLst>
      <p:ext uri="{BB962C8B-B14F-4D97-AF65-F5344CB8AC3E}">
        <p14:creationId xmlns:p14="http://schemas.microsoft.com/office/powerpoint/2010/main" val="406427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AB09C4E-612B-443E-9E48-18C87B98E5F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841-B213-4817-877D-C83D086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AB09C4E-612B-443E-9E48-18C87B98E5FE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A7841-B213-4817-877D-C83D08627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9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091749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7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083" y="669147"/>
            <a:ext cx="8630813" cy="256799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127046"/>
            <a:ext cx="10058400" cy="1469082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48479" y="3775982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4BB78FC-FDA8-4422-9F5E-5640162BC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814" y="-124181"/>
            <a:ext cx="2060752" cy="1586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50BB1F-51DD-406A-AAB1-355A5CB4F8CF}"/>
              </a:ext>
            </a:extLst>
          </p:cNvPr>
          <p:cNvSpPr txBox="1"/>
          <p:nvPr userDrawn="1"/>
        </p:nvSpPr>
        <p:spPr>
          <a:xfrm>
            <a:off x="9900458" y="970729"/>
            <a:ext cx="1856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MilliPod.xyz</a:t>
            </a:r>
          </a:p>
        </p:txBody>
      </p:sp>
    </p:spTree>
    <p:extLst>
      <p:ext uri="{BB962C8B-B14F-4D97-AF65-F5344CB8AC3E}">
        <p14:creationId xmlns:p14="http://schemas.microsoft.com/office/powerpoint/2010/main" val="140968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31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7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1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557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68" y="632733"/>
            <a:ext cx="3261632" cy="2247626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108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2D487-0545-4CC5-A8EE-C60F5DBB0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32" y="-159530"/>
            <a:ext cx="2060752" cy="1586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D88C1D-295B-43C4-BDDF-21F8610AA083}"/>
              </a:ext>
            </a:extLst>
          </p:cNvPr>
          <p:cNvSpPr txBox="1"/>
          <p:nvPr userDrawn="1"/>
        </p:nvSpPr>
        <p:spPr>
          <a:xfrm>
            <a:off x="10184504" y="815458"/>
            <a:ext cx="16716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MilliPod.xyz</a:t>
            </a:r>
          </a:p>
        </p:txBody>
      </p:sp>
    </p:spTree>
    <p:extLst>
      <p:ext uri="{BB962C8B-B14F-4D97-AF65-F5344CB8AC3E}">
        <p14:creationId xmlns:p14="http://schemas.microsoft.com/office/powerpoint/2010/main" val="307517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02617" y="4995086"/>
            <a:ext cx="1049518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362" y="4972867"/>
            <a:ext cx="8801917" cy="693147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40806" y="-16002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EB63E9-1E0F-4A14-BF95-251FC16C66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572" y="4995086"/>
            <a:ext cx="2060752" cy="15866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1CC7F9-5943-46F7-8582-A91770A8D76B}"/>
              </a:ext>
            </a:extLst>
          </p:cNvPr>
          <p:cNvSpPr txBox="1"/>
          <p:nvPr userDrawn="1"/>
        </p:nvSpPr>
        <p:spPr>
          <a:xfrm>
            <a:off x="10375785" y="6067921"/>
            <a:ext cx="17753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MilliPod.xyz</a:t>
            </a:r>
          </a:p>
        </p:txBody>
      </p:sp>
    </p:spTree>
    <p:extLst>
      <p:ext uri="{BB962C8B-B14F-4D97-AF65-F5344CB8AC3E}">
        <p14:creationId xmlns:p14="http://schemas.microsoft.com/office/powerpoint/2010/main" val="53237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05080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AA7841-B213-4817-877D-C83D0862717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D3FFB-32A5-4622-BDC4-D633D2A76A9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64" y="-80671"/>
            <a:ext cx="2060752" cy="15866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10DDA8-44BC-408B-8E08-BB35CDECFB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664" y="71729"/>
            <a:ext cx="2060752" cy="15866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A54587-B57F-462C-8013-F7380C22E7B5}"/>
              </a:ext>
            </a:extLst>
          </p:cNvPr>
          <p:cNvSpPr txBox="1"/>
          <p:nvPr userDrawn="1"/>
        </p:nvSpPr>
        <p:spPr>
          <a:xfrm>
            <a:off x="9850867" y="1095979"/>
            <a:ext cx="1846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MilliPod.xyz</a:t>
            </a:r>
          </a:p>
        </p:txBody>
      </p:sp>
    </p:spTree>
    <p:extLst>
      <p:ext uri="{BB962C8B-B14F-4D97-AF65-F5344CB8AC3E}">
        <p14:creationId xmlns:p14="http://schemas.microsoft.com/office/powerpoint/2010/main" val="34763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dn.filestackcontent.com/xiPTYLtcTCyHOPdqs2N8?A%20driving%20simulator%20for%20micromobility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lcano" TargetMode="External"/><Relationship Id="rId2" Type="http://schemas.openxmlformats.org/officeDocument/2006/relationships/hyperlink" Target="https://www.elcanoprojec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researchgate.net/publication/356194082_Improved_Bus_Service_on_Ten_Times_Less_Energ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97DB-55A0-4A7D-B773-5E915E6B9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136" y="758952"/>
            <a:ext cx="9906544" cy="2796594"/>
          </a:xfrm>
        </p:spPr>
        <p:txBody>
          <a:bodyPr>
            <a:normAutofit/>
          </a:bodyPr>
          <a:lstStyle/>
          <a:p>
            <a:r>
              <a:rPr lang="en-US" sz="5400" dirty="0"/>
              <a:t>A Driving Simulator </a:t>
            </a:r>
            <a:br>
              <a:rPr lang="en-US" sz="5400" dirty="0"/>
            </a:br>
            <a:r>
              <a:rPr lang="en-US" sz="5400" dirty="0"/>
              <a:t>Interface for Micromobility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7A230E-86AA-485C-9A75-03CA45757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133" y="4114362"/>
            <a:ext cx="9970547" cy="2045154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r>
              <a:rPr lang="en-US" sz="6200" b="1" dirty="0">
                <a:solidFill>
                  <a:schemeClr val="accent2">
                    <a:lumMod val="50000"/>
                  </a:schemeClr>
                </a:solidFill>
              </a:rPr>
              <a:t>Tyler Folsom</a:t>
            </a:r>
          </a:p>
          <a:p>
            <a:r>
              <a:rPr lang="en-US" sz="6200" b="1" dirty="0">
                <a:solidFill>
                  <a:schemeClr val="accent2">
                    <a:lumMod val="50000"/>
                  </a:schemeClr>
                </a:solidFill>
              </a:rPr>
              <a:t>University of Washington</a:t>
            </a:r>
          </a:p>
          <a:p>
            <a:r>
              <a:rPr lang="en-US" sz="6200" b="1" dirty="0">
                <a:solidFill>
                  <a:schemeClr val="accent2">
                    <a:lumMod val="50000"/>
                  </a:schemeClr>
                </a:solidFill>
              </a:rPr>
              <a:t>Bothell, WA</a:t>
            </a:r>
          </a:p>
          <a:p>
            <a:r>
              <a:rPr lang="en-US" sz="6200" b="1" dirty="0">
                <a:solidFill>
                  <a:schemeClr val="accent2">
                    <a:lumMod val="50000"/>
                  </a:schemeClr>
                </a:solidFill>
              </a:rPr>
              <a:t>Tfolsom@uw.edu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980D50-6705-4449-8D35-B09B975E8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10" y="7838"/>
            <a:ext cx="2060752" cy="1586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EAB9FA-4A50-43A6-9867-AAF007715080}"/>
              </a:ext>
            </a:extLst>
          </p:cNvPr>
          <p:cNvSpPr txBox="1"/>
          <p:nvPr/>
        </p:nvSpPr>
        <p:spPr>
          <a:xfrm>
            <a:off x="9648510" y="104958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8AA2A-A74F-0D91-7B09-5797D4911712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2EB5C3-A42C-2F55-E1D0-60CB64E47EAE}"/>
              </a:ext>
            </a:extLst>
          </p:cNvPr>
          <p:cNvSpPr txBox="1"/>
          <p:nvPr/>
        </p:nvSpPr>
        <p:spPr>
          <a:xfrm>
            <a:off x="2263108" y="67581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90065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Automated Electric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No tailpipe emissions for electric vehicles</a:t>
            </a:r>
          </a:p>
          <a:p>
            <a:r>
              <a:rPr lang="en-US" dirty="0"/>
              <a:t>Falling prices makes it feasible to electrify all US vehicles by 2035</a:t>
            </a:r>
          </a:p>
          <a:p>
            <a:r>
              <a:rPr lang="en-US" dirty="0"/>
              <a:t>Drivers would save trillions in fuel costs over 15 years</a:t>
            </a:r>
          </a:p>
          <a:p>
            <a:r>
              <a:rPr lang="en-US" dirty="0"/>
              <a:t>Partial or full automation improves safety and convenience</a:t>
            </a:r>
          </a:p>
          <a:p>
            <a:r>
              <a:rPr lang="en-US" dirty="0"/>
              <a:t>Could implement PRT concepts without new infrastructure</a:t>
            </a:r>
          </a:p>
          <a:p>
            <a:r>
              <a:rPr lang="en-US" dirty="0"/>
              <a:t>Sensors are on vehicles; not infrastructure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82217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308364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8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321892" y="214210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55100" y="4567419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 flipH="1">
            <a:off x="2048571" y="3902872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409387" y="2683678"/>
            <a:ext cx="485978" cy="46374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4882680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DB264B-F3D9-DBFD-5FDC-FB7064437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938" y="-54736"/>
            <a:ext cx="2060752" cy="15866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E92215F-696D-6DE8-44BE-F62FD2484521}"/>
              </a:ext>
            </a:extLst>
          </p:cNvPr>
          <p:cNvSpPr txBox="1"/>
          <p:nvPr/>
        </p:nvSpPr>
        <p:spPr>
          <a:xfrm>
            <a:off x="10034401" y="897558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1F66DF-A3BA-FCD9-41A4-1B6EE3AECBD9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408427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How much electricity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The US electric grid may already have enough capacity</a:t>
            </a:r>
          </a:p>
          <a:p>
            <a:r>
              <a:rPr lang="en-US" dirty="0"/>
              <a:t>Vehicles can be charged off-peak or at night when there is typically little electric demand</a:t>
            </a:r>
          </a:p>
          <a:p>
            <a:r>
              <a:rPr lang="en-US" dirty="0"/>
              <a:t>Most vehicles would be charged at home on existing circuits</a:t>
            </a:r>
          </a:p>
          <a:p>
            <a:r>
              <a:rPr lang="en-US" dirty="0"/>
              <a:t>But running electric generators close to full capacity 24/7 will bring in the least efficient plants such as coal</a:t>
            </a:r>
          </a:p>
          <a:p>
            <a:r>
              <a:rPr lang="en-US" dirty="0"/>
              <a:t>A vehicle weighing 20 times more than  the passenger wastes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059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308364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8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55100" y="4567419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 flipH="1">
            <a:off x="2048571" y="3902872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409387" y="2683678"/>
            <a:ext cx="485978" cy="46374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4882680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F6720E1-1AAD-2950-EEC4-D5D706108A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37381"/>
            <a:ext cx="2060752" cy="15866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CFA520A-0A9C-3676-97E8-3CD18C6B27EF}"/>
              </a:ext>
            </a:extLst>
          </p:cNvPr>
          <p:cNvSpPr txBox="1"/>
          <p:nvPr/>
        </p:nvSpPr>
        <p:spPr>
          <a:xfrm>
            <a:off x="9935853" y="964361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C4356C-F785-3EF9-4500-7064B99D450B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173202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254975"/>
          </a:xfrm>
        </p:spPr>
        <p:txBody>
          <a:bodyPr/>
          <a:lstStyle/>
          <a:p>
            <a:r>
              <a:rPr lang="en-US" dirty="0"/>
              <a:t>Vehicles weighing less than the rider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FB40AE-F316-CFFD-666B-32528265C5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9" y="3290947"/>
            <a:ext cx="5742690" cy="250941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C4F3BD-56B9-3AF4-DE7E-4F035372625D}"/>
              </a:ext>
            </a:extLst>
          </p:cNvPr>
          <p:cNvSpPr txBox="1"/>
          <p:nvPr/>
        </p:nvSpPr>
        <p:spPr>
          <a:xfrm>
            <a:off x="1359142" y="5800357"/>
            <a:ext cx="7440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Energy Consumption at 50 km/h (30 mph) in kW per person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78D42C-A961-D8AD-8737-61BD51A9A95D}"/>
              </a:ext>
            </a:extLst>
          </p:cNvPr>
          <p:cNvSpPr txBox="1"/>
          <p:nvPr/>
        </p:nvSpPr>
        <p:spPr>
          <a:xfrm>
            <a:off x="875155" y="2032873"/>
            <a:ext cx="1039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commuting streamlined bicycle or tricycle uses 155 times less energy than a car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5E864-B340-BBEA-6A39-893A69674300}"/>
              </a:ext>
            </a:extLst>
          </p:cNvPr>
          <p:cNvSpPr txBox="1"/>
          <p:nvPr/>
        </p:nvSpPr>
        <p:spPr>
          <a:xfrm>
            <a:off x="875154" y="2555003"/>
            <a:ext cx="859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Wilson, D. G., </a:t>
            </a:r>
            <a:r>
              <a:rPr lang="en-US" i="1" dirty="0"/>
              <a:t>Bicycling Science</a:t>
            </a:r>
            <a:r>
              <a:rPr lang="en-US" dirty="0"/>
              <a:t>, 3</a:t>
            </a:r>
            <a:r>
              <a:rPr lang="en-US" baseline="30000" dirty="0"/>
              <a:t>rd</a:t>
            </a:r>
            <a:r>
              <a:rPr lang="en-US" dirty="0"/>
              <a:t> ed, MIT Press, 2004, pp 140, 166</a:t>
            </a:r>
          </a:p>
        </p:txBody>
      </p:sp>
    </p:spTree>
    <p:extLst>
      <p:ext uri="{BB962C8B-B14F-4D97-AF65-F5344CB8AC3E}">
        <p14:creationId xmlns:p14="http://schemas.microsoft.com/office/powerpoint/2010/main" val="297193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2897769"/>
            <a:ext cx="1899440" cy="8765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8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55100" y="4567419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 flipH="1">
            <a:off x="2048571" y="3902872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531045" y="2683678"/>
            <a:ext cx="364320" cy="37421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4882680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06866-7B81-7F1E-437B-E29A73B7C17B}"/>
              </a:ext>
            </a:extLst>
          </p:cNvPr>
          <p:cNvSpPr txBox="1"/>
          <p:nvPr/>
        </p:nvSpPr>
        <p:spPr>
          <a:xfrm>
            <a:off x="5823578" y="2859605"/>
            <a:ext cx="19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4:</a:t>
            </a:r>
            <a:br>
              <a:rPr lang="en-US" dirty="0"/>
            </a:br>
            <a:r>
              <a:rPr lang="en-US" dirty="0"/>
              <a:t>Expensive to educate students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CA2512D-388D-E82F-D930-3529D838D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37381"/>
            <a:ext cx="2060752" cy="15866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AB77BA7-B984-6CE5-8127-3808429218E5}"/>
              </a:ext>
            </a:extLst>
          </p:cNvPr>
          <p:cNvSpPr txBox="1"/>
          <p:nvPr/>
        </p:nvSpPr>
        <p:spPr>
          <a:xfrm>
            <a:off x="9891390" y="893895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4B1D44-543E-A3F8-BE14-3D2AEED18BE4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90295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$ for student lab?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0941" y="1865917"/>
            <a:ext cx="4800927" cy="4022725"/>
          </a:xfrm>
        </p:spPr>
        <p:txBody>
          <a:bodyPr/>
          <a:lstStyle/>
          <a:p>
            <a:r>
              <a:rPr lang="en-US" dirty="0"/>
              <a:t>Buy cars? Find garage space? Get insurance?</a:t>
            </a:r>
          </a:p>
          <a:p>
            <a:r>
              <a:rPr lang="en-US" dirty="0"/>
              <a:t>Base trike costs $1350 to $2150</a:t>
            </a:r>
          </a:p>
          <a:p>
            <a:r>
              <a:rPr lang="en-US" dirty="0"/>
              <a:t>Sensors, actuators, electronics, etc. adds another $2500</a:t>
            </a:r>
          </a:p>
          <a:p>
            <a:r>
              <a:rPr lang="en-US" dirty="0"/>
              <a:t>Even cheaper starting with a used bike with training wheels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76B166-6756-9F42-4030-F529D7C5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663" y="1691443"/>
            <a:ext cx="6114315" cy="45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91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2897769"/>
            <a:ext cx="1899440" cy="8765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7"/>
            <a:ext cx="1899440" cy="104456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27626" y="488268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>
            <a:off x="1974988" y="4285192"/>
            <a:ext cx="0" cy="553987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531045" y="2683678"/>
            <a:ext cx="364320" cy="37421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5235234"/>
            <a:ext cx="857500" cy="8077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06866-7B81-7F1E-437B-E29A73B7C17B}"/>
              </a:ext>
            </a:extLst>
          </p:cNvPr>
          <p:cNvSpPr txBox="1"/>
          <p:nvPr/>
        </p:nvSpPr>
        <p:spPr>
          <a:xfrm>
            <a:off x="5823578" y="2859605"/>
            <a:ext cx="19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4:</a:t>
            </a:r>
            <a:br>
              <a:rPr lang="en-US" dirty="0"/>
            </a:br>
            <a:r>
              <a:rPr lang="en-US" dirty="0"/>
              <a:t>Expensive to educate students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A0164-E5FE-0719-56C5-64BEB8363242}"/>
              </a:ext>
            </a:extLst>
          </p:cNvPr>
          <p:cNvSpPr txBox="1"/>
          <p:nvPr/>
        </p:nvSpPr>
        <p:spPr>
          <a:xfrm>
            <a:off x="797322" y="3200622"/>
            <a:ext cx="189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5:</a:t>
            </a:r>
            <a:br>
              <a:rPr lang="en-US" dirty="0"/>
            </a:br>
            <a:r>
              <a:rPr lang="en-US" dirty="0"/>
              <a:t>Trike conversion needs labor &amp; $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2168601-CE65-2793-0B0D-01B5A482D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37381"/>
            <a:ext cx="2060752" cy="158665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D5E1DBF-001E-3BB6-A4DC-D9E7B7326462}"/>
              </a:ext>
            </a:extLst>
          </p:cNvPr>
          <p:cNvSpPr txBox="1"/>
          <p:nvPr/>
        </p:nvSpPr>
        <p:spPr>
          <a:xfrm>
            <a:off x="9889439" y="927926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222DF4-5F26-F60B-BC45-BD6393497FFB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172846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1"/>
            <a:ext cx="9091613" cy="1074312"/>
          </a:xfrm>
        </p:spPr>
        <p:txBody>
          <a:bodyPr/>
          <a:lstStyle/>
          <a:p>
            <a:r>
              <a:rPr lang="en-US" dirty="0"/>
              <a:t>Converting a trike is labor intensive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4CC0C0-507D-4AF1-5FB2-CD670A878D9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353" y="1684788"/>
            <a:ext cx="3525640" cy="470085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01838-1C18-FDF6-F7E8-219D7CB33361}"/>
              </a:ext>
            </a:extLst>
          </p:cNvPr>
          <p:cNvSpPr txBox="1"/>
          <p:nvPr/>
        </p:nvSpPr>
        <p:spPr>
          <a:xfrm>
            <a:off x="478783" y="1928549"/>
            <a:ext cx="77331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Remove chain, rear wheel, pedals, handle bars and brake levers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Install hub-motor rear wheel, e-bike controller and battery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Build battery mount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Buy and mount an actuator for steering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Install sensor to get feedback on wheel turn angle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Mount speedometer for motion feedback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Build solenoid mounts for brakes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Fabricate printed circuit boards for vehicle control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Make 3D printed case for camera, sonars and lidar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Wire it all together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/>
              <a:t>Program and test all the software</a:t>
            </a:r>
          </a:p>
        </p:txBody>
      </p:sp>
    </p:spTree>
    <p:extLst>
      <p:ext uri="{BB962C8B-B14F-4D97-AF65-F5344CB8AC3E}">
        <p14:creationId xmlns:p14="http://schemas.microsoft.com/office/powerpoint/2010/main" val="1691207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2897769"/>
            <a:ext cx="1899440" cy="8765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7"/>
            <a:ext cx="1899440" cy="104456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036061" y="4882680"/>
            <a:ext cx="1597251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>
            <a:off x="1974988" y="4285192"/>
            <a:ext cx="0" cy="553987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531045" y="2683678"/>
            <a:ext cx="364320" cy="37421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5235234"/>
            <a:ext cx="857500" cy="8077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06866-7B81-7F1E-437B-E29A73B7C17B}"/>
              </a:ext>
            </a:extLst>
          </p:cNvPr>
          <p:cNvSpPr txBox="1"/>
          <p:nvPr/>
        </p:nvSpPr>
        <p:spPr>
          <a:xfrm>
            <a:off x="5823578" y="2859605"/>
            <a:ext cx="19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4:</a:t>
            </a:r>
            <a:br>
              <a:rPr lang="en-US" dirty="0"/>
            </a:br>
            <a:r>
              <a:rPr lang="en-US" dirty="0"/>
              <a:t>Expensive to educate students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A0164-E5FE-0719-56C5-64BEB8363242}"/>
              </a:ext>
            </a:extLst>
          </p:cNvPr>
          <p:cNvSpPr txBox="1"/>
          <p:nvPr/>
        </p:nvSpPr>
        <p:spPr>
          <a:xfrm>
            <a:off x="797322" y="3200622"/>
            <a:ext cx="189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5:</a:t>
            </a:r>
            <a:br>
              <a:rPr lang="en-US" dirty="0"/>
            </a:br>
            <a:r>
              <a:rPr lang="en-US" dirty="0"/>
              <a:t>Trike conversion needs labor &amp; 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D40493-22E0-9351-CB7F-E6CFD4027F90}"/>
              </a:ext>
            </a:extLst>
          </p:cNvPr>
          <p:cNvSpPr txBox="1"/>
          <p:nvPr/>
        </p:nvSpPr>
        <p:spPr>
          <a:xfrm>
            <a:off x="981935" y="4899416"/>
            <a:ext cx="19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4:</a:t>
            </a:r>
          </a:p>
          <a:p>
            <a:r>
              <a:rPr lang="en-US" dirty="0"/>
              <a:t>Simulator Bridge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EACD55-BC37-96E3-A666-0BC24256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37381"/>
            <a:ext cx="2060752" cy="15866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B5B141B-7A28-82D8-90DE-7AE88528B0B0}"/>
              </a:ext>
            </a:extLst>
          </p:cNvPr>
          <p:cNvSpPr txBox="1"/>
          <p:nvPr/>
        </p:nvSpPr>
        <p:spPr>
          <a:xfrm>
            <a:off x="9891390" y="96942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BAB6F7-824A-704A-ADC8-5BAF100B810B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17068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209" y="287338"/>
            <a:ext cx="8063404" cy="1449387"/>
          </a:xfrm>
        </p:spPr>
        <p:txBody>
          <a:bodyPr/>
          <a:lstStyle/>
          <a:p>
            <a:r>
              <a:rPr lang="en-US" dirty="0"/>
              <a:t>Change people’s behavior or change the bike?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2632" y="2072990"/>
            <a:ext cx="10058400" cy="4022725"/>
          </a:xfrm>
        </p:spPr>
        <p:txBody>
          <a:bodyPr/>
          <a:lstStyle/>
          <a:p>
            <a:r>
              <a:rPr lang="en-US" dirty="0"/>
              <a:t>In Amsterdam, 35% of trips are by bike and 22% by car</a:t>
            </a:r>
          </a:p>
          <a:p>
            <a:r>
              <a:rPr lang="en-US" dirty="0"/>
              <a:t>In the US, commuting numbers are 1% by bike and 85% by car</a:t>
            </a:r>
          </a:p>
          <a:p>
            <a:r>
              <a:rPr lang="en-US" dirty="0"/>
              <a:t>People are unlikely to flock to micromobility until it becomes the fastest, most convenient and safest way to get around the city</a:t>
            </a:r>
          </a:p>
          <a:p>
            <a:r>
              <a:rPr lang="en-US" dirty="0"/>
              <a:t>Today’s presentation focuses on the bigger issues that produced a simulator interface for micromobility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1904166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Simulator Bridge attaches trike </a:t>
            </a:r>
            <a:br>
              <a:rPr lang="en-US" dirty="0"/>
            </a:br>
            <a:r>
              <a:rPr lang="en-US" dirty="0"/>
              <a:t>HW &amp; SW to CARLA simulator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4917353"/>
            <a:ext cx="10058400" cy="97128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https://cdn.filestackcontent.com/xiPTYLtcTCyHOPdqs2N8?A%20driving%20simulator%20for%20micromobility.pdf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AE7F3B-ADB5-D468-AAC2-D55ACB67EB83}"/>
              </a:ext>
            </a:extLst>
          </p:cNvPr>
          <p:cNvSpPr txBox="1"/>
          <p:nvPr/>
        </p:nvSpPr>
        <p:spPr>
          <a:xfrm>
            <a:off x="1251904" y="2099588"/>
            <a:ext cx="9202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 key trike Arduino boards plug into Bridge</a:t>
            </a:r>
          </a:p>
          <a:p>
            <a:r>
              <a:rPr lang="en-US" sz="2400" dirty="0"/>
              <a:t>A third Bridge Arduino routes simulator to virtual vehicle</a:t>
            </a:r>
          </a:p>
          <a:p>
            <a:r>
              <a:rPr lang="en-US" sz="2400" dirty="0"/>
              <a:t>Actuators control simulated vehicle</a:t>
            </a:r>
          </a:p>
          <a:p>
            <a:r>
              <a:rPr lang="en-US" sz="2400" dirty="0"/>
              <a:t>Sensors are fed from simulator</a:t>
            </a:r>
          </a:p>
          <a:p>
            <a:r>
              <a:rPr lang="en-US" sz="2400" dirty="0"/>
              <a:t>Can develop software without needing a real vehicle</a:t>
            </a:r>
          </a:p>
          <a:p>
            <a:r>
              <a:rPr lang="en-US" sz="2400" dirty="0"/>
              <a:t>Described in detail in 2020 TRB SETT</a:t>
            </a:r>
          </a:p>
        </p:txBody>
      </p:sp>
    </p:spTree>
    <p:extLst>
      <p:ext uri="{BB962C8B-B14F-4D97-AF65-F5344CB8AC3E}">
        <p14:creationId xmlns:p14="http://schemas.microsoft.com/office/powerpoint/2010/main" val="104347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2897769"/>
            <a:ext cx="1899440" cy="8765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3"/>
            <a:ext cx="1899440" cy="97927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7"/>
            <a:ext cx="1899440" cy="104456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036061" y="4882680"/>
            <a:ext cx="1597251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>
            <a:off x="1974988" y="4285192"/>
            <a:ext cx="0" cy="553987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531045" y="2683678"/>
            <a:ext cx="364320" cy="37421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5235234"/>
            <a:ext cx="857500" cy="8077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06866-7B81-7F1E-437B-E29A73B7C17B}"/>
              </a:ext>
            </a:extLst>
          </p:cNvPr>
          <p:cNvSpPr txBox="1"/>
          <p:nvPr/>
        </p:nvSpPr>
        <p:spPr>
          <a:xfrm>
            <a:off x="5823578" y="2859605"/>
            <a:ext cx="19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4:</a:t>
            </a:r>
            <a:br>
              <a:rPr lang="en-US" dirty="0"/>
            </a:br>
            <a:r>
              <a:rPr lang="en-US" dirty="0"/>
              <a:t>Expensive to educate students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A0164-E5FE-0719-56C5-64BEB8363242}"/>
              </a:ext>
            </a:extLst>
          </p:cNvPr>
          <p:cNvSpPr txBox="1"/>
          <p:nvPr/>
        </p:nvSpPr>
        <p:spPr>
          <a:xfrm>
            <a:off x="797322" y="3200622"/>
            <a:ext cx="189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5:</a:t>
            </a:r>
            <a:br>
              <a:rPr lang="en-US" dirty="0"/>
            </a:br>
            <a:r>
              <a:rPr lang="en-US" dirty="0"/>
              <a:t>Trike conversion needs labor &amp; 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D40493-22E0-9351-CB7F-E6CFD4027F90}"/>
              </a:ext>
            </a:extLst>
          </p:cNvPr>
          <p:cNvSpPr txBox="1"/>
          <p:nvPr/>
        </p:nvSpPr>
        <p:spPr>
          <a:xfrm>
            <a:off x="981935" y="4899416"/>
            <a:ext cx="19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4:</a:t>
            </a:r>
          </a:p>
          <a:p>
            <a:r>
              <a:rPr lang="en-US" dirty="0"/>
              <a:t>Simulator Bridge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EACD55-BC37-96E3-A666-0BC24256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37381"/>
            <a:ext cx="2060752" cy="15866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B5B141B-7A28-82D8-90DE-7AE88528B0B0}"/>
              </a:ext>
            </a:extLst>
          </p:cNvPr>
          <p:cNvSpPr txBox="1"/>
          <p:nvPr/>
        </p:nvSpPr>
        <p:spPr>
          <a:xfrm>
            <a:off x="9891390" y="96942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BAB6F7-824A-704A-ADC8-5BAF100B810B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03FFB-6E63-EC79-CE15-E841076931A0}"/>
              </a:ext>
            </a:extLst>
          </p:cNvPr>
          <p:cNvSpPr txBox="1"/>
          <p:nvPr/>
        </p:nvSpPr>
        <p:spPr>
          <a:xfrm>
            <a:off x="3757675" y="5065534"/>
            <a:ext cx="186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6:</a:t>
            </a:r>
            <a:br>
              <a:rPr lang="en-US" dirty="0"/>
            </a:br>
            <a:r>
              <a:rPr lang="en-US" dirty="0"/>
              <a:t>Simulation is </a:t>
            </a:r>
            <a:br>
              <a:rPr lang="en-US" dirty="0"/>
            </a:br>
            <a:r>
              <a:rPr lang="en-US" dirty="0"/>
              <a:t>good enough</a:t>
            </a:r>
          </a:p>
        </p:txBody>
      </p:sp>
    </p:spTree>
    <p:extLst>
      <p:ext uri="{BB962C8B-B14F-4D97-AF65-F5344CB8AC3E}">
        <p14:creationId xmlns:p14="http://schemas.microsoft.com/office/powerpoint/2010/main" val="3568319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Most students just want AV on their resumés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8"/>
            <a:ext cx="9800693" cy="24164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Solving a real-world problem takes too much time</a:t>
            </a:r>
          </a:p>
          <a:p>
            <a:r>
              <a:rPr lang="en-US" dirty="0"/>
              <a:t>Simulated AV software looks fine on the resumé</a:t>
            </a:r>
          </a:p>
          <a:p>
            <a:r>
              <a:rPr lang="en-US" dirty="0"/>
              <a:t>Few are interested in actually deploying the solution</a:t>
            </a:r>
          </a:p>
          <a:p>
            <a:r>
              <a:rPr lang="en-US" dirty="0"/>
              <a:t>No sales for the simulator bridge</a:t>
            </a:r>
          </a:p>
          <a:p>
            <a:r>
              <a:rPr lang="en-US" dirty="0"/>
              <a:t>Racing 1/10 scale autonomous cars indoors pads the resumé.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80841-4A3C-1C85-378C-E70CE01F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8" y="4422871"/>
            <a:ext cx="9672249" cy="19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94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2897769"/>
            <a:ext cx="1899440" cy="8765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3"/>
            <a:ext cx="1899440" cy="97927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7"/>
            <a:ext cx="1899440" cy="104456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036061" y="4882680"/>
            <a:ext cx="1597251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4" y="3593170"/>
            <a:ext cx="1803291" cy="11657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>
            <a:off x="1974988" y="4285192"/>
            <a:ext cx="0" cy="553987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531045" y="2683678"/>
            <a:ext cx="364320" cy="37421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6" cy="50472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5235234"/>
            <a:ext cx="857500" cy="8077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553115" y="4176061"/>
            <a:ext cx="1977930" cy="74456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06866-7B81-7F1E-437B-E29A73B7C17B}"/>
              </a:ext>
            </a:extLst>
          </p:cNvPr>
          <p:cNvSpPr txBox="1"/>
          <p:nvPr/>
        </p:nvSpPr>
        <p:spPr>
          <a:xfrm>
            <a:off x="5823578" y="2859605"/>
            <a:ext cx="19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4:</a:t>
            </a:r>
            <a:br>
              <a:rPr lang="en-US" dirty="0"/>
            </a:br>
            <a:r>
              <a:rPr lang="en-US" dirty="0"/>
              <a:t>Expensive to educate students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A0164-E5FE-0719-56C5-64BEB8363242}"/>
              </a:ext>
            </a:extLst>
          </p:cNvPr>
          <p:cNvSpPr txBox="1"/>
          <p:nvPr/>
        </p:nvSpPr>
        <p:spPr>
          <a:xfrm>
            <a:off x="797322" y="3200622"/>
            <a:ext cx="189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5:</a:t>
            </a:r>
            <a:br>
              <a:rPr lang="en-US" dirty="0"/>
            </a:br>
            <a:r>
              <a:rPr lang="en-US" dirty="0"/>
              <a:t>Trike conversion needs labor &amp; 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D40493-22E0-9351-CB7F-E6CFD4027F90}"/>
              </a:ext>
            </a:extLst>
          </p:cNvPr>
          <p:cNvSpPr txBox="1"/>
          <p:nvPr/>
        </p:nvSpPr>
        <p:spPr>
          <a:xfrm>
            <a:off x="981935" y="4899416"/>
            <a:ext cx="19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4:</a:t>
            </a:r>
          </a:p>
          <a:p>
            <a:r>
              <a:rPr lang="en-US" dirty="0"/>
              <a:t>Simulator Bridge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EACD55-BC37-96E3-A666-0BC24256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37381"/>
            <a:ext cx="2060752" cy="15866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B5B141B-7A28-82D8-90DE-7AE88528B0B0}"/>
              </a:ext>
            </a:extLst>
          </p:cNvPr>
          <p:cNvSpPr txBox="1"/>
          <p:nvPr/>
        </p:nvSpPr>
        <p:spPr>
          <a:xfrm>
            <a:off x="9891390" y="96942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BAB6F7-824A-704A-ADC8-5BAF100B810B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03FFB-6E63-EC79-CE15-E841076931A0}"/>
              </a:ext>
            </a:extLst>
          </p:cNvPr>
          <p:cNvSpPr txBox="1"/>
          <p:nvPr/>
        </p:nvSpPr>
        <p:spPr>
          <a:xfrm>
            <a:off x="3757675" y="5065534"/>
            <a:ext cx="186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6:</a:t>
            </a:r>
            <a:br>
              <a:rPr lang="en-US" dirty="0"/>
            </a:br>
            <a:r>
              <a:rPr lang="en-US" dirty="0"/>
              <a:t>Simulation is </a:t>
            </a:r>
            <a:br>
              <a:rPr lang="en-US" dirty="0"/>
            </a:br>
            <a:r>
              <a:rPr lang="en-US" dirty="0"/>
              <a:t>good enough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4806B-A9D4-06E9-0FAD-BDFAE5DEE4FD}"/>
              </a:ext>
            </a:extLst>
          </p:cNvPr>
          <p:cNvSpPr txBox="1"/>
          <p:nvPr/>
        </p:nvSpPr>
        <p:spPr>
          <a:xfrm>
            <a:off x="3669705" y="3600255"/>
            <a:ext cx="194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5:</a:t>
            </a:r>
            <a:br>
              <a:rPr lang="en-US" dirty="0"/>
            </a:br>
            <a:r>
              <a:rPr lang="en-US" dirty="0"/>
              <a:t>Manufacture automation ready </a:t>
            </a:r>
            <a:r>
              <a:rPr lang="en-US" dirty="0" err="1"/>
              <a:t>eTrike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84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Partner with an organization to build an advanced e-trike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Similar to Tesla: build a (micro)vehicle that will be fully automated when software is ready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 model is an e-trike with power steering and power brakes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Suitable for shared mobility with empty trike repositioning itself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Suitable for package delivery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add ADAS systems for level 1 &amp; 2 automation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Eventually achieve level 4 automation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1492880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Automation removes chaos from micromobility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Two-wheeled users tend to be undisciplined</a:t>
            </a:r>
          </a:p>
          <a:p>
            <a:r>
              <a:rPr lang="en-US" dirty="0"/>
              <a:t>Level 4 vehicles can be externally controlled and synchronized</a:t>
            </a:r>
          </a:p>
          <a:p>
            <a:r>
              <a:rPr lang="en-US" dirty="0"/>
              <a:t>With high automation, bike lanes can form dynamically</a:t>
            </a:r>
          </a:p>
          <a:p>
            <a:r>
              <a:rPr lang="en-US" dirty="0"/>
              <a:t>A well-run microvehicle system can be faster than car, bus or light rail</a:t>
            </a:r>
          </a:p>
          <a:p>
            <a:r>
              <a:rPr lang="en-US" dirty="0"/>
              <a:t>Microvehicles can tightly platoon and stay in narrow lanes</a:t>
            </a:r>
          </a:p>
          <a:p>
            <a:r>
              <a:rPr lang="en-US" dirty="0"/>
              <a:t>Doing so requires trusted communication between vehicles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52186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2897769"/>
            <a:ext cx="1899440" cy="8765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3"/>
            <a:ext cx="1899440" cy="97927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7"/>
            <a:ext cx="1899440" cy="104456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036061" y="4882680"/>
            <a:ext cx="1597251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4" y="3593170"/>
            <a:ext cx="1803291" cy="11657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>
            <a:off x="1974988" y="4285192"/>
            <a:ext cx="0" cy="553987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531045" y="2683678"/>
            <a:ext cx="364320" cy="37421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6" cy="50472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5235234"/>
            <a:ext cx="857500" cy="8077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553115" y="4176061"/>
            <a:ext cx="1977930" cy="74456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06866-7B81-7F1E-437B-E29A73B7C17B}"/>
              </a:ext>
            </a:extLst>
          </p:cNvPr>
          <p:cNvSpPr txBox="1"/>
          <p:nvPr/>
        </p:nvSpPr>
        <p:spPr>
          <a:xfrm>
            <a:off x="5823578" y="2859605"/>
            <a:ext cx="19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4:</a:t>
            </a:r>
            <a:br>
              <a:rPr lang="en-US" dirty="0"/>
            </a:br>
            <a:r>
              <a:rPr lang="en-US" dirty="0"/>
              <a:t>Expensive to educate students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A0164-E5FE-0719-56C5-64BEB8363242}"/>
              </a:ext>
            </a:extLst>
          </p:cNvPr>
          <p:cNvSpPr txBox="1"/>
          <p:nvPr/>
        </p:nvSpPr>
        <p:spPr>
          <a:xfrm>
            <a:off x="797322" y="3200622"/>
            <a:ext cx="189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5:</a:t>
            </a:r>
            <a:br>
              <a:rPr lang="en-US" dirty="0"/>
            </a:br>
            <a:r>
              <a:rPr lang="en-US" dirty="0"/>
              <a:t>Trike conversion needs labor &amp; 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D40493-22E0-9351-CB7F-E6CFD4027F90}"/>
              </a:ext>
            </a:extLst>
          </p:cNvPr>
          <p:cNvSpPr txBox="1"/>
          <p:nvPr/>
        </p:nvSpPr>
        <p:spPr>
          <a:xfrm>
            <a:off x="981935" y="4899416"/>
            <a:ext cx="19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4:</a:t>
            </a:r>
          </a:p>
          <a:p>
            <a:r>
              <a:rPr lang="en-US" dirty="0"/>
              <a:t>Simulator Bridge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EACD55-BC37-96E3-A666-0BC24256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37381"/>
            <a:ext cx="2060752" cy="15866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B5B141B-7A28-82D8-90DE-7AE88528B0B0}"/>
              </a:ext>
            </a:extLst>
          </p:cNvPr>
          <p:cNvSpPr txBox="1"/>
          <p:nvPr/>
        </p:nvSpPr>
        <p:spPr>
          <a:xfrm>
            <a:off x="9891390" y="96942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BAB6F7-824A-704A-ADC8-5BAF100B810B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03FFB-6E63-EC79-CE15-E841076931A0}"/>
              </a:ext>
            </a:extLst>
          </p:cNvPr>
          <p:cNvSpPr txBox="1"/>
          <p:nvPr/>
        </p:nvSpPr>
        <p:spPr>
          <a:xfrm>
            <a:off x="3757675" y="5065534"/>
            <a:ext cx="186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6:</a:t>
            </a:r>
            <a:br>
              <a:rPr lang="en-US" dirty="0"/>
            </a:br>
            <a:r>
              <a:rPr lang="en-US" dirty="0"/>
              <a:t>Simulation is </a:t>
            </a:r>
            <a:br>
              <a:rPr lang="en-US" dirty="0"/>
            </a:br>
            <a:r>
              <a:rPr lang="en-US" dirty="0"/>
              <a:t>good enough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4806B-A9D4-06E9-0FAD-BDFAE5DEE4FD}"/>
              </a:ext>
            </a:extLst>
          </p:cNvPr>
          <p:cNvSpPr txBox="1"/>
          <p:nvPr/>
        </p:nvSpPr>
        <p:spPr>
          <a:xfrm>
            <a:off x="3669705" y="3600255"/>
            <a:ext cx="194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5:</a:t>
            </a:r>
            <a:br>
              <a:rPr lang="en-US" dirty="0"/>
            </a:br>
            <a:r>
              <a:rPr lang="en-US" dirty="0"/>
              <a:t>Manufacture automation ready </a:t>
            </a:r>
            <a:r>
              <a:rPr lang="en-US" dirty="0" err="1"/>
              <a:t>eTrike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1B2834-05A9-408E-43A4-A95900F7C9DD}"/>
              </a:ext>
            </a:extLst>
          </p:cNvPr>
          <p:cNvSpPr txBox="1"/>
          <p:nvPr/>
        </p:nvSpPr>
        <p:spPr>
          <a:xfrm>
            <a:off x="9039479" y="3337434"/>
            <a:ext cx="1208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Problem 7: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2228488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How easy is it to hack your vehicle?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Internal vehicle control networks have little or no security</a:t>
            </a:r>
          </a:p>
          <a:p>
            <a:r>
              <a:rPr lang="en-US" dirty="0"/>
              <a:t>Anything connected to the Internet can be hacked</a:t>
            </a:r>
          </a:p>
          <a:p>
            <a:r>
              <a:rPr lang="en-US" dirty="0"/>
              <a:t>Sensors can be spoofed</a:t>
            </a:r>
          </a:p>
          <a:p>
            <a:r>
              <a:rPr lang="en-US" dirty="0"/>
              <a:t>A nation’s transportation system could be taken down in cyberwarfare</a:t>
            </a:r>
          </a:p>
          <a:p>
            <a:r>
              <a:rPr lang="en-US" dirty="0"/>
              <a:t>Blockchain verification or keyed encryption may be too slow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298504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765027"/>
            <a:ext cx="1899440" cy="918651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2897769"/>
            <a:ext cx="1899440" cy="876584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3"/>
            <a:ext cx="1899440" cy="97927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7"/>
            <a:ext cx="1899440" cy="104456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083153" y="1919066"/>
            <a:ext cx="1744425" cy="858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036061" y="4882680"/>
            <a:ext cx="1597251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4" y="3593170"/>
            <a:ext cx="1803291" cy="11657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69" y="4739443"/>
            <a:ext cx="2158453" cy="9952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>
            <a:off x="1974988" y="4285192"/>
            <a:ext cx="0" cy="553987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531045" y="2683678"/>
            <a:ext cx="364320" cy="37421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6" cy="50472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5235234"/>
            <a:ext cx="857500" cy="8077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553115" y="4176061"/>
            <a:ext cx="1977930" cy="74456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A3BF39-34A6-770B-9DEE-B1F3ACC0943A}"/>
              </a:ext>
            </a:extLst>
          </p:cNvPr>
          <p:cNvSpPr txBox="1"/>
          <p:nvPr/>
        </p:nvSpPr>
        <p:spPr>
          <a:xfrm>
            <a:off x="4463424" y="1767101"/>
            <a:ext cx="149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3:</a:t>
            </a:r>
            <a:br>
              <a:rPr lang="en-US" dirty="0"/>
            </a:br>
            <a:r>
              <a:rPr lang="en-US" dirty="0"/>
              <a:t>Need lots of electricity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9A611D-5F56-AFFB-84EC-AD4309AAB93B}"/>
              </a:ext>
            </a:extLst>
          </p:cNvPr>
          <p:cNvSpPr txBox="1"/>
          <p:nvPr/>
        </p:nvSpPr>
        <p:spPr>
          <a:xfrm>
            <a:off x="822501" y="1876440"/>
            <a:ext cx="2246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Solution 3:</a:t>
            </a:r>
            <a:br>
              <a:rPr lang="en-US" dirty="0"/>
            </a:br>
            <a:r>
              <a:rPr lang="en-US" dirty="0"/>
              <a:t>Automated Electric Micro-Vehicles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A06866-7B81-7F1E-437B-E29A73B7C17B}"/>
              </a:ext>
            </a:extLst>
          </p:cNvPr>
          <p:cNvSpPr txBox="1"/>
          <p:nvPr/>
        </p:nvSpPr>
        <p:spPr>
          <a:xfrm>
            <a:off x="5823578" y="2859605"/>
            <a:ext cx="1946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4:</a:t>
            </a:r>
            <a:br>
              <a:rPr lang="en-US" dirty="0"/>
            </a:br>
            <a:r>
              <a:rPr lang="en-US" dirty="0"/>
              <a:t>Expensive to educate students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1A0164-E5FE-0719-56C5-64BEB8363242}"/>
              </a:ext>
            </a:extLst>
          </p:cNvPr>
          <p:cNvSpPr txBox="1"/>
          <p:nvPr/>
        </p:nvSpPr>
        <p:spPr>
          <a:xfrm>
            <a:off x="797322" y="3200622"/>
            <a:ext cx="189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Problem 5:</a:t>
            </a:r>
            <a:br>
              <a:rPr lang="en-US" dirty="0"/>
            </a:br>
            <a:r>
              <a:rPr lang="en-US" dirty="0"/>
              <a:t>Trike conversion needs labor &amp; $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D40493-22E0-9351-CB7F-E6CFD4027F90}"/>
              </a:ext>
            </a:extLst>
          </p:cNvPr>
          <p:cNvSpPr txBox="1"/>
          <p:nvPr/>
        </p:nvSpPr>
        <p:spPr>
          <a:xfrm>
            <a:off x="981935" y="4899416"/>
            <a:ext cx="19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4:</a:t>
            </a:r>
          </a:p>
          <a:p>
            <a:r>
              <a:rPr lang="en-US" dirty="0"/>
              <a:t>Simulator Bridge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BEACD55-BC37-96E3-A666-0BC242560E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253226"/>
            <a:ext cx="2060752" cy="15866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B5B141B-7A28-82D8-90DE-7AE88528B0B0}"/>
              </a:ext>
            </a:extLst>
          </p:cNvPr>
          <p:cNvSpPr txBox="1"/>
          <p:nvPr/>
        </p:nvSpPr>
        <p:spPr>
          <a:xfrm>
            <a:off x="9891390" y="96942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BAB6F7-824A-704A-ADC8-5BAF100B810B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03FFB-6E63-EC79-CE15-E841076931A0}"/>
              </a:ext>
            </a:extLst>
          </p:cNvPr>
          <p:cNvSpPr txBox="1"/>
          <p:nvPr/>
        </p:nvSpPr>
        <p:spPr>
          <a:xfrm>
            <a:off x="3757675" y="5065534"/>
            <a:ext cx="186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 6:</a:t>
            </a:r>
            <a:br>
              <a:rPr lang="en-US" dirty="0"/>
            </a:br>
            <a:r>
              <a:rPr lang="en-US" dirty="0"/>
              <a:t>Simulation is </a:t>
            </a:r>
            <a:br>
              <a:rPr lang="en-US" dirty="0"/>
            </a:br>
            <a:r>
              <a:rPr lang="en-US" dirty="0"/>
              <a:t>good enough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E4806B-A9D4-06E9-0FAD-BDFAE5DEE4FD}"/>
              </a:ext>
            </a:extLst>
          </p:cNvPr>
          <p:cNvSpPr txBox="1"/>
          <p:nvPr/>
        </p:nvSpPr>
        <p:spPr>
          <a:xfrm>
            <a:off x="3669705" y="3600255"/>
            <a:ext cx="1946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5:</a:t>
            </a:r>
            <a:br>
              <a:rPr lang="en-US" dirty="0"/>
            </a:br>
            <a:r>
              <a:rPr lang="en-US" dirty="0"/>
              <a:t>Manufacture automation ready </a:t>
            </a:r>
            <a:r>
              <a:rPr lang="en-US" dirty="0" err="1"/>
              <a:t>eTrike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1B2834-05A9-408E-43A4-A95900F7C9DD}"/>
              </a:ext>
            </a:extLst>
          </p:cNvPr>
          <p:cNvSpPr txBox="1"/>
          <p:nvPr/>
        </p:nvSpPr>
        <p:spPr>
          <a:xfrm>
            <a:off x="9039479" y="3337434"/>
            <a:ext cx="1208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Problem 7:</a:t>
            </a:r>
            <a:br>
              <a:rPr lang="en-US" dirty="0"/>
            </a:br>
            <a:r>
              <a:rPr lang="en-US" dirty="0"/>
              <a:t>Security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C26431-E8A9-9600-FADD-16F22E0C270E}"/>
              </a:ext>
            </a:extLst>
          </p:cNvPr>
          <p:cNvSpPr txBox="1"/>
          <p:nvPr/>
        </p:nvSpPr>
        <p:spPr>
          <a:xfrm>
            <a:off x="7632750" y="4747085"/>
            <a:ext cx="2233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Solution 6:</a:t>
            </a:r>
            <a:br>
              <a:rPr lang="en-US" dirty="0"/>
            </a:br>
            <a:r>
              <a:rPr lang="en-US" dirty="0"/>
              <a:t>Physically connected platoons</a:t>
            </a:r>
          </a:p>
        </p:txBody>
      </p:sp>
    </p:spTree>
    <p:extLst>
      <p:ext uri="{BB962C8B-B14F-4D97-AF65-F5344CB8AC3E}">
        <p14:creationId xmlns:p14="http://schemas.microsoft.com/office/powerpoint/2010/main" val="1709966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A physically wired system has better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Shrink the gap between vehicles to zero, equip them with bumpers and dynamic coupling</a:t>
            </a:r>
          </a:p>
          <a:p>
            <a:r>
              <a:rPr lang="en-US" dirty="0"/>
              <a:t>Once vehicles are physically connected, communication is wired</a:t>
            </a:r>
          </a:p>
          <a:p>
            <a:r>
              <a:rPr lang="en-US" dirty="0"/>
              <a:t>Wireless messages are critical in the docking stage</a:t>
            </a:r>
          </a:p>
          <a:p>
            <a:r>
              <a:rPr lang="en-US" dirty="0"/>
              <a:t>Messages can be authenticated by visual signaling</a:t>
            </a:r>
          </a:p>
          <a:p>
            <a:r>
              <a:rPr lang="en-US" dirty="0"/>
              <a:t>Micro-AV has a pending patent on the technology and is looking for partners.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88629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992972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308364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8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9" y="199297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321892" y="214210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55100" y="4567419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 flipH="1">
            <a:off x="2048571" y="3902872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409387" y="2683678"/>
            <a:ext cx="485978" cy="46374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 flipH="1">
            <a:off x="8168116" y="1337198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4882680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D39278DD-BA36-19FF-9131-611B45F61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10" y="7838"/>
            <a:ext cx="2060752" cy="158665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E4EE59E-37F3-BB73-D538-47ACF6E34CB9}"/>
              </a:ext>
            </a:extLst>
          </p:cNvPr>
          <p:cNvSpPr txBox="1"/>
          <p:nvPr/>
        </p:nvSpPr>
        <p:spPr>
          <a:xfrm>
            <a:off x="9648510" y="104958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9E88A8-92AC-6303-0EB0-5F3C7D08A533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303243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3EB2-993D-4FE5-9DF2-763E66100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7359939" cy="1450757"/>
          </a:xfrm>
        </p:spPr>
        <p:txBody>
          <a:bodyPr/>
          <a:lstStyle/>
          <a:p>
            <a:r>
              <a:rPr lang="en-US" dirty="0"/>
              <a:t>Robot taxis may be overgrown bicycles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79B55C-C639-4FD1-BFBA-9BF8C476C7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78" y="1773780"/>
            <a:ext cx="3910052" cy="456720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AF6B43-9B3A-4E6C-BC0E-6F0AD6386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0882" y="2184980"/>
            <a:ext cx="5027565" cy="34582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Legally a bicycle in the US</a:t>
            </a:r>
          </a:p>
          <a:p>
            <a:pPr lvl="1"/>
            <a:r>
              <a:rPr lang="en-US" dirty="0"/>
              <a:t>Has fewer than 4 wheels</a:t>
            </a:r>
          </a:p>
          <a:p>
            <a:pPr lvl="1"/>
            <a:r>
              <a:rPr lang="en-US" dirty="0"/>
              <a:t>Includes pedals</a:t>
            </a:r>
          </a:p>
          <a:p>
            <a:pPr lvl="1"/>
            <a:r>
              <a:rPr lang="en-US" dirty="0"/>
              <a:t>Electric helper motor ≤ 750W</a:t>
            </a:r>
          </a:p>
          <a:p>
            <a:pPr lvl="1"/>
            <a:r>
              <a:rPr lang="en-US" dirty="0"/>
              <a:t>No electric help &gt; 20 mph (32 km/h)</a:t>
            </a:r>
          </a:p>
          <a:p>
            <a:endParaRPr lang="en-US" dirty="0"/>
          </a:p>
          <a:p>
            <a:r>
              <a:rPr lang="en-US" dirty="0"/>
              <a:t>Even though empty vehicle weighs 160 pounds (72 kg).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35A7FA-7B9B-B154-7C94-32C34B0549A5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450343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6B5C2-DCD5-F91C-A502-222EAFAB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4FB3C-63ED-4C05-8640-6B1ABA83F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Highlights from 2020 TRB SETT</a:t>
            </a:r>
            <a:br>
              <a:rPr lang="en-US" dirty="0"/>
            </a:br>
            <a:r>
              <a:rPr lang="en-US" dirty="0"/>
              <a:t>Driving simulator for micromobility</a:t>
            </a:r>
          </a:p>
        </p:txBody>
      </p:sp>
    </p:spTree>
    <p:extLst>
      <p:ext uri="{BB962C8B-B14F-4D97-AF65-F5344CB8AC3E}">
        <p14:creationId xmlns:p14="http://schemas.microsoft.com/office/powerpoint/2010/main" val="232489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Less energy = less battery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Automated micromobility can move people in the city</a:t>
            </a:r>
          </a:p>
          <a:p>
            <a:r>
              <a:rPr lang="en-US" dirty="0"/>
              <a:t>With a light-weight shell, an e-trike becomes a practical urban vehicle</a:t>
            </a:r>
          </a:p>
          <a:p>
            <a:r>
              <a:rPr lang="en-US" dirty="0"/>
              <a:t>A 10 kg battery suffices; cars need about 500 kg.</a:t>
            </a:r>
          </a:p>
          <a:p>
            <a:r>
              <a:rPr lang="en-US" dirty="0"/>
              <a:t>A light battery can be swapped</a:t>
            </a:r>
          </a:p>
          <a:p>
            <a:r>
              <a:rPr lang="en-US" dirty="0"/>
              <a:t>No need for EV charging stations</a:t>
            </a:r>
          </a:p>
          <a:p>
            <a:r>
              <a:rPr lang="en-US" dirty="0"/>
              <a:t>Batteries enable renewable energy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111309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Micromobility fits the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65% of the 3.25 trillion vehicle miles (5.24 T km) traveled in the US are urban</a:t>
            </a:r>
          </a:p>
          <a:p>
            <a:r>
              <a:rPr lang="en-US" dirty="0"/>
              <a:t>The average urban trip is 12 miles (19 km)</a:t>
            </a:r>
          </a:p>
          <a:p>
            <a:r>
              <a:rPr lang="en-US" dirty="0"/>
              <a:t>Micromobility can handle the 1T annual VMT under 12 miles</a:t>
            </a:r>
          </a:p>
          <a:p>
            <a:r>
              <a:rPr lang="en-US" dirty="0"/>
              <a:t>Doing so is the carbon equivalent of 54 coal trains daily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5367280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Elcano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Open source software and hardware for automated micromobility</a:t>
            </a:r>
          </a:p>
          <a:p>
            <a:r>
              <a:rPr lang="en-US" sz="2800" b="1" dirty="0">
                <a:hlinkClick r:id="rId2"/>
              </a:rPr>
              <a:t>https://www.elcanoproject.org</a:t>
            </a:r>
            <a:endParaRPr lang="en-US" sz="2800" b="1" dirty="0"/>
          </a:p>
          <a:p>
            <a:r>
              <a:rPr lang="en-US" sz="2800" b="1" dirty="0">
                <a:hlinkClick r:id="rId3"/>
              </a:rPr>
              <a:t>https://github.com/elcano</a:t>
            </a:r>
            <a:endParaRPr lang="en-US" sz="2800" b="1" dirty="0"/>
          </a:p>
          <a:p>
            <a:r>
              <a:rPr lang="en-US" sz="2800" dirty="0">
                <a:solidFill>
                  <a:schemeClr val="tx1"/>
                </a:solidFill>
              </a:rPr>
              <a:t>Automated Vehicle &lt; $5000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933018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Other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MIT Media Lab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Cornell University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Indian Institute of Technology</a:t>
            </a:r>
          </a:p>
          <a:p>
            <a:r>
              <a:rPr lang="en-US" sz="2800" dirty="0" err="1">
                <a:solidFill>
                  <a:schemeClr val="tx1"/>
                </a:solidFill>
              </a:rPr>
              <a:t>Mälardalen</a:t>
            </a:r>
            <a:r>
              <a:rPr lang="en-US" sz="2800" dirty="0">
                <a:solidFill>
                  <a:schemeClr val="tx1"/>
                </a:solidFill>
              </a:rPr>
              <a:t> University - Hampus Baez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Intelligent Ground Vehicle Competition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Delivery robots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Segway Ninebot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572182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Elcano Architecture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26FB22-5725-0961-0B68-6046D18534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8" y="1865313"/>
            <a:ext cx="10376281" cy="444657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903881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367" y="314810"/>
            <a:ext cx="9020973" cy="913547"/>
          </a:xfrm>
        </p:spPr>
        <p:txBody>
          <a:bodyPr/>
          <a:lstStyle/>
          <a:p>
            <a:r>
              <a:rPr lang="en-US" dirty="0"/>
              <a:t>Trike circuit 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54593" y="2411383"/>
            <a:ext cx="3738706" cy="4020597"/>
          </a:xfrm>
        </p:spPr>
        <p:txBody>
          <a:bodyPr/>
          <a:lstStyle/>
          <a:p>
            <a:r>
              <a:rPr lang="en-US" dirty="0"/>
              <a:t>Upper Left: Receiver</a:t>
            </a:r>
          </a:p>
          <a:p>
            <a:r>
              <a:rPr lang="en-US" dirty="0"/>
              <a:t>Right: Drive-by-wire</a:t>
            </a:r>
          </a:p>
          <a:p>
            <a:br>
              <a:rPr lang="en-US" dirty="0"/>
            </a:br>
            <a:r>
              <a:rPr lang="en-US" dirty="0"/>
              <a:t>Lower Left: Sensor hub</a:t>
            </a:r>
          </a:p>
          <a:p>
            <a:endParaRPr lang="en-US" dirty="0"/>
          </a:p>
          <a:p>
            <a:r>
              <a:rPr lang="en-US" dirty="0"/>
              <a:t>All boards are Arduino shields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D07809F-1B29-B6FD-4470-1B2B2CA4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464" y="1696193"/>
            <a:ext cx="5942682" cy="445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44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No vehicle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Batteries not charged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Loose wire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Missing component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Weather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Test grounds unavailable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3565382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1839" y="314811"/>
            <a:ext cx="8993501" cy="890000"/>
          </a:xfrm>
        </p:spPr>
        <p:txBody>
          <a:bodyPr/>
          <a:lstStyle/>
          <a:p>
            <a:r>
              <a:rPr lang="en-US" dirty="0"/>
              <a:t>CARLA driving simulator scene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1F46CB5-41AD-8C56-6960-E45749B17A1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19" y="1298997"/>
            <a:ext cx="9483664" cy="5019389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65893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28209" y="287338"/>
            <a:ext cx="8063404" cy="1449387"/>
          </a:xfrm>
        </p:spPr>
        <p:txBody>
          <a:bodyPr/>
          <a:lstStyle/>
          <a:p>
            <a:r>
              <a:rPr lang="en-US" dirty="0"/>
              <a:t>Electrification and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2632" y="2072990"/>
            <a:ext cx="10058400" cy="4022725"/>
          </a:xfrm>
        </p:spPr>
        <p:txBody>
          <a:bodyPr/>
          <a:lstStyle/>
          <a:p>
            <a:r>
              <a:rPr lang="en-US" dirty="0"/>
              <a:t>It is feasible to electrify all land transportation</a:t>
            </a:r>
          </a:p>
          <a:p>
            <a:pPr marL="0" indent="0">
              <a:buNone/>
            </a:pPr>
            <a:r>
              <a:rPr lang="en-US" sz="1600" dirty="0"/>
              <a:t>R. Gilbert &amp; A. Perl, Transportation Revolutions: Moving People and Freight without Oil, New Society Publishers, 2010</a:t>
            </a:r>
          </a:p>
          <a:p>
            <a:r>
              <a:rPr lang="en-US" dirty="0"/>
              <a:t>Is it possible to generate enough electricity sustainably?</a:t>
            </a:r>
          </a:p>
          <a:p>
            <a:r>
              <a:rPr lang="en-US" dirty="0"/>
              <a:t>A 4000 lb. (1500 kg) car carrying a 200 pound (80 kg) person is not sustainable.</a:t>
            </a:r>
          </a:p>
          <a:p>
            <a:r>
              <a:rPr lang="en-US" dirty="0"/>
              <a:t>Neither is a 38,000 pound (17,300 kg), 4 mpg (56 l/100 km) bus carrying 9 people.</a:t>
            </a:r>
          </a:p>
          <a:p>
            <a:r>
              <a:rPr lang="en-US" dirty="0"/>
              <a:t>Light, automated vehicles are a 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368815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006561"/>
          </a:xfrm>
        </p:spPr>
        <p:txBody>
          <a:bodyPr/>
          <a:lstStyle/>
          <a:p>
            <a:r>
              <a:rPr lang="en-US" dirty="0"/>
              <a:t>Simulator Interface Architecture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65496F2-D03E-8F82-F4E5-8F7578946B8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1" y="1234696"/>
            <a:ext cx="10242678" cy="507976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966375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Simulator interface circuit board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674CB258-B090-3153-F940-8F6843B82D8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98663" y="1983047"/>
            <a:ext cx="5690441" cy="402272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1E499C-BA70-70CC-C06B-814EEB424576}"/>
              </a:ext>
            </a:extLst>
          </p:cNvPr>
          <p:cNvSpPr txBox="1"/>
          <p:nvPr/>
        </p:nvSpPr>
        <p:spPr>
          <a:xfrm>
            <a:off x="7307351" y="2244793"/>
            <a:ext cx="38342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Left bottom: Arduino running Drive-by-wire</a:t>
            </a:r>
          </a:p>
          <a:p>
            <a:endParaRPr lang="en-US" sz="2400" dirty="0"/>
          </a:p>
          <a:p>
            <a:r>
              <a:rPr lang="en-US" sz="2400" dirty="0"/>
              <a:t>Top middle: Arduino router to CARLA simulator on PC</a:t>
            </a:r>
          </a:p>
          <a:p>
            <a:endParaRPr lang="en-US" sz="2400" dirty="0"/>
          </a:p>
          <a:p>
            <a:r>
              <a:rPr lang="en-US" sz="2400" dirty="0"/>
              <a:t>Right bottom: Arduino running Sensor Hub</a:t>
            </a:r>
          </a:p>
        </p:txBody>
      </p:sp>
    </p:spTree>
    <p:extLst>
      <p:ext uri="{BB962C8B-B14F-4D97-AF65-F5344CB8AC3E}">
        <p14:creationId xmlns:p14="http://schemas.microsoft.com/office/powerpoint/2010/main" val="16767015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Micromobility as public transit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2229095"/>
            <a:ext cx="10058400" cy="3659547"/>
          </a:xfrm>
        </p:spPr>
        <p:txBody>
          <a:bodyPr/>
          <a:lstStyle/>
          <a:p>
            <a:r>
              <a:rPr lang="en-US" dirty="0"/>
              <a:t>T. C. Folsom, </a:t>
            </a:r>
            <a:r>
              <a:rPr lang="en-US" i="1" dirty="0"/>
              <a:t>Improved Bus Service on Ten Times Less Energy</a:t>
            </a:r>
            <a:r>
              <a:rPr lang="en-US" dirty="0"/>
              <a:t>, 5th EAI International Conference on Intelligent Transport Systems; Lisbon, Portugal; November 2021</a:t>
            </a:r>
          </a:p>
          <a:p>
            <a:r>
              <a:rPr lang="en-US" dirty="0">
                <a:hlinkClick r:id="rId2"/>
              </a:rPr>
              <a:t>https://www.researchgate.net/publication/356194082_Improved_Bus_Service_on_Ten_Times_Less_Energy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252027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5" y="614439"/>
            <a:ext cx="2023060" cy="744783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992972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308364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8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9" y="199297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321892" y="214210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55100" y="4567419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 flipH="1">
            <a:off x="2048571" y="3902872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409387" y="2683678"/>
            <a:ext cx="485978" cy="46374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 flipH="1">
            <a:off x="8168116" y="1337198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4882680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9047196" y="1123369"/>
            <a:ext cx="2551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112B77A-3A76-D4A4-B27E-BAD72AB16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10" y="7838"/>
            <a:ext cx="2060752" cy="15866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FFAD284-93E3-CFCF-B821-FB6D95B8CECF}"/>
              </a:ext>
            </a:extLst>
          </p:cNvPr>
          <p:cNvSpPr txBox="1"/>
          <p:nvPr/>
        </p:nvSpPr>
        <p:spPr>
          <a:xfrm>
            <a:off x="9648510" y="104958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F3FF11-F5F4-BA57-E518-AD151C05649D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47197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Personal Rapid Transit /</a:t>
            </a:r>
            <a:br>
              <a:rPr lang="en-US" dirty="0"/>
            </a:br>
            <a:r>
              <a:rPr lang="en-US" dirty="0"/>
              <a:t>Automated Transit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9808" y="1930836"/>
            <a:ext cx="5946870" cy="395175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Operational for 40 years</a:t>
            </a:r>
          </a:p>
          <a:p>
            <a:r>
              <a:rPr lang="en-US" dirty="0"/>
              <a:t>Deployed on three continents</a:t>
            </a:r>
          </a:p>
          <a:p>
            <a:r>
              <a:rPr lang="en-US" dirty="0"/>
              <a:t>4 to 6 riders / vehicle</a:t>
            </a:r>
          </a:p>
          <a:p>
            <a:r>
              <a:rPr lang="en-US" dirty="0"/>
              <a:t>Runs on either rails or pavement</a:t>
            </a:r>
          </a:p>
          <a:p>
            <a:r>
              <a:rPr lang="en-US" dirty="0"/>
              <a:t>Stops are off the main line and do not slow other riders</a:t>
            </a:r>
          </a:p>
          <a:p>
            <a:r>
              <a:rPr lang="en-US" dirty="0"/>
              <a:t>Runs on its own guideway</a:t>
            </a:r>
          </a:p>
          <a:p>
            <a:r>
              <a:rPr lang="en-US" dirty="0"/>
              <a:t>No unpredictable vehicles,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B237A2-596E-B812-7170-69EC8E455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19" y="2017828"/>
            <a:ext cx="5588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992972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308364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8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9" y="199297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321892" y="214210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55100" y="4567419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 flipH="1">
            <a:off x="2048571" y="3902872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409387" y="2683678"/>
            <a:ext cx="485978" cy="46374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 flipH="1">
            <a:off x="8168116" y="1337198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4882680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E8EDA42-A035-BD7A-FBCC-B34A88D442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24" y="-142121"/>
            <a:ext cx="2060752" cy="15866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70F6799-9786-A263-EDF0-01C67AB91B09}"/>
              </a:ext>
            </a:extLst>
          </p:cNvPr>
          <p:cNvSpPr txBox="1"/>
          <p:nvPr/>
        </p:nvSpPr>
        <p:spPr>
          <a:xfrm>
            <a:off x="9901336" y="912117"/>
            <a:ext cx="2060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0293DF-17E2-EFAA-06E9-B06DEE907D4B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37579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14D9-8C62-4293-A641-55831AC78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3727" y="314810"/>
            <a:ext cx="9091613" cy="1449387"/>
          </a:xfrm>
        </p:spPr>
        <p:txBody>
          <a:bodyPr/>
          <a:lstStyle/>
          <a:p>
            <a:r>
              <a:rPr lang="en-US" dirty="0"/>
              <a:t>PRT / ATN has not caught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A978D-1ADE-4913-A7B0-7FDCDDB97C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6409" y="1865917"/>
            <a:ext cx="10058400" cy="4022725"/>
          </a:xfrm>
        </p:spPr>
        <p:txBody>
          <a:bodyPr/>
          <a:lstStyle/>
          <a:p>
            <a:r>
              <a:rPr lang="en-US" dirty="0"/>
              <a:t>Needs a whole new infrastructure</a:t>
            </a:r>
          </a:p>
          <a:p>
            <a:r>
              <a:rPr lang="en-US" dirty="0"/>
              <a:t>Earlier versions pushed available technology, causing cost overruns</a:t>
            </a:r>
          </a:p>
          <a:p>
            <a:r>
              <a:rPr lang="en-US" dirty="0"/>
              <a:t>Transportation planners are reluctant to use a technology not proven elsewhere at scale</a:t>
            </a:r>
          </a:p>
          <a:p>
            <a:r>
              <a:rPr lang="en-US" dirty="0"/>
              <a:t>Little public awareness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FF0BEF-5769-2AD3-BFD3-5338E7C595E1}"/>
              </a:ext>
            </a:extLst>
          </p:cNvPr>
          <p:cNvSpPr txBox="1"/>
          <p:nvPr/>
        </p:nvSpPr>
        <p:spPr>
          <a:xfrm>
            <a:off x="2048571" y="6431980"/>
            <a:ext cx="7733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9C0B4-960A-E9BA-9521-7D305010F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26" y="-57003"/>
            <a:ext cx="2060752" cy="15866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967EF-9F3C-1566-7874-DA6689DD5897}"/>
              </a:ext>
            </a:extLst>
          </p:cNvPr>
          <p:cNvSpPr txBox="1"/>
          <p:nvPr/>
        </p:nvSpPr>
        <p:spPr>
          <a:xfrm>
            <a:off x="10149971" y="989012"/>
            <a:ext cx="171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Micro-AV.com</a:t>
            </a:r>
          </a:p>
        </p:txBody>
      </p:sp>
    </p:spTree>
    <p:extLst>
      <p:ext uri="{BB962C8B-B14F-4D97-AF65-F5344CB8AC3E}">
        <p14:creationId xmlns:p14="http://schemas.microsoft.com/office/powerpoint/2010/main" val="124256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990E590B-567E-71BC-3A59-E4108BCF2DE3}"/>
              </a:ext>
            </a:extLst>
          </p:cNvPr>
          <p:cNvSpPr/>
          <p:nvPr/>
        </p:nvSpPr>
        <p:spPr>
          <a:xfrm>
            <a:off x="1200885" y="66851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B8B14D-D0F8-9545-22A0-7B6FF1713B5D}"/>
              </a:ext>
            </a:extLst>
          </p:cNvPr>
          <p:cNvSpPr txBox="1"/>
          <p:nvPr/>
        </p:nvSpPr>
        <p:spPr>
          <a:xfrm>
            <a:off x="1314697" y="668517"/>
            <a:ext cx="1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Problem 1:</a:t>
            </a:r>
          </a:p>
          <a:p>
            <a:r>
              <a:rPr lang="en-US" dirty="0"/>
              <a:t>Global Warming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E19A370-5D12-6984-E264-EAFC4FBBDD63}"/>
              </a:ext>
            </a:extLst>
          </p:cNvPr>
          <p:cNvSpPr/>
          <p:nvPr/>
        </p:nvSpPr>
        <p:spPr>
          <a:xfrm>
            <a:off x="6945644" y="251167"/>
            <a:ext cx="2551557" cy="110805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936DD362-E9BD-B07A-DF54-D1B80563B27A}"/>
              </a:ext>
            </a:extLst>
          </p:cNvPr>
          <p:cNvSpPr/>
          <p:nvPr/>
        </p:nvSpPr>
        <p:spPr>
          <a:xfrm>
            <a:off x="4084713" y="1992972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AAB04FC7-84A6-E6A2-0F89-52EB1852A06A}"/>
              </a:ext>
            </a:extLst>
          </p:cNvPr>
          <p:cNvSpPr/>
          <p:nvPr/>
        </p:nvSpPr>
        <p:spPr>
          <a:xfrm>
            <a:off x="5796431" y="3083647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4F53C3B9-8DD2-0946-3BF5-D0563630C75A}"/>
              </a:ext>
            </a:extLst>
          </p:cNvPr>
          <p:cNvSpPr/>
          <p:nvPr/>
        </p:nvSpPr>
        <p:spPr>
          <a:xfrm>
            <a:off x="8693995" y="3325979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F2DAB13-8944-F7FE-1AD1-1EED98EA7028}"/>
              </a:ext>
            </a:extLst>
          </p:cNvPr>
          <p:cNvSpPr/>
          <p:nvPr/>
        </p:nvSpPr>
        <p:spPr>
          <a:xfrm>
            <a:off x="3514357" y="5057324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8D0CE4D-DA8C-3CD0-BD6B-85F2E9681797}"/>
              </a:ext>
            </a:extLst>
          </p:cNvPr>
          <p:cNvSpPr/>
          <p:nvPr/>
        </p:nvSpPr>
        <p:spPr>
          <a:xfrm>
            <a:off x="856842" y="3197128"/>
            <a:ext cx="1899440" cy="690706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BF993F-CCCC-FD32-47BA-65608F10C5F0}"/>
              </a:ext>
            </a:extLst>
          </p:cNvPr>
          <p:cNvSpPr/>
          <p:nvPr/>
        </p:nvSpPr>
        <p:spPr>
          <a:xfrm>
            <a:off x="7339398" y="1727092"/>
            <a:ext cx="2110709" cy="9016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C8E6B6-6EF3-5EAF-EFEB-52012CACB02C}"/>
              </a:ext>
            </a:extLst>
          </p:cNvPr>
          <p:cNvSpPr/>
          <p:nvPr/>
        </p:nvSpPr>
        <p:spPr>
          <a:xfrm>
            <a:off x="1321892" y="214210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1EC0FD-6208-DCB8-3365-DA0248233F1B}"/>
              </a:ext>
            </a:extLst>
          </p:cNvPr>
          <p:cNvSpPr/>
          <p:nvPr/>
        </p:nvSpPr>
        <p:spPr>
          <a:xfrm>
            <a:off x="1155100" y="4567419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3622AEC-BA30-A0AD-327B-AD2BA0503925}"/>
              </a:ext>
            </a:extLst>
          </p:cNvPr>
          <p:cNvSpPr/>
          <p:nvPr/>
        </p:nvSpPr>
        <p:spPr>
          <a:xfrm>
            <a:off x="3749825" y="3593170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3F47A6-B005-7ADB-C52A-B1BA0470C285}"/>
              </a:ext>
            </a:extLst>
          </p:cNvPr>
          <p:cNvSpPr/>
          <p:nvPr/>
        </p:nvSpPr>
        <p:spPr>
          <a:xfrm>
            <a:off x="4267200" y="674352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Solution 1: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PRT / ATN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5AE915-2BBC-A417-1A19-BACCBB26C738}"/>
              </a:ext>
            </a:extLst>
          </p:cNvPr>
          <p:cNvSpPr/>
          <p:nvPr/>
        </p:nvSpPr>
        <p:spPr>
          <a:xfrm>
            <a:off x="7623270" y="4739443"/>
            <a:ext cx="1505686" cy="6357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56C0C-E06F-C9AC-83E3-CB24584529D7}"/>
              </a:ext>
            </a:extLst>
          </p:cNvPr>
          <p:cNvCxnSpPr>
            <a:cxnSpLocks/>
          </p:cNvCxnSpPr>
          <p:nvPr/>
        </p:nvCxnSpPr>
        <p:spPr>
          <a:xfrm flipV="1">
            <a:off x="5866746" y="1040133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6DE1EB8-7475-A149-97F6-CCA59293486A}"/>
              </a:ext>
            </a:extLst>
          </p:cNvPr>
          <p:cNvCxnSpPr/>
          <p:nvPr/>
        </p:nvCxnSpPr>
        <p:spPr>
          <a:xfrm flipV="1">
            <a:off x="3178817" y="991682"/>
            <a:ext cx="985039" cy="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7FEAA3-B18E-6D1D-C0AC-61A9EED6D716}"/>
              </a:ext>
            </a:extLst>
          </p:cNvPr>
          <p:cNvCxnSpPr>
            <a:cxnSpLocks/>
          </p:cNvCxnSpPr>
          <p:nvPr/>
        </p:nvCxnSpPr>
        <p:spPr>
          <a:xfrm flipH="1">
            <a:off x="6080954" y="2251437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6D5247-618E-0D68-C238-1DB689C9FE5B}"/>
              </a:ext>
            </a:extLst>
          </p:cNvPr>
          <p:cNvCxnSpPr>
            <a:cxnSpLocks/>
          </p:cNvCxnSpPr>
          <p:nvPr/>
        </p:nvCxnSpPr>
        <p:spPr>
          <a:xfrm flipH="1">
            <a:off x="2946290" y="2365796"/>
            <a:ext cx="1136134" cy="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FAFBEDA-56DE-6AEC-4AE7-79836D3716F6}"/>
              </a:ext>
            </a:extLst>
          </p:cNvPr>
          <p:cNvCxnSpPr>
            <a:cxnSpLocks/>
          </p:cNvCxnSpPr>
          <p:nvPr/>
        </p:nvCxnSpPr>
        <p:spPr>
          <a:xfrm flipH="1">
            <a:off x="2048571" y="3902872"/>
            <a:ext cx="37937" cy="59913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64FD886-322D-6095-B09E-661EDDAF33BA}"/>
              </a:ext>
            </a:extLst>
          </p:cNvPr>
          <p:cNvCxnSpPr>
            <a:cxnSpLocks/>
          </p:cNvCxnSpPr>
          <p:nvPr/>
        </p:nvCxnSpPr>
        <p:spPr>
          <a:xfrm>
            <a:off x="8558601" y="2685375"/>
            <a:ext cx="781622" cy="640604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9349E-EE45-A0C2-3A4A-CB61CD6CD334}"/>
              </a:ext>
            </a:extLst>
          </p:cNvPr>
          <p:cNvCxnSpPr>
            <a:cxnSpLocks/>
          </p:cNvCxnSpPr>
          <p:nvPr/>
        </p:nvCxnSpPr>
        <p:spPr>
          <a:xfrm flipH="1">
            <a:off x="7409387" y="2683678"/>
            <a:ext cx="485978" cy="46374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051C14-D35A-AE67-AB4A-81E00BD7C9A3}"/>
              </a:ext>
            </a:extLst>
          </p:cNvPr>
          <p:cNvCxnSpPr>
            <a:cxnSpLocks/>
          </p:cNvCxnSpPr>
          <p:nvPr/>
        </p:nvCxnSpPr>
        <p:spPr>
          <a:xfrm flipH="1" flipV="1">
            <a:off x="2911952" y="2683678"/>
            <a:ext cx="2911626" cy="56391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5BC129D-6414-8117-F461-8D5A522A1A12}"/>
              </a:ext>
            </a:extLst>
          </p:cNvPr>
          <p:cNvCxnSpPr>
            <a:cxnSpLocks/>
          </p:cNvCxnSpPr>
          <p:nvPr/>
        </p:nvCxnSpPr>
        <p:spPr>
          <a:xfrm flipH="1">
            <a:off x="8802572" y="4090922"/>
            <a:ext cx="812362" cy="561209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81FBAF7-0FC3-95C9-17E7-98B74F2F3AA9}"/>
              </a:ext>
            </a:extLst>
          </p:cNvPr>
          <p:cNvCxnSpPr>
            <a:cxnSpLocks/>
          </p:cNvCxnSpPr>
          <p:nvPr/>
        </p:nvCxnSpPr>
        <p:spPr>
          <a:xfrm>
            <a:off x="8206053" y="1337198"/>
            <a:ext cx="27471" cy="428811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25F8C9-9C62-63E5-E3F2-64BF57152700}"/>
              </a:ext>
            </a:extLst>
          </p:cNvPr>
          <p:cNvCxnSpPr>
            <a:cxnSpLocks/>
          </p:cNvCxnSpPr>
          <p:nvPr/>
        </p:nvCxnSpPr>
        <p:spPr>
          <a:xfrm>
            <a:off x="1945880" y="2777865"/>
            <a:ext cx="0" cy="369555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3AA3B3-E031-E947-BA17-52A5F2D63AD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725538" y="3671332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FCC7C2C-8D33-4E26-AAF9-BA3D1517CC0E}"/>
              </a:ext>
            </a:extLst>
          </p:cNvPr>
          <p:cNvCxnSpPr>
            <a:cxnSpLocks/>
          </p:cNvCxnSpPr>
          <p:nvPr/>
        </p:nvCxnSpPr>
        <p:spPr>
          <a:xfrm>
            <a:off x="2725537" y="4882680"/>
            <a:ext cx="1024287" cy="239720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9E5D869-6FC9-C221-915F-A40F3293E512}"/>
              </a:ext>
            </a:extLst>
          </p:cNvPr>
          <p:cNvCxnSpPr>
            <a:cxnSpLocks/>
          </p:cNvCxnSpPr>
          <p:nvPr/>
        </p:nvCxnSpPr>
        <p:spPr>
          <a:xfrm>
            <a:off x="5284287" y="4109073"/>
            <a:ext cx="2246758" cy="811552"/>
          </a:xfrm>
          <a:prstGeom prst="straightConnector1">
            <a:avLst/>
          </a:prstGeom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2D91ACE-E38D-D111-6CBA-A6D4B5B237A8}"/>
              </a:ext>
            </a:extLst>
          </p:cNvPr>
          <p:cNvSpPr txBox="1"/>
          <p:nvPr/>
        </p:nvSpPr>
        <p:spPr>
          <a:xfrm>
            <a:off x="6988156" y="276927"/>
            <a:ext cx="25515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Problem 2: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Unproven </a:t>
            </a:r>
            <a:r>
              <a:rPr lang="en-US" dirty="0"/>
              <a:t>t</a:t>
            </a:r>
            <a:r>
              <a:rPr lang="en-US" dirty="0">
                <a:solidFill>
                  <a:schemeClr val="tx1"/>
                </a:solidFill>
              </a:rPr>
              <a:t>echnology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Needs new infrastructure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EB9F14-AB2D-2686-8091-1125617B352D}"/>
              </a:ext>
            </a:extLst>
          </p:cNvPr>
          <p:cNvSpPr txBox="1"/>
          <p:nvPr/>
        </p:nvSpPr>
        <p:spPr>
          <a:xfrm>
            <a:off x="7382240" y="1712804"/>
            <a:ext cx="2025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2:</a:t>
            </a:r>
            <a:br>
              <a:rPr lang="en-US" dirty="0"/>
            </a:br>
            <a:r>
              <a:rPr lang="en-US" dirty="0"/>
              <a:t>Automated Electric Vehicles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B33E91F-97BA-1997-B54B-9047AF70E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7" y="-124811"/>
            <a:ext cx="2060752" cy="158665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67B914B-626D-F0BC-4C2C-DB64FD96A63C}"/>
              </a:ext>
            </a:extLst>
          </p:cNvPr>
          <p:cNvSpPr txBox="1"/>
          <p:nvPr/>
        </p:nvSpPr>
        <p:spPr>
          <a:xfrm>
            <a:off x="9846927" y="893784"/>
            <a:ext cx="197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Micro-AV.com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C796B1F-94F9-070C-C17A-CE3DF2F169AF}"/>
              </a:ext>
            </a:extLst>
          </p:cNvPr>
          <p:cNvSpPr txBox="1"/>
          <p:nvPr/>
        </p:nvSpPr>
        <p:spPr>
          <a:xfrm>
            <a:off x="1958308" y="6453348"/>
            <a:ext cx="695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TRB 2022 Sustainability and Emerging Transportation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1826583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lliPod..potx" id="{4CC04A0D-C122-404F-BD90-F689D502F052}" vid="{EC77D579-55CC-4251-80B0-80BBF1DA92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MilliPod.</Template>
  <TotalTime>2138</TotalTime>
  <Words>2398</Words>
  <Application>Microsoft Office PowerPoint</Application>
  <PresentationFormat>Widescreen</PresentationFormat>
  <Paragraphs>357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Calibri Light</vt:lpstr>
      <vt:lpstr>Wingdings</vt:lpstr>
      <vt:lpstr>Retrospect</vt:lpstr>
      <vt:lpstr>A Driving Simulator  Interface for Micromobility</vt:lpstr>
      <vt:lpstr>Change people’s behavior or change the bike?</vt:lpstr>
      <vt:lpstr>PowerPoint Presentation</vt:lpstr>
      <vt:lpstr>Electrification and Sustainability</vt:lpstr>
      <vt:lpstr>PowerPoint Presentation</vt:lpstr>
      <vt:lpstr>Personal Rapid Transit / Automated Transit Networks</vt:lpstr>
      <vt:lpstr>PowerPoint Presentation</vt:lpstr>
      <vt:lpstr>PRT / ATN has not caught on</vt:lpstr>
      <vt:lpstr>PowerPoint Presentation</vt:lpstr>
      <vt:lpstr>Automated Electric Vehicles</vt:lpstr>
      <vt:lpstr>PowerPoint Presentation</vt:lpstr>
      <vt:lpstr>How much electricity is needed?</vt:lpstr>
      <vt:lpstr>PowerPoint Presentation</vt:lpstr>
      <vt:lpstr>Vehicles weighing less than the rider</vt:lpstr>
      <vt:lpstr>PowerPoint Presentation</vt:lpstr>
      <vt:lpstr>$ for student lab?</vt:lpstr>
      <vt:lpstr>PowerPoint Presentation</vt:lpstr>
      <vt:lpstr>Converting a trike is labor intensive</vt:lpstr>
      <vt:lpstr>PowerPoint Presentation</vt:lpstr>
      <vt:lpstr>Simulator Bridge attaches trike  HW &amp; SW to CARLA simulator</vt:lpstr>
      <vt:lpstr>PowerPoint Presentation</vt:lpstr>
      <vt:lpstr>Most students just want AV on their resumés</vt:lpstr>
      <vt:lpstr>PowerPoint Presentation</vt:lpstr>
      <vt:lpstr>Partner with an organization to build an advanced e-trike</vt:lpstr>
      <vt:lpstr>Automation removes chaos from micromobility</vt:lpstr>
      <vt:lpstr>PowerPoint Presentation</vt:lpstr>
      <vt:lpstr>How easy is it to hack your vehicle?</vt:lpstr>
      <vt:lpstr>PowerPoint Presentation</vt:lpstr>
      <vt:lpstr>A physically wired system has better security</vt:lpstr>
      <vt:lpstr>Robot taxis may be overgrown bicycles</vt:lpstr>
      <vt:lpstr>Appendix</vt:lpstr>
      <vt:lpstr>Less energy = less battery</vt:lpstr>
      <vt:lpstr>Micromobility fits the city</vt:lpstr>
      <vt:lpstr>Elcano project</vt:lpstr>
      <vt:lpstr>Other systems</vt:lpstr>
      <vt:lpstr>Elcano Architecture</vt:lpstr>
      <vt:lpstr>Trike circuit boards</vt:lpstr>
      <vt:lpstr>Problems</vt:lpstr>
      <vt:lpstr>CARLA driving simulator scene</vt:lpstr>
      <vt:lpstr>Simulator Interface Architecture</vt:lpstr>
      <vt:lpstr>Simulator interface circuit board</vt:lpstr>
      <vt:lpstr>Micromobility as public transit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Bus Service  on Ten Times Less Energy</dc:title>
  <dc:creator>Tyler Folsom</dc:creator>
  <cp:lastModifiedBy>Tyler Folsom</cp:lastModifiedBy>
  <cp:revision>13</cp:revision>
  <dcterms:created xsi:type="dcterms:W3CDTF">2022-05-11T18:16:21Z</dcterms:created>
  <dcterms:modified xsi:type="dcterms:W3CDTF">2022-05-25T17:53:21Z</dcterms:modified>
</cp:coreProperties>
</file>