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sldIdLst>
    <p:sldId id="256" r:id="rId5"/>
    <p:sldId id="441" r:id="rId6"/>
    <p:sldId id="263" r:id="rId7"/>
    <p:sldId id="262" r:id="rId8"/>
    <p:sldId id="264" r:id="rId9"/>
    <p:sldId id="396" r:id="rId10"/>
    <p:sldId id="265" r:id="rId11"/>
    <p:sldId id="471" r:id="rId12"/>
    <p:sldId id="472" r:id="rId13"/>
    <p:sldId id="475" r:id="rId14"/>
    <p:sldId id="476" r:id="rId15"/>
    <p:sldId id="473" r:id="rId16"/>
    <p:sldId id="482" r:id="rId17"/>
    <p:sldId id="479" r:id="rId18"/>
    <p:sldId id="401" r:id="rId19"/>
    <p:sldId id="394" r:id="rId20"/>
    <p:sldId id="477" r:id="rId21"/>
    <p:sldId id="478" r:id="rId22"/>
    <p:sldId id="470" r:id="rId23"/>
    <p:sldId id="433" r:id="rId24"/>
    <p:sldId id="481" r:id="rId25"/>
    <p:sldId id="430"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ggedal, Kristina" initials="HK" lastIdx="7" clrIdx="0">
    <p:extLst>
      <p:ext uri="{19B8F6BF-5375-455C-9EA6-DF929625EA0E}">
        <p15:presenceInfo xmlns:p15="http://schemas.microsoft.com/office/powerpoint/2012/main" userId="S::50636@icf.com::a40fb82c-43d2-4f73-bb53-c02773ac397f" providerId="AD"/>
      </p:ext>
    </p:extLst>
  </p:cmAuthor>
  <p:cmAuthor id="2" name="Scott Middleton" initials="SM" lastIdx="3" clrIdx="1">
    <p:extLst>
      <p:ext uri="{19B8F6BF-5375-455C-9EA6-DF929625EA0E}">
        <p15:presenceInfo xmlns:p15="http://schemas.microsoft.com/office/powerpoint/2012/main" userId="S::scott.middleton@ebp-us.com::5a761910-7e01-4bef-a3a9-dbef10883005" providerId="AD"/>
      </p:ext>
    </p:extLst>
  </p:cmAuthor>
  <p:cmAuthor id="3" name="Collins, Jessica CTR (FHWA)" initials="CJC(" lastIdx="7" clrIdx="2">
    <p:extLst>
      <p:ext uri="{19B8F6BF-5375-455C-9EA6-DF929625EA0E}">
        <p15:presenceInfo xmlns:p15="http://schemas.microsoft.com/office/powerpoint/2012/main" userId="S-1-5-21-982035342-1880134254-310265210-782926" providerId="AD"/>
      </p:ext>
    </p:extLst>
  </p:cmAuthor>
  <p:cmAuthor id="4" name="Greenberg, Allen (FHWA)" initials="GA(" lastIdx="3" clrIdx="3">
    <p:extLst>
      <p:ext uri="{19B8F6BF-5375-455C-9EA6-DF929625EA0E}">
        <p15:presenceInfo xmlns:p15="http://schemas.microsoft.com/office/powerpoint/2012/main" userId="S-1-5-21-982035342-1880134254-310265210-568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CC0000"/>
    <a:srgbClr val="D0D8E8"/>
    <a:srgbClr val="F5F5F5"/>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6" autoAdjust="0"/>
    <p:restoredTop sz="82122" autoAdjust="0"/>
  </p:normalViewPr>
  <p:slideViewPr>
    <p:cSldViewPr>
      <p:cViewPr varScale="1">
        <p:scale>
          <a:sx n="112" d="100"/>
          <a:sy n="112" d="100"/>
        </p:scale>
        <p:origin x="1236"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3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655" tIns="47327" rIns="94655" bIns="47327"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655" tIns="47327" rIns="94655" bIns="47327" rtlCol="0"/>
          <a:lstStyle>
            <a:lvl1pPr algn="r">
              <a:defRPr sz="1200"/>
            </a:lvl1pPr>
          </a:lstStyle>
          <a:p>
            <a:fld id="{8C58463C-EB53-45FA-BB60-50D3A52B8C2E}" type="datetimeFigureOut">
              <a:rPr lang="en-US" smtClean="0"/>
              <a:t>5/25/2022</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655" tIns="47327" rIns="94655" bIns="4732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655" tIns="47327" rIns="94655" bIns="47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655" tIns="47327" rIns="94655" bIns="47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655" tIns="47327" rIns="94655" bIns="47327" rtlCol="0" anchor="b"/>
          <a:lstStyle>
            <a:lvl1pPr algn="r">
              <a:defRPr sz="1200"/>
            </a:lvl1pPr>
          </a:lstStyle>
          <a:p>
            <a:fld id="{55AD3894-DE28-4F0A-BEDF-D92DC160B24F}" type="slidenum">
              <a:rPr lang="en-US" smtClean="0"/>
              <a:t>‹#›</a:t>
            </a:fld>
            <a:endParaRPr lang="en-US" dirty="0"/>
          </a:p>
        </p:txBody>
      </p:sp>
    </p:spTree>
    <p:extLst>
      <p:ext uri="{BB962C8B-B14F-4D97-AF65-F5344CB8AC3E}">
        <p14:creationId xmlns:p14="http://schemas.microsoft.com/office/powerpoint/2010/main" val="293700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1</a:t>
            </a:fld>
            <a:endParaRPr lang="en-US" dirty="0"/>
          </a:p>
        </p:txBody>
      </p:sp>
    </p:spTree>
    <p:extLst>
      <p:ext uri="{BB962C8B-B14F-4D97-AF65-F5344CB8AC3E}">
        <p14:creationId xmlns:p14="http://schemas.microsoft.com/office/powerpoint/2010/main" val="2530596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 ownership – if you want to travel privately you’d just drive yourself. TNC when you don’t want to drive yourself.</a:t>
            </a:r>
          </a:p>
          <a:p>
            <a:r>
              <a:rPr lang="en-US" dirty="0"/>
              <a:t>Transit use makes sense – may use shared rides to fill in transit network gaps. </a:t>
            </a:r>
          </a:p>
          <a:p>
            <a:r>
              <a:rPr lang="en-US" dirty="0"/>
              <a:t>Having good transit at the location you start makes sharing less likely. Destination having good transit doesn’t matter as much because if you didn’t have the option at the origin, irrelevant. </a:t>
            </a:r>
          </a:p>
          <a:p>
            <a:endParaRPr lang="en-US" dirty="0"/>
          </a:p>
          <a:p>
            <a:r>
              <a:rPr lang="en-US" dirty="0"/>
              <a:t>Dense office location – 90</a:t>
            </a:r>
            <a:r>
              <a:rPr lang="en-US" baseline="30000" dirty="0"/>
              <a:t>th</a:t>
            </a:r>
            <a:r>
              <a:rPr lang="en-US" dirty="0"/>
              <a:t> percentile density </a:t>
            </a:r>
          </a:p>
          <a:p>
            <a:r>
              <a:rPr lang="en-US" dirty="0"/>
              <a:t>Competitive transit – percentile based, ratio of access to population for transit vs auto </a:t>
            </a:r>
          </a:p>
          <a:p>
            <a:r>
              <a:rPr lang="en-US" dirty="0"/>
              <a:t>More likely to share in the evening vs the morning, fewer schedule concerns </a:t>
            </a:r>
          </a:p>
          <a:p>
            <a:endParaRPr lang="en-US" dirty="0"/>
          </a:p>
          <a:p>
            <a:r>
              <a:rPr lang="en-US" dirty="0"/>
              <a:t>Home based commute – point of comparison is non home based. </a:t>
            </a:r>
          </a:p>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14</a:t>
            </a:fld>
            <a:endParaRPr lang="en-US" dirty="0"/>
          </a:p>
        </p:txBody>
      </p:sp>
    </p:spTree>
    <p:extLst>
      <p:ext uri="{BB962C8B-B14F-4D97-AF65-F5344CB8AC3E}">
        <p14:creationId xmlns:p14="http://schemas.microsoft.com/office/powerpoint/2010/main" val="2334705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Elasticities for different categories of riders or trips </a:t>
            </a:r>
          </a:p>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15</a:t>
            </a:fld>
            <a:endParaRPr lang="en-US" dirty="0"/>
          </a:p>
        </p:txBody>
      </p:sp>
    </p:spTree>
    <p:extLst>
      <p:ext uri="{BB962C8B-B14F-4D97-AF65-F5344CB8AC3E}">
        <p14:creationId xmlns:p14="http://schemas.microsoft.com/office/powerpoint/2010/main" val="1271309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Travel time elasticities – not a lot of variability </a:t>
            </a:r>
          </a:p>
          <a:p>
            <a:r>
              <a:rPr lang="en-US" dirty="0"/>
              <a:t>20mph – 3 minutes to go a mile </a:t>
            </a:r>
          </a:p>
          <a:p>
            <a:r>
              <a:rPr lang="en-US" dirty="0"/>
              <a:t>30 mph – 2 minutes </a:t>
            </a:r>
          </a:p>
          <a:p>
            <a:r>
              <a:rPr lang="en-US" dirty="0"/>
              <a:t>Example – speed of 20mph vs 30mph </a:t>
            </a:r>
          </a:p>
          <a:p>
            <a:endParaRPr lang="en-US" dirty="0"/>
          </a:p>
          <a:p>
            <a:r>
              <a:rPr lang="en-US" dirty="0"/>
              <a:t>Not surprised that value of time is lower for lower income </a:t>
            </a:r>
            <a:r>
              <a:rPr lang="en-US" dirty="0" err="1"/>
              <a:t>hhs</a:t>
            </a:r>
            <a:r>
              <a:rPr lang="en-US" dirty="0"/>
              <a:t> </a:t>
            </a:r>
          </a:p>
        </p:txBody>
      </p:sp>
      <p:sp>
        <p:nvSpPr>
          <p:cNvPr id="4" name="Slide Number Placeholder 3"/>
          <p:cNvSpPr>
            <a:spLocks noGrp="1"/>
          </p:cNvSpPr>
          <p:nvPr>
            <p:ph type="sldNum" sz="quarter" idx="5"/>
          </p:nvPr>
        </p:nvSpPr>
        <p:spPr/>
        <p:txBody>
          <a:bodyPr/>
          <a:lstStyle/>
          <a:p>
            <a:fld id="{55AD3894-DE28-4F0A-BEDF-D92DC160B24F}" type="slidenum">
              <a:rPr lang="en-US" smtClean="0"/>
              <a:t>16</a:t>
            </a:fld>
            <a:endParaRPr lang="en-US" dirty="0"/>
          </a:p>
        </p:txBody>
      </p:sp>
    </p:spTree>
    <p:extLst>
      <p:ext uri="{BB962C8B-B14F-4D97-AF65-F5344CB8AC3E}">
        <p14:creationId xmlns:p14="http://schemas.microsoft.com/office/powerpoint/2010/main" val="111320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17</a:t>
            </a:fld>
            <a:endParaRPr lang="en-US" dirty="0"/>
          </a:p>
        </p:txBody>
      </p:sp>
    </p:spTree>
    <p:extLst>
      <p:ext uri="{BB962C8B-B14F-4D97-AF65-F5344CB8AC3E}">
        <p14:creationId xmlns:p14="http://schemas.microsoft.com/office/powerpoint/2010/main" val="529181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value $231 compares the effect of price differential and travel time penalties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value represents the amount that respondents were willing to pay to reach their destinations more quickly (</a:t>
            </a:r>
            <a:r>
              <a:rPr lang="en-US" sz="1200" u="sng" kern="1200" dirty="0">
                <a:solidFill>
                  <a:schemeClr val="tx1"/>
                </a:solidFill>
                <a:effectLst/>
                <a:latin typeface="+mn-lt"/>
                <a:ea typeface="+mn-ea"/>
                <a:cs typeface="+mn-cs"/>
              </a:rPr>
              <a:t>and privately</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Because all price and time differentials were presented relative to the private trip as part of a shared product option, the desire for privacy (which might also have a per-mile rate) is not separable from the desire for faster arrival.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Because shared choices were presented with fixed uncertainty bands at the different travel time penalty levels, the effect of uncertainty and delay can also not be separated in the choice survey. These limitations are discussed more in the sub-section Limitations of Approach.”</a:t>
            </a:r>
          </a:p>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18</a:t>
            </a:fld>
            <a:endParaRPr lang="en-US" dirty="0"/>
          </a:p>
        </p:txBody>
      </p:sp>
    </p:spTree>
    <p:extLst>
      <p:ext uri="{BB962C8B-B14F-4D97-AF65-F5344CB8AC3E}">
        <p14:creationId xmlns:p14="http://schemas.microsoft.com/office/powerpoint/2010/main" val="245413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19</a:t>
            </a:fld>
            <a:endParaRPr lang="en-US" dirty="0"/>
          </a:p>
        </p:txBody>
      </p:sp>
    </p:spTree>
    <p:extLst>
      <p:ext uri="{BB962C8B-B14F-4D97-AF65-F5344CB8AC3E}">
        <p14:creationId xmlns:p14="http://schemas.microsoft.com/office/powerpoint/2010/main" val="1085642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20</a:t>
            </a:fld>
            <a:endParaRPr lang="en-US" dirty="0"/>
          </a:p>
        </p:txBody>
      </p:sp>
    </p:spTree>
    <p:extLst>
      <p:ext uri="{BB962C8B-B14F-4D97-AF65-F5344CB8AC3E}">
        <p14:creationId xmlns:p14="http://schemas.microsoft.com/office/powerpoint/2010/main" val="2838227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not a cost-effective solution to subsidize shared rides, lots of that subsidy goes to riders more likely to share anyways, doesn’t move the needle that much </a:t>
            </a:r>
          </a:p>
        </p:txBody>
      </p:sp>
      <p:sp>
        <p:nvSpPr>
          <p:cNvPr id="4" name="Slide Number Placeholder 3"/>
          <p:cNvSpPr>
            <a:spLocks noGrp="1"/>
          </p:cNvSpPr>
          <p:nvPr>
            <p:ph type="sldNum" sz="quarter" idx="5"/>
          </p:nvPr>
        </p:nvSpPr>
        <p:spPr/>
        <p:txBody>
          <a:bodyPr/>
          <a:lstStyle/>
          <a:p>
            <a:fld id="{55AD3894-DE28-4F0A-BEDF-D92DC160B24F}" type="slidenum">
              <a:rPr lang="en-US" smtClean="0"/>
              <a:t>21</a:t>
            </a:fld>
            <a:endParaRPr lang="en-US" dirty="0"/>
          </a:p>
        </p:txBody>
      </p:sp>
    </p:spTree>
    <p:extLst>
      <p:ext uri="{BB962C8B-B14F-4D97-AF65-F5344CB8AC3E}">
        <p14:creationId xmlns:p14="http://schemas.microsoft.com/office/powerpoint/2010/main" val="808161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Allens</a:t>
            </a:r>
            <a:r>
              <a:rPr lang="en-US" dirty="0"/>
              <a:t> focus: time penalties on non-shared trips </a:t>
            </a:r>
          </a:p>
        </p:txBody>
      </p:sp>
      <p:sp>
        <p:nvSpPr>
          <p:cNvPr id="4" name="Slide Number Placeholder 3"/>
          <p:cNvSpPr>
            <a:spLocks noGrp="1"/>
          </p:cNvSpPr>
          <p:nvPr>
            <p:ph type="sldNum" sz="quarter" idx="5"/>
          </p:nvPr>
        </p:nvSpPr>
        <p:spPr/>
        <p:txBody>
          <a:bodyPr/>
          <a:lstStyle/>
          <a:p>
            <a:fld id="{55AD3894-DE28-4F0A-BEDF-D92DC160B24F}" type="slidenum">
              <a:rPr lang="en-US" smtClean="0"/>
              <a:t>22</a:t>
            </a:fld>
            <a:endParaRPr lang="en-US" dirty="0"/>
          </a:p>
        </p:txBody>
      </p:sp>
    </p:spTree>
    <p:extLst>
      <p:ext uri="{BB962C8B-B14F-4D97-AF65-F5344CB8AC3E}">
        <p14:creationId xmlns:p14="http://schemas.microsoft.com/office/powerpoint/2010/main" val="48696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that ridehailing isn't necessarily equivalent to SOV. Although it isn't Pool, it may still have high occupancy if it is a group of 2+ people. It could also be worse than SOV if drivers are deadheading between passengers.</a:t>
            </a:r>
          </a:p>
        </p:txBody>
      </p:sp>
      <p:sp>
        <p:nvSpPr>
          <p:cNvPr id="4" name="Slide Number Placeholder 3"/>
          <p:cNvSpPr>
            <a:spLocks noGrp="1"/>
          </p:cNvSpPr>
          <p:nvPr>
            <p:ph type="sldNum" sz="quarter" idx="5"/>
          </p:nvPr>
        </p:nvSpPr>
        <p:spPr/>
        <p:txBody>
          <a:bodyPr/>
          <a:lstStyle/>
          <a:p>
            <a:fld id="{55AD3894-DE28-4F0A-BEDF-D92DC160B24F}" type="slidenum">
              <a:rPr lang="en-US" smtClean="0"/>
              <a:t>3</a:t>
            </a:fld>
            <a:endParaRPr lang="en-US" dirty="0"/>
          </a:p>
        </p:txBody>
      </p:sp>
    </p:spTree>
    <p:extLst>
      <p:ext uri="{BB962C8B-B14F-4D97-AF65-F5344CB8AC3E}">
        <p14:creationId xmlns:p14="http://schemas.microsoft.com/office/powerpoint/2010/main" val="313781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4</a:t>
            </a:fld>
            <a:endParaRPr lang="en-US" dirty="0"/>
          </a:p>
        </p:txBody>
      </p:sp>
    </p:spTree>
    <p:extLst>
      <p:ext uri="{BB962C8B-B14F-4D97-AF65-F5344CB8AC3E}">
        <p14:creationId xmlns:p14="http://schemas.microsoft.com/office/powerpoint/2010/main" val="3219534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COVID SURVEY from Fall 2018 </a:t>
            </a:r>
          </a:p>
          <a:p>
            <a:endParaRPr lang="en-US" dirty="0"/>
          </a:p>
          <a:p>
            <a:r>
              <a:rPr lang="en-US" dirty="0"/>
              <a:t>Had a lot of population data from the provider to weight our sample accordingly </a:t>
            </a:r>
          </a:p>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5</a:t>
            </a:fld>
            <a:endParaRPr lang="en-US" dirty="0"/>
          </a:p>
        </p:txBody>
      </p:sp>
    </p:spTree>
    <p:extLst>
      <p:ext uri="{BB962C8B-B14F-4D97-AF65-F5344CB8AC3E}">
        <p14:creationId xmlns:p14="http://schemas.microsoft.com/office/powerpoint/2010/main" val="1606682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COVID</a:t>
            </a:r>
          </a:p>
        </p:txBody>
      </p:sp>
      <p:sp>
        <p:nvSpPr>
          <p:cNvPr id="4" name="Slide Number Placeholder 3"/>
          <p:cNvSpPr>
            <a:spLocks noGrp="1"/>
          </p:cNvSpPr>
          <p:nvPr>
            <p:ph type="sldNum" sz="quarter" idx="5"/>
          </p:nvPr>
        </p:nvSpPr>
        <p:spPr/>
        <p:txBody>
          <a:bodyPr/>
          <a:lstStyle/>
          <a:p>
            <a:fld id="{55AD3894-DE28-4F0A-BEDF-D92DC160B24F}" type="slidenum">
              <a:rPr lang="en-US" smtClean="0"/>
              <a:t>6</a:t>
            </a:fld>
            <a:endParaRPr lang="en-US" dirty="0"/>
          </a:p>
        </p:txBody>
      </p:sp>
    </p:spTree>
    <p:extLst>
      <p:ext uri="{BB962C8B-B14F-4D97-AF65-F5344CB8AC3E}">
        <p14:creationId xmlns:p14="http://schemas.microsoft.com/office/powerpoint/2010/main" val="2686452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7</a:t>
            </a:fld>
            <a:endParaRPr lang="en-US" dirty="0"/>
          </a:p>
        </p:txBody>
      </p:sp>
    </p:spTree>
    <p:extLst>
      <p:ext uri="{BB962C8B-B14F-4D97-AF65-F5344CB8AC3E}">
        <p14:creationId xmlns:p14="http://schemas.microsoft.com/office/powerpoint/2010/main" val="1756296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is showing % of private rides that would have used shared according to survey under this % discount offered </a:t>
            </a:r>
          </a:p>
          <a:p>
            <a:endParaRPr lang="en-US" dirty="0"/>
          </a:p>
          <a:p>
            <a:r>
              <a:rPr lang="en-US" dirty="0"/>
              <a:t>BARS ARE INCOME CATEGORIES </a:t>
            </a:r>
          </a:p>
          <a:p>
            <a:r>
              <a:rPr lang="en-US" dirty="0"/>
              <a:t>X AXIS IS % DISCOUNT FOR SHARING THE RIDE</a:t>
            </a:r>
          </a:p>
          <a:p>
            <a:endParaRPr lang="en-US" dirty="0"/>
          </a:p>
          <a:p>
            <a:r>
              <a:rPr lang="en-US" dirty="0"/>
              <a:t>Lower income – more price sensitive. Difference between discount %s not dramatic. Not continuous results, which may have impacted model. </a:t>
            </a:r>
          </a:p>
          <a:p>
            <a:endParaRPr lang="en-US" dirty="0"/>
          </a:p>
          <a:p>
            <a:endParaRPr lang="en-US" dirty="0"/>
          </a:p>
        </p:txBody>
      </p:sp>
      <p:sp>
        <p:nvSpPr>
          <p:cNvPr id="4" name="Slide Number Placeholder 3"/>
          <p:cNvSpPr>
            <a:spLocks noGrp="1"/>
          </p:cNvSpPr>
          <p:nvPr>
            <p:ph type="sldNum" sz="quarter" idx="5"/>
          </p:nvPr>
        </p:nvSpPr>
        <p:spPr/>
        <p:txBody>
          <a:bodyPr/>
          <a:lstStyle/>
          <a:p>
            <a:fld id="{55AD3894-DE28-4F0A-BEDF-D92DC160B24F}" type="slidenum">
              <a:rPr lang="en-US" smtClean="0"/>
              <a:t>9</a:t>
            </a:fld>
            <a:endParaRPr lang="en-US" dirty="0"/>
          </a:p>
        </p:txBody>
      </p:sp>
    </p:spTree>
    <p:extLst>
      <p:ext uri="{BB962C8B-B14F-4D97-AF65-F5344CB8AC3E}">
        <p14:creationId xmlns:p14="http://schemas.microsoft.com/office/powerpoint/2010/main" val="3340766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Tested differences in travel time for hypothetical rides. Reliability/variability not captured.  There are some group of riders who will not use shared ride no matter how appealing the circumstances (no time penalty, max discount). Business riders who may be getting reimbursed</a:t>
            </a:r>
          </a:p>
        </p:txBody>
      </p:sp>
      <p:sp>
        <p:nvSpPr>
          <p:cNvPr id="4" name="Slide Number Placeholder 3"/>
          <p:cNvSpPr>
            <a:spLocks noGrp="1"/>
          </p:cNvSpPr>
          <p:nvPr>
            <p:ph type="sldNum" sz="quarter" idx="5"/>
          </p:nvPr>
        </p:nvSpPr>
        <p:spPr/>
        <p:txBody>
          <a:bodyPr/>
          <a:lstStyle/>
          <a:p>
            <a:fld id="{55AD3894-DE28-4F0A-BEDF-D92DC160B24F}" type="slidenum">
              <a:rPr lang="en-US" smtClean="0"/>
              <a:t>10</a:t>
            </a:fld>
            <a:endParaRPr lang="en-US" dirty="0"/>
          </a:p>
        </p:txBody>
      </p:sp>
    </p:spTree>
    <p:extLst>
      <p:ext uri="{BB962C8B-B14F-4D97-AF65-F5344CB8AC3E}">
        <p14:creationId xmlns:p14="http://schemas.microsoft.com/office/powerpoint/2010/main" val="207379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test bottom cell – but its not the comparison point. Reference value is taking a private trip. </a:t>
            </a:r>
          </a:p>
        </p:txBody>
      </p:sp>
      <p:sp>
        <p:nvSpPr>
          <p:cNvPr id="4" name="Slide Number Placeholder 3"/>
          <p:cNvSpPr>
            <a:spLocks noGrp="1"/>
          </p:cNvSpPr>
          <p:nvPr>
            <p:ph type="sldNum" sz="quarter" idx="5"/>
          </p:nvPr>
        </p:nvSpPr>
        <p:spPr/>
        <p:txBody>
          <a:bodyPr/>
          <a:lstStyle/>
          <a:p>
            <a:fld id="{55AD3894-DE28-4F0A-BEDF-D92DC160B24F}" type="slidenum">
              <a:rPr lang="en-US" smtClean="0"/>
              <a:t>11</a:t>
            </a:fld>
            <a:endParaRPr lang="en-US" dirty="0"/>
          </a:p>
        </p:txBody>
      </p:sp>
    </p:spTree>
    <p:extLst>
      <p:ext uri="{BB962C8B-B14F-4D97-AF65-F5344CB8AC3E}">
        <p14:creationId xmlns:p14="http://schemas.microsoft.com/office/powerpoint/2010/main" val="258537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676400"/>
            <a:ext cx="7162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9745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p:spPr>
        <p:txBody>
          <a:bodyPr anchor="b"/>
          <a:lstStyle>
            <a:lvl1pPr algn="l">
              <a:defRPr sz="2000" b="1">
                <a:solidFill>
                  <a:schemeClr val="accent3">
                    <a:lumMod val="50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752600"/>
            <a:ext cx="5486400" cy="29749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5959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F5F867-A496-4F03-96D6-0E2B8ACFB2AB}"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
        <p:nvSpPr>
          <p:cNvPr id="8" name="Title Placeholder 1"/>
          <p:cNvSpPr txBox="1">
            <a:spLocks/>
          </p:cNvSpPr>
          <p:nvPr userDrawn="1"/>
        </p:nvSpPr>
        <p:spPr>
          <a:xfrm>
            <a:off x="1219200"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160212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72C6CD-D8C4-47F0-AAA3-5593D72FB6E2}"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03048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4E188E-F734-402D-815F-F830D8C1BBFE}"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53528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r>
              <a:rPr lang="en-US" dirty="0"/>
              <a:t>Insert Page Number</a:t>
            </a:r>
          </a:p>
        </p:txBody>
      </p:sp>
    </p:spTree>
    <p:extLst>
      <p:ext uri="{BB962C8B-B14F-4D97-AF65-F5344CB8AC3E}">
        <p14:creationId xmlns:p14="http://schemas.microsoft.com/office/powerpoint/2010/main" val="298321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6AE889C-715D-46B5-AC1A-0CADAA5A837A}"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
        <p:nvSpPr>
          <p:cNvPr id="7" name="Title Placeholder 1"/>
          <p:cNvSpPr>
            <a:spLocks noGrp="1"/>
          </p:cNvSpPr>
          <p:nvPr>
            <p:ph type="title"/>
          </p:nvPr>
        </p:nvSpPr>
        <p:spPr>
          <a:xfrm>
            <a:off x="1219200" y="76200"/>
            <a:ext cx="714122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0940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3581400"/>
            <a:ext cx="7010400" cy="1362075"/>
          </a:xfrm>
          <a:solidFill>
            <a:schemeClr val="bg1"/>
          </a:solidFill>
        </p:spPr>
        <p:txBody>
          <a:bodyPr anchor="t"/>
          <a:lstStyle>
            <a:lvl1pPr algn="l">
              <a:defRPr sz="4000" b="1" cap="all">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524000" y="1752600"/>
            <a:ext cx="69342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AF412-7EFB-4FDD-A474-8A5405A5368F}"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
        <p:nvSpPr>
          <p:cNvPr id="7" name="Title Placeholder 1"/>
          <p:cNvSpPr txBox="1">
            <a:spLocks/>
          </p:cNvSpPr>
          <p:nvPr userDrawn="1"/>
        </p:nvSpPr>
        <p:spPr>
          <a:xfrm>
            <a:off x="1219200"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343651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05000"/>
            <a:ext cx="3657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29200" y="1905000"/>
            <a:ext cx="3962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12B456-E18B-4FBB-870C-B10706A18E38}"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58688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199" y="1828800"/>
            <a:ext cx="3451927"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9200" y="2590800"/>
            <a:ext cx="3429000" cy="2907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1828800"/>
            <a:ext cx="3355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2603162"/>
            <a:ext cx="3355975" cy="2895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AB11B-20DC-407B-B80F-8D905B687AFD}" type="datetime1">
              <a:rPr lang="en-US" smtClean="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208265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F7D2DB-249D-4966-8627-F38F482EEBEC}" type="datetime1">
              <a:rPr lang="en-US" smtClean="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357567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D936F-3C7B-47EC-B45F-001B8D306501}" type="datetime1">
              <a:rPr lang="en-US" smtClean="0"/>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4C510D-D580-43A2-9ABD-5D3EEA2F3D97}" type="slidenum">
              <a:rPr lang="en-US" smtClean="0"/>
              <a:t>‹#›</a:t>
            </a:fld>
            <a:endParaRPr lang="en-US" dirty="0"/>
          </a:p>
        </p:txBody>
      </p:sp>
      <p:sp>
        <p:nvSpPr>
          <p:cNvPr id="5" name="Title Placeholder 1"/>
          <p:cNvSpPr>
            <a:spLocks noGrp="1"/>
          </p:cNvSpPr>
          <p:nvPr>
            <p:ph type="title"/>
          </p:nvPr>
        </p:nvSpPr>
        <p:spPr>
          <a:xfrm>
            <a:off x="1219200" y="76200"/>
            <a:ext cx="714122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671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76400"/>
            <a:ext cx="5111750"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04603-DF7D-40E9-8DE1-BC321F552231}"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
        <p:nvSpPr>
          <p:cNvPr id="8" name="Title Placeholder 1"/>
          <p:cNvSpPr>
            <a:spLocks noGrp="1"/>
          </p:cNvSpPr>
          <p:nvPr>
            <p:ph type="title"/>
          </p:nvPr>
        </p:nvSpPr>
        <p:spPr>
          <a:xfrm>
            <a:off x="1219200" y="76200"/>
            <a:ext cx="714122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2970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76200"/>
            <a:ext cx="714122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19200" y="1676400"/>
            <a:ext cx="7162800" cy="4343399"/>
          </a:xfrm>
          <a:prstGeom prst="rect">
            <a:avLst/>
          </a:prstGeom>
          <a:solidFill>
            <a:schemeClr val="bg1"/>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438400" y="6324600"/>
            <a:ext cx="1066800" cy="365125"/>
          </a:xfrm>
          <a:prstGeom prst="rect">
            <a:avLst/>
          </a:prstGeom>
        </p:spPr>
        <p:txBody>
          <a:bodyPr vert="horz" lIns="91440" tIns="45720" rIns="91440" bIns="45720" rtlCol="0" anchor="ctr"/>
          <a:lstStyle>
            <a:lvl1pPr algn="l">
              <a:defRPr sz="1200">
                <a:solidFill>
                  <a:schemeClr val="bg1"/>
                </a:solidFill>
              </a:defRPr>
            </a:lvl1pPr>
          </a:lstStyle>
          <a:p>
            <a:fld id="{ED9EC684-5B88-45A8-AC28-53CBC29A5E68}" type="datetime1">
              <a:rPr lang="en-US" smtClean="0"/>
              <a:t>5/25/2022</a:t>
            </a:fld>
            <a:endParaRPr lang="en-US" dirty="0"/>
          </a:p>
        </p:txBody>
      </p:sp>
      <p:sp>
        <p:nvSpPr>
          <p:cNvPr id="5" name="Footer Placeholder 4"/>
          <p:cNvSpPr>
            <a:spLocks noGrp="1"/>
          </p:cNvSpPr>
          <p:nvPr>
            <p:ph type="ftr" sz="quarter" idx="3"/>
          </p:nvPr>
        </p:nvSpPr>
        <p:spPr>
          <a:xfrm>
            <a:off x="3657600" y="6324600"/>
            <a:ext cx="2590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324600" y="6324600"/>
            <a:ext cx="2133600" cy="365125"/>
          </a:xfrm>
          <a:prstGeom prst="rect">
            <a:avLst/>
          </a:prstGeom>
        </p:spPr>
        <p:txBody>
          <a:bodyPr vert="horz" lIns="91440" tIns="45720" rIns="91440" bIns="45720" rtlCol="0" anchor="ctr"/>
          <a:lstStyle>
            <a:lvl1pPr algn="r">
              <a:defRPr sz="1200">
                <a:solidFill>
                  <a:schemeClr val="bg1"/>
                </a:solidFill>
              </a:defRPr>
            </a:lvl1pPr>
          </a:lstStyle>
          <a:p>
            <a:fld id="{964C510D-D580-43A2-9ABD-5D3EEA2F3D97}" type="slidenum">
              <a:rPr lang="en-US" smtClean="0"/>
              <a:pPr/>
              <a:t>‹#›</a:t>
            </a:fld>
            <a:endParaRPr lang="en-US" dirty="0"/>
          </a:p>
        </p:txBody>
      </p:sp>
    </p:spTree>
    <p:extLst>
      <p:ext uri="{BB962C8B-B14F-4D97-AF65-F5344CB8AC3E}">
        <p14:creationId xmlns:p14="http://schemas.microsoft.com/office/powerpoint/2010/main" val="150954334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52400" y="97863"/>
            <a:ext cx="8839200" cy="1241425"/>
          </a:xfrm>
        </p:spPr>
        <p:txBody>
          <a:bodyPr>
            <a:normAutofit/>
          </a:bodyPr>
          <a:lstStyle/>
          <a:p>
            <a:r>
              <a:rPr lang="en-US" sz="3600" dirty="0"/>
              <a:t>The Effect of Price and Time on Private and Shared Transportation Network Company Trips</a:t>
            </a:r>
          </a:p>
        </p:txBody>
      </p:sp>
      <p:sp>
        <p:nvSpPr>
          <p:cNvPr id="6" name="Subtitle 5"/>
          <p:cNvSpPr txBox="1">
            <a:spLocks noGrp="1"/>
          </p:cNvSpPr>
          <p:nvPr>
            <p:ph type="subTitle" idx="1"/>
          </p:nvPr>
        </p:nvSpPr>
        <p:spPr>
          <a:xfrm>
            <a:off x="304800" y="4876800"/>
            <a:ext cx="2895600" cy="941796"/>
          </a:xfrm>
          <a:prstGeom prst="rect">
            <a:avLst/>
          </a:prstGeom>
          <a:noFill/>
        </p:spPr>
        <p:txBody>
          <a:bodyPr wrap="square" rtlCol="0">
            <a:spAutoFit/>
          </a:bodyPr>
          <a:lstStyle/>
          <a:p>
            <a:pPr algn="l"/>
            <a:r>
              <a:rPr lang="en-US" sz="1200" dirty="0">
                <a:solidFill>
                  <a:schemeClr val="bg1"/>
                </a:solidFill>
              </a:rPr>
              <a:t>Office of Operations</a:t>
            </a:r>
          </a:p>
          <a:p>
            <a:pPr algn="l"/>
            <a:r>
              <a:rPr lang="en-US" sz="1200" dirty="0">
                <a:solidFill>
                  <a:schemeClr val="bg1"/>
                </a:solidFill>
              </a:rPr>
              <a:t>Federal Highway Administration</a:t>
            </a:r>
          </a:p>
          <a:p>
            <a:pPr algn="l"/>
            <a:r>
              <a:rPr lang="en-US" sz="1200" dirty="0">
                <a:solidFill>
                  <a:schemeClr val="bg1"/>
                </a:solidFill>
              </a:rPr>
              <a:t>1200 New Jersey Avenue SE</a:t>
            </a:r>
          </a:p>
          <a:p>
            <a:pPr algn="l"/>
            <a:r>
              <a:rPr lang="en-US" sz="1200" dirty="0">
                <a:solidFill>
                  <a:schemeClr val="bg1"/>
                </a:solidFill>
              </a:rPr>
              <a:t>Washington, DC 20590 </a:t>
            </a:r>
          </a:p>
        </p:txBody>
      </p:sp>
      <p:sp>
        <p:nvSpPr>
          <p:cNvPr id="5" name="Content Placeholder 2"/>
          <p:cNvSpPr txBox="1">
            <a:spLocks/>
          </p:cNvSpPr>
          <p:nvPr/>
        </p:nvSpPr>
        <p:spPr>
          <a:xfrm>
            <a:off x="0" y="1725204"/>
            <a:ext cx="91440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i="1" dirty="0"/>
              <a:t>Transportation Research Board</a:t>
            </a:r>
          </a:p>
          <a:p>
            <a:pPr marL="0" indent="0" algn="ctr">
              <a:buNone/>
            </a:pPr>
            <a:r>
              <a:rPr lang="en-US" b="1" i="1" dirty="0"/>
              <a:t>Conference on Sustainability and Emerging Transportation Technology</a:t>
            </a:r>
          </a:p>
          <a:p>
            <a:pPr marL="0" indent="0" algn="ctr">
              <a:buNone/>
            </a:pPr>
            <a:br>
              <a:rPr lang="en-US" i="1" dirty="0"/>
            </a:br>
            <a:endParaRPr lang="en-US" i="1" dirty="0"/>
          </a:p>
          <a:p>
            <a:pPr marL="0" indent="0" algn="ctr">
              <a:buNone/>
            </a:pPr>
            <a:r>
              <a:rPr lang="en-US" dirty="0"/>
              <a:t>June 1</a:t>
            </a:r>
            <a:r>
              <a:rPr lang="en-US" baseline="30000" dirty="0"/>
              <a:t>st</a:t>
            </a:r>
            <a:r>
              <a:rPr lang="en-US" dirty="0"/>
              <a:t>, 2022</a:t>
            </a:r>
          </a:p>
        </p:txBody>
      </p:sp>
      <p:pic>
        <p:nvPicPr>
          <p:cNvPr id="2" name="Picture 1">
            <a:extLst>
              <a:ext uri="{FF2B5EF4-FFF2-40B4-BE49-F238E27FC236}">
                <a16:creationId xmlns:a16="http://schemas.microsoft.com/office/drawing/2014/main" id="{3E02ADB1-266E-4CAE-8FE7-62441B71B5A5}"/>
              </a:ext>
            </a:extLst>
          </p:cNvPr>
          <p:cNvPicPr>
            <a:picLocks noChangeAspect="1"/>
          </p:cNvPicPr>
          <p:nvPr/>
        </p:nvPicPr>
        <p:blipFill>
          <a:blip r:embed="rId3"/>
          <a:stretch>
            <a:fillRect/>
          </a:stretch>
        </p:blipFill>
        <p:spPr>
          <a:xfrm>
            <a:off x="7924800" y="6068248"/>
            <a:ext cx="955143" cy="616067"/>
          </a:xfrm>
          <a:prstGeom prst="rect">
            <a:avLst/>
          </a:prstGeom>
        </p:spPr>
      </p:pic>
      <p:pic>
        <p:nvPicPr>
          <p:cNvPr id="19" name="Picture 18">
            <a:extLst>
              <a:ext uri="{FF2B5EF4-FFF2-40B4-BE49-F238E27FC236}">
                <a16:creationId xmlns:a16="http://schemas.microsoft.com/office/drawing/2014/main" id="{24DF94F6-E913-4A0E-B3D1-BC6C45AC3CAA}"/>
              </a:ext>
            </a:extLst>
          </p:cNvPr>
          <p:cNvPicPr>
            <a:picLocks noChangeAspect="1"/>
          </p:cNvPicPr>
          <p:nvPr/>
        </p:nvPicPr>
        <p:blipFill rotWithShape="1">
          <a:blip r:embed="rId4">
            <a:extLst>
              <a:ext uri="{28A0092B-C50C-407E-A947-70E740481C1C}">
                <a14:useLocalDpi xmlns:a14="http://schemas.microsoft.com/office/drawing/2010/main" val="0"/>
              </a:ext>
            </a:extLst>
          </a:blip>
          <a:srcRect l="151" t="1" r="-1971" b="4038"/>
          <a:stretch/>
        </p:blipFill>
        <p:spPr>
          <a:xfrm>
            <a:off x="6213685" y="6226964"/>
            <a:ext cx="1524380" cy="431001"/>
          </a:xfrm>
          <a:prstGeom prst="rect">
            <a:avLst/>
          </a:prstGeom>
        </p:spPr>
      </p:pic>
    </p:spTree>
    <p:extLst>
      <p:ext uri="{BB962C8B-B14F-4D97-AF65-F5344CB8AC3E}">
        <p14:creationId xmlns:p14="http://schemas.microsoft.com/office/powerpoint/2010/main" val="1589087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normAutofit fontScale="90000"/>
          </a:bodyPr>
          <a:lstStyle/>
          <a:p>
            <a:r>
              <a:rPr lang="en-US" dirty="0"/>
              <a:t>Results: Descriptive Analysis of Time (Combined with Price)</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10</a:t>
            </a:fld>
            <a:endParaRPr lang="en-US" dirty="0"/>
          </a:p>
        </p:txBody>
      </p:sp>
      <p:sp>
        <p:nvSpPr>
          <p:cNvPr id="9" name="Content Placeholder 2">
            <a:extLst>
              <a:ext uri="{FF2B5EF4-FFF2-40B4-BE49-F238E27FC236}">
                <a16:creationId xmlns:a16="http://schemas.microsoft.com/office/drawing/2014/main" id="{41188430-1F61-498B-9881-2CC8BBE16A38}"/>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10" name="Content Placeholder 2">
            <a:extLst>
              <a:ext uri="{FF2B5EF4-FFF2-40B4-BE49-F238E27FC236}">
                <a16:creationId xmlns:a16="http://schemas.microsoft.com/office/drawing/2014/main" id="{D7D2795E-A8D9-4D63-A2F6-1E4C16BA582C}"/>
              </a:ext>
            </a:extLst>
          </p:cNvPr>
          <p:cNvSpPr txBox="1">
            <a:spLocks/>
          </p:cNvSpPr>
          <p:nvPr/>
        </p:nvSpPr>
        <p:spPr>
          <a:xfrm>
            <a:off x="1099504" y="1676401"/>
            <a:ext cx="7380611" cy="4440967"/>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Lower travel time penalties for shared rides correspond to greater portions of the population willing to use sharing, holding price constant. </a:t>
            </a:r>
          </a:p>
          <a:p>
            <a:r>
              <a:rPr lang="en-US" sz="2400" dirty="0"/>
              <a:t>As noted earlier, the willingness to share increases along with discount, due to price sensitivity.</a:t>
            </a:r>
          </a:p>
          <a:p>
            <a:r>
              <a:rPr lang="en-US" sz="2400" dirty="0"/>
              <a:t>Over 30% of users rejected a shared trip with no time penalty at the maximum discount (75% less expensive than the observed private trip).</a:t>
            </a:r>
          </a:p>
          <a:p>
            <a:r>
              <a:rPr lang="en-US" sz="2400" dirty="0"/>
              <a:t>At the lowest tested amount of travel time penalty (a 15-30% increase), 50% of respondents were unwilling to share at a 75% discount.</a:t>
            </a:r>
          </a:p>
        </p:txBody>
      </p:sp>
    </p:spTree>
    <p:extLst>
      <p:ext uri="{BB962C8B-B14F-4D97-AF65-F5344CB8AC3E}">
        <p14:creationId xmlns:p14="http://schemas.microsoft.com/office/powerpoint/2010/main" val="328972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a:xfrm>
            <a:off x="1098719" y="0"/>
            <a:ext cx="7141221" cy="1143000"/>
          </a:xfrm>
        </p:spPr>
        <p:txBody>
          <a:bodyPr>
            <a:normAutofit fontScale="90000"/>
          </a:bodyPr>
          <a:lstStyle/>
          <a:p>
            <a:r>
              <a:rPr lang="en-US" dirty="0"/>
              <a:t>Results: Descriptive Analysis of Time (Combined with Price)</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11</a:t>
            </a:fld>
            <a:endParaRPr lang="en-US" dirty="0"/>
          </a:p>
        </p:txBody>
      </p:sp>
      <p:sp>
        <p:nvSpPr>
          <p:cNvPr id="7" name="Rectangle 6">
            <a:extLst>
              <a:ext uri="{FF2B5EF4-FFF2-40B4-BE49-F238E27FC236}">
                <a16:creationId xmlns:a16="http://schemas.microsoft.com/office/drawing/2014/main" id="{BBD0A055-23D8-42CE-BF07-AA63E2F1531B}"/>
              </a:ext>
            </a:extLst>
          </p:cNvPr>
          <p:cNvSpPr/>
          <p:nvPr/>
        </p:nvSpPr>
        <p:spPr>
          <a:xfrm>
            <a:off x="442785" y="1591975"/>
            <a:ext cx="8548815" cy="707886"/>
          </a:xfrm>
          <a:prstGeom prst="rect">
            <a:avLst/>
          </a:prstGeom>
        </p:spPr>
        <p:txBody>
          <a:bodyPr wrap="square">
            <a:spAutoFit/>
          </a:bodyPr>
          <a:lstStyle/>
          <a:p>
            <a:pPr lvl="0">
              <a:defRPr/>
            </a:pPr>
            <a:r>
              <a:rPr lang="en-US" sz="2000" b="1" i="1" dirty="0">
                <a:solidFill>
                  <a:schemeClr val="tx2"/>
                </a:solidFill>
              </a:rPr>
              <a:t>Portion of private TNC users that switched from private to shared travel at each level of travel time difference and price difference offered (n = 3,142).</a:t>
            </a:r>
          </a:p>
        </p:txBody>
      </p:sp>
      <p:sp>
        <p:nvSpPr>
          <p:cNvPr id="9" name="Content Placeholder 2">
            <a:extLst>
              <a:ext uri="{FF2B5EF4-FFF2-40B4-BE49-F238E27FC236}">
                <a16:creationId xmlns:a16="http://schemas.microsoft.com/office/drawing/2014/main" id="{41188430-1F61-498B-9881-2CC8BBE16A38}"/>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pic>
        <p:nvPicPr>
          <p:cNvPr id="10" name="Picture 9">
            <a:extLst>
              <a:ext uri="{FF2B5EF4-FFF2-40B4-BE49-F238E27FC236}">
                <a16:creationId xmlns:a16="http://schemas.microsoft.com/office/drawing/2014/main" id="{9576E073-FC83-4658-BF1A-CEBD23E2DAA5}"/>
              </a:ext>
            </a:extLst>
          </p:cNvPr>
          <p:cNvPicPr/>
          <p:nvPr/>
        </p:nvPicPr>
        <p:blipFill rotWithShape="1">
          <a:blip r:embed="rId3"/>
          <a:srcRect/>
          <a:stretch/>
        </p:blipFill>
        <p:spPr>
          <a:xfrm>
            <a:off x="1447800" y="2299861"/>
            <a:ext cx="6400800" cy="3876724"/>
          </a:xfrm>
          <a:prstGeom prst="rect">
            <a:avLst/>
          </a:prstGeom>
          <a:ln>
            <a:solidFill>
              <a:schemeClr val="tx1"/>
            </a:solidFill>
          </a:ln>
        </p:spPr>
      </p:pic>
    </p:spTree>
    <p:extLst>
      <p:ext uri="{BB962C8B-B14F-4D97-AF65-F5344CB8AC3E}">
        <p14:creationId xmlns:p14="http://schemas.microsoft.com/office/powerpoint/2010/main" val="319515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a:xfrm>
            <a:off x="0" y="76200"/>
            <a:ext cx="9144000" cy="1143000"/>
          </a:xfrm>
        </p:spPr>
        <p:txBody>
          <a:bodyPr>
            <a:normAutofit/>
          </a:bodyPr>
          <a:lstStyle/>
          <a:p>
            <a:r>
              <a:rPr lang="en-US" dirty="0"/>
              <a:t>Results: Variables that Predict Sharing</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12</a:t>
            </a:fld>
            <a:endParaRPr lang="en-US" dirty="0"/>
          </a:p>
        </p:txBody>
      </p:sp>
      <p:sp>
        <p:nvSpPr>
          <p:cNvPr id="8" name="Content Placeholder 2">
            <a:extLst>
              <a:ext uri="{FF2B5EF4-FFF2-40B4-BE49-F238E27FC236}">
                <a16:creationId xmlns:a16="http://schemas.microsoft.com/office/drawing/2014/main" id="{7BB5DFA8-84E7-4727-AC99-22027C5822EF}"/>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11" name="Content Placeholder 2">
            <a:extLst>
              <a:ext uri="{FF2B5EF4-FFF2-40B4-BE49-F238E27FC236}">
                <a16:creationId xmlns:a16="http://schemas.microsoft.com/office/drawing/2014/main" id="{32292D7E-C554-408E-A398-A1D1EAB59D7D}"/>
              </a:ext>
            </a:extLst>
          </p:cNvPr>
          <p:cNvSpPr txBox="1">
            <a:spLocks/>
          </p:cNvSpPr>
          <p:nvPr/>
        </p:nvSpPr>
        <p:spPr>
          <a:xfrm>
            <a:off x="881694" y="1787154"/>
            <a:ext cx="7380611" cy="3810000"/>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A discrete choice model analyzed the effect of several predictor variables on the choice to share a TNC ride.</a:t>
            </a:r>
          </a:p>
          <a:p>
            <a:r>
              <a:rPr lang="en-US" sz="2400" dirty="0"/>
              <a:t>Exponentiated coefficients (next slide) greater than 1 indicate that a unit change in that variable would increase the probability of sharing; the opposite is the case for coefficients below 1.</a:t>
            </a:r>
          </a:p>
          <a:p>
            <a:r>
              <a:rPr lang="en-US" sz="2400" dirty="0"/>
              <a:t>Dividing data into market segments, it is possible to examine the effect of an increase in the price differential between shared and private TNC travel on an individual’s probability of selecting shared travel.</a:t>
            </a:r>
          </a:p>
        </p:txBody>
      </p:sp>
    </p:spTree>
    <p:extLst>
      <p:ext uri="{BB962C8B-B14F-4D97-AF65-F5344CB8AC3E}">
        <p14:creationId xmlns:p14="http://schemas.microsoft.com/office/powerpoint/2010/main" val="329774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13</a:t>
            </a:fld>
            <a:endParaRPr lang="en-US" dirty="0"/>
          </a:p>
        </p:txBody>
      </p:sp>
      <p:sp>
        <p:nvSpPr>
          <p:cNvPr id="8" name="Content Placeholder 2">
            <a:extLst>
              <a:ext uri="{FF2B5EF4-FFF2-40B4-BE49-F238E27FC236}">
                <a16:creationId xmlns:a16="http://schemas.microsoft.com/office/drawing/2014/main" id="{7BB5DFA8-84E7-4727-AC99-22027C5822EF}"/>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11" name="Title 1">
            <a:extLst>
              <a:ext uri="{FF2B5EF4-FFF2-40B4-BE49-F238E27FC236}">
                <a16:creationId xmlns:a16="http://schemas.microsoft.com/office/drawing/2014/main" id="{F9CE4842-A7B2-4AC7-B4BA-04BFB144850F}"/>
              </a:ext>
            </a:extLst>
          </p:cNvPr>
          <p:cNvSpPr>
            <a:spLocks noGrp="1"/>
          </p:cNvSpPr>
          <p:nvPr>
            <p:ph type="title"/>
          </p:nvPr>
        </p:nvSpPr>
        <p:spPr>
          <a:xfrm>
            <a:off x="0" y="76200"/>
            <a:ext cx="9144000" cy="1143000"/>
          </a:xfrm>
        </p:spPr>
        <p:txBody>
          <a:bodyPr>
            <a:normAutofit/>
          </a:bodyPr>
          <a:lstStyle/>
          <a:p>
            <a:r>
              <a:rPr lang="en-US" dirty="0"/>
              <a:t>Results: Variables that Predict Sharing</a:t>
            </a:r>
            <a:endParaRPr lang="en-US" i="1" dirty="0"/>
          </a:p>
        </p:txBody>
      </p:sp>
      <p:pic>
        <p:nvPicPr>
          <p:cNvPr id="2" name="Picture 1">
            <a:extLst>
              <a:ext uri="{FF2B5EF4-FFF2-40B4-BE49-F238E27FC236}">
                <a16:creationId xmlns:a16="http://schemas.microsoft.com/office/drawing/2014/main" id="{0DA0F9CE-2980-4C6C-8822-83D574845309}"/>
              </a:ext>
            </a:extLst>
          </p:cNvPr>
          <p:cNvPicPr>
            <a:picLocks noChangeAspect="1"/>
          </p:cNvPicPr>
          <p:nvPr/>
        </p:nvPicPr>
        <p:blipFill>
          <a:blip r:embed="rId2"/>
          <a:stretch>
            <a:fillRect/>
          </a:stretch>
        </p:blipFill>
        <p:spPr>
          <a:xfrm>
            <a:off x="0" y="2063587"/>
            <a:ext cx="9144000" cy="2771598"/>
          </a:xfrm>
          <a:prstGeom prst="rect">
            <a:avLst/>
          </a:prstGeom>
        </p:spPr>
      </p:pic>
      <p:sp>
        <p:nvSpPr>
          <p:cNvPr id="7" name="Rectangle 6">
            <a:extLst>
              <a:ext uri="{FF2B5EF4-FFF2-40B4-BE49-F238E27FC236}">
                <a16:creationId xmlns:a16="http://schemas.microsoft.com/office/drawing/2014/main" id="{7F0FC688-42C0-4FEC-A51A-D0AF70B08DCA}"/>
              </a:ext>
            </a:extLst>
          </p:cNvPr>
          <p:cNvSpPr/>
          <p:nvPr/>
        </p:nvSpPr>
        <p:spPr>
          <a:xfrm>
            <a:off x="0" y="2286000"/>
            <a:ext cx="3989024" cy="53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802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14</a:t>
            </a:fld>
            <a:endParaRPr lang="en-US" dirty="0"/>
          </a:p>
        </p:txBody>
      </p:sp>
      <p:sp>
        <p:nvSpPr>
          <p:cNvPr id="8" name="Content Placeholder 2">
            <a:extLst>
              <a:ext uri="{FF2B5EF4-FFF2-40B4-BE49-F238E27FC236}">
                <a16:creationId xmlns:a16="http://schemas.microsoft.com/office/drawing/2014/main" id="{7BB5DFA8-84E7-4727-AC99-22027C5822EF}"/>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11" name="Title 1">
            <a:extLst>
              <a:ext uri="{FF2B5EF4-FFF2-40B4-BE49-F238E27FC236}">
                <a16:creationId xmlns:a16="http://schemas.microsoft.com/office/drawing/2014/main" id="{F9CE4842-A7B2-4AC7-B4BA-04BFB144850F}"/>
              </a:ext>
            </a:extLst>
          </p:cNvPr>
          <p:cNvSpPr>
            <a:spLocks noGrp="1"/>
          </p:cNvSpPr>
          <p:nvPr>
            <p:ph type="title"/>
          </p:nvPr>
        </p:nvSpPr>
        <p:spPr>
          <a:xfrm>
            <a:off x="0" y="76200"/>
            <a:ext cx="9144000" cy="1143000"/>
          </a:xfrm>
        </p:spPr>
        <p:txBody>
          <a:bodyPr>
            <a:normAutofit/>
          </a:bodyPr>
          <a:lstStyle/>
          <a:p>
            <a:r>
              <a:rPr lang="en-US" dirty="0"/>
              <a:t>Results: Variables that Predict Sharing</a:t>
            </a:r>
            <a:endParaRPr lang="en-US" i="1" dirty="0"/>
          </a:p>
        </p:txBody>
      </p:sp>
      <p:pic>
        <p:nvPicPr>
          <p:cNvPr id="2" name="Picture 1">
            <a:extLst>
              <a:ext uri="{FF2B5EF4-FFF2-40B4-BE49-F238E27FC236}">
                <a16:creationId xmlns:a16="http://schemas.microsoft.com/office/drawing/2014/main" id="{0DA0F9CE-2980-4C6C-8822-83D574845309}"/>
              </a:ext>
            </a:extLst>
          </p:cNvPr>
          <p:cNvPicPr>
            <a:picLocks noChangeAspect="1"/>
          </p:cNvPicPr>
          <p:nvPr/>
        </p:nvPicPr>
        <p:blipFill>
          <a:blip r:embed="rId3"/>
          <a:stretch>
            <a:fillRect/>
          </a:stretch>
        </p:blipFill>
        <p:spPr>
          <a:xfrm>
            <a:off x="0" y="2063587"/>
            <a:ext cx="9144000" cy="2771598"/>
          </a:xfrm>
          <a:prstGeom prst="rect">
            <a:avLst/>
          </a:prstGeom>
        </p:spPr>
      </p:pic>
    </p:spTree>
    <p:extLst>
      <p:ext uri="{BB962C8B-B14F-4D97-AF65-F5344CB8AC3E}">
        <p14:creationId xmlns:p14="http://schemas.microsoft.com/office/powerpoint/2010/main" val="3595139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15</a:t>
            </a:fld>
            <a:endParaRPr lang="en-US" dirty="0"/>
          </a:p>
        </p:txBody>
      </p:sp>
      <p:sp>
        <p:nvSpPr>
          <p:cNvPr id="7" name="Rectangle 6">
            <a:extLst>
              <a:ext uri="{FF2B5EF4-FFF2-40B4-BE49-F238E27FC236}">
                <a16:creationId xmlns:a16="http://schemas.microsoft.com/office/drawing/2014/main" id="{BBD0A055-23D8-42CE-BF07-AA63E2F1531B}"/>
              </a:ext>
            </a:extLst>
          </p:cNvPr>
          <p:cNvSpPr/>
          <p:nvPr/>
        </p:nvSpPr>
        <p:spPr>
          <a:xfrm>
            <a:off x="365949" y="1591975"/>
            <a:ext cx="8426792" cy="707886"/>
          </a:xfrm>
          <a:prstGeom prst="rect">
            <a:avLst/>
          </a:prstGeom>
        </p:spPr>
        <p:txBody>
          <a:bodyPr wrap="square">
            <a:spAutoFit/>
          </a:bodyPr>
          <a:lstStyle/>
          <a:p>
            <a:pPr lvl="0">
              <a:defRPr/>
            </a:pPr>
            <a:r>
              <a:rPr lang="en-US" sz="2000" b="1" i="1" dirty="0">
                <a:solidFill>
                  <a:schemeClr val="tx2"/>
                </a:solidFill>
              </a:rPr>
              <a:t>For each additional $/mile price difference between private and shared rides, there is an </a:t>
            </a:r>
            <a:r>
              <a:rPr lang="en-US" sz="2000" b="1" i="1" u="sng" dirty="0">
                <a:solidFill>
                  <a:schemeClr val="tx2"/>
                </a:solidFill>
              </a:rPr>
              <a:t>8.6 percentage point</a:t>
            </a:r>
            <a:r>
              <a:rPr lang="en-US" sz="2000" b="1" i="1" dirty="0">
                <a:solidFill>
                  <a:schemeClr val="tx2"/>
                </a:solidFill>
              </a:rPr>
              <a:t> increase in the probability of sharing</a:t>
            </a:r>
          </a:p>
        </p:txBody>
      </p:sp>
      <p:sp>
        <p:nvSpPr>
          <p:cNvPr id="9" name="Content Placeholder 2">
            <a:extLst>
              <a:ext uri="{FF2B5EF4-FFF2-40B4-BE49-F238E27FC236}">
                <a16:creationId xmlns:a16="http://schemas.microsoft.com/office/drawing/2014/main" id="{41188430-1F61-498B-9881-2CC8BBE16A38}"/>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pic>
        <p:nvPicPr>
          <p:cNvPr id="10" name="Picture 9">
            <a:extLst>
              <a:ext uri="{FF2B5EF4-FFF2-40B4-BE49-F238E27FC236}">
                <a16:creationId xmlns:a16="http://schemas.microsoft.com/office/drawing/2014/main" id="{C6A54187-A0D3-4FB9-AC6F-A34874167EBC}"/>
              </a:ext>
            </a:extLst>
          </p:cNvPr>
          <p:cNvPicPr/>
          <p:nvPr/>
        </p:nvPicPr>
        <p:blipFill>
          <a:blip r:embed="rId3"/>
          <a:stretch>
            <a:fillRect/>
          </a:stretch>
        </p:blipFill>
        <p:spPr>
          <a:xfrm>
            <a:off x="351260" y="2305909"/>
            <a:ext cx="8441481" cy="3713891"/>
          </a:xfrm>
          <a:prstGeom prst="rect">
            <a:avLst/>
          </a:prstGeom>
          <a:ln>
            <a:solidFill>
              <a:schemeClr val="tx1"/>
            </a:solidFill>
          </a:ln>
        </p:spPr>
      </p:pic>
      <p:sp>
        <p:nvSpPr>
          <p:cNvPr id="12" name="Rectangle 11">
            <a:extLst>
              <a:ext uri="{FF2B5EF4-FFF2-40B4-BE49-F238E27FC236}">
                <a16:creationId xmlns:a16="http://schemas.microsoft.com/office/drawing/2014/main" id="{F2C95C63-7DA0-41B9-9A37-A536C07DC4B5}"/>
              </a:ext>
            </a:extLst>
          </p:cNvPr>
          <p:cNvSpPr/>
          <p:nvPr/>
        </p:nvSpPr>
        <p:spPr>
          <a:xfrm>
            <a:off x="2881185" y="5712023"/>
            <a:ext cx="5805615" cy="307777"/>
          </a:xfrm>
          <a:prstGeom prst="rect">
            <a:avLst/>
          </a:prstGeom>
          <a:noFill/>
        </p:spPr>
        <p:txBody>
          <a:bodyPr wrap="square">
            <a:spAutoFit/>
          </a:bodyPr>
          <a:lstStyle/>
          <a:p>
            <a:pPr lvl="0" algn="r">
              <a:defRPr/>
            </a:pPr>
            <a:r>
              <a:rPr lang="en-US" sz="1400" i="1" dirty="0"/>
              <a:t>Effect of $1/mile price difference on a user’s percent probability of sharing</a:t>
            </a:r>
          </a:p>
        </p:txBody>
      </p:sp>
      <p:sp>
        <p:nvSpPr>
          <p:cNvPr id="14" name="Title 1">
            <a:extLst>
              <a:ext uri="{FF2B5EF4-FFF2-40B4-BE49-F238E27FC236}">
                <a16:creationId xmlns:a16="http://schemas.microsoft.com/office/drawing/2014/main" id="{B012951C-ED83-4E6D-9D78-9ABCEDE34587}"/>
              </a:ext>
            </a:extLst>
          </p:cNvPr>
          <p:cNvSpPr>
            <a:spLocks noGrp="1"/>
          </p:cNvSpPr>
          <p:nvPr>
            <p:ph type="title"/>
          </p:nvPr>
        </p:nvSpPr>
        <p:spPr>
          <a:xfrm>
            <a:off x="0" y="76200"/>
            <a:ext cx="9144000" cy="1143000"/>
          </a:xfrm>
        </p:spPr>
        <p:txBody>
          <a:bodyPr>
            <a:normAutofit/>
          </a:bodyPr>
          <a:lstStyle/>
          <a:p>
            <a:r>
              <a:rPr lang="en-US" dirty="0"/>
              <a:t>Results: Effect of Price on Sharing</a:t>
            </a:r>
            <a:endParaRPr lang="en-US" i="1" dirty="0"/>
          </a:p>
        </p:txBody>
      </p:sp>
    </p:spTree>
    <p:extLst>
      <p:ext uri="{BB962C8B-B14F-4D97-AF65-F5344CB8AC3E}">
        <p14:creationId xmlns:p14="http://schemas.microsoft.com/office/powerpoint/2010/main" val="146968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16</a:t>
            </a:fld>
            <a:endParaRPr lang="en-US" dirty="0"/>
          </a:p>
        </p:txBody>
      </p:sp>
      <p:sp>
        <p:nvSpPr>
          <p:cNvPr id="9" name="Content Placeholder 2">
            <a:extLst>
              <a:ext uri="{FF2B5EF4-FFF2-40B4-BE49-F238E27FC236}">
                <a16:creationId xmlns:a16="http://schemas.microsoft.com/office/drawing/2014/main" id="{61457597-4EFF-478C-863B-ABCAA5A396F3}"/>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pic>
        <p:nvPicPr>
          <p:cNvPr id="10" name="Picture 9">
            <a:extLst>
              <a:ext uri="{FF2B5EF4-FFF2-40B4-BE49-F238E27FC236}">
                <a16:creationId xmlns:a16="http://schemas.microsoft.com/office/drawing/2014/main" id="{C0D5A0A9-2765-46B9-BBDA-FC068F8FAFEF}"/>
              </a:ext>
            </a:extLst>
          </p:cNvPr>
          <p:cNvPicPr/>
          <p:nvPr/>
        </p:nvPicPr>
        <p:blipFill>
          <a:blip r:embed="rId3"/>
          <a:stretch>
            <a:fillRect/>
          </a:stretch>
        </p:blipFill>
        <p:spPr>
          <a:xfrm>
            <a:off x="367320" y="2286000"/>
            <a:ext cx="8409360" cy="3699759"/>
          </a:xfrm>
          <a:prstGeom prst="rect">
            <a:avLst/>
          </a:prstGeom>
          <a:ln>
            <a:solidFill>
              <a:schemeClr val="tx1"/>
            </a:solidFill>
          </a:ln>
        </p:spPr>
      </p:pic>
      <p:sp>
        <p:nvSpPr>
          <p:cNvPr id="11" name="Rectangle 10">
            <a:extLst>
              <a:ext uri="{FF2B5EF4-FFF2-40B4-BE49-F238E27FC236}">
                <a16:creationId xmlns:a16="http://schemas.microsoft.com/office/drawing/2014/main" id="{B900BE4D-4B66-4C05-AC32-525863EC8785}"/>
              </a:ext>
            </a:extLst>
          </p:cNvPr>
          <p:cNvSpPr/>
          <p:nvPr/>
        </p:nvSpPr>
        <p:spPr>
          <a:xfrm>
            <a:off x="2362201" y="5712023"/>
            <a:ext cx="6400800" cy="307777"/>
          </a:xfrm>
          <a:prstGeom prst="rect">
            <a:avLst/>
          </a:prstGeom>
          <a:noFill/>
        </p:spPr>
        <p:txBody>
          <a:bodyPr wrap="square">
            <a:spAutoFit/>
          </a:bodyPr>
          <a:lstStyle/>
          <a:p>
            <a:pPr lvl="0" algn="r">
              <a:defRPr/>
            </a:pPr>
            <a:r>
              <a:rPr lang="en-US" sz="1400" i="1" dirty="0"/>
              <a:t>Effect of 1 minute/mile travel time difference on a user’s percent probability of sharing</a:t>
            </a:r>
          </a:p>
        </p:txBody>
      </p:sp>
      <p:sp>
        <p:nvSpPr>
          <p:cNvPr id="13" name="Rectangle 12">
            <a:extLst>
              <a:ext uri="{FF2B5EF4-FFF2-40B4-BE49-F238E27FC236}">
                <a16:creationId xmlns:a16="http://schemas.microsoft.com/office/drawing/2014/main" id="{B380909A-DECE-41EC-8F6F-7DE604A37696}"/>
              </a:ext>
            </a:extLst>
          </p:cNvPr>
          <p:cNvSpPr/>
          <p:nvPr/>
        </p:nvSpPr>
        <p:spPr>
          <a:xfrm>
            <a:off x="365949" y="1591975"/>
            <a:ext cx="8426792" cy="707886"/>
          </a:xfrm>
          <a:prstGeom prst="rect">
            <a:avLst/>
          </a:prstGeom>
        </p:spPr>
        <p:txBody>
          <a:bodyPr wrap="square">
            <a:spAutoFit/>
          </a:bodyPr>
          <a:lstStyle/>
          <a:p>
            <a:pPr lvl="0">
              <a:defRPr/>
            </a:pPr>
            <a:r>
              <a:rPr lang="en-US" sz="2000" b="1" i="1" dirty="0">
                <a:solidFill>
                  <a:schemeClr val="tx2"/>
                </a:solidFill>
              </a:rPr>
              <a:t>For each reduction of 1 minute/mile between a shared and private ride, there is a </a:t>
            </a:r>
            <a:r>
              <a:rPr lang="en-US" sz="2000" b="1" i="1" u="sng" dirty="0">
                <a:solidFill>
                  <a:schemeClr val="tx2"/>
                </a:solidFill>
              </a:rPr>
              <a:t>33.3 percentage point</a:t>
            </a:r>
            <a:r>
              <a:rPr lang="en-US" sz="2000" b="1" i="1" dirty="0">
                <a:solidFill>
                  <a:schemeClr val="tx2"/>
                </a:solidFill>
              </a:rPr>
              <a:t> increase in the probability of sharing. </a:t>
            </a:r>
          </a:p>
        </p:txBody>
      </p:sp>
      <p:sp>
        <p:nvSpPr>
          <p:cNvPr id="14" name="Title 1">
            <a:extLst>
              <a:ext uri="{FF2B5EF4-FFF2-40B4-BE49-F238E27FC236}">
                <a16:creationId xmlns:a16="http://schemas.microsoft.com/office/drawing/2014/main" id="{00921672-C3F1-46EE-95EC-4E8616912AF3}"/>
              </a:ext>
            </a:extLst>
          </p:cNvPr>
          <p:cNvSpPr txBox="1">
            <a:spLocks/>
          </p:cNvSpPr>
          <p:nvPr/>
        </p:nvSpPr>
        <p:spPr>
          <a:xfrm>
            <a:off x="0" y="76200"/>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a:t>Results: Effect of Time on Sharing</a:t>
            </a:r>
            <a:endParaRPr lang="en-US" i="1" dirty="0"/>
          </a:p>
        </p:txBody>
      </p:sp>
    </p:spTree>
    <p:extLst>
      <p:ext uri="{BB962C8B-B14F-4D97-AF65-F5344CB8AC3E}">
        <p14:creationId xmlns:p14="http://schemas.microsoft.com/office/powerpoint/2010/main" val="1873078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a:xfrm>
            <a:off x="-406402" y="93821"/>
            <a:ext cx="9906000" cy="1143000"/>
          </a:xfrm>
        </p:spPr>
        <p:txBody>
          <a:bodyPr>
            <a:normAutofit/>
          </a:bodyPr>
          <a:lstStyle/>
          <a:p>
            <a:r>
              <a:rPr lang="en-US" dirty="0"/>
              <a:t>Results: Effect of Price </a:t>
            </a:r>
            <a:r>
              <a:rPr lang="en-US" i="1" dirty="0"/>
              <a:t>and</a:t>
            </a:r>
            <a:r>
              <a:rPr lang="en-US" dirty="0"/>
              <a:t> Time</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17</a:t>
            </a:fld>
            <a:endParaRPr lang="en-US" dirty="0"/>
          </a:p>
        </p:txBody>
      </p:sp>
      <p:sp>
        <p:nvSpPr>
          <p:cNvPr id="6" name="Rectangle 5">
            <a:extLst>
              <a:ext uri="{FF2B5EF4-FFF2-40B4-BE49-F238E27FC236}">
                <a16:creationId xmlns:a16="http://schemas.microsoft.com/office/drawing/2014/main" id="{27FB571C-7571-4935-A1D7-FC70F499E6ED}"/>
              </a:ext>
            </a:extLst>
          </p:cNvPr>
          <p:cNvSpPr/>
          <p:nvPr/>
        </p:nvSpPr>
        <p:spPr>
          <a:xfrm>
            <a:off x="762000" y="1589306"/>
            <a:ext cx="7995916" cy="4708981"/>
          </a:xfrm>
          <a:prstGeom prst="rect">
            <a:avLst/>
          </a:prstGeom>
          <a:solidFill>
            <a:schemeClr val="bg1"/>
          </a:solidFill>
        </p:spPr>
        <p:txBody>
          <a:bodyPr wrap="square">
            <a:spAutoFit/>
          </a:bodyPr>
          <a:lstStyle/>
          <a:p>
            <a:pPr lvl="0">
              <a:spcBef>
                <a:spcPts val="600"/>
              </a:spcBef>
              <a:defRPr/>
            </a:pPr>
            <a:r>
              <a:rPr lang="en-US" dirty="0">
                <a:solidFill>
                  <a:schemeClr val="tx2"/>
                </a:solidFill>
              </a:rPr>
              <a:t>The </a:t>
            </a:r>
            <a:r>
              <a:rPr lang="en-US" b="1" dirty="0">
                <a:solidFill>
                  <a:schemeClr val="tx2"/>
                </a:solidFill>
              </a:rPr>
              <a:t>price difference between private and shared rides </a:t>
            </a:r>
            <a:r>
              <a:rPr lang="en-US" dirty="0">
                <a:solidFill>
                  <a:schemeClr val="tx2"/>
                </a:solidFill>
              </a:rPr>
              <a:t>that would increase the probability of sharing for </a:t>
            </a:r>
            <a:r>
              <a:rPr lang="en-US" b="1" dirty="0">
                <a:solidFill>
                  <a:schemeClr val="tx2"/>
                </a:solidFill>
              </a:rPr>
              <a:t>general trips </a:t>
            </a:r>
            <a:r>
              <a:rPr lang="en-US" dirty="0">
                <a:solidFill>
                  <a:schemeClr val="tx2"/>
                </a:solidFill>
              </a:rPr>
              <a:t>by 25% (i.e., from ~30% of trips to ~37.5%):</a:t>
            </a:r>
          </a:p>
          <a:p>
            <a:pPr marL="285750" lvl="0" indent="-285750">
              <a:spcAft>
                <a:spcPts val="600"/>
              </a:spcAft>
              <a:buFont typeface="Arial" panose="020B0604020202020204" pitchFamily="34" charset="0"/>
              <a:buChar char="•"/>
              <a:defRPr/>
            </a:pPr>
            <a:r>
              <a:rPr lang="en-US" dirty="0">
                <a:solidFill>
                  <a:schemeClr val="tx2"/>
                </a:solidFill>
              </a:rPr>
              <a:t>$0.87 per mile (at average trip length of 6.4 miles and starting price/mile of $3.30) or</a:t>
            </a:r>
          </a:p>
          <a:p>
            <a:pPr lvl="0">
              <a:spcBef>
                <a:spcPts val="600"/>
              </a:spcBef>
              <a:defRPr/>
            </a:pPr>
            <a:r>
              <a:rPr lang="en-US" dirty="0">
                <a:solidFill>
                  <a:schemeClr val="tx2"/>
                </a:solidFill>
              </a:rPr>
              <a:t>The </a:t>
            </a:r>
            <a:r>
              <a:rPr lang="en-US" b="1" dirty="0">
                <a:solidFill>
                  <a:schemeClr val="tx2"/>
                </a:solidFill>
              </a:rPr>
              <a:t>time difference between shared ride and private rides</a:t>
            </a:r>
            <a:r>
              <a:rPr lang="en-US" dirty="0">
                <a:solidFill>
                  <a:schemeClr val="tx2"/>
                </a:solidFill>
              </a:rPr>
              <a:t> that would increase the probability of sharing for </a:t>
            </a:r>
            <a:r>
              <a:rPr lang="en-US" b="1" dirty="0">
                <a:solidFill>
                  <a:schemeClr val="tx2"/>
                </a:solidFill>
              </a:rPr>
              <a:t>general trips </a:t>
            </a:r>
            <a:r>
              <a:rPr lang="en-US" dirty="0">
                <a:solidFill>
                  <a:schemeClr val="tx2"/>
                </a:solidFill>
              </a:rPr>
              <a:t>by 25% (i.e., from ~30% of trips to ~37.5%):</a:t>
            </a:r>
          </a:p>
          <a:p>
            <a:pPr marL="285750" lvl="0" indent="-285750">
              <a:spcAft>
                <a:spcPts val="600"/>
              </a:spcAft>
              <a:buFont typeface="Arial" panose="020B0604020202020204" pitchFamily="34" charset="0"/>
              <a:buChar char="•"/>
              <a:defRPr/>
            </a:pPr>
            <a:r>
              <a:rPr lang="en-US" dirty="0">
                <a:solidFill>
                  <a:schemeClr val="tx2"/>
                </a:solidFill>
              </a:rPr>
              <a:t>14 seconds per mile (at average trip length of 6.4 miles and starting speed of 23.8 mph) </a:t>
            </a:r>
          </a:p>
          <a:p>
            <a:pPr lvl="0">
              <a:spcBef>
                <a:spcPts val="600"/>
              </a:spcBef>
              <a:defRPr/>
            </a:pPr>
            <a:r>
              <a:rPr lang="en-US" dirty="0">
                <a:solidFill>
                  <a:schemeClr val="tx2"/>
                </a:solidFill>
              </a:rPr>
              <a:t>The </a:t>
            </a:r>
            <a:r>
              <a:rPr lang="en-US" b="1" dirty="0">
                <a:solidFill>
                  <a:schemeClr val="tx2"/>
                </a:solidFill>
              </a:rPr>
              <a:t>implied value of time to increase general trips by 25% </a:t>
            </a:r>
            <a:r>
              <a:rPr lang="en-US" dirty="0">
                <a:solidFill>
                  <a:schemeClr val="tx2"/>
                </a:solidFill>
              </a:rPr>
              <a:t>with either a $0.87 per mile price differential or 14 seconds per mile time differential:</a:t>
            </a:r>
          </a:p>
          <a:p>
            <a:pPr marL="285750" lvl="0" indent="-285750">
              <a:spcAft>
                <a:spcPts val="600"/>
              </a:spcAft>
              <a:buFont typeface="Arial" panose="020B0604020202020204" pitchFamily="34" charset="0"/>
              <a:buChar char="•"/>
              <a:defRPr/>
            </a:pPr>
            <a:r>
              <a:rPr lang="en-US" dirty="0">
                <a:solidFill>
                  <a:schemeClr val="tx2"/>
                </a:solidFill>
              </a:rPr>
              <a:t>$3.86 per minute or $231.47 per hour</a:t>
            </a:r>
          </a:p>
          <a:p>
            <a:pPr lvl="0">
              <a:spcBef>
                <a:spcPts val="600"/>
              </a:spcBef>
              <a:defRPr/>
            </a:pPr>
            <a:r>
              <a:rPr lang="en-US" dirty="0">
                <a:solidFill>
                  <a:schemeClr val="tx2"/>
                </a:solidFill>
              </a:rPr>
              <a:t>Differences that would increase the probability of sharing for </a:t>
            </a:r>
            <a:r>
              <a:rPr lang="en-US" b="1" dirty="0">
                <a:solidFill>
                  <a:schemeClr val="tx2"/>
                </a:solidFill>
              </a:rPr>
              <a:t>trips starting in office districts </a:t>
            </a:r>
            <a:r>
              <a:rPr lang="en-US" dirty="0">
                <a:solidFill>
                  <a:schemeClr val="tx2"/>
                </a:solidFill>
              </a:rPr>
              <a:t>by 25%:</a:t>
            </a:r>
          </a:p>
          <a:p>
            <a:pPr marL="285750" lvl="0" indent="-285750">
              <a:buFont typeface="Arial" panose="020B0604020202020204" pitchFamily="34" charset="0"/>
              <a:buChar char="•"/>
              <a:defRPr/>
            </a:pPr>
            <a:r>
              <a:rPr lang="en-US" dirty="0">
                <a:solidFill>
                  <a:schemeClr val="tx2"/>
                </a:solidFill>
              </a:rPr>
              <a:t>$0.33 per mile, or</a:t>
            </a:r>
          </a:p>
          <a:p>
            <a:pPr marL="285750" lvl="0" indent="-285750">
              <a:buFont typeface="Arial" panose="020B0604020202020204" pitchFamily="34" charset="0"/>
              <a:buChar char="•"/>
              <a:defRPr/>
            </a:pPr>
            <a:r>
              <a:rPr lang="en-US" dirty="0">
                <a:solidFill>
                  <a:schemeClr val="tx2"/>
                </a:solidFill>
              </a:rPr>
              <a:t>13 seconds per mile</a:t>
            </a:r>
            <a:endParaRPr lang="en-US" i="1" dirty="0">
              <a:solidFill>
                <a:schemeClr val="tx2"/>
              </a:solidFill>
            </a:endParaRPr>
          </a:p>
        </p:txBody>
      </p:sp>
    </p:spTree>
    <p:extLst>
      <p:ext uri="{BB962C8B-B14F-4D97-AF65-F5344CB8AC3E}">
        <p14:creationId xmlns:p14="http://schemas.microsoft.com/office/powerpoint/2010/main" val="1104737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18</a:t>
            </a:fld>
            <a:endParaRPr lang="en-US" dirty="0"/>
          </a:p>
        </p:txBody>
      </p:sp>
      <p:sp>
        <p:nvSpPr>
          <p:cNvPr id="8" name="Content Placeholder 2">
            <a:extLst>
              <a:ext uri="{FF2B5EF4-FFF2-40B4-BE49-F238E27FC236}">
                <a16:creationId xmlns:a16="http://schemas.microsoft.com/office/drawing/2014/main" id="{A65713E9-DA8B-42C1-84E2-723EB87E9C88}"/>
              </a:ext>
            </a:extLst>
          </p:cNvPr>
          <p:cNvSpPr txBox="1">
            <a:spLocks/>
          </p:cNvSpPr>
          <p:nvPr/>
        </p:nvSpPr>
        <p:spPr>
          <a:xfrm>
            <a:off x="114300" y="3892525"/>
            <a:ext cx="8915400" cy="2008892"/>
          </a:xfrm>
          <a:prstGeom prst="rect">
            <a:avLst/>
          </a:prstGeom>
          <a:solidFill>
            <a:schemeClr val="bg1"/>
          </a:solidFill>
          <a:ln>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Riders appear to place a very high value on their travel time showing the same travel response when offered to save either $3.86 or 1 minute (for $231 or 1 hour).</a:t>
            </a:r>
          </a:p>
          <a:p>
            <a:r>
              <a:rPr lang="en-US" sz="2400" dirty="0"/>
              <a:t>Over 30% of riders whose last trip was private never selected a hypothetical shared option. </a:t>
            </a:r>
          </a:p>
        </p:txBody>
      </p:sp>
      <p:pic>
        <p:nvPicPr>
          <p:cNvPr id="5" name="Picture 4">
            <a:extLst>
              <a:ext uri="{FF2B5EF4-FFF2-40B4-BE49-F238E27FC236}">
                <a16:creationId xmlns:a16="http://schemas.microsoft.com/office/drawing/2014/main" id="{3745521D-D5D8-4A6F-8C2E-569AB930A976}"/>
              </a:ext>
            </a:extLst>
          </p:cNvPr>
          <p:cNvPicPr>
            <a:picLocks noChangeAspect="1"/>
          </p:cNvPicPr>
          <p:nvPr/>
        </p:nvPicPr>
        <p:blipFill rotWithShape="1">
          <a:blip r:embed="rId3"/>
          <a:srcRect l="2259" t="35849" r="2204" b="3446"/>
          <a:stretch/>
        </p:blipFill>
        <p:spPr>
          <a:xfrm>
            <a:off x="114300" y="1676400"/>
            <a:ext cx="8915400" cy="2008893"/>
          </a:xfrm>
          <a:prstGeom prst="rect">
            <a:avLst/>
          </a:prstGeom>
          <a:ln>
            <a:solidFill>
              <a:schemeClr val="tx1"/>
            </a:solidFill>
          </a:ln>
        </p:spPr>
      </p:pic>
      <p:sp>
        <p:nvSpPr>
          <p:cNvPr id="7" name="Content Placeholder 2">
            <a:extLst>
              <a:ext uri="{FF2B5EF4-FFF2-40B4-BE49-F238E27FC236}">
                <a16:creationId xmlns:a16="http://schemas.microsoft.com/office/drawing/2014/main" id="{AF0D03B9-2712-4FCC-902C-3E6B96F74EF1}"/>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9" name="Title 1">
            <a:extLst>
              <a:ext uri="{FF2B5EF4-FFF2-40B4-BE49-F238E27FC236}">
                <a16:creationId xmlns:a16="http://schemas.microsoft.com/office/drawing/2014/main" id="{85304271-FC24-40FC-AB5E-61B248013A6D}"/>
              </a:ext>
            </a:extLst>
          </p:cNvPr>
          <p:cNvSpPr txBox="1">
            <a:spLocks/>
          </p:cNvSpPr>
          <p:nvPr/>
        </p:nvSpPr>
        <p:spPr>
          <a:xfrm>
            <a:off x="-406402" y="93821"/>
            <a:ext cx="9906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a:t>Results: Effect of Price </a:t>
            </a:r>
            <a:r>
              <a:rPr lang="en-US" i="1" dirty="0"/>
              <a:t>and</a:t>
            </a:r>
            <a:r>
              <a:rPr lang="en-US" dirty="0"/>
              <a:t> Time</a:t>
            </a:r>
            <a:endParaRPr lang="en-US" i="1" dirty="0"/>
          </a:p>
        </p:txBody>
      </p:sp>
    </p:spTree>
    <p:extLst>
      <p:ext uri="{BB962C8B-B14F-4D97-AF65-F5344CB8AC3E}">
        <p14:creationId xmlns:p14="http://schemas.microsoft.com/office/powerpoint/2010/main" val="102579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a:xfrm>
            <a:off x="-406402" y="93821"/>
            <a:ext cx="9906000" cy="1143000"/>
          </a:xfrm>
        </p:spPr>
        <p:txBody>
          <a:bodyPr>
            <a:normAutofit fontScale="90000"/>
          </a:bodyPr>
          <a:lstStyle/>
          <a:p>
            <a:r>
              <a:rPr lang="en-US" dirty="0"/>
              <a:t>Results: Effect of Price and Time</a:t>
            </a:r>
            <a:br>
              <a:rPr lang="en-US" dirty="0"/>
            </a:br>
            <a:r>
              <a:rPr lang="en-US" i="1" dirty="0"/>
              <a:t>(Among Only Shared Options)</a:t>
            </a:r>
            <a:r>
              <a:rPr lang="en-US" dirty="0"/>
              <a:t> </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19</a:t>
            </a:fld>
            <a:endParaRPr lang="en-US" dirty="0"/>
          </a:p>
        </p:txBody>
      </p:sp>
      <p:sp>
        <p:nvSpPr>
          <p:cNvPr id="6" name="Rectangle 5">
            <a:extLst>
              <a:ext uri="{FF2B5EF4-FFF2-40B4-BE49-F238E27FC236}">
                <a16:creationId xmlns:a16="http://schemas.microsoft.com/office/drawing/2014/main" id="{27FB571C-7571-4935-A1D7-FC70F499E6ED}"/>
              </a:ext>
            </a:extLst>
          </p:cNvPr>
          <p:cNvSpPr/>
          <p:nvPr/>
        </p:nvSpPr>
        <p:spPr>
          <a:xfrm>
            <a:off x="574042" y="1657052"/>
            <a:ext cx="7995916" cy="4247317"/>
          </a:xfrm>
          <a:prstGeom prst="rect">
            <a:avLst/>
          </a:prstGeom>
          <a:solidFill>
            <a:schemeClr val="bg1"/>
          </a:solidFill>
        </p:spPr>
        <p:txBody>
          <a:bodyPr wrap="square">
            <a:spAutoFit/>
          </a:bodyPr>
          <a:lstStyle/>
          <a:p>
            <a:pPr marL="285750" lvl="0" indent="-285750">
              <a:spcBef>
                <a:spcPts val="600"/>
              </a:spcBef>
              <a:spcAft>
                <a:spcPts val="600"/>
              </a:spcAft>
              <a:buFont typeface="Arial" panose="020B0604020202020204" pitchFamily="34" charset="0"/>
              <a:buChar char="•"/>
              <a:defRPr/>
            </a:pPr>
            <a:r>
              <a:rPr lang="en-US" sz="2000" dirty="0">
                <a:solidFill>
                  <a:schemeClr val="tx2"/>
                </a:solidFill>
              </a:rPr>
              <a:t>Looking at preferences </a:t>
            </a:r>
            <a:r>
              <a:rPr lang="en-US" sz="2000" i="1" dirty="0">
                <a:solidFill>
                  <a:schemeClr val="tx2"/>
                </a:solidFill>
              </a:rPr>
              <a:t>among</a:t>
            </a:r>
            <a:r>
              <a:rPr lang="en-US" sz="2000" dirty="0">
                <a:solidFill>
                  <a:schemeClr val="tx2"/>
                </a:solidFill>
              </a:rPr>
              <a:t> shared options, the ratio of savings a user accepted to the delay that they also accepted represents a ceiling on the user’s willingness to pay to avoid additional travel time in a shared ride. </a:t>
            </a:r>
          </a:p>
          <a:p>
            <a:pPr marL="285750" lvl="0" indent="-285750">
              <a:spcBef>
                <a:spcPts val="600"/>
              </a:spcBef>
              <a:buFont typeface="Arial" panose="020B0604020202020204" pitchFamily="34" charset="0"/>
              <a:buChar char="•"/>
              <a:defRPr/>
            </a:pPr>
            <a:r>
              <a:rPr lang="en-US" sz="2000" dirty="0">
                <a:solidFill>
                  <a:schemeClr val="tx2"/>
                </a:solidFill>
              </a:rPr>
              <a:t>For users whose last trip was private: </a:t>
            </a:r>
          </a:p>
          <a:p>
            <a:pPr marL="742950" lvl="1" indent="-285750">
              <a:spcAft>
                <a:spcPts val="600"/>
              </a:spcAft>
              <a:buFont typeface="Arial" panose="020B0604020202020204" pitchFamily="34" charset="0"/>
              <a:buChar char="•"/>
              <a:defRPr/>
            </a:pPr>
            <a:r>
              <a:rPr lang="en-US" sz="2000" dirty="0">
                <a:solidFill>
                  <a:schemeClr val="tx2"/>
                </a:solidFill>
              </a:rPr>
              <a:t>A small share of respondents have values of time below a ceiling of $14.24 (18.9%) and most have ceilings below $139.19 (70.1%).</a:t>
            </a:r>
          </a:p>
          <a:p>
            <a:pPr marL="285750" lvl="0" indent="-285750">
              <a:spcBef>
                <a:spcPts val="600"/>
              </a:spcBef>
              <a:buFont typeface="Arial" panose="020B0604020202020204" pitchFamily="34" charset="0"/>
              <a:buChar char="•"/>
              <a:defRPr/>
            </a:pPr>
            <a:r>
              <a:rPr lang="en-US" sz="2000" dirty="0">
                <a:solidFill>
                  <a:schemeClr val="tx2"/>
                </a:solidFill>
              </a:rPr>
              <a:t>For users whose last trip was shared:</a:t>
            </a:r>
          </a:p>
          <a:p>
            <a:pPr marL="742950" lvl="1" indent="-285750">
              <a:spcAft>
                <a:spcPts val="600"/>
              </a:spcAft>
              <a:buFont typeface="Arial" panose="020B0604020202020204" pitchFamily="34" charset="0"/>
              <a:buChar char="•"/>
              <a:defRPr/>
            </a:pPr>
            <a:r>
              <a:rPr lang="en-US" sz="2000" dirty="0">
                <a:solidFill>
                  <a:schemeClr val="tx2"/>
                </a:solidFill>
              </a:rPr>
              <a:t>More than half of respondents (55.7%) have an implied value of time under $10.62 and nearly all (91.8%) implying a value of time under $57.82. </a:t>
            </a:r>
          </a:p>
          <a:p>
            <a:pPr marL="285750" indent="-285750">
              <a:spcBef>
                <a:spcPts val="600"/>
              </a:spcBef>
              <a:buFont typeface="Arial" panose="020B0604020202020204" pitchFamily="34" charset="0"/>
              <a:buChar char="•"/>
              <a:defRPr/>
            </a:pPr>
            <a:r>
              <a:rPr lang="en-US" sz="2000" dirty="0">
                <a:solidFill>
                  <a:schemeClr val="tx2"/>
                </a:solidFill>
              </a:rPr>
              <a:t>These findings are consistent with the notion that a higher value of time is expected for customers whose last TNC trip was private.</a:t>
            </a:r>
          </a:p>
        </p:txBody>
      </p:sp>
    </p:spTree>
    <p:extLst>
      <p:ext uri="{BB962C8B-B14F-4D97-AF65-F5344CB8AC3E}">
        <p14:creationId xmlns:p14="http://schemas.microsoft.com/office/powerpoint/2010/main" val="203277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Transit</a:t>
            </a:r>
          </a:p>
          <a:p>
            <a:r>
              <a:rPr lang="en-US" dirty="0"/>
              <a:t>Traditional carpooling</a:t>
            </a:r>
          </a:p>
          <a:p>
            <a:r>
              <a:rPr lang="en-US" dirty="0"/>
              <a:t>App-based carpooling</a:t>
            </a:r>
          </a:p>
          <a:p>
            <a:r>
              <a:rPr lang="en-US" dirty="0"/>
              <a:t>Transportation Network Companies (TNC) shared ride options</a:t>
            </a:r>
          </a:p>
        </p:txBody>
      </p:sp>
      <p:sp>
        <p:nvSpPr>
          <p:cNvPr id="3" name="Slide Number Placeholder 2"/>
          <p:cNvSpPr>
            <a:spLocks noGrp="1"/>
          </p:cNvSpPr>
          <p:nvPr>
            <p:ph type="sldNum" sz="quarter" idx="12"/>
          </p:nvPr>
        </p:nvSpPr>
        <p:spPr/>
        <p:txBody>
          <a:bodyPr/>
          <a:lstStyle/>
          <a:p>
            <a:r>
              <a:rPr lang="en-US" dirty="0"/>
              <a:t>2</a:t>
            </a:r>
          </a:p>
        </p:txBody>
      </p:sp>
      <p:sp>
        <p:nvSpPr>
          <p:cNvPr id="2" name="Title 1"/>
          <p:cNvSpPr>
            <a:spLocks noGrp="1"/>
          </p:cNvSpPr>
          <p:nvPr>
            <p:ph type="title"/>
          </p:nvPr>
        </p:nvSpPr>
        <p:spPr/>
        <p:txBody>
          <a:bodyPr/>
          <a:lstStyle/>
          <a:p>
            <a:r>
              <a:rPr lang="en-US" dirty="0"/>
              <a:t>Shared Rides Options</a:t>
            </a:r>
          </a:p>
        </p:txBody>
      </p:sp>
    </p:spTree>
    <p:extLst>
      <p:ext uri="{BB962C8B-B14F-4D97-AF65-F5344CB8AC3E}">
        <p14:creationId xmlns:p14="http://schemas.microsoft.com/office/powerpoint/2010/main" val="739994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lstStyle/>
          <a:p>
            <a:r>
              <a:rPr lang="en-US" dirty="0"/>
              <a:t>Conclusions</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20</a:t>
            </a:fld>
            <a:endParaRPr lang="en-US" dirty="0"/>
          </a:p>
        </p:txBody>
      </p:sp>
      <p:sp>
        <p:nvSpPr>
          <p:cNvPr id="8" name="Content Placeholder 2">
            <a:extLst>
              <a:ext uri="{FF2B5EF4-FFF2-40B4-BE49-F238E27FC236}">
                <a16:creationId xmlns:a16="http://schemas.microsoft.com/office/drawing/2014/main" id="{A65713E9-DA8B-42C1-84E2-723EB87E9C88}"/>
              </a:ext>
            </a:extLst>
          </p:cNvPr>
          <p:cNvSpPr txBox="1">
            <a:spLocks/>
          </p:cNvSpPr>
          <p:nvPr/>
        </p:nvSpPr>
        <p:spPr>
          <a:xfrm>
            <a:off x="1219200" y="1676400"/>
            <a:ext cx="7162800" cy="3047999"/>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pPr>
            <a:r>
              <a:rPr lang="en-US" sz="2400" dirty="0"/>
              <a:t>Research used a novel </a:t>
            </a:r>
            <a:r>
              <a:rPr lang="en-US" sz="2400" b="1" dirty="0"/>
              <a:t>stated preference study </a:t>
            </a:r>
            <a:r>
              <a:rPr lang="en-US" sz="2400" dirty="0"/>
              <a:t>anchored off real TNC trips to simulate real decisions between taking private and shared TNC trips.</a:t>
            </a:r>
          </a:p>
          <a:p>
            <a:pPr>
              <a:spcBef>
                <a:spcPts val="600"/>
              </a:spcBef>
            </a:pPr>
            <a:r>
              <a:rPr lang="en-US" sz="2400" dirty="0"/>
              <a:t>Users may be influenced by </a:t>
            </a:r>
            <a:r>
              <a:rPr lang="en-US" sz="2400" b="1" dirty="0"/>
              <a:t>time-based ridesharing </a:t>
            </a:r>
            <a:r>
              <a:rPr lang="en-US" sz="2400" dirty="0"/>
              <a:t>incentives or </a:t>
            </a:r>
            <a:r>
              <a:rPr lang="en-US" sz="2400" b="1" dirty="0"/>
              <a:t>price-based incentives</a:t>
            </a:r>
            <a:r>
              <a:rPr lang="en-US" sz="2400" dirty="0"/>
              <a:t>, but some users appear unmoved by price. </a:t>
            </a:r>
          </a:p>
          <a:p>
            <a:endParaRPr lang="en-US" sz="2400" dirty="0"/>
          </a:p>
        </p:txBody>
      </p:sp>
    </p:spTree>
    <p:extLst>
      <p:ext uri="{BB962C8B-B14F-4D97-AF65-F5344CB8AC3E}">
        <p14:creationId xmlns:p14="http://schemas.microsoft.com/office/powerpoint/2010/main" val="104280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lstStyle/>
          <a:p>
            <a:r>
              <a:rPr lang="en-US" dirty="0"/>
              <a:t>Conclusions (Continued)</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21</a:t>
            </a:fld>
            <a:endParaRPr lang="en-US" dirty="0"/>
          </a:p>
        </p:txBody>
      </p:sp>
      <p:sp>
        <p:nvSpPr>
          <p:cNvPr id="8" name="Content Placeholder 2">
            <a:extLst>
              <a:ext uri="{FF2B5EF4-FFF2-40B4-BE49-F238E27FC236}">
                <a16:creationId xmlns:a16="http://schemas.microsoft.com/office/drawing/2014/main" id="{A65713E9-DA8B-42C1-84E2-723EB87E9C88}"/>
              </a:ext>
            </a:extLst>
          </p:cNvPr>
          <p:cNvSpPr txBox="1">
            <a:spLocks/>
          </p:cNvSpPr>
          <p:nvPr/>
        </p:nvSpPr>
        <p:spPr>
          <a:xfrm>
            <a:off x="1219200" y="1676400"/>
            <a:ext cx="7162800" cy="3809999"/>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pPr>
            <a:r>
              <a:rPr lang="en-US" sz="2400" dirty="0"/>
              <a:t>Users taking certain types of trips are more inclined than other users</a:t>
            </a:r>
            <a:r>
              <a:rPr lang="en-US" sz="2400" b="1" dirty="0"/>
              <a:t> </a:t>
            </a:r>
            <a:r>
              <a:rPr lang="en-US" sz="2400" dirty="0"/>
              <a:t>to select a shared option if </a:t>
            </a:r>
            <a:r>
              <a:rPr lang="en-US" sz="2400" b="1" i="1" dirty="0"/>
              <a:t>relatively </a:t>
            </a:r>
            <a:r>
              <a:rPr lang="en-US" sz="2400" b="1" dirty="0"/>
              <a:t>small changes </a:t>
            </a:r>
            <a:r>
              <a:rPr lang="en-US" sz="2400" dirty="0"/>
              <a:t>in cost and time are made in the direction that favors sharing.</a:t>
            </a:r>
          </a:p>
          <a:p>
            <a:r>
              <a:rPr lang="en-US" sz="2400" dirty="0"/>
              <a:t>Exploration of this data could </a:t>
            </a:r>
            <a:r>
              <a:rPr lang="en-US" sz="2400" b="1" dirty="0"/>
              <a:t>help guide service offerings</a:t>
            </a:r>
            <a:r>
              <a:rPr lang="en-US" sz="2400" dirty="0"/>
              <a:t> and </a:t>
            </a:r>
            <a:r>
              <a:rPr lang="en-US" sz="2400" b="1" dirty="0"/>
              <a:t>encourage more customers to make a shared ride choice</a:t>
            </a:r>
            <a:r>
              <a:rPr lang="en-US" sz="2400" dirty="0"/>
              <a:t> (e.g., offering service-standard guarantees for shared ride products). </a:t>
            </a:r>
          </a:p>
          <a:p>
            <a:endParaRPr lang="en-US" sz="2400" dirty="0"/>
          </a:p>
          <a:p>
            <a:endParaRPr lang="en-US" sz="2400" dirty="0"/>
          </a:p>
        </p:txBody>
      </p:sp>
    </p:spTree>
    <p:extLst>
      <p:ext uri="{BB962C8B-B14F-4D97-AF65-F5344CB8AC3E}">
        <p14:creationId xmlns:p14="http://schemas.microsoft.com/office/powerpoint/2010/main" val="809985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A7F3-33B6-4F4C-BEBC-90DC40AB5838}"/>
              </a:ext>
            </a:extLst>
          </p:cNvPr>
          <p:cNvSpPr>
            <a:spLocks noGrp="1"/>
          </p:cNvSpPr>
          <p:nvPr>
            <p:ph type="title"/>
          </p:nvPr>
        </p:nvSpPr>
        <p:spPr/>
        <p:txBody>
          <a:bodyPr/>
          <a:lstStyle/>
          <a:p>
            <a:r>
              <a:rPr lang="en-US" dirty="0"/>
              <a:t>Contact Information</a:t>
            </a:r>
          </a:p>
        </p:txBody>
      </p:sp>
      <p:sp>
        <p:nvSpPr>
          <p:cNvPr id="3" name="Slide Number Placeholder 2">
            <a:extLst>
              <a:ext uri="{FF2B5EF4-FFF2-40B4-BE49-F238E27FC236}">
                <a16:creationId xmlns:a16="http://schemas.microsoft.com/office/drawing/2014/main" id="{BAF6637F-9F65-4896-8FBE-A5794F43AB0A}"/>
              </a:ext>
            </a:extLst>
          </p:cNvPr>
          <p:cNvSpPr>
            <a:spLocks noGrp="1"/>
          </p:cNvSpPr>
          <p:nvPr>
            <p:ph type="sldNum" sz="quarter" idx="12"/>
          </p:nvPr>
        </p:nvSpPr>
        <p:spPr/>
        <p:txBody>
          <a:bodyPr/>
          <a:lstStyle/>
          <a:p>
            <a:fld id="{964C510D-D580-43A2-9ABD-5D3EEA2F3D97}" type="slidenum">
              <a:rPr lang="en-US" smtClean="0"/>
              <a:t>22</a:t>
            </a:fld>
            <a:endParaRPr lang="en-US" dirty="0"/>
          </a:p>
        </p:txBody>
      </p:sp>
      <p:sp>
        <p:nvSpPr>
          <p:cNvPr id="4" name="TextBox 3">
            <a:extLst>
              <a:ext uri="{FF2B5EF4-FFF2-40B4-BE49-F238E27FC236}">
                <a16:creationId xmlns:a16="http://schemas.microsoft.com/office/drawing/2014/main" id="{169D3E45-D806-4292-A6A1-F08C57342318}"/>
              </a:ext>
            </a:extLst>
          </p:cNvPr>
          <p:cNvSpPr txBox="1"/>
          <p:nvPr/>
        </p:nvSpPr>
        <p:spPr>
          <a:xfrm>
            <a:off x="1066800" y="1787918"/>
            <a:ext cx="7010400" cy="4524315"/>
          </a:xfrm>
          <a:prstGeom prst="rect">
            <a:avLst/>
          </a:prstGeom>
          <a:solidFill>
            <a:schemeClr val="bg1"/>
          </a:solidFill>
          <a:ln w="15875">
            <a:noFill/>
          </a:ln>
        </p:spPr>
        <p:txBody>
          <a:bodyPr wrap="square" rtlCol="0">
            <a:spAutoFit/>
          </a:bodyPr>
          <a:lstStyle/>
          <a:p>
            <a:pPr algn="ctr"/>
            <a:r>
              <a:rPr lang="en-US" sz="3200" dirty="0">
                <a:solidFill>
                  <a:schemeClr val="tx2"/>
                </a:solidFill>
              </a:rPr>
              <a:t>Allen Greenberg</a:t>
            </a:r>
          </a:p>
          <a:p>
            <a:pPr algn="ctr"/>
            <a:r>
              <a:rPr lang="en-US" sz="3200" dirty="0">
                <a:solidFill>
                  <a:schemeClr val="tx2"/>
                </a:solidFill>
              </a:rPr>
              <a:t>U.S. Department of Transportation</a:t>
            </a:r>
          </a:p>
          <a:p>
            <a:pPr algn="ctr"/>
            <a:r>
              <a:rPr lang="en-US" sz="3200" dirty="0">
                <a:solidFill>
                  <a:schemeClr val="tx2"/>
                </a:solidFill>
              </a:rPr>
              <a:t>Federal Highway Administration</a:t>
            </a:r>
          </a:p>
          <a:p>
            <a:pPr algn="ctr"/>
            <a:r>
              <a:rPr lang="en-US" sz="3200" dirty="0">
                <a:solidFill>
                  <a:schemeClr val="tx2"/>
                </a:solidFill>
              </a:rPr>
              <a:t>Office of Operations</a:t>
            </a:r>
          </a:p>
          <a:p>
            <a:pPr algn="ctr"/>
            <a:r>
              <a:rPr lang="en-US" sz="3200" dirty="0">
                <a:solidFill>
                  <a:schemeClr val="tx2"/>
                </a:solidFill>
              </a:rPr>
              <a:t>Allen.Greenberg@dot.gov</a:t>
            </a:r>
          </a:p>
          <a:p>
            <a:pPr algn="ctr"/>
            <a:r>
              <a:rPr lang="en-US" sz="3200" dirty="0">
                <a:solidFill>
                  <a:schemeClr val="tx2"/>
                </a:solidFill>
              </a:rPr>
              <a:t>(202) 366-2425</a:t>
            </a:r>
          </a:p>
          <a:p>
            <a:pPr algn="ctr"/>
            <a:endParaRPr lang="en-US" sz="3200" dirty="0">
              <a:solidFill>
                <a:schemeClr val="tx2"/>
              </a:solidFill>
            </a:endParaRPr>
          </a:p>
          <a:p>
            <a:pPr algn="ctr"/>
            <a:r>
              <a:rPr lang="en-US" sz="3200" dirty="0">
                <a:solidFill>
                  <a:schemeClr val="tx2"/>
                </a:solidFill>
              </a:rPr>
              <a:t>Kyle Schroeckenthaler </a:t>
            </a:r>
          </a:p>
          <a:p>
            <a:pPr algn="ctr"/>
            <a:r>
              <a:rPr lang="en-US" sz="3200" dirty="0">
                <a:solidFill>
                  <a:schemeClr val="tx2"/>
                </a:solidFill>
              </a:rPr>
              <a:t>kyle.schroeckenthaler@ebp-us.com</a:t>
            </a:r>
          </a:p>
        </p:txBody>
      </p:sp>
    </p:spTree>
    <p:extLst>
      <p:ext uri="{BB962C8B-B14F-4D97-AF65-F5344CB8AC3E}">
        <p14:creationId xmlns:p14="http://schemas.microsoft.com/office/powerpoint/2010/main" val="315608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lstStyle/>
          <a:p>
            <a:r>
              <a:rPr lang="en-US" dirty="0"/>
              <a:t>Why S</a:t>
            </a:r>
            <a:r>
              <a:rPr lang="en-US" i="1" dirty="0"/>
              <a:t>haring?</a:t>
            </a:r>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3</a:t>
            </a:fld>
            <a:endParaRPr lang="en-US" dirty="0"/>
          </a:p>
        </p:txBody>
      </p:sp>
      <p:sp>
        <p:nvSpPr>
          <p:cNvPr id="8" name="Content Placeholder 2">
            <a:extLst>
              <a:ext uri="{FF2B5EF4-FFF2-40B4-BE49-F238E27FC236}">
                <a16:creationId xmlns:a16="http://schemas.microsoft.com/office/drawing/2014/main" id="{A65713E9-DA8B-42C1-84E2-723EB87E9C88}"/>
              </a:ext>
            </a:extLst>
          </p:cNvPr>
          <p:cNvSpPr txBox="1">
            <a:spLocks/>
          </p:cNvSpPr>
          <p:nvPr/>
        </p:nvSpPr>
        <p:spPr>
          <a:xfrm>
            <a:off x="685800" y="1676401"/>
            <a:ext cx="7674621" cy="3886200"/>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Vehicle occupancy impacts the number of vehicles on the road. </a:t>
            </a:r>
          </a:p>
          <a:p>
            <a:r>
              <a:rPr lang="en-US" sz="2400" dirty="0"/>
              <a:t>By reducing vehicle miles traveled (VMT), sharing may:</a:t>
            </a:r>
          </a:p>
          <a:p>
            <a:pPr lvl="1"/>
            <a:r>
              <a:rPr lang="en-US" sz="2000" dirty="0"/>
              <a:t>Alleviate congestion</a:t>
            </a:r>
          </a:p>
          <a:p>
            <a:pPr lvl="1"/>
            <a:r>
              <a:rPr lang="en-US" sz="2000" dirty="0"/>
              <a:t>Improve travel time and travel time reliability for all road users</a:t>
            </a:r>
          </a:p>
          <a:p>
            <a:pPr lvl="1"/>
            <a:r>
              <a:rPr lang="en-US" sz="2000" dirty="0"/>
              <a:t>Reduce vehicle emissions </a:t>
            </a:r>
          </a:p>
          <a:p>
            <a:pPr lvl="1"/>
            <a:r>
              <a:rPr lang="en-US" sz="2000" dirty="0"/>
              <a:t>Support economic growth</a:t>
            </a:r>
          </a:p>
          <a:p>
            <a:r>
              <a:rPr lang="en-US" sz="2400" dirty="0"/>
              <a:t>Purpose of study </a:t>
            </a:r>
          </a:p>
          <a:p>
            <a:pPr lvl="1"/>
            <a:r>
              <a:rPr lang="en-US" sz="2000" dirty="0"/>
              <a:t>Understand motivations behind the choice to use specific shared options versus private options</a:t>
            </a:r>
          </a:p>
          <a:p>
            <a:pPr lvl="1"/>
            <a:endParaRPr lang="en-US" sz="2000" dirty="0"/>
          </a:p>
        </p:txBody>
      </p:sp>
    </p:spTree>
    <p:extLst>
      <p:ext uri="{BB962C8B-B14F-4D97-AF65-F5344CB8AC3E}">
        <p14:creationId xmlns:p14="http://schemas.microsoft.com/office/powerpoint/2010/main" val="193198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lstStyle/>
          <a:p>
            <a:r>
              <a:rPr lang="en-US" dirty="0"/>
              <a:t>Ride</a:t>
            </a:r>
            <a:r>
              <a:rPr lang="en-US" i="1" dirty="0"/>
              <a:t>hailing</a:t>
            </a:r>
            <a:r>
              <a:rPr lang="en-US" dirty="0"/>
              <a:t> vs. Ride</a:t>
            </a:r>
            <a:r>
              <a:rPr lang="en-US" i="1" dirty="0"/>
              <a:t>sharing</a:t>
            </a:r>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4</a:t>
            </a:fld>
            <a:endParaRPr lang="en-US" dirty="0"/>
          </a:p>
        </p:txBody>
      </p:sp>
      <p:sp>
        <p:nvSpPr>
          <p:cNvPr id="5" name="Content Placeholder 2">
            <a:extLst>
              <a:ext uri="{FF2B5EF4-FFF2-40B4-BE49-F238E27FC236}">
                <a16:creationId xmlns:a16="http://schemas.microsoft.com/office/drawing/2014/main" id="{2A674957-487C-4678-9539-B812336BE7FB}"/>
              </a:ext>
            </a:extLst>
          </p:cNvPr>
          <p:cNvSpPr txBox="1">
            <a:spLocks/>
          </p:cNvSpPr>
          <p:nvPr/>
        </p:nvSpPr>
        <p:spPr>
          <a:xfrm>
            <a:off x="762000" y="1714500"/>
            <a:ext cx="4191000" cy="4343399"/>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Private Rides</a:t>
            </a:r>
          </a:p>
          <a:p>
            <a:r>
              <a:rPr lang="en-US" dirty="0"/>
              <a:t>UberX</a:t>
            </a:r>
          </a:p>
          <a:p>
            <a:r>
              <a:rPr lang="en-US" dirty="0"/>
              <a:t>Standard Lyft</a:t>
            </a:r>
          </a:p>
          <a:p>
            <a:r>
              <a:rPr lang="en-US" dirty="0"/>
              <a:t>Taxi</a:t>
            </a:r>
          </a:p>
        </p:txBody>
      </p:sp>
      <p:sp>
        <p:nvSpPr>
          <p:cNvPr id="6" name="Content Placeholder 2">
            <a:extLst>
              <a:ext uri="{FF2B5EF4-FFF2-40B4-BE49-F238E27FC236}">
                <a16:creationId xmlns:a16="http://schemas.microsoft.com/office/drawing/2014/main" id="{1AB9DCCF-1AD9-4862-AA55-204422E7962F}"/>
              </a:ext>
            </a:extLst>
          </p:cNvPr>
          <p:cNvSpPr txBox="1">
            <a:spLocks/>
          </p:cNvSpPr>
          <p:nvPr/>
        </p:nvSpPr>
        <p:spPr>
          <a:xfrm>
            <a:off x="4626619" y="1714499"/>
            <a:ext cx="4191000" cy="4343399"/>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Shared Rides</a:t>
            </a:r>
          </a:p>
          <a:p>
            <a:r>
              <a:rPr lang="en-US" dirty="0"/>
              <a:t>UberPool</a:t>
            </a:r>
          </a:p>
          <a:p>
            <a:r>
              <a:rPr lang="en-US" dirty="0"/>
              <a:t>Shared Lyft</a:t>
            </a:r>
          </a:p>
          <a:p>
            <a:r>
              <a:rPr lang="en-US" dirty="0"/>
              <a:t>Via</a:t>
            </a:r>
          </a:p>
        </p:txBody>
      </p:sp>
      <p:sp>
        <p:nvSpPr>
          <p:cNvPr id="44" name="TextBox 43">
            <a:extLst>
              <a:ext uri="{FF2B5EF4-FFF2-40B4-BE49-F238E27FC236}">
                <a16:creationId xmlns:a16="http://schemas.microsoft.com/office/drawing/2014/main" id="{4D35AAAD-2DE5-41F6-B033-A1B58E180350}"/>
              </a:ext>
            </a:extLst>
          </p:cNvPr>
          <p:cNvSpPr txBox="1"/>
          <p:nvPr/>
        </p:nvSpPr>
        <p:spPr>
          <a:xfrm>
            <a:off x="846224" y="4724400"/>
            <a:ext cx="7887171" cy="1169551"/>
          </a:xfrm>
          <a:prstGeom prst="rect">
            <a:avLst/>
          </a:prstGeom>
          <a:noFill/>
          <a:ln>
            <a:solidFill>
              <a:schemeClr val="tx1"/>
            </a:solidFill>
          </a:ln>
        </p:spPr>
        <p:txBody>
          <a:bodyPr wrap="square" rtlCol="0">
            <a:spAutoFit/>
          </a:bodyPr>
          <a:lstStyle/>
          <a:p>
            <a:pPr algn="ctr"/>
            <a:r>
              <a:rPr lang="en-US" sz="1400" b="1" dirty="0"/>
              <a:t>Notice</a:t>
            </a:r>
          </a:p>
          <a:p>
            <a:pPr algn="ctr"/>
            <a:endParaRPr lang="en-US" sz="1400" dirty="0"/>
          </a:p>
          <a:p>
            <a:pPr algn="ctr"/>
            <a:r>
              <a:rPr lang="en-US" sz="1400" dirty="0"/>
              <a:t>The United States Government does not endorse products or manufacturers. Trademarks or manufacturers’ names appear herein only because they are considered essential to the object of this document.</a:t>
            </a:r>
          </a:p>
        </p:txBody>
      </p:sp>
    </p:spTree>
    <p:extLst>
      <p:ext uri="{BB962C8B-B14F-4D97-AF65-F5344CB8AC3E}">
        <p14:creationId xmlns:p14="http://schemas.microsoft.com/office/powerpoint/2010/main" val="110144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A65713E9-DA8B-42C1-84E2-723EB87E9C88}"/>
              </a:ext>
            </a:extLst>
          </p:cNvPr>
          <p:cNvSpPr txBox="1">
            <a:spLocks/>
          </p:cNvSpPr>
          <p:nvPr/>
        </p:nvSpPr>
        <p:spPr>
          <a:xfrm>
            <a:off x="979810" y="1676401"/>
            <a:ext cx="7380611" cy="4038600"/>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a:t>Survey Questions to TNC Users:</a:t>
            </a:r>
          </a:p>
          <a:p>
            <a:r>
              <a:rPr lang="en-US" sz="2000" dirty="0"/>
              <a:t>Trip purpose</a:t>
            </a:r>
          </a:p>
          <a:p>
            <a:r>
              <a:rPr lang="en-US" sz="2000" dirty="0"/>
              <a:t>Personal characteristics</a:t>
            </a:r>
          </a:p>
          <a:p>
            <a:r>
              <a:rPr lang="en-US" sz="2000" dirty="0"/>
              <a:t>Travel behavior </a:t>
            </a:r>
            <a:endParaRPr lang="en-US" sz="2400" dirty="0"/>
          </a:p>
          <a:p>
            <a:pPr marL="0" indent="0">
              <a:buNone/>
            </a:pPr>
            <a:r>
              <a:rPr lang="en-US" sz="2400" dirty="0"/>
              <a:t>Appended Data:</a:t>
            </a:r>
          </a:p>
          <a:p>
            <a:r>
              <a:rPr lang="en-US" sz="2000" dirty="0"/>
              <a:t>Trip cost and travel time</a:t>
            </a:r>
          </a:p>
          <a:p>
            <a:r>
              <a:rPr lang="en-US" sz="2000" dirty="0"/>
              <a:t>Built environment characteristics</a:t>
            </a:r>
          </a:p>
          <a:p>
            <a:r>
              <a:rPr lang="en-US" sz="2000" dirty="0"/>
              <a:t>City-specific data </a:t>
            </a:r>
          </a:p>
        </p:txBody>
      </p:sp>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normAutofit/>
          </a:bodyPr>
          <a:lstStyle/>
          <a:p>
            <a:r>
              <a:rPr lang="en-US" dirty="0"/>
              <a:t>TNC Methodology and Data</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5</a:t>
            </a:fld>
            <a:endParaRPr lang="en-US" dirty="0"/>
          </a:p>
        </p:txBody>
      </p:sp>
    </p:spTree>
    <p:extLst>
      <p:ext uri="{BB962C8B-B14F-4D97-AF65-F5344CB8AC3E}">
        <p14:creationId xmlns:p14="http://schemas.microsoft.com/office/powerpoint/2010/main" val="140212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9F4C390E-2151-4C2D-B7E6-2ABAF66763F5}"/>
              </a:ext>
            </a:extLst>
          </p:cNvPr>
          <p:cNvSpPr txBox="1"/>
          <p:nvPr/>
        </p:nvSpPr>
        <p:spPr>
          <a:xfrm>
            <a:off x="838199" y="3352800"/>
            <a:ext cx="7467602" cy="2554545"/>
          </a:xfrm>
          <a:prstGeom prst="rect">
            <a:avLst/>
          </a:prstGeom>
          <a:solidFill>
            <a:schemeClr val="bg1"/>
          </a:solidFill>
        </p:spPr>
        <p:txBody>
          <a:bodyPr wrap="square" rtlCol="0">
            <a:spAutoFit/>
          </a:bodyPr>
          <a:lstStyle/>
          <a:p>
            <a:pPr algn="ctr"/>
            <a:endParaRPr lang="en-US" sz="3200" b="1" dirty="0">
              <a:solidFill>
                <a:schemeClr val="tx2"/>
              </a:solidFill>
            </a:endParaRPr>
          </a:p>
          <a:p>
            <a:pPr algn="ctr"/>
            <a:endParaRPr lang="en-US" sz="3200" b="1" dirty="0">
              <a:solidFill>
                <a:schemeClr val="tx2"/>
              </a:solidFill>
            </a:endParaRPr>
          </a:p>
          <a:p>
            <a:pPr algn="ctr"/>
            <a:endParaRPr lang="en-US" sz="3200" b="1" dirty="0">
              <a:solidFill>
                <a:schemeClr val="tx2"/>
              </a:solidFill>
            </a:endParaRPr>
          </a:p>
          <a:p>
            <a:pPr algn="ctr"/>
            <a:br>
              <a:rPr lang="en-US" sz="3200" b="1" dirty="0">
                <a:solidFill>
                  <a:schemeClr val="tx2"/>
                </a:solidFill>
              </a:rPr>
            </a:br>
            <a:endParaRPr lang="en-US" sz="3200" b="1" dirty="0">
              <a:solidFill>
                <a:schemeClr val="tx2"/>
              </a:solidFill>
            </a:endParaRPr>
          </a:p>
        </p:txBody>
      </p:sp>
      <p:sp>
        <p:nvSpPr>
          <p:cNvPr id="7" name="Rectangle 6">
            <a:extLst>
              <a:ext uri="{FF2B5EF4-FFF2-40B4-BE49-F238E27FC236}">
                <a16:creationId xmlns:a16="http://schemas.microsoft.com/office/drawing/2014/main" id="{F8F1D1FB-E019-456A-BAA3-2FAE91F2C068}"/>
              </a:ext>
            </a:extLst>
          </p:cNvPr>
          <p:cNvSpPr/>
          <p:nvPr/>
        </p:nvSpPr>
        <p:spPr>
          <a:xfrm>
            <a:off x="932670" y="3874267"/>
            <a:ext cx="4916461" cy="115493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A02BBCA-7ABE-468A-A11E-545C0C2E4677}"/>
              </a:ext>
            </a:extLst>
          </p:cNvPr>
          <p:cNvSpPr/>
          <p:nvPr/>
        </p:nvSpPr>
        <p:spPr>
          <a:xfrm>
            <a:off x="5849131" y="3874267"/>
            <a:ext cx="2362200" cy="1154934"/>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a:xfrm>
            <a:off x="0" y="76200"/>
            <a:ext cx="9144000" cy="1143000"/>
          </a:xfrm>
        </p:spPr>
        <p:txBody>
          <a:bodyPr>
            <a:normAutofit fontScale="90000"/>
          </a:bodyPr>
          <a:lstStyle/>
          <a:p>
            <a:r>
              <a:rPr lang="en-US" dirty="0"/>
              <a:t>National Survey Results Usage Summary</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6</a:t>
            </a:fld>
            <a:endParaRPr lang="en-US" dirty="0"/>
          </a:p>
        </p:txBody>
      </p:sp>
      <p:pic>
        <p:nvPicPr>
          <p:cNvPr id="4" name="Picture 3">
            <a:extLst>
              <a:ext uri="{FF2B5EF4-FFF2-40B4-BE49-F238E27FC236}">
                <a16:creationId xmlns:a16="http://schemas.microsoft.com/office/drawing/2014/main" id="{B1D7F9C2-92C2-431B-A374-7D519F972345}"/>
              </a:ext>
            </a:extLst>
          </p:cNvPr>
          <p:cNvPicPr>
            <a:picLocks noChangeAspect="1"/>
          </p:cNvPicPr>
          <p:nvPr/>
        </p:nvPicPr>
        <p:blipFill rotWithShape="1">
          <a:blip r:embed="rId3"/>
          <a:srcRect r="54944"/>
          <a:stretch/>
        </p:blipFill>
        <p:spPr>
          <a:xfrm rot="5400000">
            <a:off x="3584850" y="-1063349"/>
            <a:ext cx="1974301" cy="7467602"/>
          </a:xfrm>
          <a:prstGeom prst="rect">
            <a:avLst/>
          </a:prstGeom>
        </p:spPr>
      </p:pic>
      <p:sp>
        <p:nvSpPr>
          <p:cNvPr id="6" name="Content Placeholder 2">
            <a:extLst>
              <a:ext uri="{FF2B5EF4-FFF2-40B4-BE49-F238E27FC236}">
                <a16:creationId xmlns:a16="http://schemas.microsoft.com/office/drawing/2014/main" id="{3213D436-13A6-4836-B911-0EF968B244D4}"/>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5" name="TextBox 4">
            <a:extLst>
              <a:ext uri="{FF2B5EF4-FFF2-40B4-BE49-F238E27FC236}">
                <a16:creationId xmlns:a16="http://schemas.microsoft.com/office/drawing/2014/main" id="{FD1C41BE-D09F-40D2-99EE-696E0EC12572}"/>
              </a:ext>
            </a:extLst>
          </p:cNvPr>
          <p:cNvSpPr txBox="1"/>
          <p:nvPr/>
        </p:nvSpPr>
        <p:spPr>
          <a:xfrm>
            <a:off x="855063" y="2013947"/>
            <a:ext cx="7433874" cy="584775"/>
          </a:xfrm>
          <a:prstGeom prst="rect">
            <a:avLst/>
          </a:prstGeom>
          <a:solidFill>
            <a:schemeClr val="bg1"/>
          </a:solidFill>
        </p:spPr>
        <p:txBody>
          <a:bodyPr wrap="square" rtlCol="0">
            <a:spAutoFit/>
          </a:bodyPr>
          <a:lstStyle/>
          <a:p>
            <a:pPr algn="ctr"/>
            <a:r>
              <a:rPr lang="en-US" sz="3200" b="1" dirty="0">
                <a:solidFill>
                  <a:schemeClr val="tx2"/>
                </a:solidFill>
              </a:rPr>
              <a:t>4,365 TNC Users</a:t>
            </a:r>
          </a:p>
        </p:txBody>
      </p:sp>
      <p:sp>
        <p:nvSpPr>
          <p:cNvPr id="10" name="Rectangle 9">
            <a:extLst>
              <a:ext uri="{FF2B5EF4-FFF2-40B4-BE49-F238E27FC236}">
                <a16:creationId xmlns:a16="http://schemas.microsoft.com/office/drawing/2014/main" id="{A0B85497-D382-424A-AAB0-5C588BF65737}"/>
              </a:ext>
            </a:extLst>
          </p:cNvPr>
          <p:cNvSpPr/>
          <p:nvPr/>
        </p:nvSpPr>
        <p:spPr>
          <a:xfrm>
            <a:off x="6667498" y="3874266"/>
            <a:ext cx="1295400" cy="115493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99252B22-36C5-44B4-9DF1-C87E7E7B8076}"/>
              </a:ext>
            </a:extLst>
          </p:cNvPr>
          <p:cNvSpPr txBox="1"/>
          <p:nvPr/>
        </p:nvSpPr>
        <p:spPr>
          <a:xfrm>
            <a:off x="2743201" y="4159344"/>
            <a:ext cx="1295400" cy="584775"/>
          </a:xfrm>
          <a:prstGeom prst="rect">
            <a:avLst/>
          </a:prstGeom>
          <a:solidFill>
            <a:schemeClr val="bg1"/>
          </a:solidFill>
        </p:spPr>
        <p:txBody>
          <a:bodyPr wrap="square" rtlCol="0">
            <a:spAutoFit/>
          </a:bodyPr>
          <a:lstStyle/>
          <a:p>
            <a:r>
              <a:rPr lang="en-US" sz="3200" b="1" dirty="0">
                <a:solidFill>
                  <a:srgbClr val="CC0000"/>
                </a:solidFill>
              </a:rPr>
              <a:t>71.9%</a:t>
            </a:r>
          </a:p>
        </p:txBody>
      </p:sp>
      <p:sp>
        <p:nvSpPr>
          <p:cNvPr id="11" name="TextBox 10">
            <a:extLst>
              <a:ext uri="{FF2B5EF4-FFF2-40B4-BE49-F238E27FC236}">
                <a16:creationId xmlns:a16="http://schemas.microsoft.com/office/drawing/2014/main" id="{56ADCBED-36A5-4C2D-ABD5-BAE3847C8851}"/>
              </a:ext>
            </a:extLst>
          </p:cNvPr>
          <p:cNvSpPr txBox="1"/>
          <p:nvPr/>
        </p:nvSpPr>
        <p:spPr>
          <a:xfrm>
            <a:off x="6382531" y="4159344"/>
            <a:ext cx="1295400" cy="584775"/>
          </a:xfrm>
          <a:prstGeom prst="rect">
            <a:avLst/>
          </a:prstGeom>
          <a:solidFill>
            <a:schemeClr val="bg1"/>
          </a:solidFill>
        </p:spPr>
        <p:txBody>
          <a:bodyPr wrap="square" rtlCol="0">
            <a:spAutoFit/>
          </a:bodyPr>
          <a:lstStyle/>
          <a:p>
            <a:r>
              <a:rPr lang="en-US" sz="3200" b="1" dirty="0">
                <a:solidFill>
                  <a:schemeClr val="tx2"/>
                </a:solidFill>
              </a:rPr>
              <a:t>28.1%</a:t>
            </a:r>
          </a:p>
        </p:txBody>
      </p:sp>
      <p:sp>
        <p:nvSpPr>
          <p:cNvPr id="12" name="TextBox 11">
            <a:extLst>
              <a:ext uri="{FF2B5EF4-FFF2-40B4-BE49-F238E27FC236}">
                <a16:creationId xmlns:a16="http://schemas.microsoft.com/office/drawing/2014/main" id="{9B0EA74E-40C6-425E-A048-BACFAC615155}"/>
              </a:ext>
            </a:extLst>
          </p:cNvPr>
          <p:cNvSpPr txBox="1"/>
          <p:nvPr/>
        </p:nvSpPr>
        <p:spPr>
          <a:xfrm>
            <a:off x="932670" y="5293091"/>
            <a:ext cx="2831759" cy="461665"/>
          </a:xfrm>
          <a:prstGeom prst="rect">
            <a:avLst/>
          </a:prstGeom>
          <a:solidFill>
            <a:schemeClr val="bg1"/>
          </a:solidFill>
        </p:spPr>
        <p:txBody>
          <a:bodyPr wrap="square" rtlCol="0">
            <a:spAutoFit/>
          </a:bodyPr>
          <a:lstStyle/>
          <a:p>
            <a:r>
              <a:rPr lang="en-US" sz="2400" b="1" dirty="0">
                <a:solidFill>
                  <a:srgbClr val="CC0000"/>
                </a:solidFill>
              </a:rPr>
              <a:t>Last Trip was Private</a:t>
            </a:r>
          </a:p>
        </p:txBody>
      </p:sp>
      <p:sp>
        <p:nvSpPr>
          <p:cNvPr id="13" name="TextBox 12">
            <a:extLst>
              <a:ext uri="{FF2B5EF4-FFF2-40B4-BE49-F238E27FC236}">
                <a16:creationId xmlns:a16="http://schemas.microsoft.com/office/drawing/2014/main" id="{CA72A025-6DF6-414A-9CCA-83AFBBFE3841}"/>
              </a:ext>
            </a:extLst>
          </p:cNvPr>
          <p:cNvSpPr txBox="1"/>
          <p:nvPr/>
        </p:nvSpPr>
        <p:spPr>
          <a:xfrm>
            <a:off x="5379572" y="5293091"/>
            <a:ext cx="2831759" cy="461665"/>
          </a:xfrm>
          <a:prstGeom prst="rect">
            <a:avLst/>
          </a:prstGeom>
          <a:solidFill>
            <a:schemeClr val="bg1"/>
          </a:solidFill>
        </p:spPr>
        <p:txBody>
          <a:bodyPr wrap="square" rtlCol="0">
            <a:spAutoFit/>
          </a:bodyPr>
          <a:lstStyle/>
          <a:p>
            <a:r>
              <a:rPr lang="en-US" sz="2400" b="1" dirty="0">
                <a:solidFill>
                  <a:schemeClr val="tx2"/>
                </a:solidFill>
              </a:rPr>
              <a:t>Last Trip was Shared</a:t>
            </a:r>
          </a:p>
        </p:txBody>
      </p:sp>
    </p:spTree>
    <p:extLst>
      <p:ext uri="{BB962C8B-B14F-4D97-AF65-F5344CB8AC3E}">
        <p14:creationId xmlns:p14="http://schemas.microsoft.com/office/powerpoint/2010/main" val="377928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normAutofit fontScale="90000"/>
          </a:bodyPr>
          <a:lstStyle/>
          <a:p>
            <a:r>
              <a:rPr lang="en-US" dirty="0"/>
              <a:t>TNC Methodology and Data: Sample Survey Question</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7</a:t>
            </a:fld>
            <a:endParaRPr lang="en-US" dirty="0"/>
          </a:p>
        </p:txBody>
      </p:sp>
      <p:grpSp>
        <p:nvGrpSpPr>
          <p:cNvPr id="4" name="Group 3">
            <a:extLst>
              <a:ext uri="{FF2B5EF4-FFF2-40B4-BE49-F238E27FC236}">
                <a16:creationId xmlns:a16="http://schemas.microsoft.com/office/drawing/2014/main" id="{8A96B4CD-8492-4AB2-9700-20A10DB398B3}"/>
              </a:ext>
            </a:extLst>
          </p:cNvPr>
          <p:cNvGrpSpPr/>
          <p:nvPr/>
        </p:nvGrpSpPr>
        <p:grpSpPr>
          <a:xfrm>
            <a:off x="266822" y="1688757"/>
            <a:ext cx="8610355" cy="4191000"/>
            <a:chOff x="484632" y="1828800"/>
            <a:chExt cx="8610355" cy="4191000"/>
          </a:xfrm>
        </p:grpSpPr>
        <p:pic>
          <p:nvPicPr>
            <p:cNvPr id="6" name="Picture 5">
              <a:extLst>
                <a:ext uri="{FF2B5EF4-FFF2-40B4-BE49-F238E27FC236}">
                  <a16:creationId xmlns:a16="http://schemas.microsoft.com/office/drawing/2014/main" id="{66CA0574-F823-4A88-B48A-795ABA985719}"/>
                </a:ext>
              </a:extLst>
            </p:cNvPr>
            <p:cNvPicPr>
              <a:picLocks noChangeAspect="1"/>
            </p:cNvPicPr>
            <p:nvPr/>
          </p:nvPicPr>
          <p:blipFill>
            <a:blip r:embed="rId3"/>
            <a:stretch>
              <a:fillRect/>
            </a:stretch>
          </p:blipFill>
          <p:spPr>
            <a:xfrm>
              <a:off x="484632" y="1828800"/>
              <a:ext cx="8610355" cy="4191000"/>
            </a:xfrm>
            <a:prstGeom prst="rect">
              <a:avLst/>
            </a:prstGeom>
          </p:spPr>
        </p:pic>
        <p:sp>
          <p:nvSpPr>
            <p:cNvPr id="7" name="TextBox 6">
              <a:extLst>
                <a:ext uri="{FF2B5EF4-FFF2-40B4-BE49-F238E27FC236}">
                  <a16:creationId xmlns:a16="http://schemas.microsoft.com/office/drawing/2014/main" id="{240A44E7-5357-4DD6-91CF-A983BDD352D7}"/>
                </a:ext>
              </a:extLst>
            </p:cNvPr>
            <p:cNvSpPr txBox="1"/>
            <p:nvPr/>
          </p:nvSpPr>
          <p:spPr>
            <a:xfrm>
              <a:off x="685800" y="2044005"/>
              <a:ext cx="7973568" cy="954107"/>
            </a:xfrm>
            <a:prstGeom prst="rect">
              <a:avLst/>
            </a:prstGeom>
            <a:solidFill>
              <a:schemeClr val="bg1"/>
            </a:solidFill>
          </p:spPr>
          <p:txBody>
            <a:bodyPr wrap="square" rtlCol="0">
              <a:spAutoFit/>
            </a:bodyPr>
            <a:lstStyle/>
            <a:p>
              <a:r>
                <a:rPr lang="en-US" sz="2800" dirty="0">
                  <a:solidFill>
                    <a:schemeClr val="tx2"/>
                  </a:solidFill>
                  <a:latin typeface="+mj-lt"/>
                </a:rPr>
                <a:t>Which one of these choices would you have taken for your recent trip by TNC?</a:t>
              </a:r>
              <a:endParaRPr lang="en-US" sz="2000" dirty="0">
                <a:solidFill>
                  <a:schemeClr val="tx2"/>
                </a:solidFill>
                <a:latin typeface="+mj-lt"/>
              </a:endParaRPr>
            </a:p>
          </p:txBody>
        </p:sp>
        <p:sp>
          <p:nvSpPr>
            <p:cNvPr id="9" name="TextBox 8">
              <a:extLst>
                <a:ext uri="{FF2B5EF4-FFF2-40B4-BE49-F238E27FC236}">
                  <a16:creationId xmlns:a16="http://schemas.microsoft.com/office/drawing/2014/main" id="{C53A607A-7360-4598-B5A7-19B9C1608409}"/>
                </a:ext>
              </a:extLst>
            </p:cNvPr>
            <p:cNvSpPr txBox="1"/>
            <p:nvPr/>
          </p:nvSpPr>
          <p:spPr>
            <a:xfrm>
              <a:off x="990600" y="3200400"/>
              <a:ext cx="2484475" cy="1261884"/>
            </a:xfrm>
            <a:prstGeom prst="rect">
              <a:avLst/>
            </a:prstGeom>
            <a:solidFill>
              <a:srgbClr val="EFEFEF"/>
            </a:solidFill>
            <a:ln>
              <a:solidFill>
                <a:schemeClr val="tx2"/>
              </a:solidFill>
            </a:ln>
          </p:spPr>
          <p:txBody>
            <a:bodyPr wrap="square" rtlCol="0">
              <a:spAutoFit/>
            </a:bodyPr>
            <a:lstStyle/>
            <a:p>
              <a:pPr algn="ctr"/>
              <a:r>
                <a:rPr lang="en-US" sz="2000" dirty="0">
                  <a:solidFill>
                    <a:schemeClr val="tx2"/>
                  </a:solidFill>
                  <a:latin typeface="+mj-lt"/>
                </a:rPr>
                <a:t>A </a:t>
              </a:r>
              <a:r>
                <a:rPr lang="en-US" sz="2000" b="1" dirty="0">
                  <a:solidFill>
                    <a:schemeClr val="tx2"/>
                  </a:solidFill>
                  <a:latin typeface="+mj-lt"/>
                </a:rPr>
                <a:t>17 to 20-minute </a:t>
              </a:r>
              <a:r>
                <a:rPr lang="en-US" sz="2000" dirty="0">
                  <a:solidFill>
                    <a:schemeClr val="tx2"/>
                  </a:solidFill>
                  <a:latin typeface="+mj-lt"/>
                </a:rPr>
                <a:t>shared trip that cost </a:t>
              </a:r>
              <a:r>
                <a:rPr lang="en-US" sz="2000" b="1" dirty="0">
                  <a:solidFill>
                    <a:schemeClr val="tx2"/>
                  </a:solidFill>
                  <a:latin typeface="+mj-lt"/>
                </a:rPr>
                <a:t>$8</a:t>
              </a:r>
            </a:p>
            <a:p>
              <a:pPr algn="ctr"/>
              <a:endParaRPr lang="en-US" sz="1600" b="1" dirty="0">
                <a:solidFill>
                  <a:schemeClr val="bg1">
                    <a:lumMod val="50000"/>
                  </a:schemeClr>
                </a:solidFill>
                <a:latin typeface="+mj-lt"/>
              </a:endParaRPr>
            </a:p>
          </p:txBody>
        </p:sp>
        <p:sp>
          <p:nvSpPr>
            <p:cNvPr id="12" name="TextBox 11">
              <a:extLst>
                <a:ext uri="{FF2B5EF4-FFF2-40B4-BE49-F238E27FC236}">
                  <a16:creationId xmlns:a16="http://schemas.microsoft.com/office/drawing/2014/main" id="{D183121C-9ABB-4CEB-B398-BF47B616BA80}"/>
                </a:ext>
              </a:extLst>
            </p:cNvPr>
            <p:cNvSpPr txBox="1"/>
            <p:nvPr/>
          </p:nvSpPr>
          <p:spPr>
            <a:xfrm>
              <a:off x="3540286" y="3200400"/>
              <a:ext cx="2484475" cy="1261884"/>
            </a:xfrm>
            <a:prstGeom prst="rect">
              <a:avLst/>
            </a:prstGeom>
            <a:solidFill>
              <a:srgbClr val="EFEFEF"/>
            </a:solidFill>
            <a:ln>
              <a:solidFill>
                <a:schemeClr val="tx2"/>
              </a:solidFill>
            </a:ln>
          </p:spPr>
          <p:txBody>
            <a:bodyPr wrap="square" rtlCol="0">
              <a:spAutoFit/>
            </a:bodyPr>
            <a:lstStyle/>
            <a:p>
              <a:pPr algn="ctr"/>
              <a:r>
                <a:rPr lang="en-US" sz="2000" dirty="0">
                  <a:solidFill>
                    <a:schemeClr val="tx2"/>
                  </a:solidFill>
                </a:rPr>
                <a:t>A </a:t>
              </a:r>
              <a:r>
                <a:rPr lang="en-US" sz="2000" b="1" dirty="0">
                  <a:solidFill>
                    <a:schemeClr val="tx2"/>
                  </a:solidFill>
                </a:rPr>
                <a:t>15 to 17-minute </a:t>
              </a:r>
              <a:r>
                <a:rPr lang="en-US" sz="2000" dirty="0">
                  <a:solidFill>
                    <a:schemeClr val="tx2"/>
                  </a:solidFill>
                </a:rPr>
                <a:t>shared trip that cost </a:t>
              </a:r>
            </a:p>
            <a:p>
              <a:pPr algn="ctr"/>
              <a:r>
                <a:rPr lang="en-US" sz="2000" b="1" dirty="0">
                  <a:solidFill>
                    <a:schemeClr val="tx2"/>
                  </a:solidFill>
                </a:rPr>
                <a:t>$7</a:t>
              </a:r>
            </a:p>
            <a:p>
              <a:pPr algn="ctr"/>
              <a:endParaRPr lang="en-US" sz="1600" b="1" dirty="0">
                <a:solidFill>
                  <a:schemeClr val="bg1">
                    <a:lumMod val="50000"/>
                  </a:schemeClr>
                </a:solidFill>
                <a:latin typeface="+mj-lt"/>
              </a:endParaRPr>
            </a:p>
          </p:txBody>
        </p:sp>
        <p:sp>
          <p:nvSpPr>
            <p:cNvPr id="13" name="TextBox 12">
              <a:extLst>
                <a:ext uri="{FF2B5EF4-FFF2-40B4-BE49-F238E27FC236}">
                  <a16:creationId xmlns:a16="http://schemas.microsoft.com/office/drawing/2014/main" id="{BCC55C77-238A-43C5-8379-3DFE6345CA0B}"/>
                </a:ext>
              </a:extLst>
            </p:cNvPr>
            <p:cNvSpPr txBox="1"/>
            <p:nvPr/>
          </p:nvSpPr>
          <p:spPr>
            <a:xfrm>
              <a:off x="6089972" y="3200400"/>
              <a:ext cx="2484475" cy="1261884"/>
            </a:xfrm>
            <a:prstGeom prst="rect">
              <a:avLst/>
            </a:prstGeom>
            <a:solidFill>
              <a:srgbClr val="EFEFEF"/>
            </a:solidFill>
            <a:ln>
              <a:solidFill>
                <a:schemeClr val="tx2"/>
              </a:solidFill>
            </a:ln>
          </p:spPr>
          <p:txBody>
            <a:bodyPr wrap="square" rtlCol="0">
              <a:spAutoFit/>
            </a:bodyPr>
            <a:lstStyle/>
            <a:p>
              <a:pPr algn="ctr"/>
              <a:r>
                <a:rPr lang="en-US" sz="2000" dirty="0">
                  <a:solidFill>
                    <a:schemeClr val="tx2"/>
                  </a:solidFill>
                </a:rPr>
                <a:t>An </a:t>
              </a:r>
              <a:r>
                <a:rPr lang="en-US" sz="2000" b="1" dirty="0">
                  <a:solidFill>
                    <a:schemeClr val="tx2"/>
                  </a:solidFill>
                </a:rPr>
                <a:t>11-minute </a:t>
              </a:r>
              <a:r>
                <a:rPr lang="en-US" sz="2000" dirty="0">
                  <a:solidFill>
                    <a:schemeClr val="tx2"/>
                  </a:solidFill>
                </a:rPr>
                <a:t>private trip that cost </a:t>
              </a:r>
            </a:p>
            <a:p>
              <a:pPr algn="ctr"/>
              <a:r>
                <a:rPr lang="en-US" sz="2000" b="1" dirty="0">
                  <a:solidFill>
                    <a:schemeClr val="tx2"/>
                  </a:solidFill>
                </a:rPr>
                <a:t>$11</a:t>
              </a:r>
            </a:p>
            <a:p>
              <a:pPr algn="ctr"/>
              <a:endParaRPr lang="en-US" sz="1600" b="1" dirty="0">
                <a:solidFill>
                  <a:schemeClr val="bg1">
                    <a:lumMod val="50000"/>
                  </a:schemeClr>
                </a:solidFill>
                <a:latin typeface="+mj-lt"/>
              </a:endParaRPr>
            </a:p>
          </p:txBody>
        </p:sp>
      </p:grpSp>
      <p:sp>
        <p:nvSpPr>
          <p:cNvPr id="5" name="Rectangle 4">
            <a:extLst>
              <a:ext uri="{FF2B5EF4-FFF2-40B4-BE49-F238E27FC236}">
                <a16:creationId xmlns:a16="http://schemas.microsoft.com/office/drawing/2014/main" id="{9AE9449B-899F-433B-9F4F-378811775727}"/>
              </a:ext>
            </a:extLst>
          </p:cNvPr>
          <p:cNvSpPr/>
          <p:nvPr/>
        </p:nvSpPr>
        <p:spPr>
          <a:xfrm>
            <a:off x="467990" y="5029200"/>
            <a:ext cx="105601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E57D013-996D-4CAE-9544-F5299FEBE2A3}"/>
              </a:ext>
            </a:extLst>
          </p:cNvPr>
          <p:cNvSpPr/>
          <p:nvPr/>
        </p:nvSpPr>
        <p:spPr>
          <a:xfrm>
            <a:off x="7620000" y="5029200"/>
            <a:ext cx="105601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185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normAutofit fontScale="90000"/>
          </a:bodyPr>
          <a:lstStyle/>
          <a:p>
            <a:r>
              <a:rPr lang="en-US" dirty="0"/>
              <a:t>Results: Descriptive Price Analysis</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8</a:t>
            </a:fld>
            <a:endParaRPr lang="en-US" dirty="0"/>
          </a:p>
        </p:txBody>
      </p:sp>
      <p:sp>
        <p:nvSpPr>
          <p:cNvPr id="8" name="Content Placeholder 2">
            <a:extLst>
              <a:ext uri="{FF2B5EF4-FFF2-40B4-BE49-F238E27FC236}">
                <a16:creationId xmlns:a16="http://schemas.microsoft.com/office/drawing/2014/main" id="{7BB5DFA8-84E7-4727-AC99-22027C5822EF}"/>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sp>
        <p:nvSpPr>
          <p:cNvPr id="11" name="Content Placeholder 2">
            <a:extLst>
              <a:ext uri="{FF2B5EF4-FFF2-40B4-BE49-F238E27FC236}">
                <a16:creationId xmlns:a16="http://schemas.microsoft.com/office/drawing/2014/main" id="{32292D7E-C554-408E-A398-A1D1EAB59D7D}"/>
              </a:ext>
            </a:extLst>
          </p:cNvPr>
          <p:cNvSpPr txBox="1">
            <a:spLocks/>
          </p:cNvSpPr>
          <p:nvPr/>
        </p:nvSpPr>
        <p:spPr>
          <a:xfrm>
            <a:off x="979810" y="1676401"/>
            <a:ext cx="7380611" cy="4038600"/>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a:t>Survey asked how TNC users </a:t>
            </a:r>
            <a:r>
              <a:rPr lang="en-US" sz="2400" i="1" dirty="0"/>
              <a:t>would</a:t>
            </a:r>
            <a:r>
              <a:rPr lang="en-US" sz="2400" dirty="0"/>
              <a:t> respond to hypothetical options generalized from their observed trip, if they were made available.</a:t>
            </a:r>
          </a:p>
          <a:p>
            <a:r>
              <a:rPr lang="en-US" sz="2400" dirty="0"/>
              <a:t>Holding travel time constant, higher discounts for shared rides correspond to greater portions of the population willing to use sharing, indicating some amount of price sensitivity. </a:t>
            </a:r>
          </a:p>
          <a:p>
            <a:r>
              <a:rPr lang="en-US" sz="2400" dirty="0"/>
              <a:t>This relationship presents a roughly linear pattern.</a:t>
            </a:r>
            <a:endParaRPr lang="en-US" sz="2000" dirty="0"/>
          </a:p>
        </p:txBody>
      </p:sp>
    </p:spTree>
    <p:extLst>
      <p:ext uri="{BB962C8B-B14F-4D97-AF65-F5344CB8AC3E}">
        <p14:creationId xmlns:p14="http://schemas.microsoft.com/office/powerpoint/2010/main" val="319077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972-D6BC-4237-ABED-21BC826F615F}"/>
              </a:ext>
            </a:extLst>
          </p:cNvPr>
          <p:cNvSpPr>
            <a:spLocks noGrp="1"/>
          </p:cNvSpPr>
          <p:nvPr>
            <p:ph type="title"/>
          </p:nvPr>
        </p:nvSpPr>
        <p:spPr/>
        <p:txBody>
          <a:bodyPr>
            <a:normAutofit fontScale="90000"/>
          </a:bodyPr>
          <a:lstStyle/>
          <a:p>
            <a:r>
              <a:rPr lang="en-US" dirty="0"/>
              <a:t>Results: Descriptive Price Analysis</a:t>
            </a:r>
            <a:endParaRPr lang="en-US" i="1" dirty="0"/>
          </a:p>
        </p:txBody>
      </p:sp>
      <p:sp>
        <p:nvSpPr>
          <p:cNvPr id="3" name="Slide Number Placeholder 2">
            <a:extLst>
              <a:ext uri="{FF2B5EF4-FFF2-40B4-BE49-F238E27FC236}">
                <a16:creationId xmlns:a16="http://schemas.microsoft.com/office/drawing/2014/main" id="{F52E14DF-D080-4986-BA76-CEF8C34CE2F9}"/>
              </a:ext>
            </a:extLst>
          </p:cNvPr>
          <p:cNvSpPr>
            <a:spLocks noGrp="1"/>
          </p:cNvSpPr>
          <p:nvPr>
            <p:ph type="sldNum" sz="quarter" idx="12"/>
          </p:nvPr>
        </p:nvSpPr>
        <p:spPr/>
        <p:txBody>
          <a:bodyPr/>
          <a:lstStyle/>
          <a:p>
            <a:fld id="{964C510D-D580-43A2-9ABD-5D3EEA2F3D97}" type="slidenum">
              <a:rPr lang="en-US" smtClean="0"/>
              <a:t>9</a:t>
            </a:fld>
            <a:endParaRPr lang="en-US" dirty="0"/>
          </a:p>
        </p:txBody>
      </p:sp>
      <p:sp>
        <p:nvSpPr>
          <p:cNvPr id="7" name="Rectangle 6">
            <a:extLst>
              <a:ext uri="{FF2B5EF4-FFF2-40B4-BE49-F238E27FC236}">
                <a16:creationId xmlns:a16="http://schemas.microsoft.com/office/drawing/2014/main" id="{BBD0A055-23D8-42CE-BF07-AA63E2F1531B}"/>
              </a:ext>
            </a:extLst>
          </p:cNvPr>
          <p:cNvSpPr/>
          <p:nvPr/>
        </p:nvSpPr>
        <p:spPr>
          <a:xfrm>
            <a:off x="442785" y="1591975"/>
            <a:ext cx="8548815" cy="400110"/>
          </a:xfrm>
          <a:prstGeom prst="rect">
            <a:avLst/>
          </a:prstGeom>
        </p:spPr>
        <p:txBody>
          <a:bodyPr wrap="square">
            <a:spAutoFit/>
          </a:bodyPr>
          <a:lstStyle/>
          <a:p>
            <a:pPr lvl="0">
              <a:defRPr/>
            </a:pPr>
            <a:r>
              <a:rPr lang="en-US" sz="2000" b="1" i="1" dirty="0">
                <a:solidFill>
                  <a:schemeClr val="tx2"/>
                </a:solidFill>
              </a:rPr>
              <a:t>Share of Private TNC Users Switching to Shared (Holding Travel Time Constant)</a:t>
            </a:r>
          </a:p>
        </p:txBody>
      </p:sp>
      <p:sp>
        <p:nvSpPr>
          <p:cNvPr id="8" name="Content Placeholder 2">
            <a:extLst>
              <a:ext uri="{FF2B5EF4-FFF2-40B4-BE49-F238E27FC236}">
                <a16:creationId xmlns:a16="http://schemas.microsoft.com/office/drawing/2014/main" id="{7BB5DFA8-84E7-4727-AC99-22027C5822EF}"/>
              </a:ext>
            </a:extLst>
          </p:cNvPr>
          <p:cNvSpPr txBox="1">
            <a:spLocks/>
          </p:cNvSpPr>
          <p:nvPr/>
        </p:nvSpPr>
        <p:spPr>
          <a:xfrm>
            <a:off x="7315198" y="6117368"/>
            <a:ext cx="1740243" cy="365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bg1"/>
                </a:solidFill>
              </a:rPr>
              <a:t>Source: FHWA</a:t>
            </a:r>
          </a:p>
        </p:txBody>
      </p:sp>
      <p:pic>
        <p:nvPicPr>
          <p:cNvPr id="5" name="Picture 4">
            <a:extLst>
              <a:ext uri="{FF2B5EF4-FFF2-40B4-BE49-F238E27FC236}">
                <a16:creationId xmlns:a16="http://schemas.microsoft.com/office/drawing/2014/main" id="{56CAA124-B39E-4D15-A5B3-D9D6BC2EA4A0}"/>
              </a:ext>
            </a:extLst>
          </p:cNvPr>
          <p:cNvPicPr>
            <a:picLocks noChangeAspect="1"/>
          </p:cNvPicPr>
          <p:nvPr/>
        </p:nvPicPr>
        <p:blipFill>
          <a:blip r:embed="rId3"/>
          <a:stretch>
            <a:fillRect/>
          </a:stretch>
        </p:blipFill>
        <p:spPr>
          <a:xfrm>
            <a:off x="1811656" y="2055065"/>
            <a:ext cx="5956308" cy="3999323"/>
          </a:xfrm>
          <a:prstGeom prst="rect">
            <a:avLst/>
          </a:prstGeom>
        </p:spPr>
      </p:pic>
    </p:spTree>
    <p:extLst>
      <p:ext uri="{BB962C8B-B14F-4D97-AF65-F5344CB8AC3E}">
        <p14:creationId xmlns:p14="http://schemas.microsoft.com/office/powerpoint/2010/main" val="1778272283"/>
      </p:ext>
    </p:extLst>
  </p:cSld>
  <p:clrMapOvr>
    <a:masterClrMapping/>
  </p:clrMapOvr>
</p:sld>
</file>

<file path=ppt/theme/theme1.xml><?xml version="1.0" encoding="utf-8"?>
<a:theme xmlns:a="http://schemas.openxmlformats.org/drawingml/2006/main" name="FHWA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2DBCC8A5E7ED47A7D5CBE7407F1D48" ma:contentTypeVersion="15" ma:contentTypeDescription="Create a new document." ma:contentTypeScope="" ma:versionID="203ac5d638b7714ee733d8eb0ad6777b">
  <xsd:schema xmlns:xsd="http://www.w3.org/2001/XMLSchema" xmlns:xs="http://www.w3.org/2001/XMLSchema" xmlns:p="http://schemas.microsoft.com/office/2006/metadata/properties" xmlns:ns1="http://schemas.microsoft.com/sharepoint/v3" xmlns:ns3="fdc81ec3-f4f6-4609-b50f-04d22d16fef5" xmlns:ns4="c442bec3-5de2-4848-8046-1525657b99f6" targetNamespace="http://schemas.microsoft.com/office/2006/metadata/properties" ma:root="true" ma:fieldsID="2a5034bfd84c5503aa438e02c4465ef2" ns1:_="" ns3:_="" ns4:_="">
    <xsd:import namespace="http://schemas.microsoft.com/sharepoint/v3"/>
    <xsd:import namespace="fdc81ec3-f4f6-4609-b50f-04d22d16fef5"/>
    <xsd:import namespace="c442bec3-5de2-4848-8046-1525657b99f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1:_ip_UnifiedCompliancePolicyProperties" minOccurs="0"/>
                <xsd:element ref="ns1:_ip_UnifiedCompliancePolicyUIAc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c81ec3-f4f6-4609-b50f-04d22d16fe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42bec3-5de2-4848-8046-1525657b99f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583864-8F33-488B-B562-4B4F4ADDAE7A}">
  <ds:schemaRefs>
    <ds:schemaRef ds:uri="http://purl.org/dc/elements/1.1/"/>
    <ds:schemaRef ds:uri="c442bec3-5de2-4848-8046-1525657b99f6"/>
    <ds:schemaRef ds:uri="fdc81ec3-f4f6-4609-b50f-04d22d16fef5"/>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2BF5E72C-8401-4B4F-B7E0-17EB46A768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dc81ec3-f4f6-4609-b50f-04d22d16fef5"/>
    <ds:schemaRef ds:uri="c442bec3-5de2-4848-8046-1525657b99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C933D9-8A73-4906-A5FF-D8A5360FE3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FHWATheme</Template>
  <TotalTime>11656</TotalTime>
  <Words>1854</Words>
  <Application>Microsoft Office PowerPoint</Application>
  <PresentationFormat>On-screen Show (4:3)</PresentationFormat>
  <Paragraphs>209</Paragraphs>
  <Slides>22</Slides>
  <Notes>18</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FHWATheme</vt:lpstr>
      <vt:lpstr>The Effect of Price and Time on Private and Shared Transportation Network Company Trips</vt:lpstr>
      <vt:lpstr>Shared Rides Options</vt:lpstr>
      <vt:lpstr>Why Sharing?</vt:lpstr>
      <vt:lpstr>Ridehailing vs. Ridesharing</vt:lpstr>
      <vt:lpstr>TNC Methodology and Data</vt:lpstr>
      <vt:lpstr>National Survey Results Usage Summary</vt:lpstr>
      <vt:lpstr>TNC Methodology and Data: Sample Survey Question</vt:lpstr>
      <vt:lpstr>Results: Descriptive Price Analysis</vt:lpstr>
      <vt:lpstr>Results: Descriptive Price Analysis</vt:lpstr>
      <vt:lpstr>Results: Descriptive Analysis of Time (Combined with Price)</vt:lpstr>
      <vt:lpstr>Results: Descriptive Analysis of Time (Combined with Price)</vt:lpstr>
      <vt:lpstr>Results: Variables that Predict Sharing</vt:lpstr>
      <vt:lpstr>Results: Variables that Predict Sharing</vt:lpstr>
      <vt:lpstr>Results: Variables that Predict Sharing</vt:lpstr>
      <vt:lpstr>Results: Effect of Price on Sharing</vt:lpstr>
      <vt:lpstr>PowerPoint Presentation</vt:lpstr>
      <vt:lpstr>Results: Effect of Price and Time</vt:lpstr>
      <vt:lpstr>PowerPoint Presentation</vt:lpstr>
      <vt:lpstr>Results: Effect of Price and Time (Among Only Shared Options) </vt:lpstr>
      <vt:lpstr>Conclusions</vt:lpstr>
      <vt:lpstr>Conclusions (Continued)</vt:lpstr>
      <vt:lpstr>Contact Information</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Conrad, Lydia (FHWA)</dc:creator>
  <cp:lastModifiedBy>Goldberg, Jenna</cp:lastModifiedBy>
  <cp:revision>156</cp:revision>
  <dcterms:created xsi:type="dcterms:W3CDTF">2017-07-17T19:50:51Z</dcterms:created>
  <dcterms:modified xsi:type="dcterms:W3CDTF">2022-05-25T21:19:34Z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0x0101002B2DBCC8A5E7ED47A7D5CBE7407F1D48</vt:lpwstr>
  </property>
</Properties>
</file>