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3" r:id="rId2"/>
  </p:sldMasterIdLst>
  <p:notesMasterIdLst>
    <p:notesMasterId r:id="rId22"/>
  </p:notesMasterIdLst>
  <p:handoutMasterIdLst>
    <p:handoutMasterId r:id="rId23"/>
  </p:handoutMasterIdLst>
  <p:sldIdLst>
    <p:sldId id="1926" r:id="rId3"/>
    <p:sldId id="1929" r:id="rId4"/>
    <p:sldId id="1932" r:id="rId5"/>
    <p:sldId id="321" r:id="rId6"/>
    <p:sldId id="346" r:id="rId7"/>
    <p:sldId id="336" r:id="rId8"/>
    <p:sldId id="1931" r:id="rId9"/>
    <p:sldId id="1935" r:id="rId10"/>
    <p:sldId id="363" r:id="rId11"/>
    <p:sldId id="1941" r:id="rId12"/>
    <p:sldId id="364" r:id="rId13"/>
    <p:sldId id="1947" r:id="rId14"/>
    <p:sldId id="1943" r:id="rId15"/>
    <p:sldId id="1945" r:id="rId16"/>
    <p:sldId id="1944" r:id="rId17"/>
    <p:sldId id="1951" r:id="rId18"/>
    <p:sldId id="1952" r:id="rId19"/>
    <p:sldId id="1938" r:id="rId20"/>
    <p:sldId id="195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688" autoAdjust="0"/>
  </p:normalViewPr>
  <p:slideViewPr>
    <p:cSldViewPr snapToGrid="0">
      <p:cViewPr varScale="1">
        <p:scale>
          <a:sx n="57" d="100"/>
          <a:sy n="57" d="100"/>
        </p:scale>
        <p:origin x="948" y="44"/>
      </p:cViewPr>
      <p:guideLst/>
    </p:cSldViewPr>
  </p:slideViewPr>
  <p:notesTextViewPr>
    <p:cViewPr>
      <p:scale>
        <a:sx n="1" d="1"/>
        <a:sy n="1" d="1"/>
      </p:scale>
      <p:origin x="0" y="0"/>
    </p:cViewPr>
  </p:notesTextViewPr>
  <p:notesViewPr>
    <p:cSldViewPr snapToGrid="0">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414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A12AD6-4678-403E-B62D-BDFA20901113}" type="datetimeFigureOut">
              <a:rPr lang="en-US" smtClean="0"/>
              <a:t>2022-05-26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20DD2B-2C33-4E30-87CE-4520F3A314AD}" type="slidenum">
              <a:rPr lang="en-US" smtClean="0"/>
              <a:t>‹#›</a:t>
            </a:fld>
            <a:endParaRPr lang="en-US"/>
          </a:p>
        </p:txBody>
      </p:sp>
    </p:spTree>
    <p:extLst>
      <p:ext uri="{BB962C8B-B14F-4D97-AF65-F5344CB8AC3E}">
        <p14:creationId xmlns:p14="http://schemas.microsoft.com/office/powerpoint/2010/main" val="438831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682101-B1FF-46E0-95D7-BF9A160287FC}" type="slidenum">
              <a:rPr lang="en-GB" smtClean="0"/>
              <a:t>2</a:t>
            </a:fld>
            <a:endParaRPr lang="en-GB"/>
          </a:p>
        </p:txBody>
      </p:sp>
    </p:spTree>
    <p:extLst>
      <p:ext uri="{BB962C8B-B14F-4D97-AF65-F5344CB8AC3E}">
        <p14:creationId xmlns:p14="http://schemas.microsoft.com/office/powerpoint/2010/main" val="2192824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682101-B1FF-46E0-95D7-BF9A160287FC}" type="slidenum">
              <a:rPr lang="en-GB" smtClean="0"/>
              <a:t>12</a:t>
            </a:fld>
            <a:endParaRPr lang="en-GB"/>
          </a:p>
        </p:txBody>
      </p:sp>
    </p:spTree>
    <p:extLst>
      <p:ext uri="{BB962C8B-B14F-4D97-AF65-F5344CB8AC3E}">
        <p14:creationId xmlns:p14="http://schemas.microsoft.com/office/powerpoint/2010/main" val="4187626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682101-B1FF-46E0-95D7-BF9A160287FC}" type="slidenum">
              <a:rPr lang="en-GB" smtClean="0"/>
              <a:t>13</a:t>
            </a:fld>
            <a:endParaRPr lang="en-GB"/>
          </a:p>
        </p:txBody>
      </p:sp>
    </p:spTree>
    <p:extLst>
      <p:ext uri="{BB962C8B-B14F-4D97-AF65-F5344CB8AC3E}">
        <p14:creationId xmlns:p14="http://schemas.microsoft.com/office/powerpoint/2010/main" val="2890712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682101-B1FF-46E0-95D7-BF9A160287FC}" type="slidenum">
              <a:rPr lang="en-GB" smtClean="0"/>
              <a:t>14</a:t>
            </a:fld>
            <a:endParaRPr lang="en-GB"/>
          </a:p>
        </p:txBody>
      </p:sp>
    </p:spTree>
    <p:extLst>
      <p:ext uri="{BB962C8B-B14F-4D97-AF65-F5344CB8AC3E}">
        <p14:creationId xmlns:p14="http://schemas.microsoft.com/office/powerpoint/2010/main" val="3553243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682101-B1FF-46E0-95D7-BF9A160287FC}" type="slidenum">
              <a:rPr lang="en-GB" smtClean="0"/>
              <a:t>15</a:t>
            </a:fld>
            <a:endParaRPr lang="en-GB"/>
          </a:p>
        </p:txBody>
      </p:sp>
    </p:spTree>
    <p:extLst>
      <p:ext uri="{BB962C8B-B14F-4D97-AF65-F5344CB8AC3E}">
        <p14:creationId xmlns:p14="http://schemas.microsoft.com/office/powerpoint/2010/main" val="2116262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682101-B1FF-46E0-95D7-BF9A160287FC}" type="slidenum">
              <a:rPr lang="en-GB" smtClean="0"/>
              <a:t>16</a:t>
            </a:fld>
            <a:endParaRPr lang="en-GB"/>
          </a:p>
        </p:txBody>
      </p:sp>
    </p:spTree>
    <p:extLst>
      <p:ext uri="{BB962C8B-B14F-4D97-AF65-F5344CB8AC3E}">
        <p14:creationId xmlns:p14="http://schemas.microsoft.com/office/powerpoint/2010/main" val="3425528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682101-B1FF-46E0-95D7-BF9A160287FC}" type="slidenum">
              <a:rPr lang="en-GB" smtClean="0"/>
              <a:t>17</a:t>
            </a:fld>
            <a:endParaRPr lang="en-GB"/>
          </a:p>
        </p:txBody>
      </p:sp>
    </p:spTree>
    <p:extLst>
      <p:ext uri="{BB962C8B-B14F-4D97-AF65-F5344CB8AC3E}">
        <p14:creationId xmlns:p14="http://schemas.microsoft.com/office/powerpoint/2010/main" val="163290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682101-B1FF-46E0-95D7-BF9A160287FC}" type="slidenum">
              <a:rPr lang="en-GB" smtClean="0"/>
              <a:t>18</a:t>
            </a:fld>
            <a:endParaRPr lang="en-GB"/>
          </a:p>
        </p:txBody>
      </p:sp>
    </p:spTree>
    <p:extLst>
      <p:ext uri="{BB962C8B-B14F-4D97-AF65-F5344CB8AC3E}">
        <p14:creationId xmlns:p14="http://schemas.microsoft.com/office/powerpoint/2010/main" val="1049999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682101-B1FF-46E0-95D7-BF9A160287FC}" type="slidenum">
              <a:rPr lang="en-GB" smtClean="0"/>
              <a:t>19</a:t>
            </a:fld>
            <a:endParaRPr lang="en-GB"/>
          </a:p>
        </p:txBody>
      </p:sp>
    </p:spTree>
    <p:extLst>
      <p:ext uri="{BB962C8B-B14F-4D97-AF65-F5344CB8AC3E}">
        <p14:creationId xmlns:p14="http://schemas.microsoft.com/office/powerpoint/2010/main" val="1253593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682101-B1FF-46E0-95D7-BF9A160287FC}" type="slidenum">
              <a:rPr lang="en-GB" smtClean="0"/>
              <a:t>3</a:t>
            </a:fld>
            <a:endParaRPr lang="en-GB"/>
          </a:p>
        </p:txBody>
      </p:sp>
    </p:spTree>
    <p:extLst>
      <p:ext uri="{BB962C8B-B14F-4D97-AF65-F5344CB8AC3E}">
        <p14:creationId xmlns:p14="http://schemas.microsoft.com/office/powerpoint/2010/main" val="716693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 of Mobility-on-Demand depends on where people live, their destinations and their needs for a trip</a:t>
            </a:r>
          </a:p>
          <a:p>
            <a:endParaRPr lang="en-GB" dirty="0"/>
          </a:p>
        </p:txBody>
      </p:sp>
      <p:sp>
        <p:nvSpPr>
          <p:cNvPr id="4" name="Slide Number Placeholder 3"/>
          <p:cNvSpPr>
            <a:spLocks noGrp="1"/>
          </p:cNvSpPr>
          <p:nvPr>
            <p:ph type="sldNum" sz="quarter" idx="10"/>
          </p:nvPr>
        </p:nvSpPr>
        <p:spPr/>
        <p:txBody>
          <a:bodyPr/>
          <a:lstStyle/>
          <a:p>
            <a:fld id="{85682101-B1FF-46E0-95D7-BF9A160287FC}" type="slidenum">
              <a:rPr lang="en-GB" smtClean="0"/>
              <a:t>4</a:t>
            </a:fld>
            <a:endParaRPr lang="en-GB"/>
          </a:p>
        </p:txBody>
      </p:sp>
    </p:spTree>
    <p:extLst>
      <p:ext uri="{BB962C8B-B14F-4D97-AF65-F5344CB8AC3E}">
        <p14:creationId xmlns:p14="http://schemas.microsoft.com/office/powerpoint/2010/main" val="2125423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https://www.transit.dot.gov/are-micro-transit-services-eligible</a:t>
            </a:r>
          </a:p>
          <a:p>
            <a:endParaRPr lang="en-US" dirty="0"/>
          </a:p>
          <a:p>
            <a:r>
              <a:rPr lang="en-US" dirty="0"/>
              <a:t>https://www.transit.dot.gov/regulations-and-guidance/shared-mobility-definitions</a:t>
            </a:r>
          </a:p>
          <a:p>
            <a:endParaRPr lang="en-US" dirty="0"/>
          </a:p>
          <a:p>
            <a:r>
              <a:rPr lang="en-US" dirty="0"/>
              <a:t>https://www.transit.dot.gov/regulations-and-guidance/civil-rights-ada/part-37-transportation-services-individuals-disabilities</a:t>
            </a:r>
          </a:p>
          <a:p>
            <a:endParaRPr lang="en-US" dirty="0"/>
          </a:p>
          <a:p>
            <a:r>
              <a:rPr lang="en-US" dirty="0"/>
              <a:t>https://www.transit.dot.gov/regulations-and-guidance/civil-rights-ada/part-37-transportation-services-individuals-disabilities#subpartF </a:t>
            </a:r>
          </a:p>
        </p:txBody>
      </p:sp>
      <p:sp>
        <p:nvSpPr>
          <p:cNvPr id="4" name="Slide Number Placeholder 3"/>
          <p:cNvSpPr>
            <a:spLocks noGrp="1"/>
          </p:cNvSpPr>
          <p:nvPr>
            <p:ph type="sldNum" sz="quarter" idx="5"/>
          </p:nvPr>
        </p:nvSpPr>
        <p:spPr/>
        <p:txBody>
          <a:bodyPr/>
          <a:lstStyle/>
          <a:p>
            <a:fld id="{85682101-B1FF-46E0-95D7-BF9A160287FC}" type="slidenum">
              <a:rPr lang="en-GB" smtClean="0"/>
              <a:t>5</a:t>
            </a:fld>
            <a:endParaRPr lang="en-GB"/>
          </a:p>
        </p:txBody>
      </p:sp>
    </p:spTree>
    <p:extLst>
      <p:ext uri="{BB962C8B-B14F-4D97-AF65-F5344CB8AC3E}">
        <p14:creationId xmlns:p14="http://schemas.microsoft.com/office/powerpoint/2010/main" val="3206126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682101-B1FF-46E0-95D7-BF9A160287FC}" type="slidenum">
              <a:rPr lang="en-GB" smtClean="0"/>
              <a:t>7</a:t>
            </a:fld>
            <a:endParaRPr lang="en-GB"/>
          </a:p>
        </p:txBody>
      </p:sp>
    </p:spTree>
    <p:extLst>
      <p:ext uri="{BB962C8B-B14F-4D97-AF65-F5344CB8AC3E}">
        <p14:creationId xmlns:p14="http://schemas.microsoft.com/office/powerpoint/2010/main" val="518202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682101-B1FF-46E0-95D7-BF9A160287FC}" type="slidenum">
              <a:rPr lang="en-GB" smtClean="0"/>
              <a:t>8</a:t>
            </a:fld>
            <a:endParaRPr lang="en-GB"/>
          </a:p>
        </p:txBody>
      </p:sp>
    </p:spTree>
    <p:extLst>
      <p:ext uri="{BB962C8B-B14F-4D97-AF65-F5344CB8AC3E}">
        <p14:creationId xmlns:p14="http://schemas.microsoft.com/office/powerpoint/2010/main" val="2590341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Customer experience </a:t>
            </a:r>
          </a:p>
        </p:txBody>
      </p:sp>
      <p:sp>
        <p:nvSpPr>
          <p:cNvPr id="4" name="Slide Number Placeholder 3"/>
          <p:cNvSpPr>
            <a:spLocks noGrp="1"/>
          </p:cNvSpPr>
          <p:nvPr>
            <p:ph type="sldNum" sz="quarter" idx="10"/>
          </p:nvPr>
        </p:nvSpPr>
        <p:spPr/>
        <p:txBody>
          <a:bodyPr/>
          <a:lstStyle/>
          <a:p>
            <a:fld id="{85682101-B1FF-46E0-95D7-BF9A160287FC}" type="slidenum">
              <a:rPr lang="en-GB" smtClean="0"/>
              <a:t>9</a:t>
            </a:fld>
            <a:endParaRPr lang="en-GB"/>
          </a:p>
        </p:txBody>
      </p:sp>
    </p:spTree>
    <p:extLst>
      <p:ext uri="{BB962C8B-B14F-4D97-AF65-F5344CB8AC3E}">
        <p14:creationId xmlns:p14="http://schemas.microsoft.com/office/powerpoint/2010/main" val="4010088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682101-B1FF-46E0-95D7-BF9A160287FC}" type="slidenum">
              <a:rPr lang="en-GB" smtClean="0"/>
              <a:t>10</a:t>
            </a:fld>
            <a:endParaRPr lang="en-GB"/>
          </a:p>
        </p:txBody>
      </p:sp>
    </p:spTree>
    <p:extLst>
      <p:ext uri="{BB962C8B-B14F-4D97-AF65-F5344CB8AC3E}">
        <p14:creationId xmlns:p14="http://schemas.microsoft.com/office/powerpoint/2010/main" val="4249955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Customer experience </a:t>
            </a:r>
          </a:p>
        </p:txBody>
      </p:sp>
      <p:sp>
        <p:nvSpPr>
          <p:cNvPr id="4" name="Slide Number Placeholder 3"/>
          <p:cNvSpPr>
            <a:spLocks noGrp="1"/>
          </p:cNvSpPr>
          <p:nvPr>
            <p:ph type="sldNum" sz="quarter" idx="10"/>
          </p:nvPr>
        </p:nvSpPr>
        <p:spPr/>
        <p:txBody>
          <a:bodyPr/>
          <a:lstStyle/>
          <a:p>
            <a:fld id="{85682101-B1FF-46E0-95D7-BF9A160287FC}" type="slidenum">
              <a:rPr lang="en-GB" smtClean="0"/>
              <a:t>11</a:t>
            </a:fld>
            <a:endParaRPr lang="en-GB"/>
          </a:p>
        </p:txBody>
      </p:sp>
    </p:spTree>
    <p:extLst>
      <p:ext uri="{BB962C8B-B14F-4D97-AF65-F5344CB8AC3E}">
        <p14:creationId xmlns:p14="http://schemas.microsoft.com/office/powerpoint/2010/main" val="2412761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B38D7-655F-4249-8513-63CE87F3EF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C3DEF3-6705-4E94-9B09-5DAAB11866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5AD2D7-A828-494D-B440-3449D8766F90}"/>
              </a:ext>
            </a:extLst>
          </p:cNvPr>
          <p:cNvSpPr>
            <a:spLocks noGrp="1"/>
          </p:cNvSpPr>
          <p:nvPr>
            <p:ph type="dt" sz="half" idx="10"/>
          </p:nvPr>
        </p:nvSpPr>
        <p:spPr/>
        <p:txBody>
          <a:bodyPr/>
          <a:lstStyle/>
          <a:p>
            <a:fld id="{62003C81-AF33-4767-AB04-52CE6C34745F}" type="datetimeFigureOut">
              <a:rPr lang="en-US" smtClean="0"/>
              <a:t>2022-05-26</a:t>
            </a:fld>
            <a:endParaRPr lang="en-US"/>
          </a:p>
        </p:txBody>
      </p:sp>
      <p:sp>
        <p:nvSpPr>
          <p:cNvPr id="5" name="Footer Placeholder 4">
            <a:extLst>
              <a:ext uri="{FF2B5EF4-FFF2-40B4-BE49-F238E27FC236}">
                <a16:creationId xmlns:a16="http://schemas.microsoft.com/office/drawing/2014/main" id="{2A04070E-EDB9-4E9F-9C74-060E2188DA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90E234-1FAB-43CB-B0F8-DB6DBCD28862}"/>
              </a:ext>
            </a:extLst>
          </p:cNvPr>
          <p:cNvSpPr>
            <a:spLocks noGrp="1"/>
          </p:cNvSpPr>
          <p:nvPr>
            <p:ph type="sldNum" sz="quarter" idx="12"/>
          </p:nvPr>
        </p:nvSpPr>
        <p:spPr/>
        <p:txBody>
          <a:bodyPr/>
          <a:lstStyle/>
          <a:p>
            <a:fld id="{9528D152-84CE-41BF-93EC-DE1274C1C966}" type="slidenum">
              <a:rPr lang="en-US" smtClean="0"/>
              <a:t>‹#›</a:t>
            </a:fld>
            <a:endParaRPr lang="en-US"/>
          </a:p>
        </p:txBody>
      </p:sp>
    </p:spTree>
    <p:extLst>
      <p:ext uri="{BB962C8B-B14F-4D97-AF65-F5344CB8AC3E}">
        <p14:creationId xmlns:p14="http://schemas.microsoft.com/office/powerpoint/2010/main" val="4089360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3F4A6-67F8-4897-B31A-75426F9DB9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3703C8-435B-40D1-B232-6B98793832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94D17C-B743-466A-A429-A6F99AB4B5F0}"/>
              </a:ext>
            </a:extLst>
          </p:cNvPr>
          <p:cNvSpPr>
            <a:spLocks noGrp="1"/>
          </p:cNvSpPr>
          <p:nvPr>
            <p:ph type="dt" sz="half" idx="10"/>
          </p:nvPr>
        </p:nvSpPr>
        <p:spPr/>
        <p:txBody>
          <a:bodyPr/>
          <a:lstStyle/>
          <a:p>
            <a:fld id="{62003C81-AF33-4767-AB04-52CE6C34745F}" type="datetimeFigureOut">
              <a:rPr lang="en-US" smtClean="0"/>
              <a:t>2022-05-26</a:t>
            </a:fld>
            <a:endParaRPr lang="en-US"/>
          </a:p>
        </p:txBody>
      </p:sp>
      <p:sp>
        <p:nvSpPr>
          <p:cNvPr id="5" name="Footer Placeholder 4">
            <a:extLst>
              <a:ext uri="{FF2B5EF4-FFF2-40B4-BE49-F238E27FC236}">
                <a16:creationId xmlns:a16="http://schemas.microsoft.com/office/drawing/2014/main" id="{A60E664F-9FB2-4E4A-A4D7-37F7E1B72B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8613B-1B5F-4BD6-97F9-6C5C005103DB}"/>
              </a:ext>
            </a:extLst>
          </p:cNvPr>
          <p:cNvSpPr>
            <a:spLocks noGrp="1"/>
          </p:cNvSpPr>
          <p:nvPr>
            <p:ph type="sldNum" sz="quarter" idx="12"/>
          </p:nvPr>
        </p:nvSpPr>
        <p:spPr/>
        <p:txBody>
          <a:bodyPr/>
          <a:lstStyle/>
          <a:p>
            <a:fld id="{9528D152-84CE-41BF-93EC-DE1274C1C966}" type="slidenum">
              <a:rPr lang="en-US" smtClean="0"/>
              <a:t>‹#›</a:t>
            </a:fld>
            <a:endParaRPr lang="en-US"/>
          </a:p>
        </p:txBody>
      </p:sp>
    </p:spTree>
    <p:extLst>
      <p:ext uri="{BB962C8B-B14F-4D97-AF65-F5344CB8AC3E}">
        <p14:creationId xmlns:p14="http://schemas.microsoft.com/office/powerpoint/2010/main" val="1574319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A04520-BF29-4632-B914-70B5D0DE72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B7A059-9632-4AFC-AFBE-F02C2C33B5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40A925-85A3-4D06-B595-3ABD0AF60AAB}"/>
              </a:ext>
            </a:extLst>
          </p:cNvPr>
          <p:cNvSpPr>
            <a:spLocks noGrp="1"/>
          </p:cNvSpPr>
          <p:nvPr>
            <p:ph type="dt" sz="half" idx="10"/>
          </p:nvPr>
        </p:nvSpPr>
        <p:spPr/>
        <p:txBody>
          <a:bodyPr/>
          <a:lstStyle/>
          <a:p>
            <a:fld id="{62003C81-AF33-4767-AB04-52CE6C34745F}" type="datetimeFigureOut">
              <a:rPr lang="en-US" smtClean="0"/>
              <a:t>2022-05-26</a:t>
            </a:fld>
            <a:endParaRPr lang="en-US"/>
          </a:p>
        </p:txBody>
      </p:sp>
      <p:sp>
        <p:nvSpPr>
          <p:cNvPr id="5" name="Footer Placeholder 4">
            <a:extLst>
              <a:ext uri="{FF2B5EF4-FFF2-40B4-BE49-F238E27FC236}">
                <a16:creationId xmlns:a16="http://schemas.microsoft.com/office/drawing/2014/main" id="{7B16F990-CDBF-424A-98AA-8D73F0D7FF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870E52-290C-45C9-A141-A940F7539DBB}"/>
              </a:ext>
            </a:extLst>
          </p:cNvPr>
          <p:cNvSpPr>
            <a:spLocks noGrp="1"/>
          </p:cNvSpPr>
          <p:nvPr>
            <p:ph type="sldNum" sz="quarter" idx="12"/>
          </p:nvPr>
        </p:nvSpPr>
        <p:spPr/>
        <p:txBody>
          <a:bodyPr/>
          <a:lstStyle/>
          <a:p>
            <a:fld id="{9528D152-84CE-41BF-93EC-DE1274C1C966}" type="slidenum">
              <a:rPr lang="en-US" smtClean="0"/>
              <a:t>‹#›</a:t>
            </a:fld>
            <a:endParaRPr lang="en-US"/>
          </a:p>
        </p:txBody>
      </p:sp>
    </p:spTree>
    <p:extLst>
      <p:ext uri="{BB962C8B-B14F-4D97-AF65-F5344CB8AC3E}">
        <p14:creationId xmlns:p14="http://schemas.microsoft.com/office/powerpoint/2010/main" val="3486422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626E4-0205-4A9E-878C-B3957A0426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BC5143-E005-4B27-9781-93A52EE78654}"/>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957D2A-D634-4860-A73E-49E6CDE39E78}"/>
              </a:ext>
            </a:extLst>
          </p:cNvPr>
          <p:cNvSpPr>
            <a:spLocks noGrp="1"/>
          </p:cNvSpPr>
          <p:nvPr>
            <p:ph type="dt" sz="half" idx="10"/>
          </p:nvPr>
        </p:nvSpPr>
        <p:spPr/>
        <p:txBody>
          <a:bodyPr/>
          <a:lstStyle/>
          <a:p>
            <a:fld id="{5586B75A-687E-405C-8A0B-8D00578BA2C3}" type="datetimeFigureOut">
              <a:rPr lang="en-US" smtClean="0"/>
              <a:pPr/>
              <a:t>2022-05-26</a:t>
            </a:fld>
            <a:endParaRPr lang="en-US" dirty="0"/>
          </a:p>
        </p:txBody>
      </p:sp>
      <p:sp>
        <p:nvSpPr>
          <p:cNvPr id="5" name="Footer Placeholder 4">
            <a:extLst>
              <a:ext uri="{FF2B5EF4-FFF2-40B4-BE49-F238E27FC236}">
                <a16:creationId xmlns:a16="http://schemas.microsoft.com/office/drawing/2014/main" id="{F70D125A-0FE6-45E5-A99F-8534F07857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166144C-B06D-45BE-8DF0-4C31DABC9487}"/>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21085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75BB6-89F1-4205-B137-5985C0117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12EF97-57CB-403D-A75E-4662793025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860513-DC9D-45F0-A65C-D8DE601B0BA2}"/>
              </a:ext>
            </a:extLst>
          </p:cNvPr>
          <p:cNvSpPr>
            <a:spLocks noGrp="1"/>
          </p:cNvSpPr>
          <p:nvPr>
            <p:ph type="dt" sz="half" idx="10"/>
          </p:nvPr>
        </p:nvSpPr>
        <p:spPr/>
        <p:txBody>
          <a:bodyPr/>
          <a:lstStyle/>
          <a:p>
            <a:fld id="{5586B75A-687E-405C-8A0B-8D00578BA2C3}" type="datetimeFigureOut">
              <a:rPr lang="en-US" smtClean="0"/>
              <a:pPr/>
              <a:t>2022-05-26</a:t>
            </a:fld>
            <a:endParaRPr lang="en-US" dirty="0"/>
          </a:p>
        </p:txBody>
      </p:sp>
      <p:sp>
        <p:nvSpPr>
          <p:cNvPr id="5" name="Footer Placeholder 4">
            <a:extLst>
              <a:ext uri="{FF2B5EF4-FFF2-40B4-BE49-F238E27FC236}">
                <a16:creationId xmlns:a16="http://schemas.microsoft.com/office/drawing/2014/main" id="{8B9E27DA-54D3-49A0-B644-5F5B3F1507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49CC88-DDD2-4ABF-B610-39D4A03BD36E}"/>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8059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DF690-BD1D-4118-ACE4-0ECF5A558BBC}"/>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D8FB23-2423-4B0F-98B2-A32169EB3FEB}"/>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E19EA0-CC21-441E-88DD-8233DBC9706B}"/>
              </a:ext>
            </a:extLst>
          </p:cNvPr>
          <p:cNvSpPr>
            <a:spLocks noGrp="1"/>
          </p:cNvSpPr>
          <p:nvPr>
            <p:ph type="dt" sz="half" idx="10"/>
          </p:nvPr>
        </p:nvSpPr>
        <p:spPr/>
        <p:txBody>
          <a:bodyPr/>
          <a:lstStyle/>
          <a:p>
            <a:fld id="{5586B75A-687E-405C-8A0B-8D00578BA2C3}" type="datetimeFigureOut">
              <a:rPr lang="en-US" smtClean="0"/>
              <a:pPr/>
              <a:t>2022-05-26</a:t>
            </a:fld>
            <a:endParaRPr lang="en-US" dirty="0"/>
          </a:p>
        </p:txBody>
      </p:sp>
      <p:sp>
        <p:nvSpPr>
          <p:cNvPr id="5" name="Footer Placeholder 4">
            <a:extLst>
              <a:ext uri="{FF2B5EF4-FFF2-40B4-BE49-F238E27FC236}">
                <a16:creationId xmlns:a16="http://schemas.microsoft.com/office/drawing/2014/main" id="{D3A6059C-2895-4B34-8AD7-86E98F4E70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5AD517-3FD8-42A8-AF41-4D7BED4EDC55}"/>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09949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9BD3A-7C50-47DD-BAE0-8F823C0AFF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1B261F-A565-4012-A540-4352AE194BC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14F86F-EC14-4774-9C3E-ED88D0E16F75}"/>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845CBE-15F1-4AC4-A674-4E79DA70A71A}"/>
              </a:ext>
            </a:extLst>
          </p:cNvPr>
          <p:cNvSpPr>
            <a:spLocks noGrp="1"/>
          </p:cNvSpPr>
          <p:nvPr>
            <p:ph type="dt" sz="half" idx="10"/>
          </p:nvPr>
        </p:nvSpPr>
        <p:spPr/>
        <p:txBody>
          <a:bodyPr/>
          <a:lstStyle/>
          <a:p>
            <a:fld id="{5586B75A-687E-405C-8A0B-8D00578BA2C3}" type="datetimeFigureOut">
              <a:rPr lang="en-US" smtClean="0"/>
              <a:pPr/>
              <a:t>2022-05-26</a:t>
            </a:fld>
            <a:endParaRPr lang="en-US" dirty="0"/>
          </a:p>
        </p:txBody>
      </p:sp>
      <p:sp>
        <p:nvSpPr>
          <p:cNvPr id="6" name="Footer Placeholder 5">
            <a:extLst>
              <a:ext uri="{FF2B5EF4-FFF2-40B4-BE49-F238E27FC236}">
                <a16:creationId xmlns:a16="http://schemas.microsoft.com/office/drawing/2014/main" id="{0936F825-D2FD-49EB-B0FA-16E218B2A9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979347E-CBBF-4FE9-8E0D-094625906611}"/>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11512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1963A-6187-4FA9-8A2D-CA78703E43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E29B3F-37CE-486D-B8D8-7B9388D79E9F}"/>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FFA0BA-B322-4F0C-8846-BE2E68AA8D2D}"/>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C52E0B-A57A-493F-876F-5B094994859C}"/>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9D4DD6-DCBF-43D0-AEEB-5962BDD380D7}"/>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DA1CDE-1F79-4A1C-98A3-D98201478E69}"/>
              </a:ext>
            </a:extLst>
          </p:cNvPr>
          <p:cNvSpPr>
            <a:spLocks noGrp="1"/>
          </p:cNvSpPr>
          <p:nvPr>
            <p:ph type="dt" sz="half" idx="10"/>
          </p:nvPr>
        </p:nvSpPr>
        <p:spPr/>
        <p:txBody>
          <a:bodyPr/>
          <a:lstStyle/>
          <a:p>
            <a:fld id="{5586B75A-687E-405C-8A0B-8D00578BA2C3}" type="datetimeFigureOut">
              <a:rPr lang="en-US" smtClean="0"/>
              <a:pPr/>
              <a:t>2022-05-26</a:t>
            </a:fld>
            <a:endParaRPr lang="en-US" dirty="0"/>
          </a:p>
        </p:txBody>
      </p:sp>
      <p:sp>
        <p:nvSpPr>
          <p:cNvPr id="8" name="Footer Placeholder 7">
            <a:extLst>
              <a:ext uri="{FF2B5EF4-FFF2-40B4-BE49-F238E27FC236}">
                <a16:creationId xmlns:a16="http://schemas.microsoft.com/office/drawing/2014/main" id="{AB7B28FC-FDC3-4590-A42F-AFD23AA8381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D8A8DD5-8581-4633-8AFB-110581CD5672}"/>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57220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06FC7-0120-49A7-B0F7-6E847150FD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D905F1-B6BF-4C4B-932D-FD8907EFD0D5}"/>
              </a:ext>
            </a:extLst>
          </p:cNvPr>
          <p:cNvSpPr>
            <a:spLocks noGrp="1"/>
          </p:cNvSpPr>
          <p:nvPr>
            <p:ph type="dt" sz="half" idx="10"/>
          </p:nvPr>
        </p:nvSpPr>
        <p:spPr/>
        <p:txBody>
          <a:bodyPr/>
          <a:lstStyle/>
          <a:p>
            <a:fld id="{5586B75A-687E-405C-8A0B-8D00578BA2C3}" type="datetimeFigureOut">
              <a:rPr lang="en-US" smtClean="0"/>
              <a:pPr/>
              <a:t>2022-05-26</a:t>
            </a:fld>
            <a:endParaRPr lang="en-US" dirty="0"/>
          </a:p>
        </p:txBody>
      </p:sp>
      <p:sp>
        <p:nvSpPr>
          <p:cNvPr id="4" name="Footer Placeholder 3">
            <a:extLst>
              <a:ext uri="{FF2B5EF4-FFF2-40B4-BE49-F238E27FC236}">
                <a16:creationId xmlns:a16="http://schemas.microsoft.com/office/drawing/2014/main" id="{0F17E7A5-042E-4EB9-8D50-8B6EB412579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34E2E15-74DE-4108-B984-0B0731BEB96A}"/>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87076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1113F8-34E7-4644-A1AA-45B4EEE2A65F}"/>
              </a:ext>
            </a:extLst>
          </p:cNvPr>
          <p:cNvSpPr>
            <a:spLocks noGrp="1"/>
          </p:cNvSpPr>
          <p:nvPr>
            <p:ph type="dt" sz="half" idx="10"/>
          </p:nvPr>
        </p:nvSpPr>
        <p:spPr/>
        <p:txBody>
          <a:bodyPr/>
          <a:lstStyle/>
          <a:p>
            <a:fld id="{5586B75A-687E-405C-8A0B-8D00578BA2C3}" type="datetimeFigureOut">
              <a:rPr lang="en-US" smtClean="0"/>
              <a:pPr/>
              <a:t>2022-05-26</a:t>
            </a:fld>
            <a:endParaRPr lang="en-US" dirty="0"/>
          </a:p>
        </p:txBody>
      </p:sp>
      <p:sp>
        <p:nvSpPr>
          <p:cNvPr id="3" name="Footer Placeholder 2">
            <a:extLst>
              <a:ext uri="{FF2B5EF4-FFF2-40B4-BE49-F238E27FC236}">
                <a16:creationId xmlns:a16="http://schemas.microsoft.com/office/drawing/2014/main" id="{248B61CC-B1FF-4C63-ACA1-FCC241209A4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3E5F49E-7589-4669-8EB8-95D948743ADB}"/>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09895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9D8C8-ED62-4821-8AD5-57D3C03719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130F44-D4F4-4FD0-B680-9D8C10A9CE83}"/>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F1A38B-135B-4EC3-843E-DAAD9F7CFB6B}"/>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D1FF3F-CCAD-47BE-A7D0-FDD765EFB037}"/>
              </a:ext>
            </a:extLst>
          </p:cNvPr>
          <p:cNvSpPr>
            <a:spLocks noGrp="1"/>
          </p:cNvSpPr>
          <p:nvPr>
            <p:ph type="dt" sz="half" idx="10"/>
          </p:nvPr>
        </p:nvSpPr>
        <p:spPr/>
        <p:txBody>
          <a:bodyPr/>
          <a:lstStyle/>
          <a:p>
            <a:fld id="{5586B75A-687E-405C-8A0B-8D00578BA2C3}" type="datetimeFigureOut">
              <a:rPr lang="en-US" smtClean="0"/>
              <a:pPr/>
              <a:t>2022-05-26</a:t>
            </a:fld>
            <a:endParaRPr lang="en-US" dirty="0"/>
          </a:p>
        </p:txBody>
      </p:sp>
      <p:sp>
        <p:nvSpPr>
          <p:cNvPr id="6" name="Footer Placeholder 5">
            <a:extLst>
              <a:ext uri="{FF2B5EF4-FFF2-40B4-BE49-F238E27FC236}">
                <a16:creationId xmlns:a16="http://schemas.microsoft.com/office/drawing/2014/main" id="{F1A8E58B-7B9D-4D8A-B5D2-3044E856AEB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392D44-D3D1-43F8-A6F9-318F5EE50082}"/>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61276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A4AEC-A09F-45AD-B945-454D61F30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81845A-2291-439C-931C-76B988E5DF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6FA6D5-FDE2-4757-9AB7-DEB23D8981F2}"/>
              </a:ext>
            </a:extLst>
          </p:cNvPr>
          <p:cNvSpPr>
            <a:spLocks noGrp="1"/>
          </p:cNvSpPr>
          <p:nvPr>
            <p:ph type="dt" sz="half" idx="10"/>
          </p:nvPr>
        </p:nvSpPr>
        <p:spPr/>
        <p:txBody>
          <a:bodyPr/>
          <a:lstStyle/>
          <a:p>
            <a:fld id="{62003C81-AF33-4767-AB04-52CE6C34745F}" type="datetimeFigureOut">
              <a:rPr lang="en-US" smtClean="0"/>
              <a:t>2022-05-26</a:t>
            </a:fld>
            <a:endParaRPr lang="en-US"/>
          </a:p>
        </p:txBody>
      </p:sp>
      <p:sp>
        <p:nvSpPr>
          <p:cNvPr id="5" name="Footer Placeholder 4">
            <a:extLst>
              <a:ext uri="{FF2B5EF4-FFF2-40B4-BE49-F238E27FC236}">
                <a16:creationId xmlns:a16="http://schemas.microsoft.com/office/drawing/2014/main" id="{58797E35-5513-43AA-9946-E1E1D2494F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686A63-FC60-454A-9FA8-1A9C8AAF5DD9}"/>
              </a:ext>
            </a:extLst>
          </p:cNvPr>
          <p:cNvSpPr>
            <a:spLocks noGrp="1"/>
          </p:cNvSpPr>
          <p:nvPr>
            <p:ph type="sldNum" sz="quarter" idx="12"/>
          </p:nvPr>
        </p:nvSpPr>
        <p:spPr/>
        <p:txBody>
          <a:bodyPr/>
          <a:lstStyle/>
          <a:p>
            <a:fld id="{9528D152-84CE-41BF-93EC-DE1274C1C966}" type="slidenum">
              <a:rPr lang="en-US" smtClean="0"/>
              <a:t>‹#›</a:t>
            </a:fld>
            <a:endParaRPr lang="en-US"/>
          </a:p>
        </p:txBody>
      </p:sp>
    </p:spTree>
    <p:extLst>
      <p:ext uri="{BB962C8B-B14F-4D97-AF65-F5344CB8AC3E}">
        <p14:creationId xmlns:p14="http://schemas.microsoft.com/office/powerpoint/2010/main" val="4290069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EDA1C-C073-4962-9B51-D92082404D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D7845B-DB51-4664-B606-211E3921E087}"/>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AAD916A0-0554-44E3-B0D3-4479C1F3B7A9}"/>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6AB8D4-F312-45AD-890F-73B5F9E0DDEA}"/>
              </a:ext>
            </a:extLst>
          </p:cNvPr>
          <p:cNvSpPr>
            <a:spLocks noGrp="1"/>
          </p:cNvSpPr>
          <p:nvPr>
            <p:ph type="dt" sz="half" idx="10"/>
          </p:nvPr>
        </p:nvSpPr>
        <p:spPr/>
        <p:txBody>
          <a:bodyPr/>
          <a:lstStyle/>
          <a:p>
            <a:fld id="{5586B75A-687E-405C-8A0B-8D00578BA2C3}" type="datetimeFigureOut">
              <a:rPr lang="en-US" smtClean="0"/>
              <a:pPr/>
              <a:t>2022-05-26</a:t>
            </a:fld>
            <a:endParaRPr lang="en-US" dirty="0"/>
          </a:p>
        </p:txBody>
      </p:sp>
      <p:sp>
        <p:nvSpPr>
          <p:cNvPr id="6" name="Footer Placeholder 5">
            <a:extLst>
              <a:ext uri="{FF2B5EF4-FFF2-40B4-BE49-F238E27FC236}">
                <a16:creationId xmlns:a16="http://schemas.microsoft.com/office/drawing/2014/main" id="{BF4EFF8B-0E03-4FA2-B0BB-CD93AF671D1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25BCB4-B087-44D1-B313-C27609DD120B}"/>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35846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4160B-13B1-4C1B-ABFC-B2475AFB2E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B57D6F-1496-4BF5-80CB-0272514465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67BF56-618E-45EF-B596-12DD474FBEB6}"/>
              </a:ext>
            </a:extLst>
          </p:cNvPr>
          <p:cNvSpPr>
            <a:spLocks noGrp="1"/>
          </p:cNvSpPr>
          <p:nvPr>
            <p:ph type="dt" sz="half" idx="10"/>
          </p:nvPr>
        </p:nvSpPr>
        <p:spPr/>
        <p:txBody>
          <a:bodyPr/>
          <a:lstStyle/>
          <a:p>
            <a:fld id="{5586B75A-687E-405C-8A0B-8D00578BA2C3}" type="datetimeFigureOut">
              <a:rPr lang="en-US" smtClean="0"/>
              <a:pPr/>
              <a:t>2022-05-26</a:t>
            </a:fld>
            <a:endParaRPr lang="en-US" dirty="0"/>
          </a:p>
        </p:txBody>
      </p:sp>
      <p:sp>
        <p:nvSpPr>
          <p:cNvPr id="5" name="Footer Placeholder 4">
            <a:extLst>
              <a:ext uri="{FF2B5EF4-FFF2-40B4-BE49-F238E27FC236}">
                <a16:creationId xmlns:a16="http://schemas.microsoft.com/office/drawing/2014/main" id="{3E704590-B366-4CE5-86D5-A62BF486AB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7B880A-7AF0-4F54-B3DB-55715AB5D387}"/>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04665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230DAE-BAC5-4AA9-AE73-5C4BF1517B09}"/>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E49E5C-1BE2-4E07-96E1-FF5E454137D7}"/>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CECC73-3F82-4A32-B91F-0D4A28B7D2FF}"/>
              </a:ext>
            </a:extLst>
          </p:cNvPr>
          <p:cNvSpPr>
            <a:spLocks noGrp="1"/>
          </p:cNvSpPr>
          <p:nvPr>
            <p:ph type="dt" sz="half" idx="10"/>
          </p:nvPr>
        </p:nvSpPr>
        <p:spPr/>
        <p:txBody>
          <a:bodyPr/>
          <a:lstStyle/>
          <a:p>
            <a:fld id="{5586B75A-687E-405C-8A0B-8D00578BA2C3}" type="datetimeFigureOut">
              <a:rPr lang="en-US" smtClean="0"/>
              <a:pPr/>
              <a:t>2022-05-26</a:t>
            </a:fld>
            <a:endParaRPr lang="en-US" dirty="0"/>
          </a:p>
        </p:txBody>
      </p:sp>
      <p:sp>
        <p:nvSpPr>
          <p:cNvPr id="5" name="Footer Placeholder 4">
            <a:extLst>
              <a:ext uri="{FF2B5EF4-FFF2-40B4-BE49-F238E27FC236}">
                <a16:creationId xmlns:a16="http://schemas.microsoft.com/office/drawing/2014/main" id="{E01DE8DA-931B-4D31-B41A-F0E240AC48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EB665-6929-49A9-B8D7-125DD2625A4D}"/>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8973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454D7-04AC-475F-8FB3-C41AFEF3CF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AE5162-0F4B-47A5-8C4A-12511E868F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0C9996-46BA-4E5A-9EB9-3096CCB1EDFF}"/>
              </a:ext>
            </a:extLst>
          </p:cNvPr>
          <p:cNvSpPr>
            <a:spLocks noGrp="1"/>
          </p:cNvSpPr>
          <p:nvPr>
            <p:ph type="dt" sz="half" idx="10"/>
          </p:nvPr>
        </p:nvSpPr>
        <p:spPr/>
        <p:txBody>
          <a:bodyPr/>
          <a:lstStyle/>
          <a:p>
            <a:fld id="{62003C81-AF33-4767-AB04-52CE6C34745F}" type="datetimeFigureOut">
              <a:rPr lang="en-US" smtClean="0"/>
              <a:t>2022-05-26</a:t>
            </a:fld>
            <a:endParaRPr lang="en-US"/>
          </a:p>
        </p:txBody>
      </p:sp>
      <p:sp>
        <p:nvSpPr>
          <p:cNvPr id="5" name="Footer Placeholder 4">
            <a:extLst>
              <a:ext uri="{FF2B5EF4-FFF2-40B4-BE49-F238E27FC236}">
                <a16:creationId xmlns:a16="http://schemas.microsoft.com/office/drawing/2014/main" id="{652B11FF-92E4-4AEF-BE5A-ED3BAEAC3F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911163-4A28-42F2-9608-AD3158E29B55}"/>
              </a:ext>
            </a:extLst>
          </p:cNvPr>
          <p:cNvSpPr>
            <a:spLocks noGrp="1"/>
          </p:cNvSpPr>
          <p:nvPr>
            <p:ph type="sldNum" sz="quarter" idx="12"/>
          </p:nvPr>
        </p:nvSpPr>
        <p:spPr/>
        <p:txBody>
          <a:bodyPr/>
          <a:lstStyle/>
          <a:p>
            <a:fld id="{9528D152-84CE-41BF-93EC-DE1274C1C966}" type="slidenum">
              <a:rPr lang="en-US" smtClean="0"/>
              <a:t>‹#›</a:t>
            </a:fld>
            <a:endParaRPr lang="en-US"/>
          </a:p>
        </p:txBody>
      </p:sp>
    </p:spTree>
    <p:extLst>
      <p:ext uri="{BB962C8B-B14F-4D97-AF65-F5344CB8AC3E}">
        <p14:creationId xmlns:p14="http://schemas.microsoft.com/office/powerpoint/2010/main" val="1932339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F59BE-2D1E-4C1F-BDC7-98934CD531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C9245A-B25B-43E9-A968-D0363EEB0B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B9BACD-07D3-4227-906B-F821E4811D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2C9A9D-B209-4E8C-A599-2343B1F26EBA}"/>
              </a:ext>
            </a:extLst>
          </p:cNvPr>
          <p:cNvSpPr>
            <a:spLocks noGrp="1"/>
          </p:cNvSpPr>
          <p:nvPr>
            <p:ph type="dt" sz="half" idx="10"/>
          </p:nvPr>
        </p:nvSpPr>
        <p:spPr/>
        <p:txBody>
          <a:bodyPr/>
          <a:lstStyle/>
          <a:p>
            <a:fld id="{62003C81-AF33-4767-AB04-52CE6C34745F}" type="datetimeFigureOut">
              <a:rPr lang="en-US" smtClean="0"/>
              <a:t>2022-05-26</a:t>
            </a:fld>
            <a:endParaRPr lang="en-US"/>
          </a:p>
        </p:txBody>
      </p:sp>
      <p:sp>
        <p:nvSpPr>
          <p:cNvPr id="6" name="Footer Placeholder 5">
            <a:extLst>
              <a:ext uri="{FF2B5EF4-FFF2-40B4-BE49-F238E27FC236}">
                <a16:creationId xmlns:a16="http://schemas.microsoft.com/office/drawing/2014/main" id="{E1E1E5A8-25B4-4DFA-A4CB-C1A02E036B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4B02CA-8BB9-43EA-A72B-B0602012F663}"/>
              </a:ext>
            </a:extLst>
          </p:cNvPr>
          <p:cNvSpPr>
            <a:spLocks noGrp="1"/>
          </p:cNvSpPr>
          <p:nvPr>
            <p:ph type="sldNum" sz="quarter" idx="12"/>
          </p:nvPr>
        </p:nvSpPr>
        <p:spPr/>
        <p:txBody>
          <a:bodyPr/>
          <a:lstStyle/>
          <a:p>
            <a:fld id="{9528D152-84CE-41BF-93EC-DE1274C1C966}" type="slidenum">
              <a:rPr lang="en-US" smtClean="0"/>
              <a:t>‹#›</a:t>
            </a:fld>
            <a:endParaRPr lang="en-US"/>
          </a:p>
        </p:txBody>
      </p:sp>
    </p:spTree>
    <p:extLst>
      <p:ext uri="{BB962C8B-B14F-4D97-AF65-F5344CB8AC3E}">
        <p14:creationId xmlns:p14="http://schemas.microsoft.com/office/powerpoint/2010/main" val="3916220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7EF6-1CEF-4D19-B72F-78EC614A7E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360BFD-62CB-4236-A6E8-F905FCAA71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B8F71E-BE3D-4341-B69B-6937B159F9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024C2A-352D-4E92-9B8C-E14A008BB9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67CC89-08DC-416F-A8DB-B8FFA471CD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22A702-2EC4-454A-8F4B-BAF00E9F7F9E}"/>
              </a:ext>
            </a:extLst>
          </p:cNvPr>
          <p:cNvSpPr>
            <a:spLocks noGrp="1"/>
          </p:cNvSpPr>
          <p:nvPr>
            <p:ph type="dt" sz="half" idx="10"/>
          </p:nvPr>
        </p:nvSpPr>
        <p:spPr/>
        <p:txBody>
          <a:bodyPr/>
          <a:lstStyle/>
          <a:p>
            <a:fld id="{62003C81-AF33-4767-AB04-52CE6C34745F}" type="datetimeFigureOut">
              <a:rPr lang="en-US" smtClean="0"/>
              <a:t>2022-05-26</a:t>
            </a:fld>
            <a:endParaRPr lang="en-US"/>
          </a:p>
        </p:txBody>
      </p:sp>
      <p:sp>
        <p:nvSpPr>
          <p:cNvPr id="8" name="Footer Placeholder 7">
            <a:extLst>
              <a:ext uri="{FF2B5EF4-FFF2-40B4-BE49-F238E27FC236}">
                <a16:creationId xmlns:a16="http://schemas.microsoft.com/office/drawing/2014/main" id="{208C5809-A569-407D-9AE2-D6E13D2C44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5651C0-3FDB-4EB6-98CD-8E3CE31BF6D2}"/>
              </a:ext>
            </a:extLst>
          </p:cNvPr>
          <p:cNvSpPr>
            <a:spLocks noGrp="1"/>
          </p:cNvSpPr>
          <p:nvPr>
            <p:ph type="sldNum" sz="quarter" idx="12"/>
          </p:nvPr>
        </p:nvSpPr>
        <p:spPr/>
        <p:txBody>
          <a:bodyPr/>
          <a:lstStyle/>
          <a:p>
            <a:fld id="{9528D152-84CE-41BF-93EC-DE1274C1C966}" type="slidenum">
              <a:rPr lang="en-US" smtClean="0"/>
              <a:t>‹#›</a:t>
            </a:fld>
            <a:endParaRPr lang="en-US"/>
          </a:p>
        </p:txBody>
      </p:sp>
    </p:spTree>
    <p:extLst>
      <p:ext uri="{BB962C8B-B14F-4D97-AF65-F5344CB8AC3E}">
        <p14:creationId xmlns:p14="http://schemas.microsoft.com/office/powerpoint/2010/main" val="1584645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7144-735C-4D61-87F6-D446D23053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0B6579-EC8A-40BC-997C-1E23C15E409D}"/>
              </a:ext>
            </a:extLst>
          </p:cNvPr>
          <p:cNvSpPr>
            <a:spLocks noGrp="1"/>
          </p:cNvSpPr>
          <p:nvPr>
            <p:ph type="dt" sz="half" idx="10"/>
          </p:nvPr>
        </p:nvSpPr>
        <p:spPr/>
        <p:txBody>
          <a:bodyPr/>
          <a:lstStyle/>
          <a:p>
            <a:fld id="{62003C81-AF33-4767-AB04-52CE6C34745F}" type="datetimeFigureOut">
              <a:rPr lang="en-US" smtClean="0"/>
              <a:t>2022-05-26</a:t>
            </a:fld>
            <a:endParaRPr lang="en-US"/>
          </a:p>
        </p:txBody>
      </p:sp>
      <p:sp>
        <p:nvSpPr>
          <p:cNvPr id="4" name="Footer Placeholder 3">
            <a:extLst>
              <a:ext uri="{FF2B5EF4-FFF2-40B4-BE49-F238E27FC236}">
                <a16:creationId xmlns:a16="http://schemas.microsoft.com/office/drawing/2014/main" id="{223929CD-6197-4F7B-A2F7-78220153D3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53B83E-C98A-473C-AD05-01630ED443E6}"/>
              </a:ext>
            </a:extLst>
          </p:cNvPr>
          <p:cNvSpPr>
            <a:spLocks noGrp="1"/>
          </p:cNvSpPr>
          <p:nvPr>
            <p:ph type="sldNum" sz="quarter" idx="12"/>
          </p:nvPr>
        </p:nvSpPr>
        <p:spPr/>
        <p:txBody>
          <a:bodyPr/>
          <a:lstStyle/>
          <a:p>
            <a:fld id="{9528D152-84CE-41BF-93EC-DE1274C1C966}" type="slidenum">
              <a:rPr lang="en-US" smtClean="0"/>
              <a:t>‹#›</a:t>
            </a:fld>
            <a:endParaRPr lang="en-US"/>
          </a:p>
        </p:txBody>
      </p:sp>
    </p:spTree>
    <p:extLst>
      <p:ext uri="{BB962C8B-B14F-4D97-AF65-F5344CB8AC3E}">
        <p14:creationId xmlns:p14="http://schemas.microsoft.com/office/powerpoint/2010/main" val="694401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D914BA-6E59-4725-8D54-F7F9D8C546C8}"/>
              </a:ext>
            </a:extLst>
          </p:cNvPr>
          <p:cNvSpPr>
            <a:spLocks noGrp="1"/>
          </p:cNvSpPr>
          <p:nvPr>
            <p:ph type="dt" sz="half" idx="10"/>
          </p:nvPr>
        </p:nvSpPr>
        <p:spPr/>
        <p:txBody>
          <a:bodyPr/>
          <a:lstStyle/>
          <a:p>
            <a:fld id="{62003C81-AF33-4767-AB04-52CE6C34745F}" type="datetimeFigureOut">
              <a:rPr lang="en-US" smtClean="0"/>
              <a:t>2022-05-26</a:t>
            </a:fld>
            <a:endParaRPr lang="en-US"/>
          </a:p>
        </p:txBody>
      </p:sp>
      <p:sp>
        <p:nvSpPr>
          <p:cNvPr id="3" name="Footer Placeholder 2">
            <a:extLst>
              <a:ext uri="{FF2B5EF4-FFF2-40B4-BE49-F238E27FC236}">
                <a16:creationId xmlns:a16="http://schemas.microsoft.com/office/drawing/2014/main" id="{9F30DA61-BED7-4C59-B1F5-EF605471DA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EEC68F-C77B-4F77-9C26-85CECFAB0EF0}"/>
              </a:ext>
            </a:extLst>
          </p:cNvPr>
          <p:cNvSpPr>
            <a:spLocks noGrp="1"/>
          </p:cNvSpPr>
          <p:nvPr>
            <p:ph type="sldNum" sz="quarter" idx="12"/>
          </p:nvPr>
        </p:nvSpPr>
        <p:spPr/>
        <p:txBody>
          <a:bodyPr/>
          <a:lstStyle/>
          <a:p>
            <a:fld id="{9528D152-84CE-41BF-93EC-DE1274C1C966}" type="slidenum">
              <a:rPr lang="en-US" smtClean="0"/>
              <a:t>‹#›</a:t>
            </a:fld>
            <a:endParaRPr lang="en-US"/>
          </a:p>
        </p:txBody>
      </p:sp>
    </p:spTree>
    <p:extLst>
      <p:ext uri="{BB962C8B-B14F-4D97-AF65-F5344CB8AC3E}">
        <p14:creationId xmlns:p14="http://schemas.microsoft.com/office/powerpoint/2010/main" val="1690556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D240E-FFA7-4DA5-AD12-B37811DABA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9902E8-8EEC-48B3-BCE6-963A51D641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81459F-1421-46E2-898B-089F575B2A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FDCFBA-7937-472D-BC47-E7FE04CD7DB2}"/>
              </a:ext>
            </a:extLst>
          </p:cNvPr>
          <p:cNvSpPr>
            <a:spLocks noGrp="1"/>
          </p:cNvSpPr>
          <p:nvPr>
            <p:ph type="dt" sz="half" idx="10"/>
          </p:nvPr>
        </p:nvSpPr>
        <p:spPr/>
        <p:txBody>
          <a:bodyPr/>
          <a:lstStyle/>
          <a:p>
            <a:fld id="{62003C81-AF33-4767-AB04-52CE6C34745F}" type="datetimeFigureOut">
              <a:rPr lang="en-US" smtClean="0"/>
              <a:t>2022-05-26</a:t>
            </a:fld>
            <a:endParaRPr lang="en-US"/>
          </a:p>
        </p:txBody>
      </p:sp>
      <p:sp>
        <p:nvSpPr>
          <p:cNvPr id="6" name="Footer Placeholder 5">
            <a:extLst>
              <a:ext uri="{FF2B5EF4-FFF2-40B4-BE49-F238E27FC236}">
                <a16:creationId xmlns:a16="http://schemas.microsoft.com/office/drawing/2014/main" id="{ADF06424-EA4E-400A-999F-4AC4A04CD3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1B318C-E202-491D-9DFD-3324C160766E}"/>
              </a:ext>
            </a:extLst>
          </p:cNvPr>
          <p:cNvSpPr>
            <a:spLocks noGrp="1"/>
          </p:cNvSpPr>
          <p:nvPr>
            <p:ph type="sldNum" sz="quarter" idx="12"/>
          </p:nvPr>
        </p:nvSpPr>
        <p:spPr/>
        <p:txBody>
          <a:bodyPr/>
          <a:lstStyle/>
          <a:p>
            <a:fld id="{9528D152-84CE-41BF-93EC-DE1274C1C966}" type="slidenum">
              <a:rPr lang="en-US" smtClean="0"/>
              <a:t>‹#›</a:t>
            </a:fld>
            <a:endParaRPr lang="en-US"/>
          </a:p>
        </p:txBody>
      </p:sp>
    </p:spTree>
    <p:extLst>
      <p:ext uri="{BB962C8B-B14F-4D97-AF65-F5344CB8AC3E}">
        <p14:creationId xmlns:p14="http://schemas.microsoft.com/office/powerpoint/2010/main" val="2789677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4513B-D670-4C6A-8699-76ED831AE6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C837B4-5E1F-48DE-9A5C-CB75CA6CCD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3014B2-2E36-40ED-B47F-DAD98ED6A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13B6B2-44F5-4569-8EE8-7B07FDB4BA32}"/>
              </a:ext>
            </a:extLst>
          </p:cNvPr>
          <p:cNvSpPr>
            <a:spLocks noGrp="1"/>
          </p:cNvSpPr>
          <p:nvPr>
            <p:ph type="dt" sz="half" idx="10"/>
          </p:nvPr>
        </p:nvSpPr>
        <p:spPr/>
        <p:txBody>
          <a:bodyPr/>
          <a:lstStyle/>
          <a:p>
            <a:fld id="{62003C81-AF33-4767-AB04-52CE6C34745F}" type="datetimeFigureOut">
              <a:rPr lang="en-US" smtClean="0"/>
              <a:t>2022-05-26</a:t>
            </a:fld>
            <a:endParaRPr lang="en-US"/>
          </a:p>
        </p:txBody>
      </p:sp>
      <p:sp>
        <p:nvSpPr>
          <p:cNvPr id="6" name="Footer Placeholder 5">
            <a:extLst>
              <a:ext uri="{FF2B5EF4-FFF2-40B4-BE49-F238E27FC236}">
                <a16:creationId xmlns:a16="http://schemas.microsoft.com/office/drawing/2014/main" id="{D9E7FEC2-D1BF-4081-A27F-7564D44B1F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9E983C-CC3F-466F-896C-19CD486267EF}"/>
              </a:ext>
            </a:extLst>
          </p:cNvPr>
          <p:cNvSpPr>
            <a:spLocks noGrp="1"/>
          </p:cNvSpPr>
          <p:nvPr>
            <p:ph type="sldNum" sz="quarter" idx="12"/>
          </p:nvPr>
        </p:nvSpPr>
        <p:spPr/>
        <p:txBody>
          <a:bodyPr/>
          <a:lstStyle/>
          <a:p>
            <a:fld id="{9528D152-84CE-41BF-93EC-DE1274C1C966}" type="slidenum">
              <a:rPr lang="en-US" smtClean="0"/>
              <a:t>‹#›</a:t>
            </a:fld>
            <a:endParaRPr lang="en-US"/>
          </a:p>
        </p:txBody>
      </p:sp>
    </p:spTree>
    <p:extLst>
      <p:ext uri="{BB962C8B-B14F-4D97-AF65-F5344CB8AC3E}">
        <p14:creationId xmlns:p14="http://schemas.microsoft.com/office/powerpoint/2010/main" val="3149337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11669C-F228-49B4-8299-05D4D310CA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7BB9BF-F2FD-4A16-8217-D489F16C4D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639D125-97A0-49EE-A78C-55490F5EF0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03C81-AF33-4767-AB04-52CE6C34745F}" type="datetimeFigureOut">
              <a:rPr lang="en-US" smtClean="0"/>
              <a:t>2022-05-26</a:t>
            </a:fld>
            <a:endParaRPr lang="en-US"/>
          </a:p>
        </p:txBody>
      </p:sp>
      <p:sp>
        <p:nvSpPr>
          <p:cNvPr id="5" name="Footer Placeholder 4">
            <a:extLst>
              <a:ext uri="{FF2B5EF4-FFF2-40B4-BE49-F238E27FC236}">
                <a16:creationId xmlns:a16="http://schemas.microsoft.com/office/drawing/2014/main" id="{4E7C86F3-DDB8-472D-A369-6B4D56C9D3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5C474B-4BD8-49DA-B1EF-A881E23325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8D152-84CE-41BF-93EC-DE1274C1C966}" type="slidenum">
              <a:rPr lang="en-US" smtClean="0"/>
              <a:t>‹#›</a:t>
            </a:fld>
            <a:endParaRPr lang="en-US"/>
          </a:p>
        </p:txBody>
      </p:sp>
    </p:spTree>
    <p:extLst>
      <p:ext uri="{BB962C8B-B14F-4D97-AF65-F5344CB8AC3E}">
        <p14:creationId xmlns:p14="http://schemas.microsoft.com/office/powerpoint/2010/main" val="1607938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BBF5A0-93C7-4FC4-B525-8F3322BF6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D9E51C-5659-403C-8C80-43D0D03D9EF9}"/>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390A48-B459-4259-BD1C-983E5ED1047C}"/>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FigureOut">
              <a:rPr lang="en-US" smtClean="0"/>
              <a:pPr/>
              <a:t>2022-05-26</a:t>
            </a:fld>
            <a:endParaRPr lang="en-US" dirty="0"/>
          </a:p>
        </p:txBody>
      </p:sp>
      <p:sp>
        <p:nvSpPr>
          <p:cNvPr id="5" name="Footer Placeholder 4">
            <a:extLst>
              <a:ext uri="{FF2B5EF4-FFF2-40B4-BE49-F238E27FC236}">
                <a16:creationId xmlns:a16="http://schemas.microsoft.com/office/drawing/2014/main" id="{FE628B3A-5C7A-4FE8-9AED-5566A371767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076B03C-12F5-47B6-B143-A2F16BFFA584}"/>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7694424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mailto:santosh.mishra@ibigroup.com" TargetMode="External"/><Relationship Id="rId5" Type="http://schemas.openxmlformats.org/officeDocument/2006/relationships/hyperlink" Target="mailto:swilks@ibigroup.com"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emf"/><Relationship Id="rId7" Type="http://schemas.openxmlformats.org/officeDocument/2006/relationships/image" Target="../media/image24.emf"/><Relationship Id="rId12"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3.emf"/><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emf"/><Relationship Id="rId4" Type="http://schemas.openxmlformats.org/officeDocument/2006/relationships/image" Target="../media/image21.png"/><Relationship Id="rId9" Type="http://schemas.openxmlformats.org/officeDocument/2006/relationships/image" Target="../media/image26.emf"/></Relationships>
</file>

<file path=ppt/slides/_rels/slide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2E338C-3E0A-4AC5-B6D2-3991B2AB1F4D}"/>
              </a:ext>
            </a:extLst>
          </p:cNvPr>
          <p:cNvPicPr>
            <a:picLocks noChangeAspect="1"/>
          </p:cNvPicPr>
          <p:nvPr/>
        </p:nvPicPr>
        <p:blipFill>
          <a:blip r:embed="rId2"/>
          <a:stretch>
            <a:fillRect/>
          </a:stretch>
        </p:blipFill>
        <p:spPr>
          <a:xfrm>
            <a:off x="0" y="0"/>
            <a:ext cx="12192000" cy="2737104"/>
          </a:xfrm>
          <a:prstGeom prst="rect">
            <a:avLst/>
          </a:prstGeom>
        </p:spPr>
      </p:pic>
      <p:sp>
        <p:nvSpPr>
          <p:cNvPr id="5" name="Rectangle 18">
            <a:extLst>
              <a:ext uri="{FF2B5EF4-FFF2-40B4-BE49-F238E27FC236}">
                <a16:creationId xmlns:a16="http://schemas.microsoft.com/office/drawing/2014/main" id="{2B9F82FB-63FE-4170-857B-64FC5F6FDDCA}"/>
              </a:ext>
            </a:extLst>
          </p:cNvPr>
          <p:cNvSpPr>
            <a:spLocks noChangeArrowheads="1"/>
          </p:cNvSpPr>
          <p:nvPr/>
        </p:nvSpPr>
        <p:spPr bwMode="auto">
          <a:xfrm>
            <a:off x="138223" y="2954200"/>
            <a:ext cx="11571177" cy="949599"/>
          </a:xfrm>
          <a:prstGeom prst="rect">
            <a:avLst/>
          </a:prstGeom>
          <a:noFill/>
          <a:ln w="12700">
            <a:noFill/>
            <a:miter lim="800000"/>
            <a:headEnd/>
            <a:tailEnd/>
          </a:ln>
        </p:spPr>
        <p:txBody>
          <a:bodyPr lIns="0" tIns="0" rIns="0" bIns="0" anchor="b"/>
          <a:lstStyle/>
          <a:p>
            <a:pPr algn="ctr" fontAlgn="base">
              <a:spcBef>
                <a:spcPct val="0"/>
              </a:spcBef>
              <a:spcAft>
                <a:spcPct val="0"/>
              </a:spcAft>
              <a:defRPr/>
            </a:pPr>
            <a:r>
              <a:rPr lang="en-US" sz="2800" b="1" dirty="0"/>
              <a:t>How Mobility on Demand (MoD) Concepts are Re-Shaping Mobility for Rural and Elderly/Disabled Customers in the US: Lessons Learned from the Field</a:t>
            </a:r>
          </a:p>
        </p:txBody>
      </p:sp>
      <p:pic>
        <p:nvPicPr>
          <p:cNvPr id="8" name="Picture 7">
            <a:extLst>
              <a:ext uri="{FF2B5EF4-FFF2-40B4-BE49-F238E27FC236}">
                <a16:creationId xmlns:a16="http://schemas.microsoft.com/office/drawing/2014/main" id="{05149794-59FE-4158-8B7D-0E01CDC4E321}"/>
              </a:ext>
            </a:extLst>
          </p:cNvPr>
          <p:cNvPicPr>
            <a:picLocks noChangeAspect="1"/>
          </p:cNvPicPr>
          <p:nvPr/>
        </p:nvPicPr>
        <p:blipFill>
          <a:blip r:embed="rId3"/>
          <a:stretch>
            <a:fillRect/>
          </a:stretch>
        </p:blipFill>
        <p:spPr>
          <a:xfrm>
            <a:off x="4330175" y="4325140"/>
            <a:ext cx="4194412" cy="1597290"/>
          </a:xfrm>
          <a:prstGeom prst="rect">
            <a:avLst/>
          </a:prstGeom>
        </p:spPr>
      </p:pic>
      <p:pic>
        <p:nvPicPr>
          <p:cNvPr id="9" name="Picture 8">
            <a:extLst>
              <a:ext uri="{FF2B5EF4-FFF2-40B4-BE49-F238E27FC236}">
                <a16:creationId xmlns:a16="http://schemas.microsoft.com/office/drawing/2014/main" id="{51AA8DFD-F00E-40C2-8C9D-530034DDC7E7}"/>
              </a:ext>
            </a:extLst>
          </p:cNvPr>
          <p:cNvPicPr>
            <a:picLocks noChangeAspect="1"/>
          </p:cNvPicPr>
          <p:nvPr/>
        </p:nvPicPr>
        <p:blipFill>
          <a:blip r:embed="rId4"/>
          <a:stretch>
            <a:fillRect/>
          </a:stretch>
        </p:blipFill>
        <p:spPr>
          <a:xfrm>
            <a:off x="138223" y="5419589"/>
            <a:ext cx="3961942" cy="1243784"/>
          </a:xfrm>
          <a:prstGeom prst="rect">
            <a:avLst/>
          </a:prstGeom>
        </p:spPr>
      </p:pic>
      <p:sp>
        <p:nvSpPr>
          <p:cNvPr id="10" name="Rectangle 9">
            <a:extLst>
              <a:ext uri="{FF2B5EF4-FFF2-40B4-BE49-F238E27FC236}">
                <a16:creationId xmlns:a16="http://schemas.microsoft.com/office/drawing/2014/main" id="{FE53806C-CBE4-4783-AC18-97E989A0960C}"/>
              </a:ext>
            </a:extLst>
          </p:cNvPr>
          <p:cNvSpPr/>
          <p:nvPr/>
        </p:nvSpPr>
        <p:spPr>
          <a:xfrm>
            <a:off x="9176520" y="5856815"/>
            <a:ext cx="1596976" cy="400110"/>
          </a:xfrm>
          <a:prstGeom prst="rect">
            <a:avLst/>
          </a:prstGeom>
        </p:spPr>
        <p:txBody>
          <a:bodyPr wrap="none">
            <a:spAutoFit/>
          </a:bodyPr>
          <a:lstStyle/>
          <a:p>
            <a:r>
              <a:rPr lang="en-US" sz="2000" dirty="0"/>
              <a:t>May 31, 2022</a:t>
            </a:r>
          </a:p>
        </p:txBody>
      </p:sp>
    </p:spTree>
    <p:extLst>
      <p:ext uri="{BB962C8B-B14F-4D97-AF65-F5344CB8AC3E}">
        <p14:creationId xmlns:p14="http://schemas.microsoft.com/office/powerpoint/2010/main" val="1032186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2003B9-2A07-45CC-A092-D4137983946F}"/>
              </a:ext>
            </a:extLst>
          </p:cNvPr>
          <p:cNvSpPr/>
          <p:nvPr/>
        </p:nvSpPr>
        <p:spPr bwMode="auto">
          <a:xfrm>
            <a:off x="-11289" y="0"/>
            <a:ext cx="12203289" cy="6604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lvl="1" defTabSz="1219170" fontAlgn="base">
              <a:spcBef>
                <a:spcPct val="0"/>
              </a:spcBef>
              <a:spcAft>
                <a:spcPct val="0"/>
              </a:spcAft>
            </a:pPr>
            <a:r>
              <a:rPr lang="en-US" sz="3733" dirty="0">
                <a:solidFill>
                  <a:srgbClr val="92D050"/>
                </a:solidFill>
              </a:rPr>
              <a:t>	Challenges &amp; Considerations</a:t>
            </a:r>
            <a:endParaRPr lang="en-US" sz="3733" dirty="0">
              <a:solidFill>
                <a:srgbClr val="92D050"/>
              </a:solidFill>
              <a:latin typeface="Arial" charset="0"/>
              <a:ea typeface="ＭＳ Ｐゴシック" charset="0"/>
            </a:endParaRPr>
          </a:p>
        </p:txBody>
      </p:sp>
      <p:sp>
        <p:nvSpPr>
          <p:cNvPr id="6" name="Rectangle 6">
            <a:extLst>
              <a:ext uri="{FF2B5EF4-FFF2-40B4-BE49-F238E27FC236}">
                <a16:creationId xmlns:a16="http://schemas.microsoft.com/office/drawing/2014/main" id="{DA5DDA4A-2FF6-49BD-899C-C2977E185AEB}"/>
              </a:ext>
            </a:extLst>
          </p:cNvPr>
          <p:cNvSpPr txBox="1">
            <a:spLocks noChangeArrowheads="1"/>
          </p:cNvSpPr>
          <p:nvPr/>
        </p:nvSpPr>
        <p:spPr bwMode="auto">
          <a:xfrm>
            <a:off x="11475031" y="6139777"/>
            <a:ext cx="715432" cy="706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135467" tIns="0" rIns="0" bIns="33867" numCol="1" anchor="ctr" anchorCtr="0" compatLnSpc="1">
            <a:prstTxWarp prst="textNoShape">
              <a:avLst/>
            </a:prstTxWarp>
          </a:bodyPr>
          <a:lstStyle>
            <a:defPPr>
              <a:defRPr lang="en-US"/>
            </a:defPPr>
            <a:lvl1pPr marL="0" algn="l" defTabSz="457200" rtl="0" eaLnBrk="1" latinLnBrk="0" hangingPunct="1">
              <a:defRPr sz="1600" b="0"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E43C2A8-C85B-614A-A959-7346EE6C9BD9}" type="slidenum">
              <a:rPr lang="en-US" sz="2133"/>
              <a:pPr>
                <a:defRPr/>
              </a:pPr>
              <a:t>10</a:t>
            </a:fld>
            <a:endParaRPr lang="en-US" sz="2133" dirty="0"/>
          </a:p>
        </p:txBody>
      </p:sp>
      <p:sp>
        <p:nvSpPr>
          <p:cNvPr id="8" name="Line 12">
            <a:extLst>
              <a:ext uri="{FF2B5EF4-FFF2-40B4-BE49-F238E27FC236}">
                <a16:creationId xmlns:a16="http://schemas.microsoft.com/office/drawing/2014/main" id="{D64CF48E-C13B-4A9B-9D0D-485B1A5E2F02}"/>
              </a:ext>
            </a:extLst>
          </p:cNvPr>
          <p:cNvSpPr>
            <a:spLocks noChangeShapeType="1"/>
          </p:cNvSpPr>
          <p:nvPr/>
        </p:nvSpPr>
        <p:spPr bwMode="auto">
          <a:xfrm>
            <a:off x="11469276" y="6231499"/>
            <a:ext cx="0" cy="516731"/>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2400" dirty="0">
              <a:ln w="12700" cmpd="sng">
                <a:solidFill>
                  <a:schemeClr val="tx1"/>
                </a:solidFill>
              </a:ln>
            </a:endParaRPr>
          </a:p>
        </p:txBody>
      </p:sp>
      <p:sp>
        <p:nvSpPr>
          <p:cNvPr id="7" name="Content Placeholder 2">
            <a:extLst>
              <a:ext uri="{FF2B5EF4-FFF2-40B4-BE49-F238E27FC236}">
                <a16:creationId xmlns:a16="http://schemas.microsoft.com/office/drawing/2014/main" id="{FD7F0129-E551-4591-A921-4A8A2AE15107}"/>
              </a:ext>
            </a:extLst>
          </p:cNvPr>
          <p:cNvSpPr>
            <a:spLocks noGrp="1" noChangeArrowheads="1"/>
          </p:cNvSpPr>
          <p:nvPr>
            <p:ph idx="1"/>
          </p:nvPr>
        </p:nvSpPr>
        <p:spPr>
          <a:xfrm>
            <a:off x="553964" y="909749"/>
            <a:ext cx="7792594" cy="4137555"/>
          </a:xfrm>
        </p:spPr>
        <p:txBody>
          <a:bodyPr>
            <a:noAutofit/>
          </a:bodyPr>
          <a:lstStyle/>
          <a:p>
            <a:pPr>
              <a:spcBef>
                <a:spcPct val="0"/>
              </a:spcBef>
              <a:spcAft>
                <a:spcPts val="1200"/>
              </a:spcAft>
            </a:pPr>
            <a:r>
              <a:rPr lang="en-US" altLang="en-US" dirty="0">
                <a:cs typeface="Arial" panose="020B0604020202020204" pitchFamily="34" charset="0"/>
              </a:rPr>
              <a:t>Labor Relations/Collective Bargaining</a:t>
            </a:r>
          </a:p>
          <a:p>
            <a:pPr>
              <a:spcBef>
                <a:spcPct val="0"/>
              </a:spcBef>
              <a:spcAft>
                <a:spcPts val="1200"/>
              </a:spcAft>
            </a:pPr>
            <a:r>
              <a:rPr lang="en-US" altLang="en-US" dirty="0">
                <a:cs typeface="Arial" panose="020B0604020202020204" pitchFamily="34" charset="0"/>
              </a:rPr>
              <a:t>Local Laws/Ordinance - TNCs &amp; AVs</a:t>
            </a:r>
          </a:p>
          <a:p>
            <a:pPr>
              <a:spcBef>
                <a:spcPct val="0"/>
              </a:spcBef>
              <a:spcAft>
                <a:spcPts val="1200"/>
              </a:spcAft>
            </a:pPr>
            <a:r>
              <a:rPr lang="en-US" altLang="en-US" dirty="0">
                <a:cs typeface="Arial" panose="020B0604020202020204" pitchFamily="34" charset="0"/>
              </a:rPr>
              <a:t>Equity (ADA &amp; Title VI) - compliance concerning service availability; fares; technology access</a:t>
            </a:r>
          </a:p>
          <a:p>
            <a:pPr>
              <a:spcBef>
                <a:spcPct val="0"/>
              </a:spcBef>
              <a:spcAft>
                <a:spcPts val="1200"/>
              </a:spcAft>
            </a:pPr>
            <a:r>
              <a:rPr lang="en-US" altLang="en-US" dirty="0">
                <a:cs typeface="Arial" panose="020B0604020202020204" pitchFamily="34" charset="0"/>
              </a:rPr>
              <a:t>Driver Training/Screening/Hours of Service</a:t>
            </a:r>
          </a:p>
          <a:p>
            <a:pPr>
              <a:spcBef>
                <a:spcPct val="0"/>
              </a:spcBef>
              <a:spcAft>
                <a:spcPts val="1200"/>
              </a:spcAft>
            </a:pPr>
            <a:r>
              <a:rPr lang="en-US" altLang="en-US" dirty="0">
                <a:cs typeface="Arial" panose="020B0604020202020204" pitchFamily="34" charset="0"/>
              </a:rPr>
              <a:t>Vehicle Standards</a:t>
            </a:r>
          </a:p>
          <a:p>
            <a:pPr>
              <a:spcBef>
                <a:spcPct val="0"/>
              </a:spcBef>
              <a:spcAft>
                <a:spcPts val="1200"/>
              </a:spcAft>
            </a:pPr>
            <a:r>
              <a:rPr lang="en-US" altLang="en-US" dirty="0">
                <a:cs typeface="Arial" panose="020B0604020202020204" pitchFamily="34" charset="0"/>
              </a:rPr>
              <a:t>Private Sector Competition/Charter Regulations (&amp; Taxi Exemption rules)</a:t>
            </a:r>
            <a:endParaRPr lang="en-US" altLang="en-US" b="1" dirty="0">
              <a:cs typeface="Arial" panose="020B0604020202020204" pitchFamily="34" charset="0"/>
            </a:endParaRPr>
          </a:p>
        </p:txBody>
      </p:sp>
      <p:pic>
        <p:nvPicPr>
          <p:cNvPr id="2" name="Picture 1">
            <a:extLst>
              <a:ext uri="{FF2B5EF4-FFF2-40B4-BE49-F238E27FC236}">
                <a16:creationId xmlns:a16="http://schemas.microsoft.com/office/drawing/2014/main" id="{F4D77E27-B25B-4A36-8A24-1692054BCAAB}"/>
              </a:ext>
            </a:extLst>
          </p:cNvPr>
          <p:cNvPicPr>
            <a:picLocks noChangeAspect="1"/>
          </p:cNvPicPr>
          <p:nvPr/>
        </p:nvPicPr>
        <p:blipFill>
          <a:blip r:embed="rId3"/>
          <a:stretch>
            <a:fillRect/>
          </a:stretch>
        </p:blipFill>
        <p:spPr>
          <a:xfrm>
            <a:off x="7909046" y="844497"/>
            <a:ext cx="3901721" cy="1316831"/>
          </a:xfrm>
          <a:prstGeom prst="rect">
            <a:avLst/>
          </a:prstGeom>
        </p:spPr>
      </p:pic>
      <p:pic>
        <p:nvPicPr>
          <p:cNvPr id="3" name="Picture 2">
            <a:extLst>
              <a:ext uri="{FF2B5EF4-FFF2-40B4-BE49-F238E27FC236}">
                <a16:creationId xmlns:a16="http://schemas.microsoft.com/office/drawing/2014/main" id="{ADA1D182-7407-4E06-B708-1CB2CD28088C}"/>
              </a:ext>
            </a:extLst>
          </p:cNvPr>
          <p:cNvPicPr>
            <a:picLocks noChangeAspect="1"/>
          </p:cNvPicPr>
          <p:nvPr/>
        </p:nvPicPr>
        <p:blipFill>
          <a:blip r:embed="rId4"/>
          <a:stretch>
            <a:fillRect/>
          </a:stretch>
        </p:blipFill>
        <p:spPr>
          <a:xfrm>
            <a:off x="370173" y="5009744"/>
            <a:ext cx="3517697" cy="1018120"/>
          </a:xfrm>
          <a:prstGeom prst="rect">
            <a:avLst/>
          </a:prstGeom>
        </p:spPr>
      </p:pic>
      <p:pic>
        <p:nvPicPr>
          <p:cNvPr id="4" name="Picture 3">
            <a:extLst>
              <a:ext uri="{FF2B5EF4-FFF2-40B4-BE49-F238E27FC236}">
                <a16:creationId xmlns:a16="http://schemas.microsoft.com/office/drawing/2014/main" id="{CC2E0E37-11DC-4751-9C0C-1BC987549BC0}"/>
              </a:ext>
            </a:extLst>
          </p:cNvPr>
          <p:cNvPicPr>
            <a:picLocks noChangeAspect="1"/>
          </p:cNvPicPr>
          <p:nvPr/>
        </p:nvPicPr>
        <p:blipFill>
          <a:blip r:embed="rId5"/>
          <a:stretch>
            <a:fillRect/>
          </a:stretch>
        </p:blipFill>
        <p:spPr>
          <a:xfrm>
            <a:off x="3823366" y="5524302"/>
            <a:ext cx="1353429" cy="707197"/>
          </a:xfrm>
          <a:prstGeom prst="rect">
            <a:avLst/>
          </a:prstGeom>
        </p:spPr>
      </p:pic>
      <p:pic>
        <p:nvPicPr>
          <p:cNvPr id="9" name="Picture 8">
            <a:extLst>
              <a:ext uri="{FF2B5EF4-FFF2-40B4-BE49-F238E27FC236}">
                <a16:creationId xmlns:a16="http://schemas.microsoft.com/office/drawing/2014/main" id="{CFCB26C7-CCC6-4A94-9E87-44EA7808CB9E}"/>
              </a:ext>
            </a:extLst>
          </p:cNvPr>
          <p:cNvPicPr>
            <a:picLocks noChangeAspect="1"/>
          </p:cNvPicPr>
          <p:nvPr/>
        </p:nvPicPr>
        <p:blipFill>
          <a:blip r:embed="rId6"/>
          <a:stretch>
            <a:fillRect/>
          </a:stretch>
        </p:blipFill>
        <p:spPr>
          <a:xfrm>
            <a:off x="5434909" y="4741129"/>
            <a:ext cx="1566808" cy="1542422"/>
          </a:xfrm>
          <a:prstGeom prst="rect">
            <a:avLst/>
          </a:prstGeom>
        </p:spPr>
      </p:pic>
      <p:pic>
        <p:nvPicPr>
          <p:cNvPr id="10" name="Picture 9">
            <a:extLst>
              <a:ext uri="{FF2B5EF4-FFF2-40B4-BE49-F238E27FC236}">
                <a16:creationId xmlns:a16="http://schemas.microsoft.com/office/drawing/2014/main" id="{F1009722-CE3D-42A6-852A-084D53FF46F8}"/>
              </a:ext>
            </a:extLst>
          </p:cNvPr>
          <p:cNvPicPr>
            <a:picLocks noChangeAspect="1"/>
          </p:cNvPicPr>
          <p:nvPr/>
        </p:nvPicPr>
        <p:blipFill>
          <a:blip r:embed="rId7"/>
          <a:stretch>
            <a:fillRect/>
          </a:stretch>
        </p:blipFill>
        <p:spPr>
          <a:xfrm>
            <a:off x="8260561" y="2407036"/>
            <a:ext cx="1749704" cy="1542422"/>
          </a:xfrm>
          <a:prstGeom prst="rect">
            <a:avLst/>
          </a:prstGeom>
        </p:spPr>
      </p:pic>
      <p:pic>
        <p:nvPicPr>
          <p:cNvPr id="11" name="Picture 10">
            <a:extLst>
              <a:ext uri="{FF2B5EF4-FFF2-40B4-BE49-F238E27FC236}">
                <a16:creationId xmlns:a16="http://schemas.microsoft.com/office/drawing/2014/main" id="{ED5CCE4A-78AB-4C46-A946-20546EB14178}"/>
              </a:ext>
            </a:extLst>
          </p:cNvPr>
          <p:cNvPicPr>
            <a:picLocks noChangeAspect="1"/>
          </p:cNvPicPr>
          <p:nvPr/>
        </p:nvPicPr>
        <p:blipFill>
          <a:blip r:embed="rId8"/>
          <a:stretch>
            <a:fillRect/>
          </a:stretch>
        </p:blipFill>
        <p:spPr>
          <a:xfrm>
            <a:off x="7229141" y="4745526"/>
            <a:ext cx="1774090" cy="1780186"/>
          </a:xfrm>
          <a:prstGeom prst="rect">
            <a:avLst/>
          </a:prstGeom>
        </p:spPr>
      </p:pic>
      <p:pic>
        <p:nvPicPr>
          <p:cNvPr id="12" name="Picture 11">
            <a:extLst>
              <a:ext uri="{FF2B5EF4-FFF2-40B4-BE49-F238E27FC236}">
                <a16:creationId xmlns:a16="http://schemas.microsoft.com/office/drawing/2014/main" id="{DDB26CBA-0BC0-443F-9E33-D69D3D9A70F7}"/>
              </a:ext>
            </a:extLst>
          </p:cNvPr>
          <p:cNvPicPr>
            <a:picLocks noChangeAspect="1"/>
          </p:cNvPicPr>
          <p:nvPr/>
        </p:nvPicPr>
        <p:blipFill>
          <a:blip r:embed="rId9"/>
          <a:stretch>
            <a:fillRect/>
          </a:stretch>
        </p:blipFill>
        <p:spPr>
          <a:xfrm>
            <a:off x="7308511" y="5282020"/>
            <a:ext cx="1603387" cy="707197"/>
          </a:xfrm>
          <a:prstGeom prst="rect">
            <a:avLst/>
          </a:prstGeom>
        </p:spPr>
      </p:pic>
      <p:pic>
        <p:nvPicPr>
          <p:cNvPr id="13" name="Picture 12">
            <a:extLst>
              <a:ext uri="{FF2B5EF4-FFF2-40B4-BE49-F238E27FC236}">
                <a16:creationId xmlns:a16="http://schemas.microsoft.com/office/drawing/2014/main" id="{D93DCF54-FDC4-4321-83CF-EE40DD0B7FE5}"/>
              </a:ext>
            </a:extLst>
          </p:cNvPr>
          <p:cNvPicPr>
            <a:picLocks noChangeAspect="1"/>
          </p:cNvPicPr>
          <p:nvPr/>
        </p:nvPicPr>
        <p:blipFill>
          <a:blip r:embed="rId10"/>
          <a:stretch>
            <a:fillRect/>
          </a:stretch>
        </p:blipFill>
        <p:spPr>
          <a:xfrm>
            <a:off x="9440068" y="5428251"/>
            <a:ext cx="1268078" cy="1079086"/>
          </a:xfrm>
          <a:prstGeom prst="rect">
            <a:avLst/>
          </a:prstGeom>
        </p:spPr>
      </p:pic>
      <p:pic>
        <p:nvPicPr>
          <p:cNvPr id="14" name="Picture 13">
            <a:extLst>
              <a:ext uri="{FF2B5EF4-FFF2-40B4-BE49-F238E27FC236}">
                <a16:creationId xmlns:a16="http://schemas.microsoft.com/office/drawing/2014/main" id="{AEA5155D-38DD-4628-A8E1-5F8B13333ABF}"/>
              </a:ext>
            </a:extLst>
          </p:cNvPr>
          <p:cNvPicPr>
            <a:picLocks noChangeAspect="1"/>
          </p:cNvPicPr>
          <p:nvPr/>
        </p:nvPicPr>
        <p:blipFill>
          <a:blip r:embed="rId11"/>
          <a:stretch>
            <a:fillRect/>
          </a:stretch>
        </p:blipFill>
        <p:spPr>
          <a:xfrm>
            <a:off x="9315261" y="5668253"/>
            <a:ext cx="1390008" cy="829128"/>
          </a:xfrm>
          <a:prstGeom prst="rect">
            <a:avLst/>
          </a:prstGeom>
        </p:spPr>
      </p:pic>
      <p:pic>
        <p:nvPicPr>
          <p:cNvPr id="15" name="Picture 14">
            <a:extLst>
              <a:ext uri="{FF2B5EF4-FFF2-40B4-BE49-F238E27FC236}">
                <a16:creationId xmlns:a16="http://schemas.microsoft.com/office/drawing/2014/main" id="{E9438A91-72F0-4A3F-9B6F-8414A6E92A41}"/>
              </a:ext>
            </a:extLst>
          </p:cNvPr>
          <p:cNvPicPr>
            <a:picLocks noChangeAspect="1"/>
          </p:cNvPicPr>
          <p:nvPr/>
        </p:nvPicPr>
        <p:blipFill>
          <a:blip r:embed="rId12"/>
          <a:stretch>
            <a:fillRect/>
          </a:stretch>
        </p:blipFill>
        <p:spPr>
          <a:xfrm>
            <a:off x="10109836" y="3767033"/>
            <a:ext cx="1700931" cy="1280271"/>
          </a:xfrm>
          <a:prstGeom prst="rect">
            <a:avLst/>
          </a:prstGeom>
        </p:spPr>
      </p:pic>
    </p:spTree>
    <p:extLst>
      <p:ext uri="{BB962C8B-B14F-4D97-AF65-F5344CB8AC3E}">
        <p14:creationId xmlns:p14="http://schemas.microsoft.com/office/powerpoint/2010/main" val="1750615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BD17FB-4B05-4BE1-9952-5590D2CB40D2}"/>
              </a:ext>
            </a:extLst>
          </p:cNvPr>
          <p:cNvSpPr/>
          <p:nvPr/>
        </p:nvSpPr>
        <p:spPr bwMode="auto">
          <a:xfrm>
            <a:off x="-11289" y="0"/>
            <a:ext cx="12203289" cy="6604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fontAlgn="base">
              <a:spcBef>
                <a:spcPct val="0"/>
              </a:spcBef>
              <a:spcAft>
                <a:spcPct val="0"/>
              </a:spcAft>
            </a:pPr>
            <a:r>
              <a:rPr lang="en-US" sz="3733" dirty="0">
                <a:solidFill>
                  <a:srgbClr val="92D050"/>
                </a:solidFill>
                <a:latin typeface="Arial" charset="0"/>
                <a:ea typeface="ＭＳ Ｐゴシック" charset="0"/>
              </a:rPr>
              <a:t>	Addressing Challenges</a:t>
            </a:r>
          </a:p>
        </p:txBody>
      </p:sp>
      <p:sp>
        <p:nvSpPr>
          <p:cNvPr id="17" name="Rectangle 6">
            <a:extLst>
              <a:ext uri="{FF2B5EF4-FFF2-40B4-BE49-F238E27FC236}">
                <a16:creationId xmlns:a16="http://schemas.microsoft.com/office/drawing/2014/main" id="{37D9AC20-0C43-45CF-A3B8-44772DA0F0BC}"/>
              </a:ext>
            </a:extLst>
          </p:cNvPr>
          <p:cNvSpPr txBox="1">
            <a:spLocks noChangeArrowheads="1"/>
          </p:cNvSpPr>
          <p:nvPr/>
        </p:nvSpPr>
        <p:spPr bwMode="auto">
          <a:xfrm>
            <a:off x="11475031" y="6139777"/>
            <a:ext cx="715432" cy="706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135467" tIns="0" rIns="0" bIns="33867" numCol="1" anchor="ctr" anchorCtr="0" compatLnSpc="1">
            <a:prstTxWarp prst="textNoShape">
              <a:avLst/>
            </a:prstTxWarp>
          </a:bodyPr>
          <a:lstStyle>
            <a:defPPr>
              <a:defRPr lang="en-US"/>
            </a:defPPr>
            <a:lvl1pPr marL="0" algn="l" defTabSz="457200" rtl="0" eaLnBrk="1" latinLnBrk="0" hangingPunct="1">
              <a:defRPr sz="1600" b="0"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E43C2A8-C85B-614A-A959-7346EE6C9BD9}" type="slidenum">
              <a:rPr lang="en-US" sz="2133"/>
              <a:pPr>
                <a:defRPr/>
              </a:pPr>
              <a:t>11</a:t>
            </a:fld>
            <a:endParaRPr lang="en-US" sz="2133" dirty="0"/>
          </a:p>
        </p:txBody>
      </p:sp>
      <p:sp>
        <p:nvSpPr>
          <p:cNvPr id="23" name="Line 12">
            <a:extLst>
              <a:ext uri="{FF2B5EF4-FFF2-40B4-BE49-F238E27FC236}">
                <a16:creationId xmlns:a16="http://schemas.microsoft.com/office/drawing/2014/main" id="{A3EA4D25-D695-4178-9546-6252486C9DB3}"/>
              </a:ext>
            </a:extLst>
          </p:cNvPr>
          <p:cNvSpPr>
            <a:spLocks noChangeShapeType="1"/>
          </p:cNvSpPr>
          <p:nvPr/>
        </p:nvSpPr>
        <p:spPr bwMode="auto">
          <a:xfrm>
            <a:off x="11469276" y="6231499"/>
            <a:ext cx="0" cy="516731"/>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2400" dirty="0">
              <a:ln w="12700" cmpd="sng">
                <a:solidFill>
                  <a:schemeClr val="tx1"/>
                </a:solidFill>
              </a:ln>
            </a:endParaRPr>
          </a:p>
        </p:txBody>
      </p:sp>
      <p:sp>
        <p:nvSpPr>
          <p:cNvPr id="9" name="Content Placeholder 10">
            <a:extLst>
              <a:ext uri="{FF2B5EF4-FFF2-40B4-BE49-F238E27FC236}">
                <a16:creationId xmlns:a16="http://schemas.microsoft.com/office/drawing/2014/main" id="{5A8E5A89-2464-4A02-9DA2-13B25F322203}"/>
              </a:ext>
            </a:extLst>
          </p:cNvPr>
          <p:cNvSpPr>
            <a:spLocks noGrp="1"/>
          </p:cNvSpPr>
          <p:nvPr>
            <p:ph idx="1"/>
          </p:nvPr>
        </p:nvSpPr>
        <p:spPr>
          <a:xfrm>
            <a:off x="711199" y="1002873"/>
            <a:ext cx="10910185" cy="3026868"/>
          </a:xfrm>
        </p:spPr>
        <p:txBody>
          <a:bodyPr>
            <a:noAutofit/>
          </a:bodyPr>
          <a:lstStyle/>
          <a:p>
            <a:pPr marL="457189" indent="-457189"/>
            <a:r>
              <a:rPr lang="en-US" dirty="0"/>
              <a:t>Efficiencies in eligibility management</a:t>
            </a:r>
          </a:p>
          <a:p>
            <a:pPr marL="457189" indent="-457189"/>
            <a:r>
              <a:rPr lang="en-US" dirty="0"/>
              <a:t>Vendor partnerships for added capacity (e.g., TNCs, taxis, </a:t>
            </a:r>
            <a:r>
              <a:rPr lang="en-US" dirty="0" err="1"/>
              <a:t>TaaS</a:t>
            </a:r>
            <a:r>
              <a:rPr lang="en-US" dirty="0"/>
              <a:t>)</a:t>
            </a:r>
          </a:p>
          <a:p>
            <a:pPr marL="457189" indent="-457189"/>
            <a:r>
              <a:rPr lang="en-US" dirty="0"/>
              <a:t>Multimodal trips &amp; connectivity (e.g., fixed route feeder/first-last mile solutions)</a:t>
            </a:r>
          </a:p>
          <a:p>
            <a:pPr marL="457189" indent="-457189"/>
            <a:r>
              <a:rPr lang="en-US" dirty="0"/>
              <a:t>Volunteer driver network</a:t>
            </a:r>
          </a:p>
          <a:p>
            <a:pPr marL="457189" indent="-457189"/>
            <a:r>
              <a:rPr lang="en-US" dirty="0"/>
              <a:t>Creative agency partnerships for cost sharing </a:t>
            </a:r>
            <a:r>
              <a:rPr lang="en-US" sz="2400" dirty="0"/>
              <a:t>(e.g., NEORide consortium)</a:t>
            </a:r>
          </a:p>
        </p:txBody>
      </p:sp>
      <p:sp>
        <p:nvSpPr>
          <p:cNvPr id="2" name="Rectangle 1">
            <a:extLst>
              <a:ext uri="{FF2B5EF4-FFF2-40B4-BE49-F238E27FC236}">
                <a16:creationId xmlns:a16="http://schemas.microsoft.com/office/drawing/2014/main" id="{D67F51AA-B5A2-48F1-A363-7E4FD6BD1C53}"/>
              </a:ext>
            </a:extLst>
          </p:cNvPr>
          <p:cNvSpPr/>
          <p:nvPr/>
        </p:nvSpPr>
        <p:spPr>
          <a:xfrm>
            <a:off x="722723" y="5347295"/>
            <a:ext cx="10369378" cy="1015663"/>
          </a:xfrm>
          <a:prstGeom prst="rect">
            <a:avLst/>
          </a:prstGeom>
        </p:spPr>
        <p:txBody>
          <a:bodyPr wrap="square">
            <a:spAutoFit/>
          </a:bodyPr>
          <a:lstStyle/>
          <a:p>
            <a:r>
              <a:rPr lang="en-US" sz="2000" dirty="0"/>
              <a:t>NEORide </a:t>
            </a:r>
            <a:r>
              <a:rPr lang="en-US" sz="2000" i="1" dirty="0"/>
              <a:t>One-Call Mobility Center Technology Plan </a:t>
            </a:r>
            <a:r>
              <a:rPr lang="en-US" sz="2000" dirty="0"/>
              <a:t>(consortium of 18 agencies in the State of Ohio, Michigan and Northern Kentucky): regional mobility center to serve as the single point of contract for agencies for reservation, scheduling and management of demand response trips.</a:t>
            </a:r>
          </a:p>
        </p:txBody>
      </p:sp>
    </p:spTree>
    <p:extLst>
      <p:ext uri="{BB962C8B-B14F-4D97-AF65-F5344CB8AC3E}">
        <p14:creationId xmlns:p14="http://schemas.microsoft.com/office/powerpoint/2010/main" val="1692943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2003B9-2A07-45CC-A092-D4137983946F}"/>
              </a:ext>
            </a:extLst>
          </p:cNvPr>
          <p:cNvSpPr/>
          <p:nvPr/>
        </p:nvSpPr>
        <p:spPr bwMode="auto">
          <a:xfrm>
            <a:off x="-11289" y="0"/>
            <a:ext cx="12203289" cy="6604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lvl="1" defTabSz="1219170" fontAlgn="base">
              <a:spcBef>
                <a:spcPct val="0"/>
              </a:spcBef>
              <a:spcAft>
                <a:spcPct val="0"/>
              </a:spcAft>
            </a:pPr>
            <a:r>
              <a:rPr lang="en-US" sz="3733" dirty="0">
                <a:solidFill>
                  <a:srgbClr val="92D050"/>
                </a:solidFill>
              </a:rPr>
              <a:t>	Chicago - RTA/Pace Paratransit - Potential Innovations</a:t>
            </a:r>
            <a:endParaRPr lang="en-US" sz="3733" dirty="0">
              <a:solidFill>
                <a:srgbClr val="92D050"/>
              </a:solidFill>
              <a:latin typeface="Arial" charset="0"/>
              <a:ea typeface="ＭＳ Ｐゴシック" charset="0"/>
            </a:endParaRPr>
          </a:p>
        </p:txBody>
      </p:sp>
      <p:sp>
        <p:nvSpPr>
          <p:cNvPr id="6" name="Rectangle 6">
            <a:extLst>
              <a:ext uri="{FF2B5EF4-FFF2-40B4-BE49-F238E27FC236}">
                <a16:creationId xmlns:a16="http://schemas.microsoft.com/office/drawing/2014/main" id="{DA5DDA4A-2FF6-49BD-899C-C2977E185AEB}"/>
              </a:ext>
            </a:extLst>
          </p:cNvPr>
          <p:cNvSpPr txBox="1">
            <a:spLocks noChangeArrowheads="1"/>
          </p:cNvSpPr>
          <p:nvPr/>
        </p:nvSpPr>
        <p:spPr bwMode="auto">
          <a:xfrm>
            <a:off x="11475031" y="6139777"/>
            <a:ext cx="715432" cy="706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135467" tIns="0" rIns="0" bIns="33867" numCol="1" anchor="ctr" anchorCtr="0" compatLnSpc="1">
            <a:prstTxWarp prst="textNoShape">
              <a:avLst/>
            </a:prstTxWarp>
          </a:bodyPr>
          <a:lstStyle>
            <a:defPPr>
              <a:defRPr lang="en-US"/>
            </a:defPPr>
            <a:lvl1pPr marL="0" algn="l" defTabSz="457200" rtl="0" eaLnBrk="1" latinLnBrk="0" hangingPunct="1">
              <a:defRPr sz="1600" b="0"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E43C2A8-C85B-614A-A959-7346EE6C9BD9}" type="slidenum">
              <a:rPr lang="en-US" sz="2133"/>
              <a:pPr>
                <a:defRPr/>
              </a:pPr>
              <a:t>12</a:t>
            </a:fld>
            <a:endParaRPr lang="en-US" sz="2133" dirty="0"/>
          </a:p>
        </p:txBody>
      </p:sp>
      <p:sp>
        <p:nvSpPr>
          <p:cNvPr id="8" name="Line 12">
            <a:extLst>
              <a:ext uri="{FF2B5EF4-FFF2-40B4-BE49-F238E27FC236}">
                <a16:creationId xmlns:a16="http://schemas.microsoft.com/office/drawing/2014/main" id="{D64CF48E-C13B-4A9B-9D0D-485B1A5E2F02}"/>
              </a:ext>
            </a:extLst>
          </p:cNvPr>
          <p:cNvSpPr>
            <a:spLocks noChangeShapeType="1"/>
          </p:cNvSpPr>
          <p:nvPr/>
        </p:nvSpPr>
        <p:spPr bwMode="auto">
          <a:xfrm>
            <a:off x="11469276" y="6231499"/>
            <a:ext cx="0" cy="516731"/>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2400" dirty="0">
              <a:ln w="12700" cmpd="sng">
                <a:solidFill>
                  <a:schemeClr val="tx1"/>
                </a:solidFill>
              </a:ln>
            </a:endParaRPr>
          </a:p>
        </p:txBody>
      </p:sp>
      <p:graphicFrame>
        <p:nvGraphicFramePr>
          <p:cNvPr id="11" name="Table 10">
            <a:extLst>
              <a:ext uri="{FF2B5EF4-FFF2-40B4-BE49-F238E27FC236}">
                <a16:creationId xmlns:a16="http://schemas.microsoft.com/office/drawing/2014/main" id="{EED6CA3D-B830-43CD-B983-F857DDA2449F}"/>
              </a:ext>
            </a:extLst>
          </p:cNvPr>
          <p:cNvGraphicFramePr>
            <a:graphicFrameLocks noGrp="1"/>
          </p:cNvGraphicFramePr>
          <p:nvPr>
            <p:extLst>
              <p:ext uri="{D42A27DB-BD31-4B8C-83A1-F6EECF244321}">
                <p14:modId xmlns:p14="http://schemas.microsoft.com/office/powerpoint/2010/main" val="611013446"/>
              </p:ext>
            </p:extLst>
          </p:nvPr>
        </p:nvGraphicFramePr>
        <p:xfrm>
          <a:off x="722723" y="692313"/>
          <a:ext cx="7629048" cy="5797551"/>
        </p:xfrm>
        <a:graphic>
          <a:graphicData uri="http://schemas.openxmlformats.org/drawingml/2006/table">
            <a:tbl>
              <a:tblPr firstRow="1" firstCol="1" bandRow="1"/>
              <a:tblGrid>
                <a:gridCol w="6729508">
                  <a:extLst>
                    <a:ext uri="{9D8B030D-6E8A-4147-A177-3AD203B41FA5}">
                      <a16:colId xmlns:a16="http://schemas.microsoft.com/office/drawing/2014/main" val="82733731"/>
                    </a:ext>
                  </a:extLst>
                </a:gridCol>
                <a:gridCol w="899540">
                  <a:extLst>
                    <a:ext uri="{9D8B030D-6E8A-4147-A177-3AD203B41FA5}">
                      <a16:colId xmlns:a16="http://schemas.microsoft.com/office/drawing/2014/main" val="1036250948"/>
                    </a:ext>
                  </a:extLst>
                </a:gridCol>
              </a:tblGrid>
              <a:tr h="336603">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spcBef>
                          <a:spcPts val="0"/>
                        </a:spcBef>
                        <a:spcAft>
                          <a:spcPts val="0"/>
                        </a:spcAft>
                      </a:pPr>
                      <a:r>
                        <a:rPr lang="en-US" sz="1200" b="1" dirty="0">
                          <a:effectLst/>
                          <a:latin typeface="Arial" panose="020B0604020202020204" pitchFamily="34" charset="0"/>
                          <a:ea typeface="Times New Roman" panose="02020603050405020304" pitchFamily="18" charset="0"/>
                          <a:cs typeface="Arial" panose="020B0604020202020204" pitchFamily="34" charset="0"/>
                        </a:rPr>
                        <a:t>Advanced for more detail analysis</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spcBef>
                          <a:spcPts val="0"/>
                        </a:spcBef>
                        <a:spcAft>
                          <a:spcPts val="0"/>
                        </a:spcAft>
                      </a:pP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916257"/>
                  </a:ext>
                </a:extLst>
              </a:tr>
              <a:tr h="36964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0" marR="0" lvl="1">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Mobility on Demand (MoD)/Emerging Technology</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lvl="0" indent="-342900" algn="ctr">
                        <a:buFont typeface="Wingdings" panose="05000000000000000000" pitchFamily="2" charset="2"/>
                        <a:buChar char=""/>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986167987"/>
                  </a:ext>
                </a:extLst>
              </a:tr>
              <a:tr h="36774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0" marR="0" lvl="1">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Conditional Eligibility</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lvl="0" indent="-342900" algn="ctr">
                        <a:buFont typeface="Wingdings" panose="05000000000000000000" pitchFamily="2" charset="2"/>
                        <a:buChar char=""/>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8571074"/>
                  </a:ext>
                </a:extLst>
              </a:tr>
              <a:tr h="37768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0" marR="0" lvl="1">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Integration with Fixed Route Transit/ADA as a Feeder</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lvl="0" indent="-342900" algn="ctr">
                        <a:buFont typeface="Wingdings" panose="05000000000000000000" pitchFamily="2" charset="2"/>
                        <a:buChar char=""/>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707718108"/>
                  </a:ext>
                </a:extLst>
              </a:tr>
              <a:tr h="41744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0" marR="0" lvl="1">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Same Day Service/TAP/TNCs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lvl="0" indent="-342900" algn="ctr">
                        <a:buFont typeface="Wingdings" panose="05000000000000000000" pitchFamily="2" charset="2"/>
                        <a:buChar char=""/>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2083713"/>
                  </a:ext>
                </a:extLst>
              </a:tr>
              <a:tr h="40750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0" marR="0" lvl="1">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Pricing Policy</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lvl="0" indent="-342900" algn="ctr">
                        <a:buFont typeface="Wingdings" panose="05000000000000000000" pitchFamily="2" charset="2"/>
                        <a:buChar char=""/>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246064285"/>
                  </a:ext>
                </a:extLst>
              </a:tr>
              <a:tr h="33793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0" marR="0" lvl="1">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Subscription Trips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lvl="0" indent="-342900" algn="ctr">
                        <a:buFont typeface="Wingdings" panose="05000000000000000000" pitchFamily="2" charset="2"/>
                        <a:buChar char=""/>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4052574"/>
                  </a:ext>
                </a:extLst>
              </a:tr>
              <a:tr h="38762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0" marR="0" lvl="1">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Integrated Trip Planning</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lvl="0" indent="-342900" algn="ctr">
                        <a:buFont typeface="Wingdings" panose="05000000000000000000" pitchFamily="2" charset="2"/>
                        <a:buChar char=""/>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919106527"/>
                  </a:ext>
                </a:extLst>
              </a:tr>
              <a:tr h="35780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0" marR="0" lvl="1">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Communications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lvl="0" indent="-342900" algn="ctr">
                        <a:buFont typeface="Wingdings" panose="05000000000000000000" pitchFamily="2" charset="2"/>
                        <a:buChar char=""/>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7332868"/>
                  </a:ext>
                </a:extLst>
              </a:tr>
              <a:tr h="45009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0" marR="0" lvl="1">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Contract Structure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maybe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219903656"/>
                  </a:ext>
                </a:extLst>
              </a:tr>
              <a:tr h="283924">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spcBef>
                          <a:spcPts val="0"/>
                        </a:spcBef>
                        <a:spcAft>
                          <a:spcPts val="0"/>
                        </a:spcAft>
                      </a:pPr>
                      <a:r>
                        <a:rPr lang="en-US" sz="1200" b="1" dirty="0">
                          <a:effectLst/>
                          <a:latin typeface="Arial" panose="020B0604020202020204" pitchFamily="34" charset="0"/>
                          <a:ea typeface="Times New Roman" panose="02020603050405020304" pitchFamily="18" charset="0"/>
                          <a:cs typeface="Arial" panose="020B0604020202020204" pitchFamily="34" charset="0"/>
                        </a:rPr>
                        <a:t>Not Advanced</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593243479"/>
                  </a:ext>
                </a:extLst>
              </a:tr>
              <a:tr h="28392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0" marR="0" lvl="1">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Trip Brokering/E-Commerce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X</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9261443"/>
                  </a:ext>
                </a:extLst>
              </a:tr>
              <a:tr h="28392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0" marR="0" lvl="1">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Electrification of Fleets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X</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8315001"/>
                  </a:ext>
                </a:extLst>
              </a:tr>
              <a:tr h="28392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0" marR="0" lvl="1">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Autonomous Vehicles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X</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4295536"/>
                  </a:ext>
                </a:extLst>
              </a:tr>
              <a:tr h="28392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0" marR="0" lvl="1">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Wearable Technology/Advanced Wayfinding</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X</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6713497"/>
                  </a:ext>
                </a:extLst>
              </a:tr>
              <a:tr h="28392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0" marR="0" lvl="1">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Segmentation of Pace Service Area into Zones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X</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0382465"/>
                  </a:ext>
                </a:extLst>
              </a:tr>
              <a:tr h="28392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0" marR="0" lvl="1">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Delivery of Dialysis Trips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X</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5940116"/>
                  </a:ext>
                </a:extLst>
              </a:tr>
            </a:tbl>
          </a:graphicData>
        </a:graphic>
      </p:graphicFrame>
      <p:pic>
        <p:nvPicPr>
          <p:cNvPr id="2" name="Picture 1">
            <a:extLst>
              <a:ext uri="{FF2B5EF4-FFF2-40B4-BE49-F238E27FC236}">
                <a16:creationId xmlns:a16="http://schemas.microsoft.com/office/drawing/2014/main" id="{41E8E33F-B2DF-41E9-979D-102897C1223D}"/>
              </a:ext>
            </a:extLst>
          </p:cNvPr>
          <p:cNvPicPr>
            <a:picLocks noChangeAspect="1"/>
          </p:cNvPicPr>
          <p:nvPr/>
        </p:nvPicPr>
        <p:blipFill>
          <a:blip r:embed="rId3"/>
          <a:stretch>
            <a:fillRect/>
          </a:stretch>
        </p:blipFill>
        <p:spPr>
          <a:xfrm>
            <a:off x="8926101" y="692313"/>
            <a:ext cx="2543175" cy="1428750"/>
          </a:xfrm>
          <a:prstGeom prst="rect">
            <a:avLst/>
          </a:prstGeom>
        </p:spPr>
      </p:pic>
      <p:sp>
        <p:nvSpPr>
          <p:cNvPr id="10" name="Rectangle 9">
            <a:extLst>
              <a:ext uri="{FF2B5EF4-FFF2-40B4-BE49-F238E27FC236}">
                <a16:creationId xmlns:a16="http://schemas.microsoft.com/office/drawing/2014/main" id="{9CDF6B27-C883-4502-AEC2-CAF6C31D4682}"/>
              </a:ext>
            </a:extLst>
          </p:cNvPr>
          <p:cNvSpPr/>
          <p:nvPr/>
        </p:nvSpPr>
        <p:spPr>
          <a:xfrm>
            <a:off x="8806341" y="1998457"/>
            <a:ext cx="2665813" cy="4447371"/>
          </a:xfrm>
          <a:prstGeom prst="rect">
            <a:avLst/>
          </a:prstGeom>
          <a:solidFill>
            <a:schemeClr val="accent6">
              <a:lumMod val="20000"/>
              <a:lumOff val="80000"/>
            </a:schemeClr>
          </a:solidFill>
          <a:ln w="25400" cap="flat" cmpd="sng" algn="ctr">
            <a:solidFill>
              <a:srgbClr val="6B9C18"/>
            </a:solidFill>
            <a:prstDash val="solid"/>
          </a:ln>
          <a:effectLst/>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1000" lvl="0" indent="0" algn="ctr" defTabSz="91440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231F20"/>
                </a:solidFill>
                <a:effectLst/>
                <a:uLnTx/>
                <a:uFillTx/>
                <a:latin typeface="Arial"/>
                <a:ea typeface="+mn-ea"/>
                <a:cs typeface="+mn-cs"/>
              </a:rPr>
              <a:t>An opportunity for a fresh look at </a:t>
            </a:r>
            <a:r>
              <a:rPr kumimoji="0" lang="en-US" sz="2400" b="0" i="1" u="none" strike="noStrike" kern="0" cap="none" spc="0" normalizeH="0" baseline="0" noProof="0" dirty="0">
                <a:ln>
                  <a:noFill/>
                </a:ln>
                <a:solidFill>
                  <a:srgbClr val="231F20"/>
                </a:solidFill>
                <a:effectLst/>
                <a:uLnTx/>
                <a:uFillTx/>
                <a:latin typeface="Arial"/>
                <a:ea typeface="+mn-ea"/>
                <a:cs typeface="+mn-cs"/>
              </a:rPr>
              <a:t>Pace ADA Paratransit </a:t>
            </a:r>
            <a:r>
              <a:rPr kumimoji="0" lang="en-US" sz="2400" b="0" i="0" u="none" strike="noStrike" kern="0" cap="none" spc="0" normalizeH="0" baseline="0" noProof="0" dirty="0">
                <a:ln>
                  <a:noFill/>
                </a:ln>
                <a:solidFill>
                  <a:srgbClr val="231F20"/>
                </a:solidFill>
                <a:effectLst/>
                <a:uLnTx/>
                <a:uFillTx/>
                <a:latin typeface="Arial"/>
                <a:ea typeface="+mn-ea"/>
                <a:cs typeface="+mn-cs"/>
              </a:rPr>
              <a:t>services in context of delivery innovations / </a:t>
            </a:r>
            <a:r>
              <a:rPr kumimoji="0" lang="en-US" sz="2400" b="0" i="1" u="none" strike="noStrike" kern="0" cap="none" spc="0" normalizeH="0" baseline="0" noProof="0" dirty="0">
                <a:ln>
                  <a:noFill/>
                </a:ln>
                <a:solidFill>
                  <a:srgbClr val="231F20"/>
                </a:solidFill>
                <a:effectLst/>
                <a:uLnTx/>
                <a:uFillTx/>
                <a:latin typeface="Arial"/>
                <a:ea typeface="+mn-ea"/>
                <a:cs typeface="+mn-cs"/>
              </a:rPr>
              <a:t>Next-Gen Mobility </a:t>
            </a:r>
            <a:r>
              <a:rPr kumimoji="0" lang="en-US" sz="2400" b="0" i="0" u="none" strike="noStrike" kern="0" cap="none" spc="0" normalizeH="0" baseline="0" noProof="0" dirty="0">
                <a:ln>
                  <a:noFill/>
                </a:ln>
                <a:solidFill>
                  <a:srgbClr val="231F20"/>
                </a:solidFill>
                <a:effectLst/>
                <a:uLnTx/>
                <a:uFillTx/>
                <a:latin typeface="Arial"/>
                <a:ea typeface="+mn-ea"/>
                <a:cs typeface="+mn-cs"/>
              </a:rPr>
              <a:t>made possible by advanced technologies.</a:t>
            </a:r>
          </a:p>
          <a:p>
            <a:pPr marL="0" marR="1000" lvl="0" indent="0" algn="ctr" defTabSz="914400" eaLnBrk="0" fontAlgn="base" latinLnBrk="0" hangingPunct="0">
              <a:lnSpc>
                <a:spcPct val="100000"/>
              </a:lnSpc>
              <a:spcBef>
                <a:spcPct val="0"/>
              </a:spcBef>
              <a:spcAft>
                <a:spcPct val="0"/>
              </a:spcAft>
              <a:buClrTx/>
              <a:buSzTx/>
              <a:buFontTx/>
              <a:buNone/>
              <a:tabLst/>
              <a:defRPr/>
            </a:pPr>
            <a:endParaRPr kumimoji="0" lang="en-US" sz="9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5031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2003B9-2A07-45CC-A092-D4137983946F}"/>
              </a:ext>
            </a:extLst>
          </p:cNvPr>
          <p:cNvSpPr/>
          <p:nvPr/>
        </p:nvSpPr>
        <p:spPr bwMode="auto">
          <a:xfrm>
            <a:off x="-11289" y="0"/>
            <a:ext cx="12203289" cy="6604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lvl="1" defTabSz="1219170" fontAlgn="base">
              <a:spcBef>
                <a:spcPct val="0"/>
              </a:spcBef>
              <a:spcAft>
                <a:spcPct val="0"/>
              </a:spcAft>
            </a:pPr>
            <a:r>
              <a:rPr lang="en-US" sz="3733" dirty="0">
                <a:solidFill>
                  <a:srgbClr val="92D050"/>
                </a:solidFill>
              </a:rPr>
              <a:t>RTA/Pace Paratransit - Potential Innovations</a:t>
            </a:r>
            <a:endParaRPr lang="en-US" sz="3733" dirty="0">
              <a:solidFill>
                <a:srgbClr val="92D050"/>
              </a:solidFill>
              <a:latin typeface="Arial" charset="0"/>
              <a:ea typeface="ＭＳ Ｐゴシック" charset="0"/>
            </a:endParaRPr>
          </a:p>
        </p:txBody>
      </p:sp>
      <p:sp>
        <p:nvSpPr>
          <p:cNvPr id="6" name="Rectangle 6">
            <a:extLst>
              <a:ext uri="{FF2B5EF4-FFF2-40B4-BE49-F238E27FC236}">
                <a16:creationId xmlns:a16="http://schemas.microsoft.com/office/drawing/2014/main" id="{DA5DDA4A-2FF6-49BD-899C-C2977E185AEB}"/>
              </a:ext>
            </a:extLst>
          </p:cNvPr>
          <p:cNvSpPr txBox="1">
            <a:spLocks noChangeArrowheads="1"/>
          </p:cNvSpPr>
          <p:nvPr/>
        </p:nvSpPr>
        <p:spPr bwMode="auto">
          <a:xfrm>
            <a:off x="11475031" y="6139777"/>
            <a:ext cx="715432" cy="706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135467" tIns="0" rIns="0" bIns="33867" numCol="1" anchor="ctr" anchorCtr="0" compatLnSpc="1">
            <a:prstTxWarp prst="textNoShape">
              <a:avLst/>
            </a:prstTxWarp>
          </a:bodyPr>
          <a:lstStyle>
            <a:defPPr>
              <a:defRPr lang="en-US"/>
            </a:defPPr>
            <a:lvl1pPr marL="0" algn="l" defTabSz="457200" rtl="0" eaLnBrk="1" latinLnBrk="0" hangingPunct="1">
              <a:defRPr sz="1600" b="0"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E43C2A8-C85B-614A-A959-7346EE6C9BD9}" type="slidenum">
              <a:rPr lang="en-US" sz="2133"/>
              <a:pPr>
                <a:defRPr/>
              </a:pPr>
              <a:t>13</a:t>
            </a:fld>
            <a:endParaRPr lang="en-US" sz="2133" dirty="0"/>
          </a:p>
        </p:txBody>
      </p:sp>
      <p:sp>
        <p:nvSpPr>
          <p:cNvPr id="8" name="Line 12">
            <a:extLst>
              <a:ext uri="{FF2B5EF4-FFF2-40B4-BE49-F238E27FC236}">
                <a16:creationId xmlns:a16="http://schemas.microsoft.com/office/drawing/2014/main" id="{D64CF48E-C13B-4A9B-9D0D-485B1A5E2F02}"/>
              </a:ext>
            </a:extLst>
          </p:cNvPr>
          <p:cNvSpPr>
            <a:spLocks noChangeShapeType="1"/>
          </p:cNvSpPr>
          <p:nvPr/>
        </p:nvSpPr>
        <p:spPr bwMode="auto">
          <a:xfrm>
            <a:off x="11469276" y="6231499"/>
            <a:ext cx="0" cy="516731"/>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2400" dirty="0">
              <a:ln w="12700" cmpd="sng">
                <a:solidFill>
                  <a:schemeClr val="tx1"/>
                </a:solidFill>
              </a:ln>
            </a:endParaRPr>
          </a:p>
        </p:txBody>
      </p:sp>
      <p:sp>
        <p:nvSpPr>
          <p:cNvPr id="7" name="Rectangle 6">
            <a:extLst>
              <a:ext uri="{FF2B5EF4-FFF2-40B4-BE49-F238E27FC236}">
                <a16:creationId xmlns:a16="http://schemas.microsoft.com/office/drawing/2014/main" id="{A6C3A62F-E324-4513-B414-F181DDF422DA}"/>
              </a:ext>
            </a:extLst>
          </p:cNvPr>
          <p:cNvSpPr/>
          <p:nvPr/>
        </p:nvSpPr>
        <p:spPr>
          <a:xfrm>
            <a:off x="457627" y="752122"/>
            <a:ext cx="9029274" cy="5704062"/>
          </a:xfrm>
          <a:prstGeom prst="rect">
            <a:avLst/>
          </a:prstGeom>
        </p:spPr>
        <p:txBody>
          <a:bodyPr wrap="square">
            <a:spAutoFit/>
          </a:bodyPr>
          <a:lstStyle/>
          <a:p>
            <a:pPr marL="60325" marR="0" lvl="0" indent="-60325" algn="l" defTabSz="914400" rtl="0" eaLnBrk="0" fontAlgn="base" latinLnBrk="0" hangingPunct="0">
              <a:lnSpc>
                <a:spcPct val="115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Guiding Principles:</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15000"/>
              </a:lnSpc>
              <a:spcBef>
                <a:spcPts val="0"/>
              </a:spcBef>
              <a:spcAft>
                <a:spcPts val="60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Preserve the integrity of Pace paratransit services for those with no alternative</a:t>
            </a:r>
          </a:p>
          <a:p>
            <a:pPr marL="342900" marR="0" lvl="0" indent="-342900" algn="l" defTabSz="914400" rtl="0" eaLnBrk="0" fontAlgn="base" latinLnBrk="0" hangingPunct="0">
              <a:lnSpc>
                <a:spcPct val="115000"/>
              </a:lnSpc>
              <a:spcBef>
                <a:spcPts val="0"/>
              </a:spcBef>
              <a:spcAft>
                <a:spcPts val="60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Maximize benefits from investments made in accessible fixed route transit (bus and rail) and provide flexible mobility options</a:t>
            </a:r>
          </a:p>
          <a:p>
            <a:pPr marL="342900" marR="0" lvl="0" indent="-342900" algn="l" defTabSz="914400" rtl="0" eaLnBrk="0" fontAlgn="base" latinLnBrk="0" hangingPunct="0">
              <a:lnSpc>
                <a:spcPct val="115000"/>
              </a:lnSpc>
              <a:spcBef>
                <a:spcPts val="0"/>
              </a:spcBef>
              <a:spcAft>
                <a:spcPts val="60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Ensure compliance with Americans with Disabilities Act (ADA) &amp; Title VI</a:t>
            </a:r>
          </a:p>
          <a:p>
            <a:pPr marL="342900" marR="0" lvl="0" indent="-342900" algn="l" defTabSz="914400" rtl="0" eaLnBrk="0" fontAlgn="base" latinLnBrk="0" hangingPunct="0">
              <a:lnSpc>
                <a:spcPct val="115000"/>
              </a:lnSpc>
              <a:spcBef>
                <a:spcPts val="0"/>
              </a:spcBef>
              <a:spcAft>
                <a:spcPts val="60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Be fiscally responsible and accountable</a:t>
            </a:r>
          </a:p>
          <a:p>
            <a:pPr marL="0" marR="0" lvl="0" indent="0" algn="l" defTabSz="914400" rtl="0" eaLnBrk="0" fontAlgn="base" latinLnBrk="0" hangingPunct="0">
              <a:lnSpc>
                <a:spcPct val="115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900113" marR="0" lvl="0" indent="-900113" algn="l" defTabSz="914400" rtl="0" eaLnBrk="0" fontAlgn="base" latinLnBrk="0" hangingPunct="0">
              <a:lnSpc>
                <a:spcPct val="115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Goals:  </a:t>
            </a:r>
            <a:r>
              <a:rPr kumimoji="0" lang="en-US" sz="2400" b="1" i="1"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Cost</a:t>
            </a:r>
            <a:r>
              <a:rPr kumimoji="0" lang="en-US" sz="2400" b="1"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 </a:t>
            </a:r>
            <a:r>
              <a:rPr kumimoji="0" lang="en-US" sz="2400" b="1" i="1"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Service Quality </a:t>
            </a:r>
            <a:r>
              <a:rPr kumimoji="0" lang="en-US" sz="2400" b="1"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Innovation</a:t>
            </a:r>
            <a:r>
              <a:rPr kumimoji="0" lang="en-US" sz="2400" b="1"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(RTA’s Strategic Plan)</a:t>
            </a:r>
          </a:p>
          <a:p>
            <a:pPr marL="342900" marR="0" lvl="0" indent="-342900" algn="l" defTabSz="914400" rtl="0" eaLnBrk="0" fontAlgn="base" latinLnBrk="0" hangingPunct="0">
              <a:lnSpc>
                <a:spcPct val="115000"/>
              </a:lnSpc>
              <a:spcBef>
                <a:spcPts val="0"/>
              </a:spcBef>
              <a:spcAft>
                <a:spcPts val="60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Deliver Value on Investment (including cost/efficiency considerations);</a:t>
            </a:r>
          </a:p>
          <a:p>
            <a:pPr marL="342900" marR="0" lvl="0" indent="-342900" algn="l" defTabSz="914400" rtl="0" eaLnBrk="0" fontAlgn="base" latinLnBrk="0" hangingPunct="0">
              <a:lnSpc>
                <a:spcPct val="115000"/>
              </a:lnSpc>
              <a:spcBef>
                <a:spcPts val="0"/>
              </a:spcBef>
              <a:spcAft>
                <a:spcPts val="60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Build on the Strengths of Network (service delivery); and </a:t>
            </a:r>
          </a:p>
          <a:p>
            <a:pPr marL="342900" marR="0" lvl="0" indent="-342900" algn="l" defTabSz="914400" rtl="0" eaLnBrk="0" fontAlgn="base" latinLnBrk="0" hangingPunct="0">
              <a:lnSpc>
                <a:spcPct val="115000"/>
              </a:lnSpc>
              <a:spcBef>
                <a:spcPts val="0"/>
              </a:spcBef>
              <a:spcAft>
                <a:spcPts val="60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Remain Competitive (innovate, deploy new technologies). </a:t>
            </a:r>
          </a:p>
          <a:p>
            <a:pPr marL="0" marR="0" lvl="0" indent="0" algn="ctr" defTabSz="914400" rtl="0" eaLnBrk="0" fontAlgn="base" latinLnBrk="0" hangingPunct="0">
              <a:lnSpc>
                <a:spcPct val="115000"/>
              </a:lnSpc>
              <a:spcBef>
                <a:spcPts val="0"/>
              </a:spcBef>
              <a:spcAft>
                <a:spcPts val="60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Driving Innovation</a:t>
            </a:r>
          </a:p>
        </p:txBody>
      </p:sp>
      <p:pic>
        <p:nvPicPr>
          <p:cNvPr id="2" name="Picture 1">
            <a:extLst>
              <a:ext uri="{FF2B5EF4-FFF2-40B4-BE49-F238E27FC236}">
                <a16:creationId xmlns:a16="http://schemas.microsoft.com/office/drawing/2014/main" id="{560B59D0-7E7F-4716-B389-5A17979EC03A}"/>
              </a:ext>
            </a:extLst>
          </p:cNvPr>
          <p:cNvPicPr>
            <a:picLocks noChangeAspect="1"/>
          </p:cNvPicPr>
          <p:nvPr/>
        </p:nvPicPr>
        <p:blipFill>
          <a:blip r:embed="rId3"/>
          <a:stretch>
            <a:fillRect/>
          </a:stretch>
        </p:blipFill>
        <p:spPr>
          <a:xfrm>
            <a:off x="9145879" y="833014"/>
            <a:ext cx="2696074" cy="1356569"/>
          </a:xfrm>
          <a:prstGeom prst="rect">
            <a:avLst/>
          </a:prstGeom>
        </p:spPr>
      </p:pic>
      <p:pic>
        <p:nvPicPr>
          <p:cNvPr id="4" name="Picture 3">
            <a:extLst>
              <a:ext uri="{FF2B5EF4-FFF2-40B4-BE49-F238E27FC236}">
                <a16:creationId xmlns:a16="http://schemas.microsoft.com/office/drawing/2014/main" id="{F5D049D0-666B-4231-B17F-C633768EBDFF}"/>
              </a:ext>
            </a:extLst>
          </p:cNvPr>
          <p:cNvPicPr>
            <a:picLocks noChangeAspect="1"/>
          </p:cNvPicPr>
          <p:nvPr/>
        </p:nvPicPr>
        <p:blipFill>
          <a:blip r:embed="rId4"/>
          <a:stretch>
            <a:fillRect/>
          </a:stretch>
        </p:blipFill>
        <p:spPr>
          <a:xfrm>
            <a:off x="8225234" y="5115155"/>
            <a:ext cx="2523334" cy="1116344"/>
          </a:xfrm>
          <a:prstGeom prst="rect">
            <a:avLst/>
          </a:prstGeom>
        </p:spPr>
      </p:pic>
    </p:spTree>
    <p:extLst>
      <p:ext uri="{BB962C8B-B14F-4D97-AF65-F5344CB8AC3E}">
        <p14:creationId xmlns:p14="http://schemas.microsoft.com/office/powerpoint/2010/main" val="147783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2003B9-2A07-45CC-A092-D4137983946F}"/>
              </a:ext>
            </a:extLst>
          </p:cNvPr>
          <p:cNvSpPr/>
          <p:nvPr/>
        </p:nvSpPr>
        <p:spPr bwMode="auto">
          <a:xfrm>
            <a:off x="-11289" y="0"/>
            <a:ext cx="12203289" cy="6604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lvl="1" defTabSz="1219170" fontAlgn="base">
              <a:spcBef>
                <a:spcPct val="0"/>
              </a:spcBef>
              <a:spcAft>
                <a:spcPct val="0"/>
              </a:spcAft>
            </a:pPr>
            <a:r>
              <a:rPr lang="en-US" sz="3733" dirty="0">
                <a:solidFill>
                  <a:srgbClr val="92D050"/>
                </a:solidFill>
              </a:rPr>
              <a:t>	RTA/Pace Paratransit – Evaluation Framework</a:t>
            </a:r>
            <a:endParaRPr lang="en-US" sz="3733" dirty="0">
              <a:solidFill>
                <a:srgbClr val="92D050"/>
              </a:solidFill>
              <a:latin typeface="Arial" charset="0"/>
              <a:ea typeface="ＭＳ Ｐゴシック" charset="0"/>
            </a:endParaRPr>
          </a:p>
        </p:txBody>
      </p:sp>
      <p:sp>
        <p:nvSpPr>
          <p:cNvPr id="6" name="Rectangle 6">
            <a:extLst>
              <a:ext uri="{FF2B5EF4-FFF2-40B4-BE49-F238E27FC236}">
                <a16:creationId xmlns:a16="http://schemas.microsoft.com/office/drawing/2014/main" id="{DA5DDA4A-2FF6-49BD-899C-C2977E185AEB}"/>
              </a:ext>
            </a:extLst>
          </p:cNvPr>
          <p:cNvSpPr txBox="1">
            <a:spLocks noChangeArrowheads="1"/>
          </p:cNvSpPr>
          <p:nvPr/>
        </p:nvSpPr>
        <p:spPr bwMode="auto">
          <a:xfrm>
            <a:off x="11475031" y="6139777"/>
            <a:ext cx="715432" cy="706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135467" tIns="0" rIns="0" bIns="33867" numCol="1" anchor="ctr" anchorCtr="0" compatLnSpc="1">
            <a:prstTxWarp prst="textNoShape">
              <a:avLst/>
            </a:prstTxWarp>
          </a:bodyPr>
          <a:lstStyle>
            <a:defPPr>
              <a:defRPr lang="en-US"/>
            </a:defPPr>
            <a:lvl1pPr marL="0" algn="l" defTabSz="457200" rtl="0" eaLnBrk="1" latinLnBrk="0" hangingPunct="1">
              <a:defRPr sz="1600" b="0"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E43C2A8-C85B-614A-A959-7346EE6C9BD9}" type="slidenum">
              <a:rPr lang="en-US" sz="2133"/>
              <a:pPr>
                <a:defRPr/>
              </a:pPr>
              <a:t>14</a:t>
            </a:fld>
            <a:endParaRPr lang="en-US" sz="2133" dirty="0"/>
          </a:p>
        </p:txBody>
      </p:sp>
      <p:sp>
        <p:nvSpPr>
          <p:cNvPr id="8" name="Line 12">
            <a:extLst>
              <a:ext uri="{FF2B5EF4-FFF2-40B4-BE49-F238E27FC236}">
                <a16:creationId xmlns:a16="http://schemas.microsoft.com/office/drawing/2014/main" id="{D64CF48E-C13B-4A9B-9D0D-485B1A5E2F02}"/>
              </a:ext>
            </a:extLst>
          </p:cNvPr>
          <p:cNvSpPr>
            <a:spLocks noChangeShapeType="1"/>
          </p:cNvSpPr>
          <p:nvPr/>
        </p:nvSpPr>
        <p:spPr bwMode="auto">
          <a:xfrm>
            <a:off x="11469276" y="6231499"/>
            <a:ext cx="0" cy="516731"/>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2400" dirty="0">
              <a:ln w="12700" cmpd="sng">
                <a:solidFill>
                  <a:schemeClr val="tx1"/>
                </a:solidFill>
              </a:ln>
            </a:endParaRPr>
          </a:p>
        </p:txBody>
      </p:sp>
      <p:pic>
        <p:nvPicPr>
          <p:cNvPr id="4" name="Picture 3">
            <a:extLst>
              <a:ext uri="{FF2B5EF4-FFF2-40B4-BE49-F238E27FC236}">
                <a16:creationId xmlns:a16="http://schemas.microsoft.com/office/drawing/2014/main" id="{6742AD28-D0D4-476A-8D39-D0DA715BC8BA}"/>
              </a:ext>
            </a:extLst>
          </p:cNvPr>
          <p:cNvPicPr>
            <a:picLocks noChangeAspect="1"/>
          </p:cNvPicPr>
          <p:nvPr/>
        </p:nvPicPr>
        <p:blipFill>
          <a:blip r:embed="rId3"/>
          <a:stretch>
            <a:fillRect/>
          </a:stretch>
        </p:blipFill>
        <p:spPr>
          <a:xfrm>
            <a:off x="735422" y="738664"/>
            <a:ext cx="10307066" cy="6009566"/>
          </a:xfrm>
          <a:prstGeom prst="rect">
            <a:avLst/>
          </a:prstGeom>
        </p:spPr>
      </p:pic>
    </p:spTree>
    <p:extLst>
      <p:ext uri="{BB962C8B-B14F-4D97-AF65-F5344CB8AC3E}">
        <p14:creationId xmlns:p14="http://schemas.microsoft.com/office/powerpoint/2010/main" val="3368658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2003B9-2A07-45CC-A092-D4137983946F}"/>
              </a:ext>
            </a:extLst>
          </p:cNvPr>
          <p:cNvSpPr/>
          <p:nvPr/>
        </p:nvSpPr>
        <p:spPr bwMode="auto">
          <a:xfrm>
            <a:off x="-11289" y="0"/>
            <a:ext cx="12203289" cy="6604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lvl="1" defTabSz="1219170" fontAlgn="base">
              <a:spcBef>
                <a:spcPct val="0"/>
              </a:spcBef>
              <a:spcAft>
                <a:spcPct val="0"/>
              </a:spcAft>
            </a:pPr>
            <a:r>
              <a:rPr lang="en-US" sz="3733" dirty="0">
                <a:solidFill>
                  <a:srgbClr val="92D050"/>
                </a:solidFill>
              </a:rPr>
              <a:t>	Rural – MoD Strategic Plan</a:t>
            </a:r>
            <a:endParaRPr lang="en-US" sz="3733" dirty="0">
              <a:solidFill>
                <a:srgbClr val="92D050"/>
              </a:solidFill>
              <a:latin typeface="Arial" charset="0"/>
              <a:ea typeface="ＭＳ Ｐゴシック" charset="0"/>
            </a:endParaRPr>
          </a:p>
        </p:txBody>
      </p:sp>
      <p:sp>
        <p:nvSpPr>
          <p:cNvPr id="6" name="Rectangle 6">
            <a:extLst>
              <a:ext uri="{FF2B5EF4-FFF2-40B4-BE49-F238E27FC236}">
                <a16:creationId xmlns:a16="http://schemas.microsoft.com/office/drawing/2014/main" id="{DA5DDA4A-2FF6-49BD-899C-C2977E185AEB}"/>
              </a:ext>
            </a:extLst>
          </p:cNvPr>
          <p:cNvSpPr txBox="1">
            <a:spLocks noChangeArrowheads="1"/>
          </p:cNvSpPr>
          <p:nvPr/>
        </p:nvSpPr>
        <p:spPr bwMode="auto">
          <a:xfrm>
            <a:off x="11475031" y="6139777"/>
            <a:ext cx="715432" cy="706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135467" tIns="0" rIns="0" bIns="33867" numCol="1" anchor="ctr" anchorCtr="0" compatLnSpc="1">
            <a:prstTxWarp prst="textNoShape">
              <a:avLst/>
            </a:prstTxWarp>
          </a:bodyPr>
          <a:lstStyle>
            <a:defPPr>
              <a:defRPr lang="en-US"/>
            </a:defPPr>
            <a:lvl1pPr marL="0" algn="l" defTabSz="457200" rtl="0" eaLnBrk="1" latinLnBrk="0" hangingPunct="1">
              <a:defRPr sz="1600" b="0"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E43C2A8-C85B-614A-A959-7346EE6C9BD9}" type="slidenum">
              <a:rPr lang="en-US" sz="2133"/>
              <a:pPr>
                <a:defRPr/>
              </a:pPr>
              <a:t>15</a:t>
            </a:fld>
            <a:endParaRPr lang="en-US" sz="2133" dirty="0"/>
          </a:p>
        </p:txBody>
      </p:sp>
      <p:sp>
        <p:nvSpPr>
          <p:cNvPr id="8" name="Line 12">
            <a:extLst>
              <a:ext uri="{FF2B5EF4-FFF2-40B4-BE49-F238E27FC236}">
                <a16:creationId xmlns:a16="http://schemas.microsoft.com/office/drawing/2014/main" id="{D64CF48E-C13B-4A9B-9D0D-485B1A5E2F02}"/>
              </a:ext>
            </a:extLst>
          </p:cNvPr>
          <p:cNvSpPr>
            <a:spLocks noChangeShapeType="1"/>
          </p:cNvSpPr>
          <p:nvPr/>
        </p:nvSpPr>
        <p:spPr bwMode="auto">
          <a:xfrm>
            <a:off x="11469276" y="6231499"/>
            <a:ext cx="0" cy="516731"/>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2400" dirty="0">
              <a:ln w="12700" cmpd="sng">
                <a:solidFill>
                  <a:schemeClr val="tx1"/>
                </a:solidFill>
              </a:ln>
            </a:endParaRPr>
          </a:p>
        </p:txBody>
      </p:sp>
      <p:pic>
        <p:nvPicPr>
          <p:cNvPr id="7" name="Picture 6">
            <a:extLst>
              <a:ext uri="{FF2B5EF4-FFF2-40B4-BE49-F238E27FC236}">
                <a16:creationId xmlns:a16="http://schemas.microsoft.com/office/drawing/2014/main" id="{0463440C-F7BD-4E24-81A3-659998A38B01}"/>
              </a:ext>
            </a:extLst>
          </p:cNvPr>
          <p:cNvPicPr>
            <a:picLocks noChangeAspect="1"/>
          </p:cNvPicPr>
          <p:nvPr/>
        </p:nvPicPr>
        <p:blipFill>
          <a:blip r:embed="rId3"/>
          <a:stretch>
            <a:fillRect/>
          </a:stretch>
        </p:blipFill>
        <p:spPr>
          <a:xfrm>
            <a:off x="8265325" y="2399534"/>
            <a:ext cx="3694422" cy="3694422"/>
          </a:xfrm>
          <a:prstGeom prst="rect">
            <a:avLst/>
          </a:prstGeom>
        </p:spPr>
      </p:pic>
      <p:sp>
        <p:nvSpPr>
          <p:cNvPr id="9" name="Rectangle 8">
            <a:extLst>
              <a:ext uri="{FF2B5EF4-FFF2-40B4-BE49-F238E27FC236}">
                <a16:creationId xmlns:a16="http://schemas.microsoft.com/office/drawing/2014/main" id="{736BAD39-FB20-4E29-AA35-4E1340C9DC12}"/>
              </a:ext>
            </a:extLst>
          </p:cNvPr>
          <p:cNvSpPr/>
          <p:nvPr/>
        </p:nvSpPr>
        <p:spPr>
          <a:xfrm>
            <a:off x="7933423" y="660400"/>
            <a:ext cx="4257040" cy="1477328"/>
          </a:xfrm>
          <a:prstGeom prst="rect">
            <a:avLst/>
          </a:prstGeom>
        </p:spPr>
        <p:txBody>
          <a:bodyPr wrap="square">
            <a:spAutoFit/>
          </a:bodyPr>
          <a:lstStyle/>
          <a:p>
            <a:r>
              <a:rPr lang="en-US" b="1" dirty="0"/>
              <a:t>Humboldt County, California</a:t>
            </a:r>
          </a:p>
          <a:p>
            <a:r>
              <a:rPr lang="en-US" dirty="0"/>
              <a:t>4,000 square miles</a:t>
            </a:r>
          </a:p>
          <a:p>
            <a:r>
              <a:rPr lang="en-US" dirty="0"/>
              <a:t>270 miles north of San Francisco</a:t>
            </a:r>
          </a:p>
          <a:p>
            <a:r>
              <a:rPr lang="en-US" dirty="0"/>
              <a:t>Population of 140,000</a:t>
            </a:r>
          </a:p>
          <a:p>
            <a:r>
              <a:rPr lang="en-US" dirty="0"/>
              <a:t>Largest City – Eureka – population 27,000</a:t>
            </a:r>
          </a:p>
        </p:txBody>
      </p:sp>
      <p:pic>
        <p:nvPicPr>
          <p:cNvPr id="2" name="Picture 1">
            <a:extLst>
              <a:ext uri="{FF2B5EF4-FFF2-40B4-BE49-F238E27FC236}">
                <a16:creationId xmlns:a16="http://schemas.microsoft.com/office/drawing/2014/main" id="{C9C94598-CD85-4202-B749-21D561B2D99C}"/>
              </a:ext>
            </a:extLst>
          </p:cNvPr>
          <p:cNvPicPr>
            <a:picLocks noChangeAspect="1"/>
          </p:cNvPicPr>
          <p:nvPr/>
        </p:nvPicPr>
        <p:blipFill>
          <a:blip r:embed="rId4"/>
          <a:stretch>
            <a:fillRect/>
          </a:stretch>
        </p:blipFill>
        <p:spPr>
          <a:xfrm>
            <a:off x="10581864" y="2543062"/>
            <a:ext cx="1250883" cy="1250883"/>
          </a:xfrm>
          <a:prstGeom prst="rect">
            <a:avLst/>
          </a:prstGeom>
        </p:spPr>
      </p:pic>
      <p:sp>
        <p:nvSpPr>
          <p:cNvPr id="10" name="Content Placeholder 2">
            <a:extLst>
              <a:ext uri="{FF2B5EF4-FFF2-40B4-BE49-F238E27FC236}">
                <a16:creationId xmlns:a16="http://schemas.microsoft.com/office/drawing/2014/main" id="{9CBF58A9-FAC8-4432-B16F-107113EB0D47}"/>
              </a:ext>
            </a:extLst>
          </p:cNvPr>
          <p:cNvSpPr txBox="1">
            <a:spLocks/>
          </p:cNvSpPr>
          <p:nvPr/>
        </p:nvSpPr>
        <p:spPr bwMode="auto">
          <a:xfrm>
            <a:off x="283053" y="859454"/>
            <a:ext cx="7135989" cy="1325161"/>
          </a:xfrm>
          <a:prstGeom prst="rect">
            <a:avLst/>
          </a:prstGeom>
          <a:solidFill>
            <a:schemeClr val="accent6">
              <a:lumMod val="20000"/>
              <a:lumOff val="80000"/>
            </a:schemeClr>
          </a:solidFill>
          <a:ln>
            <a:noFill/>
          </a:ln>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085850" indent="-228600" algn="l" rtl="0" eaLnBrk="0" fontAlgn="base" hangingPunct="0">
              <a:spcBef>
                <a:spcPct val="20000"/>
              </a:spcBef>
              <a:spcAft>
                <a:spcPct val="0"/>
              </a:spcAft>
              <a:buChar char="•"/>
              <a:defRPr sz="2000">
                <a:solidFill>
                  <a:schemeClr val="tx1"/>
                </a:solidFill>
                <a:latin typeface="+mn-lt"/>
              </a:defRPr>
            </a:lvl3pPr>
            <a:lvl4pPr marL="1428750" indent="-228600" algn="l" rtl="0" eaLnBrk="0" fontAlgn="base" hangingPunct="0">
              <a:spcBef>
                <a:spcPct val="20000"/>
              </a:spcBef>
              <a:spcAft>
                <a:spcPct val="0"/>
              </a:spcAft>
              <a:buChar char="–"/>
              <a:defRPr sz="1800">
                <a:solidFill>
                  <a:schemeClr val="tx1"/>
                </a:solidFill>
                <a:latin typeface="+mn-lt"/>
              </a:defRPr>
            </a:lvl4pPr>
            <a:lvl5pPr marL="1771650" indent="-228600" algn="l" rtl="0" eaLnBrk="0" fontAlgn="base" hangingPunct="0">
              <a:spcBef>
                <a:spcPct val="20000"/>
              </a:spcBef>
              <a:spcAft>
                <a:spcPct val="0"/>
              </a:spcAft>
              <a:buChar char="»"/>
              <a:defRPr sz="1800">
                <a:solidFill>
                  <a:schemeClr val="tx1"/>
                </a:solidFill>
                <a:latin typeface="+mn-lt"/>
              </a:defRPr>
            </a:lvl5pPr>
            <a:lvl6pPr marL="2228850" indent="-228600" algn="l" rtl="0" fontAlgn="base">
              <a:spcBef>
                <a:spcPct val="20000"/>
              </a:spcBef>
              <a:spcAft>
                <a:spcPct val="0"/>
              </a:spcAft>
              <a:buChar char="»"/>
              <a:defRPr sz="1800">
                <a:solidFill>
                  <a:schemeClr val="tx1"/>
                </a:solidFill>
                <a:latin typeface="+mn-lt"/>
              </a:defRPr>
            </a:lvl6pPr>
            <a:lvl7pPr marL="2686050" indent="-228600" algn="l" rtl="0" fontAlgn="base">
              <a:spcBef>
                <a:spcPct val="20000"/>
              </a:spcBef>
              <a:spcAft>
                <a:spcPct val="0"/>
              </a:spcAft>
              <a:buChar char="»"/>
              <a:defRPr sz="1800">
                <a:solidFill>
                  <a:schemeClr val="tx1"/>
                </a:solidFill>
                <a:latin typeface="+mn-lt"/>
              </a:defRPr>
            </a:lvl7pPr>
            <a:lvl8pPr marL="3143250" indent="-228600" algn="l" rtl="0" fontAlgn="base">
              <a:spcBef>
                <a:spcPct val="20000"/>
              </a:spcBef>
              <a:spcAft>
                <a:spcPct val="0"/>
              </a:spcAft>
              <a:buChar char="»"/>
              <a:defRPr sz="1800">
                <a:solidFill>
                  <a:schemeClr val="tx1"/>
                </a:solidFill>
                <a:latin typeface="+mn-lt"/>
              </a:defRPr>
            </a:lvl8pPr>
            <a:lvl9pPr marL="3600450" indent="-228600" algn="l" rtl="0" fontAlgn="base">
              <a:spcBef>
                <a:spcPct val="20000"/>
              </a:spcBef>
              <a:spcAft>
                <a:spcPct val="0"/>
              </a:spcAft>
              <a:buChar char="»"/>
              <a:defRPr sz="1800">
                <a:solidFill>
                  <a:schemeClr val="tx1"/>
                </a:solidFill>
                <a:latin typeface="+mn-lt"/>
              </a:defRPr>
            </a:lvl9pPr>
          </a:lstStyle>
          <a:p>
            <a:pPr marL="115888" indent="0">
              <a:spcBef>
                <a:spcPts val="0"/>
              </a:spcBef>
              <a:spcAft>
                <a:spcPts val="600"/>
              </a:spcAft>
              <a:buNone/>
              <a:defRPr/>
            </a:pPr>
            <a:r>
              <a:rPr lang="en-US" sz="2400" b="1" kern="0" dirty="0">
                <a:cs typeface="Arial" panose="020B0604020202020204" pitchFamily="34" charset="0"/>
              </a:rPr>
              <a:t>THE NEED: </a:t>
            </a:r>
            <a:r>
              <a:rPr lang="en-US" sz="2400" i="1" kern="0" dirty="0">
                <a:cs typeface="Arial" panose="020B0604020202020204" pitchFamily="34" charset="0"/>
              </a:rPr>
              <a:t>Expand mobility options where gaps exist in the transit network and to locations not easily served by fixed-route transit (First-Last Mile solutions). </a:t>
            </a:r>
            <a:endParaRPr lang="en-US" sz="2400" kern="0" dirty="0">
              <a:cs typeface="Arial" panose="020B0604020202020204" pitchFamily="34" charset="0"/>
            </a:endParaRPr>
          </a:p>
        </p:txBody>
      </p:sp>
      <p:sp>
        <p:nvSpPr>
          <p:cNvPr id="12" name="Content Placeholder 2">
            <a:extLst>
              <a:ext uri="{FF2B5EF4-FFF2-40B4-BE49-F238E27FC236}">
                <a16:creationId xmlns:a16="http://schemas.microsoft.com/office/drawing/2014/main" id="{3773831E-DA49-4731-82FA-C1DFC8942CDD}"/>
              </a:ext>
            </a:extLst>
          </p:cNvPr>
          <p:cNvSpPr>
            <a:spLocks noGrp="1"/>
          </p:cNvSpPr>
          <p:nvPr>
            <p:ph idx="1"/>
          </p:nvPr>
        </p:nvSpPr>
        <p:spPr>
          <a:xfrm>
            <a:off x="482599" y="2383668"/>
            <a:ext cx="8051801" cy="4233031"/>
          </a:xfrm>
        </p:spPr>
        <p:txBody>
          <a:bodyPr>
            <a:normAutofit lnSpcReduction="10000"/>
          </a:bodyPr>
          <a:lstStyle/>
          <a:p>
            <a:pPr marL="173736" lvl="1" defTabSz="889000">
              <a:lnSpc>
                <a:spcPct val="110000"/>
              </a:lnSpc>
              <a:spcBef>
                <a:spcPts val="0"/>
              </a:spcBef>
              <a:spcAft>
                <a:spcPts val="600"/>
              </a:spcAft>
              <a:buSzPct val="100000"/>
              <a:buFont typeface="Wingdings" pitchFamily="2" charset="2"/>
              <a:buChar char="§"/>
            </a:pPr>
            <a:r>
              <a:rPr lang="en-US" dirty="0"/>
              <a:t>Absence of transit/mobility options</a:t>
            </a:r>
          </a:p>
          <a:p>
            <a:pPr marL="173736" lvl="1" defTabSz="889000">
              <a:lnSpc>
                <a:spcPct val="110000"/>
              </a:lnSpc>
              <a:spcBef>
                <a:spcPts val="0"/>
              </a:spcBef>
              <a:spcAft>
                <a:spcPts val="600"/>
              </a:spcAft>
              <a:buSzPct val="100000"/>
              <a:buFont typeface="Wingdings" pitchFamily="2" charset="2"/>
              <a:buChar char="§"/>
            </a:pPr>
            <a:r>
              <a:rPr lang="en-US" dirty="0"/>
              <a:t>Lack of awareness on transportation options</a:t>
            </a:r>
          </a:p>
          <a:p>
            <a:pPr marL="173736" lvl="1" defTabSz="889000">
              <a:lnSpc>
                <a:spcPct val="110000"/>
              </a:lnSpc>
              <a:spcBef>
                <a:spcPts val="0"/>
              </a:spcBef>
              <a:spcAft>
                <a:spcPts val="600"/>
              </a:spcAft>
              <a:buSzPct val="100000"/>
              <a:buFont typeface="Wingdings" pitchFamily="2" charset="2"/>
              <a:buChar char="§"/>
            </a:pPr>
            <a:r>
              <a:rPr lang="en-US" dirty="0"/>
              <a:t>Lack of integrated booking and trip management experience</a:t>
            </a:r>
          </a:p>
          <a:p>
            <a:pPr marL="173736" lvl="1" defTabSz="889000">
              <a:lnSpc>
                <a:spcPct val="110000"/>
              </a:lnSpc>
              <a:spcBef>
                <a:spcPts val="0"/>
              </a:spcBef>
              <a:spcAft>
                <a:spcPts val="600"/>
              </a:spcAft>
              <a:buSzPct val="100000"/>
              <a:buFont typeface="Wingdings" pitchFamily="2" charset="2"/>
              <a:buChar char="§"/>
            </a:pPr>
            <a:r>
              <a:rPr lang="en-US" dirty="0"/>
              <a:t>Limited capabilities in current modes to meet the needs of underserved</a:t>
            </a:r>
          </a:p>
          <a:p>
            <a:pPr marL="173736" lvl="1" defTabSz="889000">
              <a:lnSpc>
                <a:spcPct val="110000"/>
              </a:lnSpc>
              <a:spcBef>
                <a:spcPts val="0"/>
              </a:spcBef>
              <a:spcAft>
                <a:spcPts val="600"/>
              </a:spcAft>
              <a:buSzPct val="100000"/>
              <a:buFont typeface="Wingdings" pitchFamily="2" charset="2"/>
              <a:buChar char="§"/>
            </a:pPr>
            <a:r>
              <a:rPr lang="en-US" dirty="0"/>
              <a:t>Limited wayfinding capabilities</a:t>
            </a:r>
          </a:p>
          <a:p>
            <a:pPr marL="173736" lvl="1" defTabSz="889000">
              <a:lnSpc>
                <a:spcPct val="110000"/>
              </a:lnSpc>
              <a:spcBef>
                <a:spcPts val="0"/>
              </a:spcBef>
              <a:spcAft>
                <a:spcPts val="600"/>
              </a:spcAft>
              <a:buSzPct val="100000"/>
              <a:buFont typeface="Wingdings" pitchFamily="2" charset="2"/>
              <a:buChar char="§"/>
            </a:pPr>
            <a:r>
              <a:rPr lang="en-US" dirty="0"/>
              <a:t>Limitations – day of week, time of day</a:t>
            </a:r>
          </a:p>
          <a:p>
            <a:pPr marL="173736" lvl="1" defTabSz="889000">
              <a:lnSpc>
                <a:spcPct val="110000"/>
              </a:lnSpc>
              <a:spcBef>
                <a:spcPts val="0"/>
              </a:spcBef>
              <a:spcAft>
                <a:spcPts val="600"/>
              </a:spcAft>
              <a:buSzPct val="100000"/>
              <a:buFont typeface="Wingdings" pitchFamily="2" charset="2"/>
              <a:buChar char="§"/>
            </a:pPr>
            <a:r>
              <a:rPr lang="en-US" dirty="0"/>
              <a:t>Limited data sharing and reporting for performance measurement</a:t>
            </a:r>
          </a:p>
          <a:p>
            <a:pPr>
              <a:spcBef>
                <a:spcPts val="600"/>
              </a:spcBef>
              <a:spcAft>
                <a:spcPts val="600"/>
              </a:spcAft>
            </a:pPr>
            <a:endParaRPr lang="en-US" dirty="0"/>
          </a:p>
          <a:p>
            <a:pPr>
              <a:spcBef>
                <a:spcPts val="600"/>
              </a:spcBef>
              <a:spcAft>
                <a:spcPts val="600"/>
              </a:spcAft>
            </a:pPr>
            <a:endParaRPr lang="en-US" dirty="0"/>
          </a:p>
          <a:p>
            <a:pPr>
              <a:spcBef>
                <a:spcPts val="600"/>
              </a:spcBef>
              <a:spcAft>
                <a:spcPts val="600"/>
              </a:spcAft>
            </a:pPr>
            <a:endParaRPr lang="en-US" dirty="0"/>
          </a:p>
        </p:txBody>
      </p:sp>
      <p:pic>
        <p:nvPicPr>
          <p:cNvPr id="13" name="Picture 12">
            <a:extLst>
              <a:ext uri="{FF2B5EF4-FFF2-40B4-BE49-F238E27FC236}">
                <a16:creationId xmlns:a16="http://schemas.microsoft.com/office/drawing/2014/main" id="{1CCD2964-DD27-49E9-9E4A-2472C7FB2D64}"/>
              </a:ext>
            </a:extLst>
          </p:cNvPr>
          <p:cNvPicPr>
            <a:picLocks noChangeAspect="1"/>
          </p:cNvPicPr>
          <p:nvPr/>
        </p:nvPicPr>
        <p:blipFill>
          <a:blip r:embed="rId5"/>
          <a:stretch>
            <a:fillRect/>
          </a:stretch>
        </p:blipFill>
        <p:spPr>
          <a:xfrm>
            <a:off x="8265325" y="4959657"/>
            <a:ext cx="2075868" cy="1396105"/>
          </a:xfrm>
          <a:prstGeom prst="rect">
            <a:avLst/>
          </a:prstGeom>
        </p:spPr>
      </p:pic>
    </p:spTree>
    <p:extLst>
      <p:ext uri="{BB962C8B-B14F-4D97-AF65-F5344CB8AC3E}">
        <p14:creationId xmlns:p14="http://schemas.microsoft.com/office/powerpoint/2010/main" val="1883538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61E23B0-B5DB-4B84-ACD7-7DDD63CE49F3}"/>
              </a:ext>
            </a:extLst>
          </p:cNvPr>
          <p:cNvPicPr>
            <a:picLocks noChangeAspect="1"/>
          </p:cNvPicPr>
          <p:nvPr/>
        </p:nvPicPr>
        <p:blipFill>
          <a:blip r:embed="rId3"/>
          <a:stretch>
            <a:fillRect/>
          </a:stretch>
        </p:blipFill>
        <p:spPr>
          <a:xfrm>
            <a:off x="8046595" y="2231393"/>
            <a:ext cx="2532026" cy="1292310"/>
          </a:xfrm>
          <a:prstGeom prst="rect">
            <a:avLst/>
          </a:prstGeom>
        </p:spPr>
      </p:pic>
      <p:sp>
        <p:nvSpPr>
          <p:cNvPr id="5" name="Rectangle 4">
            <a:extLst>
              <a:ext uri="{FF2B5EF4-FFF2-40B4-BE49-F238E27FC236}">
                <a16:creationId xmlns:a16="http://schemas.microsoft.com/office/drawing/2014/main" id="{462003B9-2A07-45CC-A092-D4137983946F}"/>
              </a:ext>
            </a:extLst>
          </p:cNvPr>
          <p:cNvSpPr/>
          <p:nvPr/>
        </p:nvSpPr>
        <p:spPr bwMode="auto">
          <a:xfrm>
            <a:off x="-11289" y="0"/>
            <a:ext cx="12203289" cy="6604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lvl="1" defTabSz="1219170" fontAlgn="base">
              <a:spcBef>
                <a:spcPct val="0"/>
              </a:spcBef>
              <a:spcAft>
                <a:spcPct val="0"/>
              </a:spcAft>
            </a:pPr>
            <a:r>
              <a:rPr lang="en-US" sz="3733" dirty="0">
                <a:solidFill>
                  <a:srgbClr val="92D050"/>
                </a:solidFill>
              </a:rPr>
              <a:t>MoD Strategies – Rural Areas		</a:t>
            </a:r>
            <a:r>
              <a:rPr lang="en-US" sz="3733" i="1" dirty="0">
                <a:solidFill>
                  <a:srgbClr val="92D050"/>
                </a:solidFill>
              </a:rPr>
              <a:t>Imagine Possibilities</a:t>
            </a:r>
            <a:endParaRPr lang="en-US" sz="3733" i="1" dirty="0">
              <a:solidFill>
                <a:srgbClr val="92D050"/>
              </a:solidFill>
              <a:latin typeface="Arial" charset="0"/>
              <a:ea typeface="ＭＳ Ｐゴシック" charset="0"/>
            </a:endParaRPr>
          </a:p>
        </p:txBody>
      </p:sp>
      <p:sp>
        <p:nvSpPr>
          <p:cNvPr id="6" name="Rectangle 6">
            <a:extLst>
              <a:ext uri="{FF2B5EF4-FFF2-40B4-BE49-F238E27FC236}">
                <a16:creationId xmlns:a16="http://schemas.microsoft.com/office/drawing/2014/main" id="{DA5DDA4A-2FF6-49BD-899C-C2977E185AEB}"/>
              </a:ext>
            </a:extLst>
          </p:cNvPr>
          <p:cNvSpPr txBox="1">
            <a:spLocks noChangeArrowheads="1"/>
          </p:cNvSpPr>
          <p:nvPr/>
        </p:nvSpPr>
        <p:spPr bwMode="auto">
          <a:xfrm>
            <a:off x="11475031" y="6139777"/>
            <a:ext cx="715432" cy="706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135467" tIns="0" rIns="0" bIns="33867" numCol="1" anchor="ctr" anchorCtr="0" compatLnSpc="1">
            <a:prstTxWarp prst="textNoShape">
              <a:avLst/>
            </a:prstTxWarp>
          </a:bodyPr>
          <a:lstStyle>
            <a:defPPr>
              <a:defRPr lang="en-US"/>
            </a:defPPr>
            <a:lvl1pPr marL="0" algn="l" defTabSz="457200" rtl="0" eaLnBrk="1" latinLnBrk="0" hangingPunct="1">
              <a:defRPr sz="1600" b="0"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E43C2A8-C85B-614A-A959-7346EE6C9BD9}" type="slidenum">
              <a:rPr lang="en-US" sz="2133"/>
              <a:pPr>
                <a:defRPr/>
              </a:pPr>
              <a:t>16</a:t>
            </a:fld>
            <a:endParaRPr lang="en-US" sz="2133" dirty="0"/>
          </a:p>
        </p:txBody>
      </p:sp>
      <p:sp>
        <p:nvSpPr>
          <p:cNvPr id="8" name="Line 12">
            <a:extLst>
              <a:ext uri="{FF2B5EF4-FFF2-40B4-BE49-F238E27FC236}">
                <a16:creationId xmlns:a16="http://schemas.microsoft.com/office/drawing/2014/main" id="{D64CF48E-C13B-4A9B-9D0D-485B1A5E2F02}"/>
              </a:ext>
            </a:extLst>
          </p:cNvPr>
          <p:cNvSpPr>
            <a:spLocks noChangeShapeType="1"/>
          </p:cNvSpPr>
          <p:nvPr/>
        </p:nvSpPr>
        <p:spPr bwMode="auto">
          <a:xfrm>
            <a:off x="11469276" y="6231499"/>
            <a:ext cx="0" cy="516731"/>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2400" dirty="0">
              <a:ln w="12700" cmpd="sng">
                <a:solidFill>
                  <a:schemeClr val="tx1"/>
                </a:solidFill>
              </a:ln>
            </a:endParaRPr>
          </a:p>
        </p:txBody>
      </p:sp>
      <p:sp>
        <p:nvSpPr>
          <p:cNvPr id="4" name="Rectangle 3">
            <a:extLst>
              <a:ext uri="{FF2B5EF4-FFF2-40B4-BE49-F238E27FC236}">
                <a16:creationId xmlns:a16="http://schemas.microsoft.com/office/drawing/2014/main" id="{E02CA42A-EAEB-4D9D-B58C-02C6D231265C}"/>
              </a:ext>
            </a:extLst>
          </p:cNvPr>
          <p:cNvSpPr/>
          <p:nvPr/>
        </p:nvSpPr>
        <p:spPr>
          <a:xfrm>
            <a:off x="258857" y="793035"/>
            <a:ext cx="8192991" cy="5801588"/>
          </a:xfrm>
          <a:prstGeom prst="rect">
            <a:avLst/>
          </a:prstGeom>
        </p:spPr>
        <p:txBody>
          <a:bodyPr wrap="square">
            <a:spAutoFit/>
          </a:bodyPr>
          <a:lstStyle/>
          <a:p>
            <a:r>
              <a:rPr lang="en-US" sz="2800" b="1" dirty="0"/>
              <a:t>Range of Delivery Schemes &amp; Types</a:t>
            </a:r>
          </a:p>
          <a:p>
            <a:pPr marL="342900" indent="-342900">
              <a:spcAft>
                <a:spcPts val="600"/>
              </a:spcAft>
              <a:buFont typeface="Wingdings" panose="05000000000000000000" pitchFamily="2" charset="2"/>
              <a:buChar char="§"/>
            </a:pPr>
            <a:r>
              <a:rPr lang="en-US" sz="2400" dirty="0"/>
              <a:t>Volunteer Driver Programs</a:t>
            </a:r>
          </a:p>
          <a:p>
            <a:pPr marL="342900" indent="-342900">
              <a:spcAft>
                <a:spcPts val="600"/>
              </a:spcAft>
              <a:buFont typeface="Wingdings" panose="05000000000000000000" pitchFamily="2" charset="2"/>
              <a:buChar char="§"/>
            </a:pPr>
            <a:r>
              <a:rPr lang="en-US" sz="2400" dirty="0"/>
              <a:t>Organized Hitch-Hiking</a:t>
            </a:r>
          </a:p>
          <a:p>
            <a:pPr marL="342900" indent="-342900">
              <a:spcAft>
                <a:spcPts val="600"/>
              </a:spcAft>
              <a:buFont typeface="Wingdings" panose="05000000000000000000" pitchFamily="2" charset="2"/>
              <a:buChar char="§"/>
            </a:pPr>
            <a:r>
              <a:rPr lang="en-US" sz="2400" dirty="0"/>
              <a:t>Fixed-Route/Fixed Schedule, Flex, Hybrid</a:t>
            </a:r>
          </a:p>
          <a:p>
            <a:pPr marL="342900" indent="-342900">
              <a:spcAft>
                <a:spcPts val="600"/>
              </a:spcAft>
              <a:buFont typeface="Wingdings" panose="05000000000000000000" pitchFamily="2" charset="2"/>
              <a:buChar char="§"/>
            </a:pPr>
            <a:r>
              <a:rPr lang="en-US" sz="2400" dirty="0"/>
              <a:t>Lifeline Services</a:t>
            </a:r>
          </a:p>
          <a:p>
            <a:pPr marL="342900" indent="-342900">
              <a:spcAft>
                <a:spcPts val="600"/>
              </a:spcAft>
              <a:buFont typeface="Wingdings" panose="05000000000000000000" pitchFamily="2" charset="2"/>
              <a:buChar char="§"/>
            </a:pPr>
            <a:r>
              <a:rPr lang="en-US" sz="2400" dirty="0"/>
              <a:t>Car Share</a:t>
            </a:r>
          </a:p>
          <a:p>
            <a:pPr marL="342900" indent="-342900">
              <a:spcAft>
                <a:spcPts val="600"/>
              </a:spcAft>
              <a:buFont typeface="Wingdings" panose="05000000000000000000" pitchFamily="2" charset="2"/>
              <a:buChar char="§"/>
            </a:pPr>
            <a:r>
              <a:rPr lang="en-US" sz="2400" dirty="0"/>
              <a:t>Shared Micromobility/On-Demand Transit</a:t>
            </a:r>
          </a:p>
          <a:p>
            <a:pPr marL="342900" indent="-342900">
              <a:spcAft>
                <a:spcPts val="600"/>
              </a:spcAft>
              <a:buFont typeface="Wingdings" panose="05000000000000000000" pitchFamily="2" charset="2"/>
              <a:buChar char="§"/>
            </a:pPr>
            <a:r>
              <a:rPr lang="en-US" sz="2400" dirty="0"/>
              <a:t>Community Ridesharing/Carpooling</a:t>
            </a:r>
          </a:p>
          <a:p>
            <a:pPr marL="342900" indent="-342900">
              <a:spcAft>
                <a:spcPts val="600"/>
              </a:spcAft>
              <a:buFont typeface="Wingdings" panose="05000000000000000000" pitchFamily="2" charset="2"/>
              <a:buChar char="§"/>
            </a:pPr>
            <a:r>
              <a:rPr lang="en-US" sz="2400" dirty="0"/>
              <a:t>Use of Taxis/TNCs (payment model: ‘service consumed’)</a:t>
            </a:r>
          </a:p>
          <a:p>
            <a:pPr marL="342900" indent="-342900">
              <a:spcAft>
                <a:spcPts val="600"/>
              </a:spcAft>
              <a:buFont typeface="Wingdings" panose="05000000000000000000" pitchFamily="2" charset="2"/>
              <a:buChar char="§"/>
            </a:pPr>
            <a:r>
              <a:rPr lang="en-US" sz="2400" dirty="0"/>
              <a:t>Facilitating Multimodality (&amp; making it more straightforward)</a:t>
            </a:r>
          </a:p>
          <a:p>
            <a:pPr marL="342900" indent="-342900">
              <a:spcAft>
                <a:spcPts val="600"/>
              </a:spcAft>
              <a:buFont typeface="Wingdings" panose="05000000000000000000" pitchFamily="2" charset="2"/>
              <a:buChar char="§"/>
            </a:pPr>
            <a:r>
              <a:rPr lang="en-US" sz="2400" dirty="0"/>
              <a:t>Promoting Low-Carbon Vehicles – electric charging stations</a:t>
            </a:r>
          </a:p>
          <a:p>
            <a:pPr marL="342900" indent="-342900">
              <a:spcAft>
                <a:spcPts val="600"/>
              </a:spcAft>
              <a:buFont typeface="Wingdings" panose="05000000000000000000" pitchFamily="2" charset="2"/>
              <a:buChar char="§"/>
            </a:pPr>
            <a:r>
              <a:rPr lang="en-US" sz="2400" dirty="0"/>
              <a:t>Implementing </a:t>
            </a:r>
            <a:r>
              <a:rPr lang="en-US" sz="2400" i="1" dirty="0"/>
              <a:t>Mobility Hubs </a:t>
            </a:r>
            <a:r>
              <a:rPr lang="en-US" sz="2400" dirty="0"/>
              <a:t>in rural areas</a:t>
            </a:r>
          </a:p>
          <a:p>
            <a:pPr marL="342900" indent="-342900">
              <a:spcAft>
                <a:spcPts val="600"/>
              </a:spcAft>
              <a:buFont typeface="Wingdings" panose="05000000000000000000" pitchFamily="2" charset="2"/>
              <a:buChar char="§"/>
            </a:pPr>
            <a:r>
              <a:rPr lang="en-US" sz="2400" dirty="0"/>
              <a:t>Regional/Statewide Platforms</a:t>
            </a:r>
          </a:p>
        </p:txBody>
      </p:sp>
      <p:pic>
        <p:nvPicPr>
          <p:cNvPr id="3" name="Picture 2">
            <a:extLst>
              <a:ext uri="{FF2B5EF4-FFF2-40B4-BE49-F238E27FC236}">
                <a16:creationId xmlns:a16="http://schemas.microsoft.com/office/drawing/2014/main" id="{36B6B7AC-BB4E-4B7F-9E4B-DDE175F0828E}"/>
              </a:ext>
            </a:extLst>
          </p:cNvPr>
          <p:cNvPicPr>
            <a:picLocks noChangeAspect="1"/>
          </p:cNvPicPr>
          <p:nvPr/>
        </p:nvPicPr>
        <p:blipFill>
          <a:blip r:embed="rId4"/>
          <a:stretch>
            <a:fillRect/>
          </a:stretch>
        </p:blipFill>
        <p:spPr>
          <a:xfrm>
            <a:off x="6624871" y="763843"/>
            <a:ext cx="2054530" cy="1633870"/>
          </a:xfrm>
          <a:prstGeom prst="rect">
            <a:avLst/>
          </a:prstGeom>
        </p:spPr>
      </p:pic>
      <p:pic>
        <p:nvPicPr>
          <p:cNvPr id="12" name="Picture 11">
            <a:extLst>
              <a:ext uri="{FF2B5EF4-FFF2-40B4-BE49-F238E27FC236}">
                <a16:creationId xmlns:a16="http://schemas.microsoft.com/office/drawing/2014/main" id="{0510E653-3F2D-4961-B3FF-E1822B0612A6}"/>
              </a:ext>
            </a:extLst>
          </p:cNvPr>
          <p:cNvPicPr>
            <a:picLocks noChangeAspect="1"/>
          </p:cNvPicPr>
          <p:nvPr/>
        </p:nvPicPr>
        <p:blipFill>
          <a:blip r:embed="rId5"/>
          <a:stretch>
            <a:fillRect/>
          </a:stretch>
        </p:blipFill>
        <p:spPr>
          <a:xfrm>
            <a:off x="6289471" y="2566497"/>
            <a:ext cx="1847248" cy="1036410"/>
          </a:xfrm>
          <a:prstGeom prst="rect">
            <a:avLst/>
          </a:prstGeom>
        </p:spPr>
      </p:pic>
      <p:pic>
        <p:nvPicPr>
          <p:cNvPr id="14" name="Picture 13">
            <a:extLst>
              <a:ext uri="{FF2B5EF4-FFF2-40B4-BE49-F238E27FC236}">
                <a16:creationId xmlns:a16="http://schemas.microsoft.com/office/drawing/2014/main" id="{1521467F-A722-4701-8343-F72784A8E79C}"/>
              </a:ext>
            </a:extLst>
          </p:cNvPr>
          <p:cNvPicPr>
            <a:picLocks noChangeAspect="1"/>
          </p:cNvPicPr>
          <p:nvPr/>
        </p:nvPicPr>
        <p:blipFill>
          <a:blip r:embed="rId6"/>
          <a:stretch>
            <a:fillRect/>
          </a:stretch>
        </p:blipFill>
        <p:spPr>
          <a:xfrm>
            <a:off x="10591688" y="2129917"/>
            <a:ext cx="1164437" cy="1560711"/>
          </a:xfrm>
          <a:prstGeom prst="rect">
            <a:avLst/>
          </a:prstGeom>
        </p:spPr>
      </p:pic>
      <p:pic>
        <p:nvPicPr>
          <p:cNvPr id="16" name="Picture 15">
            <a:extLst>
              <a:ext uri="{FF2B5EF4-FFF2-40B4-BE49-F238E27FC236}">
                <a16:creationId xmlns:a16="http://schemas.microsoft.com/office/drawing/2014/main" id="{D596F07B-4AF6-4CA1-BD36-98CFE097E81F}"/>
              </a:ext>
            </a:extLst>
          </p:cNvPr>
          <p:cNvPicPr>
            <a:picLocks noChangeAspect="1"/>
          </p:cNvPicPr>
          <p:nvPr/>
        </p:nvPicPr>
        <p:blipFill>
          <a:blip r:embed="rId7"/>
          <a:stretch>
            <a:fillRect/>
          </a:stretch>
        </p:blipFill>
        <p:spPr>
          <a:xfrm>
            <a:off x="8451848" y="3782350"/>
            <a:ext cx="3651671" cy="2226172"/>
          </a:xfrm>
          <a:prstGeom prst="rect">
            <a:avLst/>
          </a:prstGeom>
        </p:spPr>
      </p:pic>
      <p:pic>
        <p:nvPicPr>
          <p:cNvPr id="17" name="Picture 16">
            <a:extLst>
              <a:ext uri="{FF2B5EF4-FFF2-40B4-BE49-F238E27FC236}">
                <a16:creationId xmlns:a16="http://schemas.microsoft.com/office/drawing/2014/main" id="{AFBCE61A-2881-4860-8714-A235743F2B7B}"/>
              </a:ext>
            </a:extLst>
          </p:cNvPr>
          <p:cNvPicPr>
            <a:picLocks noChangeAspect="1"/>
          </p:cNvPicPr>
          <p:nvPr/>
        </p:nvPicPr>
        <p:blipFill>
          <a:blip r:embed="rId8"/>
          <a:stretch>
            <a:fillRect/>
          </a:stretch>
        </p:blipFill>
        <p:spPr>
          <a:xfrm>
            <a:off x="8821644" y="702859"/>
            <a:ext cx="3111499" cy="1425091"/>
          </a:xfrm>
          <a:prstGeom prst="rect">
            <a:avLst/>
          </a:prstGeom>
        </p:spPr>
      </p:pic>
    </p:spTree>
    <p:extLst>
      <p:ext uri="{BB962C8B-B14F-4D97-AF65-F5344CB8AC3E}">
        <p14:creationId xmlns:p14="http://schemas.microsoft.com/office/powerpoint/2010/main" val="860154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2003B9-2A07-45CC-A092-D4137983946F}"/>
              </a:ext>
            </a:extLst>
          </p:cNvPr>
          <p:cNvSpPr/>
          <p:nvPr/>
        </p:nvSpPr>
        <p:spPr bwMode="auto">
          <a:xfrm>
            <a:off x="-11289" y="0"/>
            <a:ext cx="12203289" cy="6604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lvl="1" defTabSz="1219170" fontAlgn="base">
              <a:spcBef>
                <a:spcPct val="0"/>
              </a:spcBef>
              <a:spcAft>
                <a:spcPct val="0"/>
              </a:spcAft>
            </a:pPr>
            <a:r>
              <a:rPr lang="en-US" sz="3733" dirty="0">
                <a:solidFill>
                  <a:srgbClr val="92D050"/>
                </a:solidFill>
              </a:rPr>
              <a:t>Integrated Mobility Plan</a:t>
            </a:r>
            <a:endParaRPr lang="en-US" sz="3733" dirty="0">
              <a:solidFill>
                <a:srgbClr val="92D050"/>
              </a:solidFill>
              <a:latin typeface="Arial" charset="0"/>
              <a:ea typeface="ＭＳ Ｐゴシック" charset="0"/>
            </a:endParaRPr>
          </a:p>
        </p:txBody>
      </p:sp>
      <p:sp>
        <p:nvSpPr>
          <p:cNvPr id="6" name="Rectangle 6">
            <a:extLst>
              <a:ext uri="{FF2B5EF4-FFF2-40B4-BE49-F238E27FC236}">
                <a16:creationId xmlns:a16="http://schemas.microsoft.com/office/drawing/2014/main" id="{DA5DDA4A-2FF6-49BD-899C-C2977E185AEB}"/>
              </a:ext>
            </a:extLst>
          </p:cNvPr>
          <p:cNvSpPr txBox="1">
            <a:spLocks noChangeArrowheads="1"/>
          </p:cNvSpPr>
          <p:nvPr/>
        </p:nvSpPr>
        <p:spPr bwMode="auto">
          <a:xfrm>
            <a:off x="11475031" y="6139777"/>
            <a:ext cx="715432" cy="706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135467" tIns="0" rIns="0" bIns="33867" numCol="1" anchor="ctr" anchorCtr="0" compatLnSpc="1">
            <a:prstTxWarp prst="textNoShape">
              <a:avLst/>
            </a:prstTxWarp>
          </a:bodyPr>
          <a:lstStyle>
            <a:defPPr>
              <a:defRPr lang="en-US"/>
            </a:defPPr>
            <a:lvl1pPr marL="0" algn="l" defTabSz="457200" rtl="0" eaLnBrk="1" latinLnBrk="0" hangingPunct="1">
              <a:defRPr sz="1600" b="0"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E43C2A8-C85B-614A-A959-7346EE6C9BD9}" type="slidenum">
              <a:rPr lang="en-US" sz="2133"/>
              <a:pPr>
                <a:defRPr/>
              </a:pPr>
              <a:t>17</a:t>
            </a:fld>
            <a:endParaRPr lang="en-US" sz="2133" dirty="0"/>
          </a:p>
        </p:txBody>
      </p:sp>
      <p:sp>
        <p:nvSpPr>
          <p:cNvPr id="8" name="Line 12">
            <a:extLst>
              <a:ext uri="{FF2B5EF4-FFF2-40B4-BE49-F238E27FC236}">
                <a16:creationId xmlns:a16="http://schemas.microsoft.com/office/drawing/2014/main" id="{D64CF48E-C13B-4A9B-9D0D-485B1A5E2F02}"/>
              </a:ext>
            </a:extLst>
          </p:cNvPr>
          <p:cNvSpPr>
            <a:spLocks noChangeShapeType="1"/>
          </p:cNvSpPr>
          <p:nvPr/>
        </p:nvSpPr>
        <p:spPr bwMode="auto">
          <a:xfrm>
            <a:off x="11469276" y="6231499"/>
            <a:ext cx="0" cy="516731"/>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2400" dirty="0">
              <a:ln w="12700" cmpd="sng">
                <a:solidFill>
                  <a:schemeClr val="tx1"/>
                </a:solidFill>
              </a:ln>
            </a:endParaRPr>
          </a:p>
        </p:txBody>
      </p:sp>
      <p:pic>
        <p:nvPicPr>
          <p:cNvPr id="2" name="Picture 1">
            <a:extLst>
              <a:ext uri="{FF2B5EF4-FFF2-40B4-BE49-F238E27FC236}">
                <a16:creationId xmlns:a16="http://schemas.microsoft.com/office/drawing/2014/main" id="{0C98DEAB-51AC-4F8B-B31E-78CB1C2D8E04}"/>
              </a:ext>
            </a:extLst>
          </p:cNvPr>
          <p:cNvPicPr>
            <a:picLocks noChangeAspect="1"/>
          </p:cNvPicPr>
          <p:nvPr/>
        </p:nvPicPr>
        <p:blipFill>
          <a:blip r:embed="rId3"/>
          <a:stretch>
            <a:fillRect/>
          </a:stretch>
        </p:blipFill>
        <p:spPr>
          <a:xfrm>
            <a:off x="-11289" y="964726"/>
            <a:ext cx="6750272" cy="5575774"/>
          </a:xfrm>
          <a:prstGeom prst="rect">
            <a:avLst/>
          </a:prstGeom>
        </p:spPr>
      </p:pic>
      <p:pic>
        <p:nvPicPr>
          <p:cNvPr id="3" name="Picture 2">
            <a:extLst>
              <a:ext uri="{FF2B5EF4-FFF2-40B4-BE49-F238E27FC236}">
                <a16:creationId xmlns:a16="http://schemas.microsoft.com/office/drawing/2014/main" id="{C7E89D06-2BC4-49DE-8801-EA7FADA42F52}"/>
              </a:ext>
            </a:extLst>
          </p:cNvPr>
          <p:cNvPicPr>
            <a:picLocks noChangeAspect="1"/>
          </p:cNvPicPr>
          <p:nvPr/>
        </p:nvPicPr>
        <p:blipFill>
          <a:blip r:embed="rId4"/>
          <a:stretch>
            <a:fillRect/>
          </a:stretch>
        </p:blipFill>
        <p:spPr>
          <a:xfrm>
            <a:off x="6578061" y="2205969"/>
            <a:ext cx="5381686" cy="3505062"/>
          </a:xfrm>
          <a:prstGeom prst="rect">
            <a:avLst/>
          </a:prstGeom>
        </p:spPr>
      </p:pic>
      <p:sp>
        <p:nvSpPr>
          <p:cNvPr id="4" name="Rectangle 3">
            <a:extLst>
              <a:ext uri="{FF2B5EF4-FFF2-40B4-BE49-F238E27FC236}">
                <a16:creationId xmlns:a16="http://schemas.microsoft.com/office/drawing/2014/main" id="{D67AB9DF-B8A0-433E-9261-096E76317F3E}"/>
              </a:ext>
            </a:extLst>
          </p:cNvPr>
          <p:cNvSpPr/>
          <p:nvPr/>
        </p:nvSpPr>
        <p:spPr>
          <a:xfrm>
            <a:off x="7146983" y="1515613"/>
            <a:ext cx="3877793" cy="523220"/>
          </a:xfrm>
          <a:prstGeom prst="rect">
            <a:avLst/>
          </a:prstGeom>
        </p:spPr>
        <p:txBody>
          <a:bodyPr wrap="none">
            <a:spAutoFit/>
          </a:bodyPr>
          <a:lstStyle/>
          <a:p>
            <a:r>
              <a:rPr lang="en-US" sz="2800" b="1" dirty="0"/>
              <a:t>Sustainability Challenges</a:t>
            </a:r>
          </a:p>
        </p:txBody>
      </p:sp>
    </p:spTree>
    <p:extLst>
      <p:ext uri="{BB962C8B-B14F-4D97-AF65-F5344CB8AC3E}">
        <p14:creationId xmlns:p14="http://schemas.microsoft.com/office/powerpoint/2010/main" val="4219533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2003B9-2A07-45CC-A092-D4137983946F}"/>
              </a:ext>
            </a:extLst>
          </p:cNvPr>
          <p:cNvSpPr/>
          <p:nvPr/>
        </p:nvSpPr>
        <p:spPr bwMode="auto">
          <a:xfrm>
            <a:off x="-11289" y="0"/>
            <a:ext cx="12203289" cy="6604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lvl="1" defTabSz="1219170" fontAlgn="base">
              <a:spcBef>
                <a:spcPct val="0"/>
              </a:spcBef>
              <a:spcAft>
                <a:spcPct val="0"/>
              </a:spcAft>
            </a:pPr>
            <a:r>
              <a:rPr lang="en-US" sz="3733" dirty="0">
                <a:solidFill>
                  <a:srgbClr val="92D050"/>
                </a:solidFill>
              </a:rPr>
              <a:t>	What’s Next?</a:t>
            </a:r>
            <a:endParaRPr lang="en-US" sz="3733" dirty="0">
              <a:solidFill>
                <a:srgbClr val="92D050"/>
              </a:solidFill>
              <a:latin typeface="Arial" charset="0"/>
              <a:ea typeface="ＭＳ Ｐゴシック" charset="0"/>
            </a:endParaRPr>
          </a:p>
        </p:txBody>
      </p:sp>
      <p:sp>
        <p:nvSpPr>
          <p:cNvPr id="6" name="Rectangle 6">
            <a:extLst>
              <a:ext uri="{FF2B5EF4-FFF2-40B4-BE49-F238E27FC236}">
                <a16:creationId xmlns:a16="http://schemas.microsoft.com/office/drawing/2014/main" id="{DA5DDA4A-2FF6-49BD-899C-C2977E185AEB}"/>
              </a:ext>
            </a:extLst>
          </p:cNvPr>
          <p:cNvSpPr txBox="1">
            <a:spLocks noChangeArrowheads="1"/>
          </p:cNvSpPr>
          <p:nvPr/>
        </p:nvSpPr>
        <p:spPr bwMode="auto">
          <a:xfrm>
            <a:off x="11475031" y="6139777"/>
            <a:ext cx="715432" cy="706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135467" tIns="0" rIns="0" bIns="33867" numCol="1" anchor="ctr" anchorCtr="0" compatLnSpc="1">
            <a:prstTxWarp prst="textNoShape">
              <a:avLst/>
            </a:prstTxWarp>
          </a:bodyPr>
          <a:lstStyle>
            <a:defPPr>
              <a:defRPr lang="en-US"/>
            </a:defPPr>
            <a:lvl1pPr marL="0" algn="l" defTabSz="457200" rtl="0" eaLnBrk="1" latinLnBrk="0" hangingPunct="1">
              <a:defRPr sz="1600" b="0"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E43C2A8-C85B-614A-A959-7346EE6C9BD9}" type="slidenum">
              <a:rPr lang="en-US" sz="2133"/>
              <a:pPr>
                <a:defRPr/>
              </a:pPr>
              <a:t>18</a:t>
            </a:fld>
            <a:endParaRPr lang="en-US" sz="2133" dirty="0"/>
          </a:p>
        </p:txBody>
      </p:sp>
      <p:sp>
        <p:nvSpPr>
          <p:cNvPr id="8" name="Line 12">
            <a:extLst>
              <a:ext uri="{FF2B5EF4-FFF2-40B4-BE49-F238E27FC236}">
                <a16:creationId xmlns:a16="http://schemas.microsoft.com/office/drawing/2014/main" id="{D64CF48E-C13B-4A9B-9D0D-485B1A5E2F02}"/>
              </a:ext>
            </a:extLst>
          </p:cNvPr>
          <p:cNvSpPr>
            <a:spLocks noChangeShapeType="1"/>
          </p:cNvSpPr>
          <p:nvPr/>
        </p:nvSpPr>
        <p:spPr bwMode="auto">
          <a:xfrm>
            <a:off x="11469276" y="6231499"/>
            <a:ext cx="0" cy="516731"/>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2400" dirty="0">
              <a:ln w="12700" cmpd="sng">
                <a:solidFill>
                  <a:schemeClr val="tx1"/>
                </a:solidFill>
              </a:ln>
            </a:endParaRPr>
          </a:p>
        </p:txBody>
      </p:sp>
      <p:pic>
        <p:nvPicPr>
          <p:cNvPr id="2" name="Picture 1">
            <a:extLst>
              <a:ext uri="{FF2B5EF4-FFF2-40B4-BE49-F238E27FC236}">
                <a16:creationId xmlns:a16="http://schemas.microsoft.com/office/drawing/2014/main" id="{4B4EEFF8-E677-4D08-82AA-EED4645AAAD0}"/>
              </a:ext>
            </a:extLst>
          </p:cNvPr>
          <p:cNvPicPr>
            <a:picLocks noChangeAspect="1"/>
          </p:cNvPicPr>
          <p:nvPr/>
        </p:nvPicPr>
        <p:blipFill>
          <a:blip r:embed="rId3"/>
          <a:stretch>
            <a:fillRect/>
          </a:stretch>
        </p:blipFill>
        <p:spPr>
          <a:xfrm>
            <a:off x="1639887" y="660400"/>
            <a:ext cx="9091613" cy="4320430"/>
          </a:xfrm>
          <a:prstGeom prst="rect">
            <a:avLst/>
          </a:prstGeom>
        </p:spPr>
      </p:pic>
      <p:sp>
        <p:nvSpPr>
          <p:cNvPr id="7" name="Content Placeholder 10">
            <a:extLst>
              <a:ext uri="{FF2B5EF4-FFF2-40B4-BE49-F238E27FC236}">
                <a16:creationId xmlns:a16="http://schemas.microsoft.com/office/drawing/2014/main" id="{70FC6A05-6D60-4457-B1E1-67679954EB21}"/>
              </a:ext>
            </a:extLst>
          </p:cNvPr>
          <p:cNvSpPr>
            <a:spLocks noGrp="1"/>
          </p:cNvSpPr>
          <p:nvPr>
            <p:ph idx="1"/>
          </p:nvPr>
        </p:nvSpPr>
        <p:spPr>
          <a:xfrm>
            <a:off x="5973457" y="5060522"/>
            <a:ext cx="5283200" cy="1581578"/>
          </a:xfrm>
        </p:spPr>
        <p:txBody>
          <a:bodyPr/>
          <a:lstStyle/>
          <a:p>
            <a:r>
              <a:rPr lang="en-US" b="1" dirty="0"/>
              <a:t>Multi-disciplinary &amp; Multimodal</a:t>
            </a:r>
          </a:p>
          <a:p>
            <a:r>
              <a:rPr lang="en-US" b="1" dirty="0"/>
              <a:t>Open ecosystem</a:t>
            </a:r>
          </a:p>
          <a:p>
            <a:r>
              <a:rPr lang="en-US" b="1" dirty="0"/>
              <a:t>Full lifecycle</a:t>
            </a:r>
          </a:p>
          <a:p>
            <a:endParaRPr lang="en-US" dirty="0"/>
          </a:p>
        </p:txBody>
      </p:sp>
      <p:sp>
        <p:nvSpPr>
          <p:cNvPr id="9" name="Content Placeholder 10">
            <a:extLst>
              <a:ext uri="{FF2B5EF4-FFF2-40B4-BE49-F238E27FC236}">
                <a16:creationId xmlns:a16="http://schemas.microsoft.com/office/drawing/2014/main" id="{666F5594-B605-497F-A2B7-CBB6E52428FD}"/>
              </a:ext>
            </a:extLst>
          </p:cNvPr>
          <p:cNvSpPr txBox="1">
            <a:spLocks/>
          </p:cNvSpPr>
          <p:nvPr/>
        </p:nvSpPr>
        <p:spPr>
          <a:xfrm>
            <a:off x="1385093" y="5060522"/>
            <a:ext cx="5283200" cy="1568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Traveler-centric</a:t>
            </a:r>
          </a:p>
          <a:p>
            <a:r>
              <a:rPr lang="en-US" b="1" dirty="0"/>
              <a:t>Technology-driven</a:t>
            </a:r>
          </a:p>
          <a:p>
            <a:r>
              <a:rPr lang="en-US" b="1" dirty="0"/>
              <a:t>Focused on sustainability</a:t>
            </a:r>
          </a:p>
        </p:txBody>
      </p:sp>
    </p:spTree>
    <p:extLst>
      <p:ext uri="{BB962C8B-B14F-4D97-AF65-F5344CB8AC3E}">
        <p14:creationId xmlns:p14="http://schemas.microsoft.com/office/powerpoint/2010/main" val="2580598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DA5DDA4A-2FF6-49BD-899C-C2977E185AEB}"/>
              </a:ext>
            </a:extLst>
          </p:cNvPr>
          <p:cNvSpPr txBox="1">
            <a:spLocks noChangeArrowheads="1"/>
          </p:cNvSpPr>
          <p:nvPr/>
        </p:nvSpPr>
        <p:spPr bwMode="auto">
          <a:xfrm>
            <a:off x="11475031" y="6139777"/>
            <a:ext cx="715432" cy="706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135467" tIns="0" rIns="0" bIns="33867" numCol="1" anchor="ctr" anchorCtr="0" compatLnSpc="1">
            <a:prstTxWarp prst="textNoShape">
              <a:avLst/>
            </a:prstTxWarp>
          </a:bodyPr>
          <a:lstStyle>
            <a:defPPr>
              <a:defRPr lang="en-US"/>
            </a:defPPr>
            <a:lvl1pPr marL="0" algn="l" defTabSz="457200" rtl="0" eaLnBrk="1" latinLnBrk="0" hangingPunct="1">
              <a:defRPr sz="1600" b="0"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E43C2A8-C85B-614A-A959-7346EE6C9BD9}" type="slidenum">
              <a:rPr lang="en-US" sz="2133"/>
              <a:pPr>
                <a:defRPr/>
              </a:pPr>
              <a:t>19</a:t>
            </a:fld>
            <a:endParaRPr lang="en-US" sz="2133" dirty="0"/>
          </a:p>
        </p:txBody>
      </p:sp>
      <p:sp>
        <p:nvSpPr>
          <p:cNvPr id="8" name="Line 12">
            <a:extLst>
              <a:ext uri="{FF2B5EF4-FFF2-40B4-BE49-F238E27FC236}">
                <a16:creationId xmlns:a16="http://schemas.microsoft.com/office/drawing/2014/main" id="{D64CF48E-C13B-4A9B-9D0D-485B1A5E2F02}"/>
              </a:ext>
            </a:extLst>
          </p:cNvPr>
          <p:cNvSpPr>
            <a:spLocks noChangeShapeType="1"/>
          </p:cNvSpPr>
          <p:nvPr/>
        </p:nvSpPr>
        <p:spPr bwMode="auto">
          <a:xfrm>
            <a:off x="11469276" y="6231499"/>
            <a:ext cx="0" cy="516731"/>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2400" dirty="0">
              <a:ln w="12700" cmpd="sng">
                <a:solidFill>
                  <a:schemeClr val="tx1"/>
                </a:solidFill>
              </a:ln>
            </a:endParaRPr>
          </a:p>
        </p:txBody>
      </p:sp>
      <p:pic>
        <p:nvPicPr>
          <p:cNvPr id="7" name="Picture 6">
            <a:extLst>
              <a:ext uri="{FF2B5EF4-FFF2-40B4-BE49-F238E27FC236}">
                <a16:creationId xmlns:a16="http://schemas.microsoft.com/office/drawing/2014/main" id="{CD82D6D5-42E9-4DE8-B1F4-90DE172E2BFC}"/>
              </a:ext>
            </a:extLst>
          </p:cNvPr>
          <p:cNvPicPr>
            <a:picLocks noChangeAspect="1"/>
          </p:cNvPicPr>
          <p:nvPr/>
        </p:nvPicPr>
        <p:blipFill>
          <a:blip r:embed="rId3"/>
          <a:stretch>
            <a:fillRect/>
          </a:stretch>
        </p:blipFill>
        <p:spPr>
          <a:xfrm>
            <a:off x="0" y="0"/>
            <a:ext cx="12192000" cy="2737104"/>
          </a:xfrm>
          <a:prstGeom prst="rect">
            <a:avLst/>
          </a:prstGeom>
        </p:spPr>
      </p:pic>
      <p:sp>
        <p:nvSpPr>
          <p:cNvPr id="9" name="Rectangle 18">
            <a:extLst>
              <a:ext uri="{FF2B5EF4-FFF2-40B4-BE49-F238E27FC236}">
                <a16:creationId xmlns:a16="http://schemas.microsoft.com/office/drawing/2014/main" id="{0BA01538-E2CD-4233-A0DA-0E03EF86030F}"/>
              </a:ext>
            </a:extLst>
          </p:cNvPr>
          <p:cNvSpPr>
            <a:spLocks noChangeArrowheads="1"/>
          </p:cNvSpPr>
          <p:nvPr/>
        </p:nvSpPr>
        <p:spPr bwMode="auto">
          <a:xfrm>
            <a:off x="170711" y="2696246"/>
            <a:ext cx="11850577" cy="834664"/>
          </a:xfrm>
          <a:prstGeom prst="rect">
            <a:avLst/>
          </a:prstGeom>
          <a:noFill/>
          <a:ln w="12700">
            <a:noFill/>
            <a:miter lim="800000"/>
            <a:headEnd/>
            <a:tailEnd/>
          </a:ln>
        </p:spPr>
        <p:txBody>
          <a:bodyPr lIns="0" tIns="0" rIns="0" bIns="0" anchor="b"/>
          <a:lstStyle/>
          <a:p>
            <a:pPr algn="ctr" fontAlgn="base">
              <a:spcBef>
                <a:spcPct val="0"/>
              </a:spcBef>
              <a:spcAft>
                <a:spcPct val="0"/>
              </a:spcAft>
              <a:defRPr/>
            </a:pPr>
            <a:r>
              <a:rPr lang="en-US" sz="2400" b="1" dirty="0"/>
              <a:t>How Mobility on Demand (MOD) Concepts are Re-Shaping Mobility for Rural and Elderly/Disabled Customers in the US: Lessons Learned from the Field</a:t>
            </a:r>
          </a:p>
        </p:txBody>
      </p:sp>
      <p:pic>
        <p:nvPicPr>
          <p:cNvPr id="10" name="Picture 9">
            <a:extLst>
              <a:ext uri="{FF2B5EF4-FFF2-40B4-BE49-F238E27FC236}">
                <a16:creationId xmlns:a16="http://schemas.microsoft.com/office/drawing/2014/main" id="{5AAB560C-4EF8-460D-8B46-C7B4DB0E4D92}"/>
              </a:ext>
            </a:extLst>
          </p:cNvPr>
          <p:cNvPicPr>
            <a:picLocks noChangeAspect="1"/>
          </p:cNvPicPr>
          <p:nvPr/>
        </p:nvPicPr>
        <p:blipFill>
          <a:blip r:embed="rId4"/>
          <a:stretch>
            <a:fillRect/>
          </a:stretch>
        </p:blipFill>
        <p:spPr>
          <a:xfrm>
            <a:off x="328722" y="5317931"/>
            <a:ext cx="4598873" cy="1443738"/>
          </a:xfrm>
          <a:prstGeom prst="rect">
            <a:avLst/>
          </a:prstGeom>
        </p:spPr>
      </p:pic>
      <p:sp>
        <p:nvSpPr>
          <p:cNvPr id="12" name="Rectangle 18">
            <a:extLst>
              <a:ext uri="{FF2B5EF4-FFF2-40B4-BE49-F238E27FC236}">
                <a16:creationId xmlns:a16="http://schemas.microsoft.com/office/drawing/2014/main" id="{2D8F8FDA-D19D-4276-A413-8AE876EEC727}"/>
              </a:ext>
            </a:extLst>
          </p:cNvPr>
          <p:cNvSpPr>
            <a:spLocks noChangeArrowheads="1"/>
          </p:cNvSpPr>
          <p:nvPr/>
        </p:nvSpPr>
        <p:spPr bwMode="auto">
          <a:xfrm>
            <a:off x="3511549" y="3856120"/>
            <a:ext cx="4991099" cy="593364"/>
          </a:xfrm>
          <a:prstGeom prst="rect">
            <a:avLst/>
          </a:prstGeom>
          <a:solidFill>
            <a:schemeClr val="accent6">
              <a:lumMod val="20000"/>
              <a:lumOff val="80000"/>
            </a:schemeClr>
          </a:solidFill>
          <a:ln w="12700">
            <a:noFill/>
            <a:miter lim="800000"/>
            <a:headEnd/>
            <a:tailEnd/>
          </a:ln>
        </p:spPr>
        <p:txBody>
          <a:bodyPr lIns="0" tIns="0" rIns="0" bIns="0" anchor="b"/>
          <a:lstStyle/>
          <a:p>
            <a:pPr algn="ctr" fontAlgn="base">
              <a:spcBef>
                <a:spcPct val="0"/>
              </a:spcBef>
              <a:spcAft>
                <a:spcPct val="0"/>
              </a:spcAft>
              <a:defRPr/>
            </a:pPr>
            <a:r>
              <a:rPr lang="en-US" sz="4400" b="1" dirty="0"/>
              <a:t>THANK YOU</a:t>
            </a:r>
          </a:p>
        </p:txBody>
      </p:sp>
      <p:sp>
        <p:nvSpPr>
          <p:cNvPr id="14" name="Rectangle 18">
            <a:extLst>
              <a:ext uri="{FF2B5EF4-FFF2-40B4-BE49-F238E27FC236}">
                <a16:creationId xmlns:a16="http://schemas.microsoft.com/office/drawing/2014/main" id="{DC0BE627-005A-4152-94BD-324229E9E425}"/>
              </a:ext>
            </a:extLst>
          </p:cNvPr>
          <p:cNvSpPr>
            <a:spLocks noChangeArrowheads="1"/>
          </p:cNvSpPr>
          <p:nvPr/>
        </p:nvSpPr>
        <p:spPr bwMode="auto">
          <a:xfrm>
            <a:off x="1986705" y="4415111"/>
            <a:ext cx="8218587" cy="958895"/>
          </a:xfrm>
          <a:prstGeom prst="rect">
            <a:avLst/>
          </a:prstGeom>
          <a:noFill/>
          <a:ln w="12700">
            <a:noFill/>
            <a:miter lim="800000"/>
            <a:headEnd/>
            <a:tailEnd/>
          </a:ln>
        </p:spPr>
        <p:txBody>
          <a:bodyPr lIns="0" tIns="0" rIns="0" bIns="0" anchor="b"/>
          <a:lstStyle/>
          <a:p>
            <a:pPr algn="ctr" fontAlgn="base">
              <a:spcBef>
                <a:spcPct val="0"/>
              </a:spcBef>
              <a:spcAft>
                <a:spcPct val="0"/>
              </a:spcAft>
              <a:defRPr/>
            </a:pPr>
            <a:r>
              <a:rPr lang="en-US" sz="2800" b="1" dirty="0"/>
              <a:t>Steve Wilks: </a:t>
            </a:r>
            <a:r>
              <a:rPr lang="en-US" sz="2800" b="1" dirty="0">
                <a:hlinkClick r:id="rId5"/>
              </a:rPr>
              <a:t>swilks@ibigroup.com</a:t>
            </a:r>
            <a:endParaRPr lang="en-US" sz="2800" b="1" dirty="0"/>
          </a:p>
          <a:p>
            <a:pPr algn="ctr" fontAlgn="base">
              <a:spcBef>
                <a:spcPct val="0"/>
              </a:spcBef>
              <a:spcAft>
                <a:spcPct val="0"/>
              </a:spcAft>
              <a:defRPr/>
            </a:pPr>
            <a:r>
              <a:rPr lang="en-US" sz="2400" b="1" dirty="0">
                <a:latin typeface="Arial" charset="0"/>
              </a:rPr>
              <a:t>Santosh Mishra: </a:t>
            </a:r>
            <a:r>
              <a:rPr lang="en-US" sz="2400" b="1" dirty="0">
                <a:latin typeface="Arial" charset="0"/>
                <a:hlinkClick r:id="rId6"/>
              </a:rPr>
              <a:t>santosh.mishra@ibigroup.com</a:t>
            </a:r>
            <a:endParaRPr lang="en-US" sz="2400" b="1" dirty="0">
              <a:latin typeface="Arial" charset="0"/>
            </a:endParaRPr>
          </a:p>
        </p:txBody>
      </p:sp>
      <p:sp>
        <p:nvSpPr>
          <p:cNvPr id="15" name="Rectangle 14">
            <a:extLst>
              <a:ext uri="{FF2B5EF4-FFF2-40B4-BE49-F238E27FC236}">
                <a16:creationId xmlns:a16="http://schemas.microsoft.com/office/drawing/2014/main" id="{59BDC8ED-38F8-4E30-B6B4-52D19F5A296B}"/>
              </a:ext>
            </a:extLst>
          </p:cNvPr>
          <p:cNvSpPr/>
          <p:nvPr/>
        </p:nvSpPr>
        <p:spPr>
          <a:xfrm>
            <a:off x="9343815" y="6167812"/>
            <a:ext cx="1596976" cy="400110"/>
          </a:xfrm>
          <a:prstGeom prst="rect">
            <a:avLst/>
          </a:prstGeom>
        </p:spPr>
        <p:txBody>
          <a:bodyPr wrap="none">
            <a:spAutoFit/>
          </a:bodyPr>
          <a:lstStyle/>
          <a:p>
            <a:r>
              <a:rPr lang="en-US" sz="2000" dirty="0"/>
              <a:t>May 31, 2022</a:t>
            </a:r>
          </a:p>
        </p:txBody>
      </p:sp>
    </p:spTree>
    <p:extLst>
      <p:ext uri="{BB962C8B-B14F-4D97-AF65-F5344CB8AC3E}">
        <p14:creationId xmlns:p14="http://schemas.microsoft.com/office/powerpoint/2010/main" val="4114652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2003B9-2A07-45CC-A092-D4137983946F}"/>
              </a:ext>
            </a:extLst>
          </p:cNvPr>
          <p:cNvSpPr/>
          <p:nvPr/>
        </p:nvSpPr>
        <p:spPr bwMode="auto">
          <a:xfrm>
            <a:off x="-11289" y="0"/>
            <a:ext cx="12203289" cy="6604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lvl="1" defTabSz="1219170" fontAlgn="base">
              <a:spcBef>
                <a:spcPct val="0"/>
              </a:spcBef>
              <a:spcAft>
                <a:spcPct val="0"/>
              </a:spcAft>
            </a:pPr>
            <a:r>
              <a:rPr lang="en-US" sz="3733" dirty="0">
                <a:solidFill>
                  <a:srgbClr val="92D050"/>
                </a:solidFill>
              </a:rPr>
              <a:t>Discussion Overview – </a:t>
            </a:r>
            <a:r>
              <a:rPr lang="en-US" sz="3733" i="1" dirty="0">
                <a:solidFill>
                  <a:srgbClr val="92D050"/>
                </a:solidFill>
              </a:rPr>
              <a:t>Mobility On Demand </a:t>
            </a:r>
            <a:r>
              <a:rPr lang="en-US" sz="3733" dirty="0">
                <a:solidFill>
                  <a:srgbClr val="92D050"/>
                </a:solidFill>
              </a:rPr>
              <a:t>(MoD)</a:t>
            </a:r>
            <a:endParaRPr lang="en-US" sz="3733" i="1" dirty="0">
              <a:solidFill>
                <a:srgbClr val="92D050"/>
              </a:solidFill>
              <a:latin typeface="Arial" charset="0"/>
              <a:ea typeface="ＭＳ Ｐゴシック" charset="0"/>
            </a:endParaRPr>
          </a:p>
        </p:txBody>
      </p:sp>
      <p:sp>
        <p:nvSpPr>
          <p:cNvPr id="6" name="Rectangle 6">
            <a:extLst>
              <a:ext uri="{FF2B5EF4-FFF2-40B4-BE49-F238E27FC236}">
                <a16:creationId xmlns:a16="http://schemas.microsoft.com/office/drawing/2014/main" id="{DA5DDA4A-2FF6-49BD-899C-C2977E185AEB}"/>
              </a:ext>
            </a:extLst>
          </p:cNvPr>
          <p:cNvSpPr txBox="1">
            <a:spLocks noChangeArrowheads="1"/>
          </p:cNvSpPr>
          <p:nvPr/>
        </p:nvSpPr>
        <p:spPr bwMode="auto">
          <a:xfrm>
            <a:off x="11475031" y="6139777"/>
            <a:ext cx="715432" cy="706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135467" tIns="0" rIns="0" bIns="33867" numCol="1" anchor="ctr" anchorCtr="0" compatLnSpc="1">
            <a:prstTxWarp prst="textNoShape">
              <a:avLst/>
            </a:prstTxWarp>
          </a:bodyPr>
          <a:lstStyle>
            <a:defPPr>
              <a:defRPr lang="en-US"/>
            </a:defPPr>
            <a:lvl1pPr marL="0" algn="l" defTabSz="457200" rtl="0" eaLnBrk="1" latinLnBrk="0" hangingPunct="1">
              <a:defRPr sz="1600" b="0"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E43C2A8-C85B-614A-A959-7346EE6C9BD9}" type="slidenum">
              <a:rPr lang="en-US" sz="2133"/>
              <a:pPr>
                <a:defRPr/>
              </a:pPr>
              <a:t>2</a:t>
            </a:fld>
            <a:endParaRPr lang="en-US" sz="2133" dirty="0"/>
          </a:p>
        </p:txBody>
      </p:sp>
      <p:sp>
        <p:nvSpPr>
          <p:cNvPr id="8" name="Line 12">
            <a:extLst>
              <a:ext uri="{FF2B5EF4-FFF2-40B4-BE49-F238E27FC236}">
                <a16:creationId xmlns:a16="http://schemas.microsoft.com/office/drawing/2014/main" id="{D64CF48E-C13B-4A9B-9D0D-485B1A5E2F02}"/>
              </a:ext>
            </a:extLst>
          </p:cNvPr>
          <p:cNvSpPr>
            <a:spLocks noChangeShapeType="1"/>
          </p:cNvSpPr>
          <p:nvPr/>
        </p:nvSpPr>
        <p:spPr bwMode="auto">
          <a:xfrm>
            <a:off x="11469276" y="6231499"/>
            <a:ext cx="0" cy="516731"/>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2400" dirty="0">
              <a:ln w="12700" cmpd="sng">
                <a:solidFill>
                  <a:schemeClr val="tx1"/>
                </a:solidFill>
              </a:ln>
            </a:endParaRPr>
          </a:p>
        </p:txBody>
      </p:sp>
      <p:pic>
        <p:nvPicPr>
          <p:cNvPr id="3" name="Picture 2">
            <a:extLst>
              <a:ext uri="{FF2B5EF4-FFF2-40B4-BE49-F238E27FC236}">
                <a16:creationId xmlns:a16="http://schemas.microsoft.com/office/drawing/2014/main" id="{2303D7EF-981C-426B-A804-36AD1053FAA0}"/>
              </a:ext>
            </a:extLst>
          </p:cNvPr>
          <p:cNvPicPr>
            <a:picLocks noChangeAspect="1"/>
          </p:cNvPicPr>
          <p:nvPr/>
        </p:nvPicPr>
        <p:blipFill>
          <a:blip r:embed="rId3"/>
          <a:stretch>
            <a:fillRect/>
          </a:stretch>
        </p:blipFill>
        <p:spPr>
          <a:xfrm>
            <a:off x="7095744" y="1268925"/>
            <a:ext cx="4737003" cy="4962574"/>
          </a:xfrm>
          <a:prstGeom prst="rect">
            <a:avLst/>
          </a:prstGeom>
        </p:spPr>
      </p:pic>
      <p:grpSp>
        <p:nvGrpSpPr>
          <p:cNvPr id="9" name="Group 8">
            <a:extLst>
              <a:ext uri="{FF2B5EF4-FFF2-40B4-BE49-F238E27FC236}">
                <a16:creationId xmlns:a16="http://schemas.microsoft.com/office/drawing/2014/main" id="{426A54B2-4B6D-46DE-A474-E18E70A824B8}"/>
              </a:ext>
            </a:extLst>
          </p:cNvPr>
          <p:cNvGrpSpPr/>
          <p:nvPr/>
        </p:nvGrpSpPr>
        <p:grpSpPr>
          <a:xfrm>
            <a:off x="577377" y="1206380"/>
            <a:ext cx="8331179" cy="4534020"/>
            <a:chOff x="252329" y="778419"/>
            <a:chExt cx="5775871" cy="3456064"/>
          </a:xfrm>
        </p:grpSpPr>
        <p:sp>
          <p:nvSpPr>
            <p:cNvPr id="11" name="Rectangle 10">
              <a:extLst>
                <a:ext uri="{FF2B5EF4-FFF2-40B4-BE49-F238E27FC236}">
                  <a16:creationId xmlns:a16="http://schemas.microsoft.com/office/drawing/2014/main" id="{764F7AD4-5772-4652-9407-897C1F4E9016}"/>
                </a:ext>
              </a:extLst>
            </p:cNvPr>
            <p:cNvSpPr/>
            <p:nvPr/>
          </p:nvSpPr>
          <p:spPr bwMode="auto">
            <a:xfrm>
              <a:off x="529969" y="3395010"/>
              <a:ext cx="3810000" cy="620973"/>
            </a:xfrm>
            <a:prstGeom prst="rect">
              <a:avLst/>
            </a:prstGeom>
            <a:solidFill>
              <a:srgbClr val="F6AA4A"/>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933" dirty="0">
                <a:solidFill>
                  <a:srgbClr val="000000"/>
                </a:solidFill>
                <a:latin typeface="Arial" charset="0"/>
                <a:ea typeface="ＭＳ Ｐゴシック" charset="0"/>
              </a:endParaRPr>
            </a:p>
          </p:txBody>
        </p:sp>
        <p:sp>
          <p:nvSpPr>
            <p:cNvPr id="12" name="Rectangle 11">
              <a:extLst>
                <a:ext uri="{FF2B5EF4-FFF2-40B4-BE49-F238E27FC236}">
                  <a16:creationId xmlns:a16="http://schemas.microsoft.com/office/drawing/2014/main" id="{B61B0A62-5A4E-40F2-AC21-43383F4CE97A}"/>
                </a:ext>
              </a:extLst>
            </p:cNvPr>
            <p:cNvSpPr/>
            <p:nvPr/>
          </p:nvSpPr>
          <p:spPr bwMode="auto">
            <a:xfrm>
              <a:off x="510353" y="2556810"/>
              <a:ext cx="3810000" cy="683685"/>
            </a:xfrm>
            <a:prstGeom prst="rect">
              <a:avLst/>
            </a:prstGeom>
            <a:solidFill>
              <a:srgbClr val="707173"/>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933" dirty="0">
                <a:solidFill>
                  <a:srgbClr val="000000"/>
                </a:solidFill>
                <a:latin typeface="Arial" charset="0"/>
                <a:ea typeface="ＭＳ Ｐゴシック" charset="0"/>
              </a:endParaRPr>
            </a:p>
          </p:txBody>
        </p:sp>
        <p:sp>
          <p:nvSpPr>
            <p:cNvPr id="13" name="Rectangle 12">
              <a:extLst>
                <a:ext uri="{FF2B5EF4-FFF2-40B4-BE49-F238E27FC236}">
                  <a16:creationId xmlns:a16="http://schemas.microsoft.com/office/drawing/2014/main" id="{386E8133-152A-485D-A28B-0015CEF91583}"/>
                </a:ext>
              </a:extLst>
            </p:cNvPr>
            <p:cNvSpPr/>
            <p:nvPr/>
          </p:nvSpPr>
          <p:spPr bwMode="auto">
            <a:xfrm>
              <a:off x="510353" y="1689032"/>
              <a:ext cx="3810000" cy="681571"/>
            </a:xfrm>
            <a:prstGeom prst="rect">
              <a:avLst/>
            </a:prstGeom>
            <a:solidFill>
              <a:srgbClr val="10A9E2"/>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933" dirty="0">
                <a:solidFill>
                  <a:srgbClr val="000000"/>
                </a:solidFill>
                <a:latin typeface="Arial" charset="0"/>
                <a:ea typeface="ＭＳ Ｐゴシック" charset="0"/>
              </a:endParaRPr>
            </a:p>
          </p:txBody>
        </p:sp>
        <p:sp>
          <p:nvSpPr>
            <p:cNvPr id="14" name="Rectangle 13">
              <a:extLst>
                <a:ext uri="{FF2B5EF4-FFF2-40B4-BE49-F238E27FC236}">
                  <a16:creationId xmlns:a16="http://schemas.microsoft.com/office/drawing/2014/main" id="{BF4ACEC5-0D6B-4BA8-9E1C-4180D4115586}"/>
                </a:ext>
              </a:extLst>
            </p:cNvPr>
            <p:cNvSpPr/>
            <p:nvPr/>
          </p:nvSpPr>
          <p:spPr bwMode="auto">
            <a:xfrm>
              <a:off x="480929" y="833861"/>
              <a:ext cx="3810000" cy="683511"/>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933" dirty="0">
                <a:solidFill>
                  <a:srgbClr val="000000"/>
                </a:solidFill>
                <a:latin typeface="Arial" charset="0"/>
                <a:ea typeface="ＭＳ Ｐゴシック" charset="0"/>
              </a:endParaRPr>
            </a:p>
          </p:txBody>
        </p:sp>
        <p:sp>
          <p:nvSpPr>
            <p:cNvPr id="15" name="Pentagon 4">
              <a:extLst>
                <a:ext uri="{FF2B5EF4-FFF2-40B4-BE49-F238E27FC236}">
                  <a16:creationId xmlns:a16="http://schemas.microsoft.com/office/drawing/2014/main" id="{8F6C9562-3031-43F3-8286-17394F97EBA1}"/>
                </a:ext>
              </a:extLst>
            </p:cNvPr>
            <p:cNvSpPr/>
            <p:nvPr/>
          </p:nvSpPr>
          <p:spPr bwMode="auto">
            <a:xfrm>
              <a:off x="252329" y="833861"/>
              <a:ext cx="990600" cy="683511"/>
            </a:xfrm>
            <a:prstGeom prst="homePlate">
              <a:avLst/>
            </a:prstGeom>
            <a:solidFill>
              <a:srgbClr val="82BF1F"/>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933" dirty="0">
                <a:solidFill>
                  <a:srgbClr val="000000"/>
                </a:solidFill>
                <a:latin typeface="Arial" charset="0"/>
                <a:ea typeface="ＭＳ Ｐゴシック" charset="0"/>
              </a:endParaRPr>
            </a:p>
          </p:txBody>
        </p:sp>
        <p:sp>
          <p:nvSpPr>
            <p:cNvPr id="16" name="Pentagon 11">
              <a:extLst>
                <a:ext uri="{FF2B5EF4-FFF2-40B4-BE49-F238E27FC236}">
                  <a16:creationId xmlns:a16="http://schemas.microsoft.com/office/drawing/2014/main" id="{B8E90875-0016-4D0F-9BFB-7197768F12B7}"/>
                </a:ext>
              </a:extLst>
            </p:cNvPr>
            <p:cNvSpPr/>
            <p:nvPr/>
          </p:nvSpPr>
          <p:spPr bwMode="auto">
            <a:xfrm>
              <a:off x="260628" y="1686918"/>
              <a:ext cx="990600" cy="681088"/>
            </a:xfrm>
            <a:prstGeom prst="homePlate">
              <a:avLst/>
            </a:prstGeom>
            <a:solidFill>
              <a:srgbClr val="19B7EF"/>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933" dirty="0">
                <a:solidFill>
                  <a:srgbClr val="000000"/>
                </a:solidFill>
                <a:latin typeface="Arial" charset="0"/>
                <a:ea typeface="ＭＳ Ｐゴシック" charset="0"/>
              </a:endParaRPr>
            </a:p>
          </p:txBody>
        </p:sp>
        <p:sp>
          <p:nvSpPr>
            <p:cNvPr id="17" name="Pentagon 13">
              <a:extLst>
                <a:ext uri="{FF2B5EF4-FFF2-40B4-BE49-F238E27FC236}">
                  <a16:creationId xmlns:a16="http://schemas.microsoft.com/office/drawing/2014/main" id="{271DABFB-BB43-4C15-AA5B-802A88161213}"/>
                </a:ext>
              </a:extLst>
            </p:cNvPr>
            <p:cNvSpPr/>
            <p:nvPr/>
          </p:nvSpPr>
          <p:spPr bwMode="auto">
            <a:xfrm>
              <a:off x="269265" y="2556810"/>
              <a:ext cx="990600" cy="685800"/>
            </a:xfrm>
            <a:prstGeom prst="homePlate">
              <a:avLst/>
            </a:prstGeom>
            <a:solidFill>
              <a:srgbClr val="838485"/>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933" dirty="0">
                <a:solidFill>
                  <a:srgbClr val="000000"/>
                </a:solidFill>
                <a:latin typeface="Arial" charset="0"/>
                <a:ea typeface="ＭＳ Ｐゴシック" charset="0"/>
              </a:endParaRPr>
            </a:p>
          </p:txBody>
        </p:sp>
        <p:sp>
          <p:nvSpPr>
            <p:cNvPr id="18" name="Pentagon 14">
              <a:extLst>
                <a:ext uri="{FF2B5EF4-FFF2-40B4-BE49-F238E27FC236}">
                  <a16:creationId xmlns:a16="http://schemas.microsoft.com/office/drawing/2014/main" id="{85DDFED8-2400-473E-829E-6A371BB9796E}"/>
                </a:ext>
              </a:extLst>
            </p:cNvPr>
            <p:cNvSpPr/>
            <p:nvPr/>
          </p:nvSpPr>
          <p:spPr bwMode="auto">
            <a:xfrm>
              <a:off x="260628" y="3394458"/>
              <a:ext cx="990600" cy="625896"/>
            </a:xfrm>
            <a:prstGeom prst="homePlate">
              <a:avLst/>
            </a:prstGeom>
            <a:solidFill>
              <a:srgbClr val="F7B565"/>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933" dirty="0">
                <a:solidFill>
                  <a:srgbClr val="000000"/>
                </a:solidFill>
                <a:latin typeface="Arial" charset="0"/>
                <a:ea typeface="ＭＳ Ｐゴシック" charset="0"/>
              </a:endParaRPr>
            </a:p>
          </p:txBody>
        </p:sp>
        <p:sp>
          <p:nvSpPr>
            <p:cNvPr id="19" name="TextBox 18">
              <a:extLst>
                <a:ext uri="{FF2B5EF4-FFF2-40B4-BE49-F238E27FC236}">
                  <a16:creationId xmlns:a16="http://schemas.microsoft.com/office/drawing/2014/main" id="{88C6702D-F839-480E-9CBA-B392F99D7C6C}"/>
                </a:ext>
              </a:extLst>
            </p:cNvPr>
            <p:cNvSpPr txBox="1"/>
            <p:nvPr/>
          </p:nvSpPr>
          <p:spPr bwMode="auto">
            <a:xfrm>
              <a:off x="530723" y="1410469"/>
              <a:ext cx="838200" cy="334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489600" numCol="1" rtlCol="0" anchor="b" anchorCtr="0" compatLnSpc="1">
              <a:prstTxWarp prst="textNoShape">
                <a:avLst/>
              </a:prstTxWarp>
              <a:noAutofit/>
            </a:bodyPr>
            <a:lstStyle/>
            <a:p>
              <a:pPr defTabSz="1219170"/>
              <a:r>
                <a:rPr lang="en-US" sz="2933" dirty="0">
                  <a:solidFill>
                    <a:prstClr val="white"/>
                  </a:solidFill>
                  <a:latin typeface="Calibri" panose="020F0502020204030204"/>
                </a:rPr>
                <a:t>1</a:t>
              </a:r>
            </a:p>
          </p:txBody>
        </p:sp>
        <p:sp>
          <p:nvSpPr>
            <p:cNvPr id="20" name="TextBox 19">
              <a:extLst>
                <a:ext uri="{FF2B5EF4-FFF2-40B4-BE49-F238E27FC236}">
                  <a16:creationId xmlns:a16="http://schemas.microsoft.com/office/drawing/2014/main" id="{D0FD0646-B8F2-4443-A40C-BE0587D470AD}"/>
                </a:ext>
              </a:extLst>
            </p:cNvPr>
            <p:cNvSpPr txBox="1"/>
            <p:nvPr/>
          </p:nvSpPr>
          <p:spPr bwMode="auto">
            <a:xfrm>
              <a:off x="1292723" y="778419"/>
              <a:ext cx="3233054" cy="957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489600" numCol="1" rtlCol="0" anchor="b" anchorCtr="0" compatLnSpc="1">
              <a:prstTxWarp prst="textNoShape">
                <a:avLst/>
              </a:prstTxWarp>
              <a:noAutofit/>
            </a:bodyPr>
            <a:lstStyle/>
            <a:p>
              <a:pPr defTabSz="1219170"/>
              <a:r>
                <a:rPr lang="en-US" sz="2933" dirty="0">
                  <a:solidFill>
                    <a:prstClr val="white"/>
                  </a:solidFill>
                  <a:latin typeface="Calibri" panose="020F0502020204030204"/>
                </a:rPr>
                <a:t>What is MoD</a:t>
              </a:r>
            </a:p>
          </p:txBody>
        </p:sp>
        <p:sp>
          <p:nvSpPr>
            <p:cNvPr id="21" name="TextBox 20">
              <a:extLst>
                <a:ext uri="{FF2B5EF4-FFF2-40B4-BE49-F238E27FC236}">
                  <a16:creationId xmlns:a16="http://schemas.microsoft.com/office/drawing/2014/main" id="{05679586-F3E7-4496-BBF5-11ABD464A72F}"/>
                </a:ext>
              </a:extLst>
            </p:cNvPr>
            <p:cNvSpPr txBox="1"/>
            <p:nvPr/>
          </p:nvSpPr>
          <p:spPr bwMode="auto">
            <a:xfrm>
              <a:off x="1418142" y="1981222"/>
              <a:ext cx="4610058" cy="765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489600" numCol="1" rtlCol="0" anchor="b" anchorCtr="0" compatLnSpc="1">
              <a:prstTxWarp prst="textNoShape">
                <a:avLst/>
              </a:prstTxWarp>
              <a:noAutofit/>
            </a:bodyPr>
            <a:lstStyle/>
            <a:p>
              <a:pPr defTabSz="1219170"/>
              <a:r>
                <a:rPr lang="en-US" sz="2933" dirty="0">
                  <a:solidFill>
                    <a:prstClr val="white"/>
                  </a:solidFill>
                  <a:latin typeface="Calibri" panose="020F0502020204030204"/>
                </a:rPr>
                <a:t>Mobility Industry Trends</a:t>
              </a:r>
            </a:p>
            <a:p>
              <a:pPr defTabSz="1219170"/>
              <a:r>
                <a:rPr lang="en-US" sz="2933" dirty="0">
                  <a:solidFill>
                    <a:prstClr val="white"/>
                  </a:solidFill>
                  <a:latin typeface="Calibri" panose="020F0502020204030204"/>
                </a:rPr>
                <a:t>(&amp; Issues/Challenges)</a:t>
              </a:r>
              <a:endParaRPr lang="en-US" sz="2933" dirty="0">
                <a:solidFill>
                  <a:prstClr val="black"/>
                </a:solidFill>
                <a:latin typeface="Calibri" panose="020F0502020204030204"/>
              </a:endParaRPr>
            </a:p>
          </p:txBody>
        </p:sp>
        <p:sp>
          <p:nvSpPr>
            <p:cNvPr id="22" name="TextBox 21">
              <a:extLst>
                <a:ext uri="{FF2B5EF4-FFF2-40B4-BE49-F238E27FC236}">
                  <a16:creationId xmlns:a16="http://schemas.microsoft.com/office/drawing/2014/main" id="{65BB7F59-D4CC-452E-967E-7EA9B2D29D64}"/>
                </a:ext>
              </a:extLst>
            </p:cNvPr>
            <p:cNvSpPr txBox="1"/>
            <p:nvPr/>
          </p:nvSpPr>
          <p:spPr bwMode="auto">
            <a:xfrm>
              <a:off x="1397594" y="2857831"/>
              <a:ext cx="2266049" cy="765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489600" numCol="1" rtlCol="0" anchor="b" anchorCtr="0" compatLnSpc="1">
              <a:prstTxWarp prst="textNoShape">
                <a:avLst/>
              </a:prstTxWarp>
              <a:noAutofit/>
            </a:bodyPr>
            <a:lstStyle/>
            <a:p>
              <a:pPr defTabSz="1219170"/>
              <a:r>
                <a:rPr lang="en-US" sz="2933" dirty="0">
                  <a:solidFill>
                    <a:prstClr val="white"/>
                  </a:solidFill>
                  <a:latin typeface="Calibri" panose="020F0502020204030204"/>
                </a:rPr>
                <a:t>IBI Experience:  Paratransit &amp; Rural</a:t>
              </a:r>
              <a:endParaRPr lang="en-US" sz="2933" dirty="0">
                <a:solidFill>
                  <a:prstClr val="black"/>
                </a:solidFill>
                <a:latin typeface="Calibri" panose="020F0502020204030204"/>
              </a:endParaRPr>
            </a:p>
          </p:txBody>
        </p:sp>
        <p:sp>
          <p:nvSpPr>
            <p:cNvPr id="23" name="TextBox 22">
              <a:extLst>
                <a:ext uri="{FF2B5EF4-FFF2-40B4-BE49-F238E27FC236}">
                  <a16:creationId xmlns:a16="http://schemas.microsoft.com/office/drawing/2014/main" id="{E88EB8BF-D499-4018-A029-030B91E6611D}"/>
                </a:ext>
              </a:extLst>
            </p:cNvPr>
            <p:cNvSpPr txBox="1"/>
            <p:nvPr/>
          </p:nvSpPr>
          <p:spPr bwMode="auto">
            <a:xfrm>
              <a:off x="1270503" y="3455255"/>
              <a:ext cx="4610058" cy="779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489600" numCol="1" rtlCol="0" anchor="b" anchorCtr="0" compatLnSpc="1">
              <a:prstTxWarp prst="textNoShape">
                <a:avLst/>
              </a:prstTxWarp>
              <a:noAutofit/>
            </a:bodyPr>
            <a:lstStyle/>
            <a:p>
              <a:pPr defTabSz="1219170"/>
              <a:r>
                <a:rPr lang="en-US" sz="2933" dirty="0">
                  <a:solidFill>
                    <a:prstClr val="white"/>
                  </a:solidFill>
                  <a:latin typeface="Calibri" panose="020F0502020204030204"/>
                </a:rPr>
                <a:t>What’s Next?</a:t>
              </a:r>
              <a:endParaRPr lang="en-US" sz="2933" dirty="0">
                <a:solidFill>
                  <a:prstClr val="black"/>
                </a:solidFill>
                <a:latin typeface="Calibri" panose="020F0502020204030204"/>
              </a:endParaRPr>
            </a:p>
          </p:txBody>
        </p:sp>
        <p:sp>
          <p:nvSpPr>
            <p:cNvPr id="24" name="TextBox 23">
              <a:extLst>
                <a:ext uri="{FF2B5EF4-FFF2-40B4-BE49-F238E27FC236}">
                  <a16:creationId xmlns:a16="http://schemas.microsoft.com/office/drawing/2014/main" id="{D7AFDBD2-379D-4CF4-89E6-4C6B7D0B596E}"/>
                </a:ext>
              </a:extLst>
            </p:cNvPr>
            <p:cNvSpPr txBox="1"/>
            <p:nvPr/>
          </p:nvSpPr>
          <p:spPr bwMode="auto">
            <a:xfrm>
              <a:off x="529969" y="1948167"/>
              <a:ext cx="838200" cy="58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489600" numCol="1" rtlCol="0" anchor="b" anchorCtr="0" compatLnSpc="1">
              <a:prstTxWarp prst="textNoShape">
                <a:avLst/>
              </a:prstTxWarp>
              <a:noAutofit/>
            </a:bodyPr>
            <a:lstStyle/>
            <a:p>
              <a:pPr defTabSz="1219170"/>
              <a:r>
                <a:rPr lang="en-US" sz="2933" dirty="0">
                  <a:solidFill>
                    <a:prstClr val="white"/>
                  </a:solidFill>
                  <a:latin typeface="Calibri" panose="020F0502020204030204"/>
                </a:rPr>
                <a:t>2</a:t>
              </a:r>
            </a:p>
          </p:txBody>
        </p:sp>
        <p:sp>
          <p:nvSpPr>
            <p:cNvPr id="25" name="TextBox 24">
              <a:extLst>
                <a:ext uri="{FF2B5EF4-FFF2-40B4-BE49-F238E27FC236}">
                  <a16:creationId xmlns:a16="http://schemas.microsoft.com/office/drawing/2014/main" id="{0E777B82-1AEA-4D85-9295-16DB75F51A5C}"/>
                </a:ext>
              </a:extLst>
            </p:cNvPr>
            <p:cNvSpPr txBox="1"/>
            <p:nvPr/>
          </p:nvSpPr>
          <p:spPr bwMode="auto">
            <a:xfrm>
              <a:off x="510353" y="2843000"/>
              <a:ext cx="838200" cy="58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489600" numCol="1" rtlCol="0" anchor="b" anchorCtr="0" compatLnSpc="1">
              <a:prstTxWarp prst="textNoShape">
                <a:avLst/>
              </a:prstTxWarp>
              <a:noAutofit/>
            </a:bodyPr>
            <a:lstStyle/>
            <a:p>
              <a:pPr defTabSz="1219170"/>
              <a:r>
                <a:rPr lang="en-US" sz="2933" dirty="0">
                  <a:solidFill>
                    <a:prstClr val="white"/>
                  </a:solidFill>
                  <a:latin typeface="Calibri" panose="020F0502020204030204"/>
                </a:rPr>
                <a:t>3</a:t>
              </a:r>
            </a:p>
          </p:txBody>
        </p:sp>
        <p:sp>
          <p:nvSpPr>
            <p:cNvPr id="26" name="TextBox 25">
              <a:extLst>
                <a:ext uri="{FF2B5EF4-FFF2-40B4-BE49-F238E27FC236}">
                  <a16:creationId xmlns:a16="http://schemas.microsoft.com/office/drawing/2014/main" id="{51AA73E3-3F0E-43CE-9B0C-963481F71892}"/>
                </a:ext>
              </a:extLst>
            </p:cNvPr>
            <p:cNvSpPr txBox="1"/>
            <p:nvPr/>
          </p:nvSpPr>
          <p:spPr bwMode="auto">
            <a:xfrm>
              <a:off x="480929" y="3879540"/>
              <a:ext cx="838200" cy="322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489600" numCol="1" rtlCol="0" anchor="b" anchorCtr="0" compatLnSpc="1">
              <a:prstTxWarp prst="textNoShape">
                <a:avLst/>
              </a:prstTxWarp>
              <a:noAutofit/>
            </a:bodyPr>
            <a:lstStyle/>
            <a:p>
              <a:pPr defTabSz="1219170"/>
              <a:r>
                <a:rPr lang="en-US" sz="2933" dirty="0">
                  <a:solidFill>
                    <a:prstClr val="white"/>
                  </a:solidFill>
                  <a:latin typeface="Calibri" panose="020F0502020204030204"/>
                </a:rPr>
                <a:t>4</a:t>
              </a:r>
            </a:p>
          </p:txBody>
        </p:sp>
      </p:grpSp>
    </p:spTree>
    <p:extLst>
      <p:ext uri="{BB962C8B-B14F-4D97-AF65-F5344CB8AC3E}">
        <p14:creationId xmlns:p14="http://schemas.microsoft.com/office/powerpoint/2010/main" val="4288398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2003B9-2A07-45CC-A092-D4137983946F}"/>
              </a:ext>
            </a:extLst>
          </p:cNvPr>
          <p:cNvSpPr/>
          <p:nvPr/>
        </p:nvSpPr>
        <p:spPr bwMode="auto">
          <a:xfrm>
            <a:off x="-11289" y="0"/>
            <a:ext cx="12203289" cy="6604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lvl="1" defTabSz="1219170" fontAlgn="base">
              <a:spcBef>
                <a:spcPct val="0"/>
              </a:spcBef>
              <a:spcAft>
                <a:spcPct val="0"/>
              </a:spcAft>
            </a:pPr>
            <a:r>
              <a:rPr lang="en-US" sz="3733" dirty="0">
                <a:solidFill>
                  <a:srgbClr val="92D050"/>
                </a:solidFill>
              </a:rPr>
              <a:t>Mobility on Demand</a:t>
            </a:r>
            <a:endParaRPr lang="en-US" sz="3733" dirty="0">
              <a:solidFill>
                <a:srgbClr val="92D050"/>
              </a:solidFill>
              <a:latin typeface="Arial" charset="0"/>
              <a:ea typeface="ＭＳ Ｐゴシック" charset="0"/>
            </a:endParaRPr>
          </a:p>
        </p:txBody>
      </p:sp>
      <p:sp>
        <p:nvSpPr>
          <p:cNvPr id="6" name="Rectangle 6">
            <a:extLst>
              <a:ext uri="{FF2B5EF4-FFF2-40B4-BE49-F238E27FC236}">
                <a16:creationId xmlns:a16="http://schemas.microsoft.com/office/drawing/2014/main" id="{DA5DDA4A-2FF6-49BD-899C-C2977E185AEB}"/>
              </a:ext>
            </a:extLst>
          </p:cNvPr>
          <p:cNvSpPr txBox="1">
            <a:spLocks noChangeArrowheads="1"/>
          </p:cNvSpPr>
          <p:nvPr/>
        </p:nvSpPr>
        <p:spPr bwMode="auto">
          <a:xfrm>
            <a:off x="11475031" y="6139777"/>
            <a:ext cx="715432" cy="706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135467" tIns="0" rIns="0" bIns="33867" numCol="1" anchor="ctr" anchorCtr="0" compatLnSpc="1">
            <a:prstTxWarp prst="textNoShape">
              <a:avLst/>
            </a:prstTxWarp>
          </a:bodyPr>
          <a:lstStyle>
            <a:defPPr>
              <a:defRPr lang="en-US"/>
            </a:defPPr>
            <a:lvl1pPr marL="0" algn="l" defTabSz="457200" rtl="0" eaLnBrk="1" latinLnBrk="0" hangingPunct="1">
              <a:defRPr sz="1600" b="0"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E43C2A8-C85B-614A-A959-7346EE6C9BD9}" type="slidenum">
              <a:rPr lang="en-US" sz="2133"/>
              <a:pPr>
                <a:defRPr/>
              </a:pPr>
              <a:t>3</a:t>
            </a:fld>
            <a:endParaRPr lang="en-US" sz="2133" dirty="0"/>
          </a:p>
        </p:txBody>
      </p:sp>
      <p:sp>
        <p:nvSpPr>
          <p:cNvPr id="8" name="Line 12">
            <a:extLst>
              <a:ext uri="{FF2B5EF4-FFF2-40B4-BE49-F238E27FC236}">
                <a16:creationId xmlns:a16="http://schemas.microsoft.com/office/drawing/2014/main" id="{D64CF48E-C13B-4A9B-9D0D-485B1A5E2F02}"/>
              </a:ext>
            </a:extLst>
          </p:cNvPr>
          <p:cNvSpPr>
            <a:spLocks noChangeShapeType="1"/>
          </p:cNvSpPr>
          <p:nvPr/>
        </p:nvSpPr>
        <p:spPr bwMode="auto">
          <a:xfrm>
            <a:off x="11469276" y="6231499"/>
            <a:ext cx="0" cy="516731"/>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2400" dirty="0">
              <a:ln w="12700" cmpd="sng">
                <a:solidFill>
                  <a:schemeClr val="tx1"/>
                </a:solidFill>
              </a:ln>
            </a:endParaRPr>
          </a:p>
        </p:txBody>
      </p:sp>
      <p:sp>
        <p:nvSpPr>
          <p:cNvPr id="7" name="Rectangle 6">
            <a:extLst>
              <a:ext uri="{FF2B5EF4-FFF2-40B4-BE49-F238E27FC236}">
                <a16:creationId xmlns:a16="http://schemas.microsoft.com/office/drawing/2014/main" id="{D7CE96AA-80C1-492C-9501-E2D4CB933D81}"/>
              </a:ext>
            </a:extLst>
          </p:cNvPr>
          <p:cNvSpPr/>
          <p:nvPr/>
        </p:nvSpPr>
        <p:spPr>
          <a:xfrm>
            <a:off x="244828" y="2058314"/>
            <a:ext cx="9402463" cy="4655121"/>
          </a:xfrm>
          <a:prstGeom prst="rect">
            <a:avLst/>
          </a:prstGeom>
        </p:spPr>
        <p:txBody>
          <a:bodyPr wrap="square">
            <a:spAutoFit/>
          </a:bodyPr>
          <a:lstStyle/>
          <a:p>
            <a:pPr marL="406400" indent="-406400">
              <a:spcAft>
                <a:spcPts val="300"/>
              </a:spcAft>
              <a:buFont typeface="Wingdings" panose="05000000000000000000" pitchFamily="2" charset="2"/>
              <a:buChar char="q"/>
            </a:pPr>
            <a:r>
              <a:rPr lang="en-US" sz="2200" b="1" dirty="0"/>
              <a:t>MoD combines traditional public transportation with private enterprise options </a:t>
            </a:r>
            <a:r>
              <a:rPr lang="en-US" sz="2200" dirty="0"/>
              <a:t>into a single mobility service. </a:t>
            </a:r>
          </a:p>
          <a:p>
            <a:pPr marL="800100" lvl="1" indent="-393700">
              <a:spcAft>
                <a:spcPts val="1200"/>
              </a:spcAft>
              <a:buFont typeface="Courier New" panose="02070309020205020404" pitchFamily="49" charset="0"/>
              <a:buChar char="o"/>
            </a:pPr>
            <a:r>
              <a:rPr lang="en-US" sz="2200" dirty="0"/>
              <a:t>Traveler-focused - personal choice, trip satisfaction, efficient service delivery</a:t>
            </a:r>
          </a:p>
          <a:p>
            <a:pPr marL="406400" indent="-406400">
              <a:spcAft>
                <a:spcPts val="1200"/>
              </a:spcAft>
              <a:buFont typeface="Wingdings" panose="05000000000000000000" pitchFamily="2" charset="2"/>
              <a:buChar char="q"/>
            </a:pPr>
            <a:r>
              <a:rPr lang="en-US" sz="2200" b="1" dirty="0"/>
              <a:t>Valuable in addressing transportation challenges</a:t>
            </a:r>
            <a:r>
              <a:rPr lang="en-US" sz="2200" dirty="0"/>
              <a:t>: reduce congestion/reduce VMTs, transit deserts, and as a replacement for fixed route during off-peak hours. </a:t>
            </a:r>
          </a:p>
          <a:p>
            <a:pPr marL="406400" indent="-406400">
              <a:spcAft>
                <a:spcPts val="1200"/>
              </a:spcAft>
              <a:buFont typeface="Wingdings" panose="05000000000000000000" pitchFamily="2" charset="2"/>
              <a:buChar char="q"/>
            </a:pPr>
            <a:r>
              <a:rPr lang="en-US" sz="2200" b="1" dirty="0"/>
              <a:t>Bridge gaps in first mile/last mile</a:t>
            </a:r>
            <a:r>
              <a:rPr lang="en-US" sz="2200" dirty="0"/>
              <a:t>, corporate transportation, paratransit/dial-a-ride, and university shuttle services</a:t>
            </a:r>
          </a:p>
          <a:p>
            <a:pPr marL="406400" indent="-406400">
              <a:spcAft>
                <a:spcPts val="1200"/>
              </a:spcAft>
              <a:buFont typeface="Wingdings" panose="05000000000000000000" pitchFamily="2" charset="2"/>
              <a:buChar char="q"/>
            </a:pPr>
            <a:r>
              <a:rPr lang="en-US" sz="2200" b="1" dirty="0"/>
              <a:t>MoD digital platform  - responds to changing customer expectations: </a:t>
            </a:r>
            <a:r>
              <a:rPr lang="en-US" sz="2200" dirty="0"/>
              <a:t>single platform,</a:t>
            </a:r>
            <a:r>
              <a:rPr lang="en-US" sz="2200" b="1" dirty="0"/>
              <a:t> </a:t>
            </a:r>
            <a:r>
              <a:rPr lang="en-US" sz="2200" dirty="0"/>
              <a:t>trip planning/discovery, spontaneity of travel, e-hailing, real-time information, mobile payment</a:t>
            </a:r>
          </a:p>
        </p:txBody>
      </p:sp>
      <p:pic>
        <p:nvPicPr>
          <p:cNvPr id="2" name="Picture 1">
            <a:extLst>
              <a:ext uri="{FF2B5EF4-FFF2-40B4-BE49-F238E27FC236}">
                <a16:creationId xmlns:a16="http://schemas.microsoft.com/office/drawing/2014/main" id="{CBCFF807-6513-4A22-8A70-5C5B85B26077}"/>
              </a:ext>
            </a:extLst>
          </p:cNvPr>
          <p:cNvPicPr>
            <a:picLocks noChangeAspect="1"/>
          </p:cNvPicPr>
          <p:nvPr/>
        </p:nvPicPr>
        <p:blipFill>
          <a:blip r:embed="rId3"/>
          <a:stretch>
            <a:fillRect/>
          </a:stretch>
        </p:blipFill>
        <p:spPr>
          <a:xfrm>
            <a:off x="9505250" y="1037199"/>
            <a:ext cx="2327497" cy="1584678"/>
          </a:xfrm>
          <a:prstGeom prst="rect">
            <a:avLst/>
          </a:prstGeom>
        </p:spPr>
      </p:pic>
      <p:pic>
        <p:nvPicPr>
          <p:cNvPr id="3" name="Picture 2">
            <a:extLst>
              <a:ext uri="{FF2B5EF4-FFF2-40B4-BE49-F238E27FC236}">
                <a16:creationId xmlns:a16="http://schemas.microsoft.com/office/drawing/2014/main" id="{E6186846-ACE8-4ADA-AED9-B7B96C8F8008}"/>
              </a:ext>
            </a:extLst>
          </p:cNvPr>
          <p:cNvPicPr>
            <a:picLocks noChangeAspect="1"/>
          </p:cNvPicPr>
          <p:nvPr/>
        </p:nvPicPr>
        <p:blipFill>
          <a:blip r:embed="rId4"/>
          <a:stretch>
            <a:fillRect/>
          </a:stretch>
        </p:blipFill>
        <p:spPr>
          <a:xfrm>
            <a:off x="9650168" y="2930656"/>
            <a:ext cx="2182579" cy="1222244"/>
          </a:xfrm>
          <a:prstGeom prst="rect">
            <a:avLst/>
          </a:prstGeom>
        </p:spPr>
      </p:pic>
      <p:pic>
        <p:nvPicPr>
          <p:cNvPr id="4" name="Picture 3">
            <a:extLst>
              <a:ext uri="{FF2B5EF4-FFF2-40B4-BE49-F238E27FC236}">
                <a16:creationId xmlns:a16="http://schemas.microsoft.com/office/drawing/2014/main" id="{EE7996E2-042B-4871-802A-EE05973E04EA}"/>
              </a:ext>
            </a:extLst>
          </p:cNvPr>
          <p:cNvPicPr>
            <a:picLocks noChangeAspect="1"/>
          </p:cNvPicPr>
          <p:nvPr/>
        </p:nvPicPr>
        <p:blipFill>
          <a:blip r:embed="rId5"/>
          <a:stretch>
            <a:fillRect/>
          </a:stretch>
        </p:blipFill>
        <p:spPr>
          <a:xfrm>
            <a:off x="9622354" y="4385875"/>
            <a:ext cx="2210393" cy="1329125"/>
          </a:xfrm>
          <a:prstGeom prst="rect">
            <a:avLst/>
          </a:prstGeom>
        </p:spPr>
      </p:pic>
      <p:sp>
        <p:nvSpPr>
          <p:cNvPr id="9" name="Rectangle 8">
            <a:extLst>
              <a:ext uri="{FF2B5EF4-FFF2-40B4-BE49-F238E27FC236}">
                <a16:creationId xmlns:a16="http://schemas.microsoft.com/office/drawing/2014/main" id="{0C90553F-630B-427E-9D8E-57448F5D6C48}"/>
              </a:ext>
            </a:extLst>
          </p:cNvPr>
          <p:cNvSpPr/>
          <p:nvPr/>
        </p:nvSpPr>
        <p:spPr>
          <a:xfrm>
            <a:off x="102787" y="761919"/>
            <a:ext cx="9402463" cy="1107996"/>
          </a:xfrm>
          <a:prstGeom prst="rect">
            <a:avLst/>
          </a:prstGeom>
          <a:solidFill>
            <a:schemeClr val="accent6">
              <a:lumMod val="20000"/>
              <a:lumOff val="80000"/>
            </a:schemeClr>
          </a:solidFill>
        </p:spPr>
        <p:txBody>
          <a:bodyPr wrap="square">
            <a:spAutoFit/>
          </a:bodyPr>
          <a:lstStyle/>
          <a:p>
            <a:pPr algn="ctr">
              <a:spcAft>
                <a:spcPts val="1200"/>
              </a:spcAft>
            </a:pPr>
            <a:r>
              <a:rPr lang="en-US" sz="2200" b="1" dirty="0"/>
              <a:t>Number of new concepts and ideas brewing in the Transitverse</a:t>
            </a:r>
            <a:r>
              <a:rPr lang="en-US" sz="2200" dirty="0"/>
              <a:t>, often with overlapping definitions and blurred categorizations, creating confusion. Today we look at the emerging concept of </a:t>
            </a:r>
            <a:r>
              <a:rPr lang="en-US" sz="2200" i="1" dirty="0"/>
              <a:t>Mobility on Demand </a:t>
            </a:r>
            <a:r>
              <a:rPr lang="en-US" sz="2200" dirty="0"/>
              <a:t>(MoD).</a:t>
            </a:r>
          </a:p>
        </p:txBody>
      </p:sp>
    </p:spTree>
    <p:extLst>
      <p:ext uri="{BB962C8B-B14F-4D97-AF65-F5344CB8AC3E}">
        <p14:creationId xmlns:p14="http://schemas.microsoft.com/office/powerpoint/2010/main" val="3184025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tangle 112">
            <a:extLst>
              <a:ext uri="{FF2B5EF4-FFF2-40B4-BE49-F238E27FC236}">
                <a16:creationId xmlns:a16="http://schemas.microsoft.com/office/drawing/2014/main" id="{BF7CD330-135A-416F-9C90-B057560D2792}"/>
              </a:ext>
            </a:extLst>
          </p:cNvPr>
          <p:cNvSpPr/>
          <p:nvPr/>
        </p:nvSpPr>
        <p:spPr bwMode="auto">
          <a:xfrm>
            <a:off x="-11289" y="0"/>
            <a:ext cx="12203289" cy="6604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lang="en-US" sz="3733" dirty="0">
                <a:solidFill>
                  <a:srgbClr val="92D050"/>
                </a:solidFill>
              </a:rPr>
              <a:t>	Mobility Context (cont’d.)</a:t>
            </a:r>
            <a:endParaRPr lang="en-US" sz="3733" dirty="0">
              <a:solidFill>
                <a:srgbClr val="92D050"/>
              </a:solidFill>
              <a:latin typeface="Arial" charset="0"/>
              <a:ea typeface="ＭＳ Ｐゴシック" charset="0"/>
            </a:endParaRPr>
          </a:p>
        </p:txBody>
      </p:sp>
      <p:grpSp>
        <p:nvGrpSpPr>
          <p:cNvPr id="4" name="Group 3">
            <a:extLst>
              <a:ext uri="{FF2B5EF4-FFF2-40B4-BE49-F238E27FC236}">
                <a16:creationId xmlns:a16="http://schemas.microsoft.com/office/drawing/2014/main" id="{76FBDA99-2FD9-4211-8DFE-FFDA4EBEA263}"/>
              </a:ext>
            </a:extLst>
          </p:cNvPr>
          <p:cNvGrpSpPr/>
          <p:nvPr/>
        </p:nvGrpSpPr>
        <p:grpSpPr>
          <a:xfrm>
            <a:off x="325051" y="657234"/>
            <a:ext cx="11865412" cy="6189509"/>
            <a:chOff x="243788" y="492925"/>
            <a:chExt cx="8899059" cy="4642132"/>
          </a:xfrm>
        </p:grpSpPr>
        <p:grpSp>
          <p:nvGrpSpPr>
            <p:cNvPr id="3" name="Group 2"/>
            <p:cNvGrpSpPr/>
            <p:nvPr/>
          </p:nvGrpSpPr>
          <p:grpSpPr>
            <a:xfrm>
              <a:off x="492980" y="1252595"/>
              <a:ext cx="7443921" cy="3436838"/>
              <a:chOff x="1019053" y="575121"/>
              <a:chExt cx="7660311" cy="3770408"/>
            </a:xfrm>
          </p:grpSpPr>
          <p:pic>
            <p:nvPicPr>
              <p:cNvPr id="6" name="Picture 5"/>
              <p:cNvPicPr>
                <a:picLocks noChangeAspect="1"/>
              </p:cNvPicPr>
              <p:nvPr/>
            </p:nvPicPr>
            <p:blipFill rotWithShape="1">
              <a:blip r:embed="rId3"/>
              <a:srcRect l="19168" t="17703" r="6500" b="17643"/>
              <a:stretch/>
            </p:blipFill>
            <p:spPr>
              <a:xfrm>
                <a:off x="1019053" y="1975696"/>
                <a:ext cx="3551711" cy="1544646"/>
              </a:xfrm>
              <a:prstGeom prst="rect">
                <a:avLst/>
              </a:prstGeom>
            </p:spPr>
          </p:pic>
          <p:sp>
            <p:nvSpPr>
              <p:cNvPr id="7" name="Oval 6"/>
              <p:cNvSpPr/>
              <p:nvPr/>
            </p:nvSpPr>
            <p:spPr>
              <a:xfrm>
                <a:off x="6010192" y="575121"/>
                <a:ext cx="427672" cy="462503"/>
              </a:xfrm>
              <a:prstGeom prst="ellipse">
                <a:avLst/>
              </a:prstGeom>
              <a:solidFill>
                <a:schemeClr val="tx1"/>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400"/>
              </a:p>
            </p:txBody>
          </p:sp>
          <p:sp>
            <p:nvSpPr>
              <p:cNvPr id="49" name="Oval 48"/>
              <p:cNvSpPr/>
              <p:nvPr/>
            </p:nvSpPr>
            <p:spPr>
              <a:xfrm>
                <a:off x="3509882" y="1843539"/>
                <a:ext cx="315437" cy="312088"/>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51" name="Oval 50"/>
              <p:cNvSpPr/>
              <p:nvPr/>
            </p:nvSpPr>
            <p:spPr>
              <a:xfrm>
                <a:off x="8329034" y="702293"/>
                <a:ext cx="350330" cy="367383"/>
              </a:xfrm>
              <a:prstGeom prst="ellipse">
                <a:avLst/>
              </a:prstGeom>
              <a:solidFill>
                <a:schemeClr val="tx1"/>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p>
            </p:txBody>
          </p:sp>
          <p:sp>
            <p:nvSpPr>
              <p:cNvPr id="58" name="Oval 57"/>
              <p:cNvSpPr/>
              <p:nvPr/>
            </p:nvSpPr>
            <p:spPr>
              <a:xfrm>
                <a:off x="3929026" y="2765180"/>
                <a:ext cx="315437" cy="312088"/>
              </a:xfrm>
              <a:prstGeom prst="ellipse">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59" name="Oval 58"/>
              <p:cNvSpPr/>
              <p:nvPr/>
            </p:nvSpPr>
            <p:spPr>
              <a:xfrm>
                <a:off x="7020733" y="3440815"/>
                <a:ext cx="398014" cy="435545"/>
              </a:xfrm>
              <a:prstGeom prst="ellipse">
                <a:avLst/>
              </a:prstGeom>
              <a:solidFill>
                <a:schemeClr val="tx1"/>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400"/>
              </a:p>
            </p:txBody>
          </p:sp>
          <p:sp>
            <p:nvSpPr>
              <p:cNvPr id="60" name="Oval 59"/>
              <p:cNvSpPr/>
              <p:nvPr/>
            </p:nvSpPr>
            <p:spPr>
              <a:xfrm>
                <a:off x="6674858" y="2376471"/>
                <a:ext cx="444614" cy="454344"/>
              </a:xfrm>
              <a:prstGeom prst="ellipse">
                <a:avLst/>
              </a:prstGeom>
              <a:solidFill>
                <a:schemeClr val="tx1"/>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400"/>
              </a:p>
            </p:txBody>
          </p:sp>
          <p:sp>
            <p:nvSpPr>
              <p:cNvPr id="61" name="Oval 60"/>
              <p:cNvSpPr/>
              <p:nvPr/>
            </p:nvSpPr>
            <p:spPr>
              <a:xfrm>
                <a:off x="4515540" y="752543"/>
                <a:ext cx="427671" cy="462503"/>
              </a:xfrm>
              <a:prstGeom prst="ellipse">
                <a:avLst/>
              </a:prstGeom>
              <a:solidFill>
                <a:schemeClr val="tx1"/>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400"/>
              </a:p>
            </p:txBody>
          </p:sp>
          <p:cxnSp>
            <p:nvCxnSpPr>
              <p:cNvPr id="28" name="Curved Connector 27"/>
              <p:cNvCxnSpPr>
                <a:cxnSpLocks/>
                <a:stCxn id="49" idx="0"/>
                <a:endCxn id="61" idx="3"/>
              </p:cNvCxnSpPr>
              <p:nvPr/>
            </p:nvCxnSpPr>
            <p:spPr>
              <a:xfrm rot="5400000" flipH="1" flipV="1">
                <a:off x="3774773" y="1040141"/>
                <a:ext cx="696225" cy="910571"/>
              </a:xfrm>
              <a:prstGeom prst="curvedConnector3">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Curved Connector 29"/>
              <p:cNvCxnSpPr>
                <a:cxnSpLocks/>
                <a:stCxn id="61" idx="6"/>
                <a:endCxn id="7" idx="2"/>
              </p:cNvCxnSpPr>
              <p:nvPr/>
            </p:nvCxnSpPr>
            <p:spPr>
              <a:xfrm flipV="1">
                <a:off x="4943211" y="806373"/>
                <a:ext cx="1066980" cy="177422"/>
              </a:xfrm>
              <a:prstGeom prst="curvedConnector3">
                <a:avLst>
                  <a:gd name="adj1" fmla="val 52714"/>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Curved Connector 36"/>
              <p:cNvCxnSpPr>
                <a:cxnSpLocks/>
                <a:stCxn id="7" idx="4"/>
                <a:endCxn id="58" idx="6"/>
              </p:cNvCxnSpPr>
              <p:nvPr/>
            </p:nvCxnSpPr>
            <p:spPr>
              <a:xfrm rot="5400000">
                <a:off x="4292446" y="989641"/>
                <a:ext cx="1883600" cy="1979566"/>
              </a:xfrm>
              <a:prstGeom prst="curvedConnector2">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Curved Connector 38"/>
              <p:cNvCxnSpPr>
                <a:cxnSpLocks/>
                <a:stCxn id="58" idx="5"/>
                <a:endCxn id="59" idx="2"/>
              </p:cNvCxnSpPr>
              <p:nvPr/>
            </p:nvCxnSpPr>
            <p:spPr>
              <a:xfrm rot="16200000" flipH="1">
                <a:off x="5295987" y="1933842"/>
                <a:ext cx="627025" cy="2822465"/>
              </a:xfrm>
              <a:prstGeom prst="curvedConnector2">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Curved Connector 42"/>
              <p:cNvCxnSpPr/>
              <p:nvPr/>
            </p:nvCxnSpPr>
            <p:spPr>
              <a:xfrm flipV="1">
                <a:off x="4244463" y="920125"/>
                <a:ext cx="4076577" cy="2065657"/>
              </a:xfrm>
              <a:prstGeom prst="curvedConnector3">
                <a:avLst>
                  <a:gd name="adj1" fmla="val 51495"/>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Curved Connector 62"/>
              <p:cNvCxnSpPr>
                <a:cxnSpLocks/>
                <a:stCxn id="60" idx="6"/>
              </p:cNvCxnSpPr>
              <p:nvPr/>
            </p:nvCxnSpPr>
            <p:spPr>
              <a:xfrm flipV="1">
                <a:off x="7119472" y="952936"/>
                <a:ext cx="1201568" cy="1650707"/>
              </a:xfrm>
              <a:prstGeom prst="curvedConnector2">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Curved Connector 65"/>
              <p:cNvCxnSpPr>
                <a:cxnSpLocks/>
                <a:stCxn id="60" idx="5"/>
                <a:endCxn id="59" idx="7"/>
              </p:cNvCxnSpPr>
              <p:nvPr/>
            </p:nvCxnSpPr>
            <p:spPr>
              <a:xfrm rot="16200000" flipH="1">
                <a:off x="6837249" y="2981388"/>
                <a:ext cx="740322" cy="306100"/>
              </a:xfrm>
              <a:prstGeom prst="curvedConnector3">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Curved Connector 67"/>
              <p:cNvCxnSpPr>
                <a:cxnSpLocks/>
                <a:stCxn id="60" idx="0"/>
                <a:endCxn id="7" idx="5"/>
              </p:cNvCxnSpPr>
              <p:nvPr/>
            </p:nvCxnSpPr>
            <p:spPr>
              <a:xfrm rot="16200000" flipV="1">
                <a:off x="5932910" y="1412215"/>
                <a:ext cx="1406580" cy="521933"/>
              </a:xfrm>
              <a:prstGeom prst="curvedConnector3">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Curved Connector 69"/>
              <p:cNvCxnSpPr>
                <a:cxnSpLocks/>
                <a:stCxn id="61" idx="5"/>
                <a:endCxn id="60" idx="1"/>
              </p:cNvCxnSpPr>
              <p:nvPr/>
            </p:nvCxnSpPr>
            <p:spPr>
              <a:xfrm rot="16200000" flipH="1">
                <a:off x="5162428" y="865465"/>
                <a:ext cx="1295696" cy="1859391"/>
              </a:xfrm>
              <a:prstGeom prst="curvedConnector3">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Curved Connector 75"/>
              <p:cNvCxnSpPr/>
              <p:nvPr/>
            </p:nvCxnSpPr>
            <p:spPr>
              <a:xfrm rot="5400000" flipH="1" flipV="1">
                <a:off x="6670751" y="1813673"/>
                <a:ext cx="2435865" cy="1023601"/>
              </a:xfrm>
              <a:prstGeom prst="curvedConnector3">
                <a:avLst>
                  <a:gd name="adj1" fmla="val 44298"/>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8" name="Picture 77"/>
              <p:cNvPicPr>
                <a:picLocks noChangeAspect="1"/>
              </p:cNvPicPr>
              <p:nvPr/>
            </p:nvPicPr>
            <p:blipFill>
              <a:blip r:embed="rId4"/>
              <a:stretch>
                <a:fillRect/>
              </a:stretch>
            </p:blipFill>
            <p:spPr>
              <a:xfrm>
                <a:off x="1384882" y="3709678"/>
                <a:ext cx="635851" cy="635851"/>
              </a:xfrm>
              <a:prstGeom prst="rect">
                <a:avLst/>
              </a:prstGeom>
            </p:spPr>
          </p:pic>
          <p:cxnSp>
            <p:nvCxnSpPr>
              <p:cNvPr id="80" name="Curved Connector 79"/>
              <p:cNvCxnSpPr/>
              <p:nvPr/>
            </p:nvCxnSpPr>
            <p:spPr>
              <a:xfrm rot="10800000" flipV="1">
                <a:off x="2020733" y="3187607"/>
                <a:ext cx="1150620" cy="699338"/>
              </a:xfrm>
              <a:prstGeom prst="curvedConnector3">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3132145" y="2902802"/>
                <a:ext cx="346051" cy="365512"/>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pic>
            <p:nvPicPr>
              <p:cNvPr id="81" name="Picture 80"/>
              <p:cNvPicPr>
                <a:picLocks noChangeAspect="1"/>
              </p:cNvPicPr>
              <p:nvPr/>
            </p:nvPicPr>
            <p:blipFill>
              <a:blip r:embed="rId5"/>
              <a:stretch>
                <a:fillRect/>
              </a:stretch>
            </p:blipFill>
            <p:spPr>
              <a:xfrm>
                <a:off x="2825399" y="3340175"/>
                <a:ext cx="426620" cy="331258"/>
              </a:xfrm>
              <a:prstGeom prst="rect">
                <a:avLst/>
              </a:prstGeom>
            </p:spPr>
          </p:pic>
          <p:pic>
            <p:nvPicPr>
              <p:cNvPr id="82" name="Picture 81"/>
              <p:cNvPicPr>
                <a:picLocks noChangeAspect="1"/>
              </p:cNvPicPr>
              <p:nvPr/>
            </p:nvPicPr>
            <p:blipFill>
              <a:blip r:embed="rId6"/>
              <a:stretch>
                <a:fillRect/>
              </a:stretch>
            </p:blipFill>
            <p:spPr>
              <a:xfrm>
                <a:off x="2932025" y="3685481"/>
                <a:ext cx="239329" cy="239329"/>
              </a:xfrm>
              <a:prstGeom prst="rect">
                <a:avLst/>
              </a:prstGeom>
            </p:spPr>
          </p:pic>
          <p:pic>
            <p:nvPicPr>
              <p:cNvPr id="83" name="Picture 82"/>
              <p:cNvPicPr>
                <a:picLocks noChangeAspect="1"/>
              </p:cNvPicPr>
              <p:nvPr/>
            </p:nvPicPr>
            <p:blipFill>
              <a:blip r:embed="rId7"/>
              <a:stretch>
                <a:fillRect/>
              </a:stretch>
            </p:blipFill>
            <p:spPr>
              <a:xfrm>
                <a:off x="5319295" y="715665"/>
                <a:ext cx="304387" cy="305747"/>
              </a:xfrm>
              <a:prstGeom prst="rect">
                <a:avLst/>
              </a:prstGeom>
            </p:spPr>
          </p:pic>
          <p:pic>
            <p:nvPicPr>
              <p:cNvPr id="98" name="Picture 97"/>
              <p:cNvPicPr>
                <a:picLocks noChangeAspect="1"/>
              </p:cNvPicPr>
              <p:nvPr/>
            </p:nvPicPr>
            <p:blipFill>
              <a:blip r:embed="rId7"/>
              <a:stretch>
                <a:fillRect/>
              </a:stretch>
            </p:blipFill>
            <p:spPr>
              <a:xfrm>
                <a:off x="3930157" y="1334966"/>
                <a:ext cx="304387" cy="305747"/>
              </a:xfrm>
              <a:prstGeom prst="rect">
                <a:avLst/>
              </a:prstGeom>
            </p:spPr>
          </p:pic>
          <p:pic>
            <p:nvPicPr>
              <p:cNvPr id="85" name="Picture 84"/>
              <p:cNvPicPr>
                <a:picLocks noChangeAspect="1"/>
              </p:cNvPicPr>
              <p:nvPr/>
            </p:nvPicPr>
            <p:blipFill>
              <a:blip r:embed="rId8"/>
              <a:stretch>
                <a:fillRect/>
              </a:stretch>
            </p:blipFill>
            <p:spPr>
              <a:xfrm>
                <a:off x="5100871" y="2416142"/>
                <a:ext cx="305680" cy="305680"/>
              </a:xfrm>
              <a:prstGeom prst="rect">
                <a:avLst/>
              </a:prstGeom>
            </p:spPr>
          </p:pic>
          <p:pic>
            <p:nvPicPr>
              <p:cNvPr id="87" name="Picture 86"/>
              <p:cNvPicPr>
                <a:picLocks noChangeAspect="1"/>
              </p:cNvPicPr>
              <p:nvPr/>
            </p:nvPicPr>
            <p:blipFill>
              <a:blip r:embed="rId9"/>
              <a:stretch>
                <a:fillRect/>
              </a:stretch>
            </p:blipFill>
            <p:spPr>
              <a:xfrm>
                <a:off x="5478042" y="2128493"/>
                <a:ext cx="282268" cy="282268"/>
              </a:xfrm>
              <a:prstGeom prst="rect">
                <a:avLst/>
              </a:prstGeom>
            </p:spPr>
          </p:pic>
          <p:sp>
            <p:nvSpPr>
              <p:cNvPr id="110" name="Oval 109"/>
              <p:cNvSpPr/>
              <p:nvPr/>
            </p:nvSpPr>
            <p:spPr>
              <a:xfrm>
                <a:off x="2507008" y="2533770"/>
                <a:ext cx="315437" cy="312088"/>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dirty="0"/>
              </a:p>
            </p:txBody>
          </p:sp>
          <p:pic>
            <p:nvPicPr>
              <p:cNvPr id="115" name="Picture 114"/>
              <p:cNvPicPr>
                <a:picLocks noChangeAspect="1"/>
              </p:cNvPicPr>
              <p:nvPr/>
            </p:nvPicPr>
            <p:blipFill rotWithShape="1">
              <a:blip r:embed="rId10"/>
              <a:srcRect l="20850" t="9240" r="18071"/>
              <a:stretch/>
            </p:blipFill>
            <p:spPr>
              <a:xfrm>
                <a:off x="5365624" y="1383042"/>
                <a:ext cx="304800" cy="271747"/>
              </a:xfrm>
              <a:prstGeom prst="rect">
                <a:avLst/>
              </a:prstGeom>
            </p:spPr>
          </p:pic>
          <p:pic>
            <p:nvPicPr>
              <p:cNvPr id="116" name="Picture 115"/>
              <p:cNvPicPr>
                <a:picLocks noChangeAspect="1"/>
              </p:cNvPicPr>
              <p:nvPr/>
            </p:nvPicPr>
            <p:blipFill rotWithShape="1">
              <a:blip r:embed="rId10"/>
              <a:srcRect l="20850" t="9240" r="18071"/>
              <a:stretch/>
            </p:blipFill>
            <p:spPr>
              <a:xfrm>
                <a:off x="5760635" y="3235405"/>
                <a:ext cx="304800" cy="271747"/>
              </a:xfrm>
              <a:prstGeom prst="rect">
                <a:avLst/>
              </a:prstGeom>
            </p:spPr>
          </p:pic>
          <p:pic>
            <p:nvPicPr>
              <p:cNvPr id="118" name="Picture 117"/>
              <p:cNvPicPr>
                <a:picLocks noChangeAspect="1"/>
              </p:cNvPicPr>
              <p:nvPr/>
            </p:nvPicPr>
            <p:blipFill>
              <a:blip r:embed="rId7"/>
              <a:stretch>
                <a:fillRect/>
              </a:stretch>
            </p:blipFill>
            <p:spPr>
              <a:xfrm>
                <a:off x="7852549" y="1806290"/>
                <a:ext cx="304387" cy="305745"/>
              </a:xfrm>
              <a:prstGeom prst="rect">
                <a:avLst/>
              </a:prstGeom>
            </p:spPr>
          </p:pic>
          <p:pic>
            <p:nvPicPr>
              <p:cNvPr id="119" name="Picture 118"/>
              <p:cNvPicPr>
                <a:picLocks noChangeAspect="1"/>
              </p:cNvPicPr>
              <p:nvPr/>
            </p:nvPicPr>
            <p:blipFill>
              <a:blip r:embed="rId8"/>
              <a:stretch>
                <a:fillRect/>
              </a:stretch>
            </p:blipFill>
            <p:spPr>
              <a:xfrm>
                <a:off x="7943818" y="2266640"/>
                <a:ext cx="305680" cy="305680"/>
              </a:xfrm>
              <a:prstGeom prst="rect">
                <a:avLst/>
              </a:prstGeom>
            </p:spPr>
          </p:pic>
          <p:pic>
            <p:nvPicPr>
              <p:cNvPr id="92" name="Picture 91"/>
              <p:cNvPicPr>
                <a:picLocks noChangeAspect="1"/>
              </p:cNvPicPr>
              <p:nvPr/>
            </p:nvPicPr>
            <p:blipFill>
              <a:blip r:embed="rId11"/>
              <a:stretch>
                <a:fillRect/>
              </a:stretch>
            </p:blipFill>
            <p:spPr>
              <a:xfrm>
                <a:off x="1688567" y="2011702"/>
                <a:ext cx="222455" cy="222455"/>
              </a:xfrm>
              <a:prstGeom prst="rect">
                <a:avLst/>
              </a:prstGeom>
            </p:spPr>
          </p:pic>
          <p:pic>
            <p:nvPicPr>
              <p:cNvPr id="93" name="Picture 92"/>
              <p:cNvPicPr>
                <a:picLocks noChangeAspect="1"/>
              </p:cNvPicPr>
              <p:nvPr/>
            </p:nvPicPr>
            <p:blipFill>
              <a:blip r:embed="rId12"/>
              <a:stretch>
                <a:fillRect/>
              </a:stretch>
            </p:blipFill>
            <p:spPr>
              <a:xfrm>
                <a:off x="2310680" y="2205768"/>
                <a:ext cx="276105" cy="276105"/>
              </a:xfrm>
              <a:prstGeom prst="rect">
                <a:avLst/>
              </a:prstGeom>
            </p:spPr>
          </p:pic>
          <p:pic>
            <p:nvPicPr>
              <p:cNvPr id="123" name="Picture 122"/>
              <p:cNvPicPr>
                <a:picLocks noChangeAspect="1"/>
              </p:cNvPicPr>
              <p:nvPr/>
            </p:nvPicPr>
            <p:blipFill>
              <a:blip r:embed="rId12"/>
              <a:stretch>
                <a:fillRect/>
              </a:stretch>
            </p:blipFill>
            <p:spPr>
              <a:xfrm>
                <a:off x="3826527" y="1923500"/>
                <a:ext cx="276105" cy="276105"/>
              </a:xfrm>
              <a:prstGeom prst="rect">
                <a:avLst/>
              </a:prstGeom>
            </p:spPr>
          </p:pic>
          <p:pic>
            <p:nvPicPr>
              <p:cNvPr id="124" name="Picture 123"/>
              <p:cNvPicPr>
                <a:picLocks noChangeAspect="1"/>
              </p:cNvPicPr>
              <p:nvPr/>
            </p:nvPicPr>
            <p:blipFill>
              <a:blip r:embed="rId11"/>
              <a:stretch>
                <a:fillRect/>
              </a:stretch>
            </p:blipFill>
            <p:spPr>
              <a:xfrm>
                <a:off x="1532724" y="2830816"/>
                <a:ext cx="222455" cy="222455"/>
              </a:xfrm>
              <a:prstGeom prst="rect">
                <a:avLst/>
              </a:prstGeom>
            </p:spPr>
          </p:pic>
        </p:grpSp>
        <p:sp>
          <p:nvSpPr>
            <p:cNvPr id="86" name="TextBox 85"/>
            <p:cNvSpPr txBox="1"/>
            <p:nvPr/>
          </p:nvSpPr>
          <p:spPr>
            <a:xfrm>
              <a:off x="3988501" y="4383570"/>
              <a:ext cx="692867" cy="315567"/>
            </a:xfrm>
            <a:prstGeom prst="rect">
              <a:avLst/>
            </a:prstGeom>
            <a:noFill/>
          </p:spPr>
          <p:txBody>
            <a:bodyPr wrap="square" rtlCol="0">
              <a:spAutoFit/>
            </a:bodyPr>
            <a:lstStyle/>
            <a:p>
              <a:r>
                <a:rPr lang="en-US" sz="1067" b="1" dirty="0">
                  <a:solidFill>
                    <a:schemeClr val="bg1"/>
                  </a:solidFill>
                </a:rPr>
                <a:t>Anaheim</a:t>
              </a:r>
            </a:p>
            <a:p>
              <a:r>
                <a:rPr lang="en-US" sz="1067" b="1" dirty="0">
                  <a:solidFill>
                    <a:schemeClr val="bg1"/>
                  </a:solidFill>
                </a:rPr>
                <a:t>Hub</a:t>
              </a:r>
            </a:p>
          </p:txBody>
        </p:sp>
        <p:pic>
          <p:nvPicPr>
            <p:cNvPr id="97" name="Picture 96"/>
            <p:cNvPicPr>
              <a:picLocks noChangeAspect="1"/>
            </p:cNvPicPr>
            <p:nvPr/>
          </p:nvPicPr>
          <p:blipFill>
            <a:blip r:embed="rId9"/>
            <a:stretch>
              <a:fillRect/>
            </a:stretch>
          </p:blipFill>
          <p:spPr>
            <a:xfrm>
              <a:off x="6753301" y="1520053"/>
              <a:ext cx="274294" cy="257296"/>
            </a:xfrm>
            <a:prstGeom prst="rect">
              <a:avLst/>
            </a:prstGeom>
          </p:spPr>
        </p:pic>
        <p:pic>
          <p:nvPicPr>
            <p:cNvPr id="99" name="Picture 98"/>
            <p:cNvPicPr>
              <a:picLocks noChangeAspect="1"/>
            </p:cNvPicPr>
            <p:nvPr/>
          </p:nvPicPr>
          <p:blipFill>
            <a:blip r:embed="rId11"/>
            <a:stretch>
              <a:fillRect/>
            </a:stretch>
          </p:blipFill>
          <p:spPr>
            <a:xfrm>
              <a:off x="5510936" y="2993236"/>
              <a:ext cx="216171" cy="202774"/>
            </a:xfrm>
            <a:prstGeom prst="rect">
              <a:avLst/>
            </a:prstGeom>
          </p:spPr>
        </p:pic>
        <p:pic>
          <p:nvPicPr>
            <p:cNvPr id="41" name="Picture 40"/>
            <p:cNvPicPr>
              <a:picLocks noChangeAspect="1"/>
            </p:cNvPicPr>
            <p:nvPr/>
          </p:nvPicPr>
          <p:blipFill rotWithShape="1">
            <a:blip r:embed="rId13"/>
            <a:srcRect l="11172" t="19343" r="11905" b="29024"/>
            <a:stretch/>
          </p:blipFill>
          <p:spPr>
            <a:xfrm>
              <a:off x="3652475" y="1833725"/>
              <a:ext cx="325208" cy="253972"/>
            </a:xfrm>
            <a:prstGeom prst="rect">
              <a:avLst/>
            </a:prstGeom>
          </p:spPr>
        </p:pic>
        <p:pic>
          <p:nvPicPr>
            <p:cNvPr id="100" name="Picture 99"/>
            <p:cNvPicPr>
              <a:picLocks noChangeAspect="1"/>
            </p:cNvPicPr>
            <p:nvPr/>
          </p:nvPicPr>
          <p:blipFill rotWithShape="1">
            <a:blip r:embed="rId13"/>
            <a:srcRect l="11172" t="19343" r="11905" b="29024"/>
            <a:stretch/>
          </p:blipFill>
          <p:spPr>
            <a:xfrm>
              <a:off x="5328269" y="3998531"/>
              <a:ext cx="325208" cy="253972"/>
            </a:xfrm>
            <a:prstGeom prst="rect">
              <a:avLst/>
            </a:prstGeom>
          </p:spPr>
        </p:pic>
        <p:pic>
          <p:nvPicPr>
            <p:cNvPr id="101" name="Picture 100"/>
            <p:cNvPicPr>
              <a:picLocks noChangeAspect="1"/>
            </p:cNvPicPr>
            <p:nvPr/>
          </p:nvPicPr>
          <p:blipFill>
            <a:blip r:embed="rId7"/>
            <a:stretch>
              <a:fillRect/>
            </a:stretch>
          </p:blipFill>
          <p:spPr>
            <a:xfrm>
              <a:off x="6212594" y="1652779"/>
              <a:ext cx="295789" cy="278697"/>
            </a:xfrm>
            <a:prstGeom prst="rect">
              <a:avLst/>
            </a:prstGeom>
          </p:spPr>
        </p:pic>
        <p:pic>
          <p:nvPicPr>
            <p:cNvPr id="102" name="Picture 101"/>
            <p:cNvPicPr>
              <a:picLocks noChangeAspect="1"/>
            </p:cNvPicPr>
            <p:nvPr/>
          </p:nvPicPr>
          <p:blipFill>
            <a:blip r:embed="rId11"/>
            <a:stretch>
              <a:fillRect/>
            </a:stretch>
          </p:blipFill>
          <p:spPr>
            <a:xfrm>
              <a:off x="6403894" y="3405872"/>
              <a:ext cx="216171" cy="202774"/>
            </a:xfrm>
            <a:prstGeom prst="rect">
              <a:avLst/>
            </a:prstGeom>
          </p:spPr>
        </p:pic>
        <p:pic>
          <p:nvPicPr>
            <p:cNvPr id="45" name="Picture 44">
              <a:extLst>
                <a:ext uri="{FF2B5EF4-FFF2-40B4-BE49-F238E27FC236}">
                  <a16:creationId xmlns:a16="http://schemas.microsoft.com/office/drawing/2014/main" id="{39F9D652-91EE-4EED-90CA-C9958E756A82}"/>
                </a:ext>
              </a:extLst>
            </p:cNvPr>
            <p:cNvPicPr>
              <a:picLocks noChangeAspect="1"/>
            </p:cNvPicPr>
            <p:nvPr/>
          </p:nvPicPr>
          <p:blipFill>
            <a:blip r:embed="rId14"/>
            <a:stretch>
              <a:fillRect/>
            </a:stretch>
          </p:blipFill>
          <p:spPr>
            <a:xfrm>
              <a:off x="2636545" y="3773023"/>
              <a:ext cx="284477" cy="284477"/>
            </a:xfrm>
            <a:prstGeom prst="rect">
              <a:avLst/>
            </a:prstGeom>
          </p:spPr>
        </p:pic>
        <p:pic>
          <p:nvPicPr>
            <p:cNvPr id="103" name="Picture 102">
              <a:extLst>
                <a:ext uri="{FF2B5EF4-FFF2-40B4-BE49-F238E27FC236}">
                  <a16:creationId xmlns:a16="http://schemas.microsoft.com/office/drawing/2014/main" id="{A2384C7D-E183-4CA7-B369-98036BE18166}"/>
                </a:ext>
              </a:extLst>
            </p:cNvPr>
            <p:cNvPicPr>
              <a:picLocks noChangeAspect="1"/>
            </p:cNvPicPr>
            <p:nvPr/>
          </p:nvPicPr>
          <p:blipFill>
            <a:blip r:embed="rId11"/>
            <a:stretch>
              <a:fillRect/>
            </a:stretch>
          </p:blipFill>
          <p:spPr>
            <a:xfrm>
              <a:off x="2694643" y="4123003"/>
              <a:ext cx="216171" cy="202774"/>
            </a:xfrm>
            <a:prstGeom prst="rect">
              <a:avLst/>
            </a:prstGeom>
          </p:spPr>
        </p:pic>
        <p:sp>
          <p:nvSpPr>
            <p:cNvPr id="52" name="TextBox 51">
              <a:extLst>
                <a:ext uri="{FF2B5EF4-FFF2-40B4-BE49-F238E27FC236}">
                  <a16:creationId xmlns:a16="http://schemas.microsoft.com/office/drawing/2014/main" id="{FC77ABF3-6BC8-4C05-A1D1-532112DBBAF5}"/>
                </a:ext>
              </a:extLst>
            </p:cNvPr>
            <p:cNvSpPr txBox="1"/>
            <p:nvPr/>
          </p:nvSpPr>
          <p:spPr>
            <a:xfrm>
              <a:off x="1907040" y="3054427"/>
              <a:ext cx="413984" cy="192409"/>
            </a:xfrm>
            <a:prstGeom prst="rect">
              <a:avLst/>
            </a:prstGeom>
            <a:noFill/>
          </p:spPr>
          <p:txBody>
            <a:bodyPr wrap="square" rtlCol="0">
              <a:spAutoFit/>
            </a:bodyPr>
            <a:lstStyle/>
            <a:p>
              <a:r>
                <a:rPr lang="en-US" sz="1067" dirty="0">
                  <a:solidFill>
                    <a:schemeClr val="bg1"/>
                  </a:solidFill>
                </a:rPr>
                <a:t>Hub</a:t>
              </a:r>
            </a:p>
          </p:txBody>
        </p:sp>
        <p:sp>
          <p:nvSpPr>
            <p:cNvPr id="104" name="TextBox 103">
              <a:extLst>
                <a:ext uri="{FF2B5EF4-FFF2-40B4-BE49-F238E27FC236}">
                  <a16:creationId xmlns:a16="http://schemas.microsoft.com/office/drawing/2014/main" id="{2EB81865-7D9B-448C-BAB7-D740F232469F}"/>
                </a:ext>
              </a:extLst>
            </p:cNvPr>
            <p:cNvSpPr txBox="1"/>
            <p:nvPr/>
          </p:nvSpPr>
          <p:spPr>
            <a:xfrm>
              <a:off x="2522370" y="3425653"/>
              <a:ext cx="413984" cy="192409"/>
            </a:xfrm>
            <a:prstGeom prst="rect">
              <a:avLst/>
            </a:prstGeom>
            <a:noFill/>
          </p:spPr>
          <p:txBody>
            <a:bodyPr wrap="square" rtlCol="0">
              <a:spAutoFit/>
            </a:bodyPr>
            <a:lstStyle/>
            <a:p>
              <a:r>
                <a:rPr lang="en-US" sz="1067" dirty="0">
                  <a:solidFill>
                    <a:schemeClr val="bg1"/>
                  </a:solidFill>
                </a:rPr>
                <a:t>Hub</a:t>
              </a:r>
            </a:p>
          </p:txBody>
        </p:sp>
        <p:sp>
          <p:nvSpPr>
            <p:cNvPr id="105" name="TextBox 104">
              <a:extLst>
                <a:ext uri="{FF2B5EF4-FFF2-40B4-BE49-F238E27FC236}">
                  <a16:creationId xmlns:a16="http://schemas.microsoft.com/office/drawing/2014/main" id="{DA52FFCE-B484-4FAC-AEA4-4CF1150F8965}"/>
                </a:ext>
              </a:extLst>
            </p:cNvPr>
            <p:cNvSpPr txBox="1"/>
            <p:nvPr/>
          </p:nvSpPr>
          <p:spPr>
            <a:xfrm>
              <a:off x="3301436" y="3276269"/>
              <a:ext cx="413984" cy="192409"/>
            </a:xfrm>
            <a:prstGeom prst="rect">
              <a:avLst/>
            </a:prstGeom>
            <a:noFill/>
          </p:spPr>
          <p:txBody>
            <a:bodyPr wrap="square" rtlCol="0">
              <a:spAutoFit/>
            </a:bodyPr>
            <a:lstStyle/>
            <a:p>
              <a:r>
                <a:rPr lang="en-US" sz="1067" dirty="0">
                  <a:solidFill>
                    <a:schemeClr val="bg1"/>
                  </a:solidFill>
                </a:rPr>
                <a:t>Hub</a:t>
              </a:r>
            </a:p>
          </p:txBody>
        </p:sp>
        <p:sp>
          <p:nvSpPr>
            <p:cNvPr id="106" name="TextBox 105">
              <a:extLst>
                <a:ext uri="{FF2B5EF4-FFF2-40B4-BE49-F238E27FC236}">
                  <a16:creationId xmlns:a16="http://schemas.microsoft.com/office/drawing/2014/main" id="{3739BD6F-1F98-4A3B-9B70-4EAB32A243D2}"/>
                </a:ext>
              </a:extLst>
            </p:cNvPr>
            <p:cNvSpPr txBox="1"/>
            <p:nvPr/>
          </p:nvSpPr>
          <p:spPr>
            <a:xfrm>
              <a:off x="2884068" y="2443311"/>
              <a:ext cx="413984" cy="192409"/>
            </a:xfrm>
            <a:prstGeom prst="rect">
              <a:avLst/>
            </a:prstGeom>
            <a:noFill/>
          </p:spPr>
          <p:txBody>
            <a:bodyPr wrap="square" rtlCol="0">
              <a:spAutoFit/>
            </a:bodyPr>
            <a:lstStyle/>
            <a:p>
              <a:r>
                <a:rPr lang="en-US" sz="1067" dirty="0">
                  <a:solidFill>
                    <a:schemeClr val="bg1"/>
                  </a:solidFill>
                </a:rPr>
                <a:t>Hub</a:t>
              </a:r>
            </a:p>
          </p:txBody>
        </p:sp>
        <p:sp>
          <p:nvSpPr>
            <p:cNvPr id="107" name="TextBox 106">
              <a:extLst>
                <a:ext uri="{FF2B5EF4-FFF2-40B4-BE49-F238E27FC236}">
                  <a16:creationId xmlns:a16="http://schemas.microsoft.com/office/drawing/2014/main" id="{E60383A0-31C0-413A-9C16-3AA2F02F2BFE}"/>
                </a:ext>
              </a:extLst>
            </p:cNvPr>
            <p:cNvSpPr txBox="1"/>
            <p:nvPr/>
          </p:nvSpPr>
          <p:spPr>
            <a:xfrm>
              <a:off x="3944362" y="1499874"/>
              <a:ext cx="413984" cy="192409"/>
            </a:xfrm>
            <a:prstGeom prst="rect">
              <a:avLst/>
            </a:prstGeom>
            <a:noFill/>
          </p:spPr>
          <p:txBody>
            <a:bodyPr wrap="square" rtlCol="0">
              <a:spAutoFit/>
            </a:bodyPr>
            <a:lstStyle/>
            <a:p>
              <a:r>
                <a:rPr lang="en-US" sz="1067" dirty="0">
                  <a:solidFill>
                    <a:schemeClr val="bg1"/>
                  </a:solidFill>
                </a:rPr>
                <a:t>Hub</a:t>
              </a:r>
            </a:p>
          </p:txBody>
        </p:sp>
        <p:sp>
          <p:nvSpPr>
            <p:cNvPr id="108" name="TextBox 107">
              <a:extLst>
                <a:ext uri="{FF2B5EF4-FFF2-40B4-BE49-F238E27FC236}">
                  <a16:creationId xmlns:a16="http://schemas.microsoft.com/office/drawing/2014/main" id="{4AFD8099-B51D-403D-A0D0-8C3FC825D1B4}"/>
                </a:ext>
              </a:extLst>
            </p:cNvPr>
            <p:cNvSpPr txBox="1"/>
            <p:nvPr/>
          </p:nvSpPr>
          <p:spPr>
            <a:xfrm>
              <a:off x="5381054" y="1343276"/>
              <a:ext cx="413984" cy="192409"/>
            </a:xfrm>
            <a:prstGeom prst="rect">
              <a:avLst/>
            </a:prstGeom>
            <a:noFill/>
          </p:spPr>
          <p:txBody>
            <a:bodyPr wrap="square" rtlCol="0">
              <a:spAutoFit/>
            </a:bodyPr>
            <a:lstStyle/>
            <a:p>
              <a:r>
                <a:rPr lang="en-US" sz="1067" dirty="0">
                  <a:solidFill>
                    <a:schemeClr val="bg1"/>
                  </a:solidFill>
                </a:rPr>
                <a:t>Hub</a:t>
              </a:r>
            </a:p>
          </p:txBody>
        </p:sp>
        <p:sp>
          <p:nvSpPr>
            <p:cNvPr id="109" name="TextBox 108">
              <a:extLst>
                <a:ext uri="{FF2B5EF4-FFF2-40B4-BE49-F238E27FC236}">
                  <a16:creationId xmlns:a16="http://schemas.microsoft.com/office/drawing/2014/main" id="{C0CD4012-D026-4769-9485-1C043384434C}"/>
                </a:ext>
              </a:extLst>
            </p:cNvPr>
            <p:cNvSpPr txBox="1"/>
            <p:nvPr/>
          </p:nvSpPr>
          <p:spPr>
            <a:xfrm>
              <a:off x="6029691" y="2980282"/>
              <a:ext cx="413984" cy="192409"/>
            </a:xfrm>
            <a:prstGeom prst="rect">
              <a:avLst/>
            </a:prstGeom>
            <a:noFill/>
          </p:spPr>
          <p:txBody>
            <a:bodyPr wrap="square" rtlCol="0">
              <a:spAutoFit/>
            </a:bodyPr>
            <a:lstStyle/>
            <a:p>
              <a:r>
                <a:rPr lang="en-US" sz="1067" dirty="0">
                  <a:solidFill>
                    <a:schemeClr val="bg1"/>
                  </a:solidFill>
                </a:rPr>
                <a:t>Hub</a:t>
              </a:r>
            </a:p>
          </p:txBody>
        </p:sp>
        <p:sp>
          <p:nvSpPr>
            <p:cNvPr id="111" name="TextBox 110">
              <a:extLst>
                <a:ext uri="{FF2B5EF4-FFF2-40B4-BE49-F238E27FC236}">
                  <a16:creationId xmlns:a16="http://schemas.microsoft.com/office/drawing/2014/main" id="{E1AEA8D0-80F5-49D6-83D0-C68DA6300E33}"/>
                </a:ext>
              </a:extLst>
            </p:cNvPr>
            <p:cNvSpPr txBox="1"/>
            <p:nvPr/>
          </p:nvSpPr>
          <p:spPr>
            <a:xfrm>
              <a:off x="6338153" y="3948398"/>
              <a:ext cx="413984" cy="192409"/>
            </a:xfrm>
            <a:prstGeom prst="rect">
              <a:avLst/>
            </a:prstGeom>
            <a:noFill/>
          </p:spPr>
          <p:txBody>
            <a:bodyPr wrap="square" rtlCol="0">
              <a:spAutoFit/>
            </a:bodyPr>
            <a:lstStyle/>
            <a:p>
              <a:r>
                <a:rPr lang="en-US" sz="1067" dirty="0">
                  <a:solidFill>
                    <a:schemeClr val="bg1"/>
                  </a:solidFill>
                </a:rPr>
                <a:t>Hub</a:t>
              </a:r>
            </a:p>
          </p:txBody>
        </p:sp>
        <p:sp>
          <p:nvSpPr>
            <p:cNvPr id="112" name="TextBox 111">
              <a:extLst>
                <a:ext uri="{FF2B5EF4-FFF2-40B4-BE49-F238E27FC236}">
                  <a16:creationId xmlns:a16="http://schemas.microsoft.com/office/drawing/2014/main" id="{A91FB190-73EC-404E-BE49-4BF2EC00AC56}"/>
                </a:ext>
              </a:extLst>
            </p:cNvPr>
            <p:cNvSpPr txBox="1"/>
            <p:nvPr/>
          </p:nvSpPr>
          <p:spPr>
            <a:xfrm>
              <a:off x="7571874" y="1427267"/>
              <a:ext cx="413984" cy="192409"/>
            </a:xfrm>
            <a:prstGeom prst="rect">
              <a:avLst/>
            </a:prstGeom>
            <a:noFill/>
          </p:spPr>
          <p:txBody>
            <a:bodyPr wrap="square" rtlCol="0">
              <a:spAutoFit/>
            </a:bodyPr>
            <a:lstStyle/>
            <a:p>
              <a:r>
                <a:rPr lang="en-US" sz="1067" dirty="0">
                  <a:solidFill>
                    <a:schemeClr val="bg1"/>
                  </a:solidFill>
                </a:rPr>
                <a:t>Hub</a:t>
              </a:r>
            </a:p>
          </p:txBody>
        </p:sp>
        <p:sp>
          <p:nvSpPr>
            <p:cNvPr id="53" name="Oval 52">
              <a:extLst>
                <a:ext uri="{FF2B5EF4-FFF2-40B4-BE49-F238E27FC236}">
                  <a16:creationId xmlns:a16="http://schemas.microsoft.com/office/drawing/2014/main" id="{F8A925BF-3B90-46C2-97E0-20BB09004134}"/>
                </a:ext>
              </a:extLst>
            </p:cNvPr>
            <p:cNvSpPr/>
            <p:nvPr/>
          </p:nvSpPr>
          <p:spPr>
            <a:xfrm>
              <a:off x="243788" y="2374843"/>
              <a:ext cx="2576667" cy="2504310"/>
            </a:xfrm>
            <a:prstGeom prst="ellipse">
              <a:avLst/>
            </a:prstGeom>
            <a:solidFill>
              <a:schemeClr val="accent6">
                <a:alpha val="36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dirty="0"/>
            </a:p>
          </p:txBody>
        </p:sp>
        <p:sp>
          <p:nvSpPr>
            <p:cNvPr id="54" name="Oval 53">
              <a:extLst>
                <a:ext uri="{FF2B5EF4-FFF2-40B4-BE49-F238E27FC236}">
                  <a16:creationId xmlns:a16="http://schemas.microsoft.com/office/drawing/2014/main" id="{F909B922-5171-428A-8CCB-E53D69D99F08}"/>
                </a:ext>
              </a:extLst>
            </p:cNvPr>
            <p:cNvSpPr/>
            <p:nvPr/>
          </p:nvSpPr>
          <p:spPr>
            <a:xfrm>
              <a:off x="2471976" y="1252595"/>
              <a:ext cx="3681778" cy="3517881"/>
            </a:xfrm>
            <a:prstGeom prst="ellipse">
              <a:avLst/>
            </a:prstGeom>
            <a:solidFill>
              <a:schemeClr val="accent1">
                <a:alpha val="18000"/>
              </a:schemeClr>
            </a:solidFill>
            <a:ln>
              <a:solidFill>
                <a:schemeClr val="accent1">
                  <a:shade val="50000"/>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5" name="Oval 54">
              <a:extLst>
                <a:ext uri="{FF2B5EF4-FFF2-40B4-BE49-F238E27FC236}">
                  <a16:creationId xmlns:a16="http://schemas.microsoft.com/office/drawing/2014/main" id="{4B35B8E5-264A-4727-B07B-2622D210C89D}"/>
                </a:ext>
              </a:extLst>
            </p:cNvPr>
            <p:cNvSpPr/>
            <p:nvPr/>
          </p:nvSpPr>
          <p:spPr>
            <a:xfrm>
              <a:off x="4862640" y="594360"/>
              <a:ext cx="4037519" cy="4176116"/>
            </a:xfrm>
            <a:prstGeom prst="ellipse">
              <a:avLst/>
            </a:prstGeom>
            <a:solidFill>
              <a:schemeClr val="accent3">
                <a:alpha val="32000"/>
              </a:schemeClr>
            </a:solidFill>
            <a:ln>
              <a:solidFill>
                <a:schemeClr val="accent3">
                  <a:shade val="50000"/>
                  <a:alpha val="28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a:p>
          </p:txBody>
        </p:sp>
        <p:sp>
          <p:nvSpPr>
            <p:cNvPr id="114" name="Rectangle 6">
              <a:extLst>
                <a:ext uri="{FF2B5EF4-FFF2-40B4-BE49-F238E27FC236}">
                  <a16:creationId xmlns:a16="http://schemas.microsoft.com/office/drawing/2014/main" id="{9197BA67-45EA-4741-9A07-E1025AF82B73}"/>
                </a:ext>
              </a:extLst>
            </p:cNvPr>
            <p:cNvSpPr txBox="1">
              <a:spLocks noChangeArrowheads="1"/>
            </p:cNvSpPr>
            <p:nvPr/>
          </p:nvSpPr>
          <p:spPr bwMode="auto">
            <a:xfrm>
              <a:off x="8606273" y="4604832"/>
              <a:ext cx="536574" cy="53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135467" tIns="0" rIns="0" bIns="33867" numCol="1" anchor="ctr" anchorCtr="0" compatLnSpc="1">
              <a:prstTxWarp prst="textNoShape">
                <a:avLst/>
              </a:prstTxWarp>
            </a:bodyPr>
            <a:lstStyle>
              <a:defPPr>
                <a:defRPr lang="en-US"/>
              </a:defPPr>
              <a:lvl1pPr marL="0" algn="l" defTabSz="457200" rtl="0" eaLnBrk="1" latinLnBrk="0" hangingPunct="1">
                <a:defRPr sz="1600" b="0"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E43C2A8-C85B-614A-A959-7346EE6C9BD9}" type="slidenum">
                <a:rPr lang="en-US" sz="2133"/>
                <a:pPr>
                  <a:defRPr/>
                </a:pPr>
                <a:t>4</a:t>
              </a:fld>
              <a:endParaRPr lang="en-US" sz="2133" dirty="0"/>
            </a:p>
          </p:txBody>
        </p:sp>
        <p:sp>
          <p:nvSpPr>
            <p:cNvPr id="120" name="Line 12">
              <a:extLst>
                <a:ext uri="{FF2B5EF4-FFF2-40B4-BE49-F238E27FC236}">
                  <a16:creationId xmlns:a16="http://schemas.microsoft.com/office/drawing/2014/main" id="{BF318478-5AC3-48C3-A464-E54D279EA723}"/>
                </a:ext>
              </a:extLst>
            </p:cNvPr>
            <p:cNvSpPr>
              <a:spLocks noChangeShapeType="1"/>
            </p:cNvSpPr>
            <p:nvPr/>
          </p:nvSpPr>
          <p:spPr bwMode="auto">
            <a:xfrm>
              <a:off x="8601957" y="4673624"/>
              <a:ext cx="0" cy="387548"/>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2400" dirty="0">
                <a:ln w="12700" cmpd="sng">
                  <a:solidFill>
                    <a:schemeClr val="tx1"/>
                  </a:solidFill>
                </a:ln>
              </a:endParaRPr>
            </a:p>
          </p:txBody>
        </p:sp>
        <p:sp>
          <p:nvSpPr>
            <p:cNvPr id="2" name="TextBox 1">
              <a:extLst>
                <a:ext uri="{FF2B5EF4-FFF2-40B4-BE49-F238E27FC236}">
                  <a16:creationId xmlns:a16="http://schemas.microsoft.com/office/drawing/2014/main" id="{054209F5-E6F5-455F-B7E7-43C11E176F2A}"/>
                </a:ext>
              </a:extLst>
            </p:cNvPr>
            <p:cNvSpPr txBox="1"/>
            <p:nvPr/>
          </p:nvSpPr>
          <p:spPr>
            <a:xfrm>
              <a:off x="462869" y="2088008"/>
              <a:ext cx="1019609" cy="346249"/>
            </a:xfrm>
            <a:prstGeom prst="rect">
              <a:avLst/>
            </a:prstGeom>
            <a:noFill/>
          </p:spPr>
          <p:txBody>
            <a:bodyPr wrap="square" rtlCol="0">
              <a:spAutoFit/>
            </a:bodyPr>
            <a:lstStyle/>
            <a:p>
              <a:r>
                <a:rPr lang="en-US" sz="2400" b="1" dirty="0"/>
                <a:t>Urban</a:t>
              </a:r>
            </a:p>
          </p:txBody>
        </p:sp>
        <p:sp>
          <p:nvSpPr>
            <p:cNvPr id="67" name="TextBox 66">
              <a:extLst>
                <a:ext uri="{FF2B5EF4-FFF2-40B4-BE49-F238E27FC236}">
                  <a16:creationId xmlns:a16="http://schemas.microsoft.com/office/drawing/2014/main" id="{40234D49-F115-4CEC-9D4A-3FF32B583C85}"/>
                </a:ext>
              </a:extLst>
            </p:cNvPr>
            <p:cNvSpPr txBox="1"/>
            <p:nvPr/>
          </p:nvSpPr>
          <p:spPr>
            <a:xfrm>
              <a:off x="2867931" y="1021584"/>
              <a:ext cx="1280993" cy="346249"/>
            </a:xfrm>
            <a:prstGeom prst="rect">
              <a:avLst/>
            </a:prstGeom>
            <a:noFill/>
          </p:spPr>
          <p:txBody>
            <a:bodyPr wrap="square" rtlCol="0">
              <a:spAutoFit/>
            </a:bodyPr>
            <a:lstStyle/>
            <a:p>
              <a:r>
                <a:rPr lang="en-US" sz="2400" b="1" dirty="0"/>
                <a:t>Suburban</a:t>
              </a:r>
            </a:p>
          </p:txBody>
        </p:sp>
        <p:sp>
          <p:nvSpPr>
            <p:cNvPr id="69" name="TextBox 68">
              <a:extLst>
                <a:ext uri="{FF2B5EF4-FFF2-40B4-BE49-F238E27FC236}">
                  <a16:creationId xmlns:a16="http://schemas.microsoft.com/office/drawing/2014/main" id="{0EA34D3F-2457-4B4F-A83F-3425FDACE07E}"/>
                </a:ext>
              </a:extLst>
            </p:cNvPr>
            <p:cNvSpPr txBox="1"/>
            <p:nvPr/>
          </p:nvSpPr>
          <p:spPr>
            <a:xfrm>
              <a:off x="5044130" y="492925"/>
              <a:ext cx="1280993" cy="346249"/>
            </a:xfrm>
            <a:prstGeom prst="rect">
              <a:avLst/>
            </a:prstGeom>
            <a:noFill/>
          </p:spPr>
          <p:txBody>
            <a:bodyPr wrap="square" rtlCol="0">
              <a:spAutoFit/>
            </a:bodyPr>
            <a:lstStyle/>
            <a:p>
              <a:r>
                <a:rPr lang="en-US" sz="2400" b="1" dirty="0"/>
                <a:t>Rural</a:t>
              </a:r>
            </a:p>
          </p:txBody>
        </p:sp>
      </p:grpSp>
    </p:spTree>
    <p:extLst>
      <p:ext uri="{BB962C8B-B14F-4D97-AF65-F5344CB8AC3E}">
        <p14:creationId xmlns:p14="http://schemas.microsoft.com/office/powerpoint/2010/main" val="987231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DAF6F6-3961-40B8-AD01-2522F9C66F96}"/>
              </a:ext>
            </a:extLst>
          </p:cNvPr>
          <p:cNvSpPr/>
          <p:nvPr/>
        </p:nvSpPr>
        <p:spPr bwMode="auto">
          <a:xfrm>
            <a:off x="-11289" y="0"/>
            <a:ext cx="12203289" cy="6604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lang="en-US" sz="3733" dirty="0">
                <a:solidFill>
                  <a:srgbClr val="92D050"/>
                </a:solidFill>
                <a:latin typeface="Arial" charset="0"/>
                <a:ea typeface="ＭＳ Ｐゴシック" charset="0"/>
              </a:rPr>
              <a:t>	Services and Modes </a:t>
            </a:r>
            <a:r>
              <a:rPr lang="en-US" sz="2800" dirty="0">
                <a:solidFill>
                  <a:srgbClr val="92D050"/>
                </a:solidFill>
                <a:latin typeface="Arial" charset="0"/>
                <a:ea typeface="ＭＳ Ｐゴシック" charset="0"/>
              </a:rPr>
              <a:t>(FTA Perspective)</a:t>
            </a:r>
          </a:p>
        </p:txBody>
      </p:sp>
      <p:sp>
        <p:nvSpPr>
          <p:cNvPr id="10" name="Rectangle 6">
            <a:extLst>
              <a:ext uri="{FF2B5EF4-FFF2-40B4-BE49-F238E27FC236}">
                <a16:creationId xmlns:a16="http://schemas.microsoft.com/office/drawing/2014/main" id="{C403BE2B-47BF-4039-BFDE-BE8C0791D75D}"/>
              </a:ext>
            </a:extLst>
          </p:cNvPr>
          <p:cNvSpPr txBox="1">
            <a:spLocks noChangeArrowheads="1"/>
          </p:cNvSpPr>
          <p:nvPr/>
        </p:nvSpPr>
        <p:spPr bwMode="auto">
          <a:xfrm>
            <a:off x="11475031" y="6139777"/>
            <a:ext cx="715432" cy="706967"/>
          </a:xfrm>
          <a:prstGeom prst="rect">
            <a:avLst/>
          </a:prstGeom>
          <a:noFill/>
          <a:ln>
            <a:solidFill>
              <a:schemeClr val="bg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135467" tIns="0" rIns="0" bIns="33867" numCol="1" anchor="ctr" anchorCtr="0" compatLnSpc="1">
            <a:prstTxWarp prst="textNoShape">
              <a:avLst/>
            </a:prstTxWarp>
          </a:bodyPr>
          <a:lstStyle>
            <a:defPPr>
              <a:defRPr lang="en-US"/>
            </a:defPPr>
            <a:lvl1pPr marL="0" algn="l" defTabSz="457200" rtl="0" eaLnBrk="1" latinLnBrk="0" hangingPunct="1">
              <a:defRPr sz="1600" b="0"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E43C2A8-C85B-614A-A959-7346EE6C9BD9}" type="slidenum">
              <a:rPr lang="en-US" sz="2133">
                <a:solidFill>
                  <a:schemeClr val="bg1"/>
                </a:solidFill>
              </a:rPr>
              <a:pPr>
                <a:defRPr/>
              </a:pPr>
              <a:t>5</a:t>
            </a:fld>
            <a:endParaRPr lang="en-US" sz="2133" dirty="0">
              <a:solidFill>
                <a:schemeClr val="bg1"/>
              </a:solidFill>
            </a:endParaRPr>
          </a:p>
        </p:txBody>
      </p:sp>
      <p:sp>
        <p:nvSpPr>
          <p:cNvPr id="11" name="Line 12">
            <a:extLst>
              <a:ext uri="{FF2B5EF4-FFF2-40B4-BE49-F238E27FC236}">
                <a16:creationId xmlns:a16="http://schemas.microsoft.com/office/drawing/2014/main" id="{7558FB4A-05C5-4C77-AE74-17114F4052FA}"/>
              </a:ext>
            </a:extLst>
          </p:cNvPr>
          <p:cNvSpPr>
            <a:spLocks noChangeShapeType="1"/>
          </p:cNvSpPr>
          <p:nvPr/>
        </p:nvSpPr>
        <p:spPr bwMode="auto">
          <a:xfrm>
            <a:off x="9760420" y="6231499"/>
            <a:ext cx="0" cy="516731"/>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2400" dirty="0">
              <a:ln w="12700" cmpd="sng">
                <a:solidFill>
                  <a:schemeClr val="tx1"/>
                </a:solidFill>
              </a:ln>
              <a:solidFill>
                <a:schemeClr val="bg1"/>
              </a:solidFill>
            </a:endParaRPr>
          </a:p>
        </p:txBody>
      </p:sp>
      <p:sp>
        <p:nvSpPr>
          <p:cNvPr id="12" name="Line 12">
            <a:extLst>
              <a:ext uri="{FF2B5EF4-FFF2-40B4-BE49-F238E27FC236}">
                <a16:creationId xmlns:a16="http://schemas.microsoft.com/office/drawing/2014/main" id="{79E2B173-192D-4C7A-A2D1-7F818AB46FCD}"/>
              </a:ext>
            </a:extLst>
          </p:cNvPr>
          <p:cNvSpPr>
            <a:spLocks noChangeShapeType="1"/>
          </p:cNvSpPr>
          <p:nvPr/>
        </p:nvSpPr>
        <p:spPr bwMode="auto">
          <a:xfrm>
            <a:off x="11469276" y="6231499"/>
            <a:ext cx="0" cy="516731"/>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2400" dirty="0">
              <a:ln w="12700" cmpd="sng">
                <a:solidFill>
                  <a:schemeClr val="tx1"/>
                </a:solidFill>
              </a:ln>
              <a:solidFill>
                <a:schemeClr val="bg1"/>
              </a:solidFill>
            </a:endParaRPr>
          </a:p>
        </p:txBody>
      </p:sp>
      <p:sp>
        <p:nvSpPr>
          <p:cNvPr id="13" name="Text Box 13">
            <a:extLst>
              <a:ext uri="{FF2B5EF4-FFF2-40B4-BE49-F238E27FC236}">
                <a16:creationId xmlns:a16="http://schemas.microsoft.com/office/drawing/2014/main" id="{EAF132A6-D645-47A6-A44F-CD3448818618}"/>
              </a:ext>
            </a:extLst>
          </p:cNvPr>
          <p:cNvSpPr txBox="1">
            <a:spLocks noChangeArrowheads="1"/>
          </p:cNvSpPr>
          <p:nvPr/>
        </p:nvSpPr>
        <p:spPr bwMode="auto">
          <a:xfrm>
            <a:off x="9720725" y="6139777"/>
            <a:ext cx="1702616" cy="706967"/>
          </a:xfrm>
          <a:prstGeom prst="rect">
            <a:avLst/>
          </a:prstGeom>
          <a:noFill/>
          <a:ln>
            <a:solidFill>
              <a:schemeClr val="bg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152400" tIns="0" rIns="0" bIns="16933" anchor="ctr" anchorCtr="0"/>
          <a:lstStyle/>
          <a:p>
            <a:pPr>
              <a:defRPr/>
            </a:pPr>
            <a:r>
              <a:rPr lang="en-US" sz="1467" dirty="0">
                <a:solidFill>
                  <a:schemeClr val="bg1"/>
                </a:solidFill>
              </a:rPr>
              <a:t>Oct 6, 2021</a:t>
            </a:r>
          </a:p>
        </p:txBody>
      </p:sp>
      <p:pic>
        <p:nvPicPr>
          <p:cNvPr id="16" name="Picture 15">
            <a:extLst>
              <a:ext uri="{FF2B5EF4-FFF2-40B4-BE49-F238E27FC236}">
                <a16:creationId xmlns:a16="http://schemas.microsoft.com/office/drawing/2014/main" id="{D9886C1A-799A-45E4-937A-27D0284F5389}"/>
              </a:ext>
            </a:extLst>
          </p:cNvPr>
          <p:cNvPicPr>
            <a:picLocks noChangeAspect="1"/>
          </p:cNvPicPr>
          <p:nvPr/>
        </p:nvPicPr>
        <p:blipFill>
          <a:blip r:embed="rId3"/>
          <a:stretch>
            <a:fillRect/>
          </a:stretch>
        </p:blipFill>
        <p:spPr>
          <a:xfrm>
            <a:off x="4804349" y="941893"/>
            <a:ext cx="1008824" cy="834631"/>
          </a:xfrm>
          <a:prstGeom prst="rect">
            <a:avLst/>
          </a:prstGeom>
        </p:spPr>
      </p:pic>
      <p:pic>
        <p:nvPicPr>
          <p:cNvPr id="17" name="Picture 16">
            <a:extLst>
              <a:ext uri="{FF2B5EF4-FFF2-40B4-BE49-F238E27FC236}">
                <a16:creationId xmlns:a16="http://schemas.microsoft.com/office/drawing/2014/main" id="{4E4BE5C6-4FB1-4195-AD76-1946E94F6F2F}"/>
              </a:ext>
            </a:extLst>
          </p:cNvPr>
          <p:cNvPicPr>
            <a:picLocks noChangeAspect="1"/>
          </p:cNvPicPr>
          <p:nvPr/>
        </p:nvPicPr>
        <p:blipFill>
          <a:blip r:embed="rId3"/>
          <a:stretch>
            <a:fillRect/>
          </a:stretch>
        </p:blipFill>
        <p:spPr>
          <a:xfrm>
            <a:off x="3490725" y="941894"/>
            <a:ext cx="1008824" cy="834631"/>
          </a:xfrm>
          <a:prstGeom prst="rect">
            <a:avLst/>
          </a:prstGeom>
        </p:spPr>
      </p:pic>
      <p:pic>
        <p:nvPicPr>
          <p:cNvPr id="6" name="Picture 5">
            <a:extLst>
              <a:ext uri="{FF2B5EF4-FFF2-40B4-BE49-F238E27FC236}">
                <a16:creationId xmlns:a16="http://schemas.microsoft.com/office/drawing/2014/main" id="{B68080E4-C423-447B-AFE1-3A6C8134BD52}"/>
              </a:ext>
            </a:extLst>
          </p:cNvPr>
          <p:cNvPicPr>
            <a:picLocks noChangeAspect="1"/>
          </p:cNvPicPr>
          <p:nvPr/>
        </p:nvPicPr>
        <p:blipFill>
          <a:blip r:embed="rId4"/>
          <a:stretch>
            <a:fillRect/>
          </a:stretch>
        </p:blipFill>
        <p:spPr>
          <a:xfrm>
            <a:off x="3490725" y="2204835"/>
            <a:ext cx="1008824" cy="755644"/>
          </a:xfrm>
          <a:prstGeom prst="rect">
            <a:avLst/>
          </a:prstGeom>
        </p:spPr>
      </p:pic>
      <p:pic>
        <p:nvPicPr>
          <p:cNvPr id="18" name="Picture 17">
            <a:extLst>
              <a:ext uri="{FF2B5EF4-FFF2-40B4-BE49-F238E27FC236}">
                <a16:creationId xmlns:a16="http://schemas.microsoft.com/office/drawing/2014/main" id="{83F37FB2-53A7-4ECD-9C07-30336E554079}"/>
              </a:ext>
            </a:extLst>
          </p:cNvPr>
          <p:cNvPicPr>
            <a:picLocks noChangeAspect="1"/>
          </p:cNvPicPr>
          <p:nvPr/>
        </p:nvPicPr>
        <p:blipFill>
          <a:blip r:embed="rId5"/>
          <a:stretch>
            <a:fillRect/>
          </a:stretch>
        </p:blipFill>
        <p:spPr>
          <a:xfrm>
            <a:off x="6222077" y="919274"/>
            <a:ext cx="857249" cy="857249"/>
          </a:xfrm>
          <a:prstGeom prst="rect">
            <a:avLst/>
          </a:prstGeom>
        </p:spPr>
      </p:pic>
      <p:sp>
        <p:nvSpPr>
          <p:cNvPr id="7" name="TextBox 6">
            <a:extLst>
              <a:ext uri="{FF2B5EF4-FFF2-40B4-BE49-F238E27FC236}">
                <a16:creationId xmlns:a16="http://schemas.microsoft.com/office/drawing/2014/main" id="{F32FD55F-1885-44E3-9218-3F59871F683A}"/>
              </a:ext>
            </a:extLst>
          </p:cNvPr>
          <p:cNvSpPr txBox="1"/>
          <p:nvPr/>
        </p:nvSpPr>
        <p:spPr>
          <a:xfrm>
            <a:off x="386080" y="1163465"/>
            <a:ext cx="855362" cy="461665"/>
          </a:xfrm>
          <a:prstGeom prst="rect">
            <a:avLst/>
          </a:prstGeom>
          <a:noFill/>
        </p:spPr>
        <p:txBody>
          <a:bodyPr wrap="none" rtlCol="0">
            <a:spAutoFit/>
          </a:bodyPr>
          <a:lstStyle/>
          <a:p>
            <a:r>
              <a:rPr lang="en-US" sz="2400" b="1" dirty="0"/>
              <a:t>Fixed</a:t>
            </a:r>
          </a:p>
        </p:txBody>
      </p:sp>
      <p:sp>
        <p:nvSpPr>
          <p:cNvPr id="19" name="TextBox 18">
            <a:extLst>
              <a:ext uri="{FF2B5EF4-FFF2-40B4-BE49-F238E27FC236}">
                <a16:creationId xmlns:a16="http://schemas.microsoft.com/office/drawing/2014/main" id="{45D3DF4B-0EB8-4230-8928-903B98E741FC}"/>
              </a:ext>
            </a:extLst>
          </p:cNvPr>
          <p:cNvSpPr txBox="1"/>
          <p:nvPr/>
        </p:nvSpPr>
        <p:spPr>
          <a:xfrm>
            <a:off x="259163" y="2455478"/>
            <a:ext cx="2305118" cy="461665"/>
          </a:xfrm>
          <a:prstGeom prst="rect">
            <a:avLst/>
          </a:prstGeom>
          <a:noFill/>
        </p:spPr>
        <p:txBody>
          <a:bodyPr wrap="none" rtlCol="0">
            <a:spAutoFit/>
          </a:bodyPr>
          <a:lstStyle/>
          <a:p>
            <a:r>
              <a:rPr lang="en-US" sz="2400" b="1" dirty="0"/>
              <a:t>Fixed-equivalent</a:t>
            </a:r>
          </a:p>
        </p:txBody>
      </p:sp>
      <p:sp>
        <p:nvSpPr>
          <p:cNvPr id="20" name="TextBox 19">
            <a:extLst>
              <a:ext uri="{FF2B5EF4-FFF2-40B4-BE49-F238E27FC236}">
                <a16:creationId xmlns:a16="http://schemas.microsoft.com/office/drawing/2014/main" id="{FCC9C4A7-9F97-4AF2-B4A1-1481E3EED10D}"/>
              </a:ext>
            </a:extLst>
          </p:cNvPr>
          <p:cNvSpPr txBox="1"/>
          <p:nvPr/>
        </p:nvSpPr>
        <p:spPr>
          <a:xfrm>
            <a:off x="259163" y="3598610"/>
            <a:ext cx="2557431" cy="461665"/>
          </a:xfrm>
          <a:prstGeom prst="rect">
            <a:avLst/>
          </a:prstGeom>
          <a:noFill/>
        </p:spPr>
        <p:txBody>
          <a:bodyPr wrap="none" rtlCol="0">
            <a:spAutoFit/>
          </a:bodyPr>
          <a:lstStyle/>
          <a:p>
            <a:r>
              <a:rPr lang="en-US" sz="2400" b="1" dirty="0"/>
              <a:t>Demand Response</a:t>
            </a:r>
          </a:p>
        </p:txBody>
      </p:sp>
      <p:sp>
        <p:nvSpPr>
          <p:cNvPr id="9" name="TextBox 8">
            <a:extLst>
              <a:ext uri="{FF2B5EF4-FFF2-40B4-BE49-F238E27FC236}">
                <a16:creationId xmlns:a16="http://schemas.microsoft.com/office/drawing/2014/main" id="{DB9D1F64-4AF6-41F5-8A6B-5B075178CEF2}"/>
              </a:ext>
            </a:extLst>
          </p:cNvPr>
          <p:cNvSpPr txBox="1"/>
          <p:nvPr/>
        </p:nvSpPr>
        <p:spPr>
          <a:xfrm>
            <a:off x="3607062" y="1761249"/>
            <a:ext cx="543739" cy="379656"/>
          </a:xfrm>
          <a:prstGeom prst="rect">
            <a:avLst/>
          </a:prstGeom>
          <a:noFill/>
        </p:spPr>
        <p:txBody>
          <a:bodyPr wrap="none" rtlCol="0">
            <a:spAutoFit/>
          </a:bodyPr>
          <a:lstStyle/>
          <a:p>
            <a:r>
              <a:rPr lang="en-US" sz="1867" b="1" dirty="0"/>
              <a:t>Bus</a:t>
            </a:r>
          </a:p>
        </p:txBody>
      </p:sp>
      <p:sp>
        <p:nvSpPr>
          <p:cNvPr id="21" name="TextBox 20">
            <a:extLst>
              <a:ext uri="{FF2B5EF4-FFF2-40B4-BE49-F238E27FC236}">
                <a16:creationId xmlns:a16="http://schemas.microsoft.com/office/drawing/2014/main" id="{DBF115A0-45F7-4DA2-8E14-35F5D44971D7}"/>
              </a:ext>
            </a:extLst>
          </p:cNvPr>
          <p:cNvSpPr txBox="1"/>
          <p:nvPr/>
        </p:nvSpPr>
        <p:spPr>
          <a:xfrm>
            <a:off x="4993376" y="1761249"/>
            <a:ext cx="570284" cy="379656"/>
          </a:xfrm>
          <a:prstGeom prst="rect">
            <a:avLst/>
          </a:prstGeom>
          <a:noFill/>
        </p:spPr>
        <p:txBody>
          <a:bodyPr wrap="none" rtlCol="0">
            <a:spAutoFit/>
          </a:bodyPr>
          <a:lstStyle/>
          <a:p>
            <a:r>
              <a:rPr lang="en-US" sz="1867" b="1" dirty="0"/>
              <a:t>BRT</a:t>
            </a:r>
          </a:p>
        </p:txBody>
      </p:sp>
      <p:sp>
        <p:nvSpPr>
          <p:cNvPr id="22" name="TextBox 21">
            <a:extLst>
              <a:ext uri="{FF2B5EF4-FFF2-40B4-BE49-F238E27FC236}">
                <a16:creationId xmlns:a16="http://schemas.microsoft.com/office/drawing/2014/main" id="{3D56BD95-B835-4280-846A-76CBA14FEFA7}"/>
              </a:ext>
            </a:extLst>
          </p:cNvPr>
          <p:cNvSpPr txBox="1"/>
          <p:nvPr/>
        </p:nvSpPr>
        <p:spPr>
          <a:xfrm>
            <a:off x="6117974" y="1761249"/>
            <a:ext cx="1094530" cy="379656"/>
          </a:xfrm>
          <a:prstGeom prst="rect">
            <a:avLst/>
          </a:prstGeom>
          <a:noFill/>
        </p:spPr>
        <p:txBody>
          <a:bodyPr wrap="none" rtlCol="0">
            <a:spAutoFit/>
          </a:bodyPr>
          <a:lstStyle/>
          <a:p>
            <a:r>
              <a:rPr lang="en-US" sz="1867" b="1" dirty="0"/>
              <a:t>Light Rail</a:t>
            </a:r>
          </a:p>
        </p:txBody>
      </p:sp>
      <p:pic>
        <p:nvPicPr>
          <p:cNvPr id="24" name="Picture 23">
            <a:extLst>
              <a:ext uri="{FF2B5EF4-FFF2-40B4-BE49-F238E27FC236}">
                <a16:creationId xmlns:a16="http://schemas.microsoft.com/office/drawing/2014/main" id="{914360FC-0522-417B-943F-93F2A1F07FE6}"/>
              </a:ext>
            </a:extLst>
          </p:cNvPr>
          <p:cNvPicPr>
            <a:picLocks noChangeAspect="1"/>
          </p:cNvPicPr>
          <p:nvPr/>
        </p:nvPicPr>
        <p:blipFill>
          <a:blip r:embed="rId5"/>
          <a:stretch>
            <a:fillRect/>
          </a:stretch>
        </p:blipFill>
        <p:spPr>
          <a:xfrm>
            <a:off x="7586777" y="889809"/>
            <a:ext cx="857249" cy="857249"/>
          </a:xfrm>
          <a:prstGeom prst="rect">
            <a:avLst/>
          </a:prstGeom>
        </p:spPr>
      </p:pic>
      <p:sp>
        <p:nvSpPr>
          <p:cNvPr id="25" name="TextBox 24">
            <a:extLst>
              <a:ext uri="{FF2B5EF4-FFF2-40B4-BE49-F238E27FC236}">
                <a16:creationId xmlns:a16="http://schemas.microsoft.com/office/drawing/2014/main" id="{F513D4ED-0FAC-4E46-8BC3-571639D69535}"/>
              </a:ext>
            </a:extLst>
          </p:cNvPr>
          <p:cNvSpPr txBox="1"/>
          <p:nvPr/>
        </p:nvSpPr>
        <p:spPr>
          <a:xfrm>
            <a:off x="7488040" y="1725360"/>
            <a:ext cx="1226554" cy="379656"/>
          </a:xfrm>
          <a:prstGeom prst="rect">
            <a:avLst/>
          </a:prstGeom>
          <a:noFill/>
        </p:spPr>
        <p:txBody>
          <a:bodyPr wrap="none" rtlCol="0">
            <a:spAutoFit/>
          </a:bodyPr>
          <a:lstStyle/>
          <a:p>
            <a:r>
              <a:rPr lang="en-US" sz="1867" b="1" dirty="0"/>
              <a:t>Heavy Rail</a:t>
            </a:r>
          </a:p>
        </p:txBody>
      </p:sp>
      <p:sp>
        <p:nvSpPr>
          <p:cNvPr id="27" name="TextBox 26">
            <a:extLst>
              <a:ext uri="{FF2B5EF4-FFF2-40B4-BE49-F238E27FC236}">
                <a16:creationId xmlns:a16="http://schemas.microsoft.com/office/drawing/2014/main" id="{1C613D83-7C79-439B-BC4C-61A4881F209C}"/>
              </a:ext>
            </a:extLst>
          </p:cNvPr>
          <p:cNvSpPr txBox="1"/>
          <p:nvPr/>
        </p:nvSpPr>
        <p:spPr>
          <a:xfrm>
            <a:off x="3419775" y="2960479"/>
            <a:ext cx="1761380" cy="379656"/>
          </a:xfrm>
          <a:prstGeom prst="rect">
            <a:avLst/>
          </a:prstGeom>
          <a:noFill/>
        </p:spPr>
        <p:txBody>
          <a:bodyPr wrap="none" rtlCol="0">
            <a:spAutoFit/>
          </a:bodyPr>
          <a:lstStyle/>
          <a:p>
            <a:r>
              <a:rPr lang="en-US" sz="1867" b="1" dirty="0"/>
              <a:t>ADA Paratransit</a:t>
            </a:r>
          </a:p>
        </p:txBody>
      </p:sp>
      <p:pic>
        <p:nvPicPr>
          <p:cNvPr id="28" name="Picture 27">
            <a:extLst>
              <a:ext uri="{FF2B5EF4-FFF2-40B4-BE49-F238E27FC236}">
                <a16:creationId xmlns:a16="http://schemas.microsoft.com/office/drawing/2014/main" id="{91B9A05D-2CAE-4822-84E4-9437DB382DF3}"/>
              </a:ext>
            </a:extLst>
          </p:cNvPr>
          <p:cNvPicPr>
            <a:picLocks noChangeAspect="1"/>
          </p:cNvPicPr>
          <p:nvPr/>
        </p:nvPicPr>
        <p:blipFill>
          <a:blip r:embed="rId6"/>
          <a:stretch>
            <a:fillRect/>
          </a:stretch>
        </p:blipFill>
        <p:spPr>
          <a:xfrm>
            <a:off x="4496316" y="6019276"/>
            <a:ext cx="884288" cy="689064"/>
          </a:xfrm>
          <a:prstGeom prst="rect">
            <a:avLst/>
          </a:prstGeom>
        </p:spPr>
      </p:pic>
      <p:pic>
        <p:nvPicPr>
          <p:cNvPr id="29" name="Picture 28">
            <a:extLst>
              <a:ext uri="{FF2B5EF4-FFF2-40B4-BE49-F238E27FC236}">
                <a16:creationId xmlns:a16="http://schemas.microsoft.com/office/drawing/2014/main" id="{52919115-C98C-4BB3-9E3F-82F7A0DC2CE4}"/>
              </a:ext>
            </a:extLst>
          </p:cNvPr>
          <p:cNvPicPr>
            <a:picLocks noChangeAspect="1"/>
          </p:cNvPicPr>
          <p:nvPr/>
        </p:nvPicPr>
        <p:blipFill>
          <a:blip r:embed="rId7"/>
          <a:stretch>
            <a:fillRect/>
          </a:stretch>
        </p:blipFill>
        <p:spPr>
          <a:xfrm>
            <a:off x="5380604" y="5921290"/>
            <a:ext cx="914000" cy="809669"/>
          </a:xfrm>
          <a:prstGeom prst="rect">
            <a:avLst/>
          </a:prstGeom>
        </p:spPr>
      </p:pic>
      <p:pic>
        <p:nvPicPr>
          <p:cNvPr id="30" name="Picture 29">
            <a:extLst>
              <a:ext uri="{FF2B5EF4-FFF2-40B4-BE49-F238E27FC236}">
                <a16:creationId xmlns:a16="http://schemas.microsoft.com/office/drawing/2014/main" id="{59A0F3FE-35C4-489B-A65B-73E517DE1D0D}"/>
              </a:ext>
            </a:extLst>
          </p:cNvPr>
          <p:cNvPicPr>
            <a:picLocks noChangeAspect="1"/>
          </p:cNvPicPr>
          <p:nvPr/>
        </p:nvPicPr>
        <p:blipFill>
          <a:blip r:embed="rId8"/>
          <a:stretch>
            <a:fillRect/>
          </a:stretch>
        </p:blipFill>
        <p:spPr>
          <a:xfrm>
            <a:off x="3582316" y="5895361"/>
            <a:ext cx="1010085" cy="936895"/>
          </a:xfrm>
          <a:prstGeom prst="rect">
            <a:avLst/>
          </a:prstGeom>
        </p:spPr>
      </p:pic>
      <p:pic>
        <p:nvPicPr>
          <p:cNvPr id="31" name="Picture 30">
            <a:extLst>
              <a:ext uri="{FF2B5EF4-FFF2-40B4-BE49-F238E27FC236}">
                <a16:creationId xmlns:a16="http://schemas.microsoft.com/office/drawing/2014/main" id="{1DC9CEE3-007D-4DA5-89C0-FEC4DB6FBAF3}"/>
              </a:ext>
            </a:extLst>
          </p:cNvPr>
          <p:cNvPicPr>
            <a:picLocks noChangeAspect="1"/>
          </p:cNvPicPr>
          <p:nvPr/>
        </p:nvPicPr>
        <p:blipFill>
          <a:blip r:embed="rId9"/>
          <a:stretch>
            <a:fillRect/>
          </a:stretch>
        </p:blipFill>
        <p:spPr>
          <a:xfrm>
            <a:off x="3569177" y="5053855"/>
            <a:ext cx="971708" cy="737820"/>
          </a:xfrm>
          <a:prstGeom prst="rect">
            <a:avLst/>
          </a:prstGeom>
        </p:spPr>
      </p:pic>
      <p:pic>
        <p:nvPicPr>
          <p:cNvPr id="32" name="Picture 31">
            <a:extLst>
              <a:ext uri="{FF2B5EF4-FFF2-40B4-BE49-F238E27FC236}">
                <a16:creationId xmlns:a16="http://schemas.microsoft.com/office/drawing/2014/main" id="{C68DFF04-7515-4105-A083-19294B5603FF}"/>
              </a:ext>
            </a:extLst>
          </p:cNvPr>
          <p:cNvPicPr>
            <a:picLocks noChangeAspect="1"/>
          </p:cNvPicPr>
          <p:nvPr/>
        </p:nvPicPr>
        <p:blipFill>
          <a:blip r:embed="rId10"/>
          <a:stretch>
            <a:fillRect/>
          </a:stretch>
        </p:blipFill>
        <p:spPr>
          <a:xfrm>
            <a:off x="3602029" y="4277435"/>
            <a:ext cx="906000" cy="788608"/>
          </a:xfrm>
          <a:prstGeom prst="rect">
            <a:avLst/>
          </a:prstGeom>
        </p:spPr>
      </p:pic>
      <p:pic>
        <p:nvPicPr>
          <p:cNvPr id="33" name="Picture 32">
            <a:extLst>
              <a:ext uri="{FF2B5EF4-FFF2-40B4-BE49-F238E27FC236}">
                <a16:creationId xmlns:a16="http://schemas.microsoft.com/office/drawing/2014/main" id="{B5908546-7C52-4474-BDCC-49B6BDACD112}"/>
              </a:ext>
            </a:extLst>
          </p:cNvPr>
          <p:cNvPicPr>
            <a:picLocks noChangeAspect="1"/>
          </p:cNvPicPr>
          <p:nvPr/>
        </p:nvPicPr>
        <p:blipFill>
          <a:blip r:embed="rId11"/>
          <a:stretch>
            <a:fillRect/>
          </a:stretch>
        </p:blipFill>
        <p:spPr>
          <a:xfrm>
            <a:off x="3784035" y="3581787"/>
            <a:ext cx="458616" cy="458616"/>
          </a:xfrm>
          <a:prstGeom prst="rect">
            <a:avLst/>
          </a:prstGeom>
        </p:spPr>
      </p:pic>
      <p:sp>
        <p:nvSpPr>
          <p:cNvPr id="34" name="TextBox 33">
            <a:extLst>
              <a:ext uri="{FF2B5EF4-FFF2-40B4-BE49-F238E27FC236}">
                <a16:creationId xmlns:a16="http://schemas.microsoft.com/office/drawing/2014/main" id="{C2C1C53E-651B-4ACB-B13D-40B5D1E984DA}"/>
              </a:ext>
            </a:extLst>
          </p:cNvPr>
          <p:cNvSpPr txBox="1"/>
          <p:nvPr/>
        </p:nvSpPr>
        <p:spPr>
          <a:xfrm>
            <a:off x="4266811" y="3653821"/>
            <a:ext cx="1076385" cy="379656"/>
          </a:xfrm>
          <a:prstGeom prst="rect">
            <a:avLst/>
          </a:prstGeom>
          <a:noFill/>
        </p:spPr>
        <p:txBody>
          <a:bodyPr wrap="none" rtlCol="0">
            <a:spAutoFit/>
          </a:bodyPr>
          <a:lstStyle/>
          <a:p>
            <a:r>
              <a:rPr lang="en-US" sz="1867" b="1" dirty="0"/>
              <a:t>Taxi/TNC</a:t>
            </a:r>
          </a:p>
        </p:txBody>
      </p:sp>
      <p:sp>
        <p:nvSpPr>
          <p:cNvPr id="35" name="TextBox 34">
            <a:extLst>
              <a:ext uri="{FF2B5EF4-FFF2-40B4-BE49-F238E27FC236}">
                <a16:creationId xmlns:a16="http://schemas.microsoft.com/office/drawing/2014/main" id="{A1031751-EDF0-498C-8B6A-EFBB6AEB384D}"/>
              </a:ext>
            </a:extLst>
          </p:cNvPr>
          <p:cNvSpPr txBox="1"/>
          <p:nvPr/>
        </p:nvSpPr>
        <p:spPr>
          <a:xfrm>
            <a:off x="4552601" y="4476137"/>
            <a:ext cx="1463670" cy="379656"/>
          </a:xfrm>
          <a:prstGeom prst="rect">
            <a:avLst/>
          </a:prstGeom>
          <a:noFill/>
        </p:spPr>
        <p:txBody>
          <a:bodyPr wrap="none" rtlCol="0">
            <a:spAutoFit/>
          </a:bodyPr>
          <a:lstStyle/>
          <a:p>
            <a:r>
              <a:rPr lang="en-US" sz="1867" b="1" dirty="0"/>
              <a:t>Ridesourcing</a:t>
            </a:r>
          </a:p>
        </p:txBody>
      </p:sp>
      <p:sp>
        <p:nvSpPr>
          <p:cNvPr id="36" name="TextBox 35">
            <a:extLst>
              <a:ext uri="{FF2B5EF4-FFF2-40B4-BE49-F238E27FC236}">
                <a16:creationId xmlns:a16="http://schemas.microsoft.com/office/drawing/2014/main" id="{1237D51E-E946-4E39-9562-FC0303CDBA82}"/>
              </a:ext>
            </a:extLst>
          </p:cNvPr>
          <p:cNvSpPr txBox="1"/>
          <p:nvPr/>
        </p:nvSpPr>
        <p:spPr>
          <a:xfrm>
            <a:off x="4567729" y="5169480"/>
            <a:ext cx="2808589" cy="379656"/>
          </a:xfrm>
          <a:prstGeom prst="rect">
            <a:avLst/>
          </a:prstGeom>
          <a:noFill/>
        </p:spPr>
        <p:txBody>
          <a:bodyPr wrap="none" rtlCol="0">
            <a:spAutoFit/>
          </a:bodyPr>
          <a:lstStyle/>
          <a:p>
            <a:r>
              <a:rPr lang="en-US" sz="1867" b="1" dirty="0"/>
              <a:t>Ridesharing | Microtransit</a:t>
            </a:r>
          </a:p>
        </p:txBody>
      </p:sp>
      <p:sp>
        <p:nvSpPr>
          <p:cNvPr id="37" name="TextBox 36">
            <a:extLst>
              <a:ext uri="{FF2B5EF4-FFF2-40B4-BE49-F238E27FC236}">
                <a16:creationId xmlns:a16="http://schemas.microsoft.com/office/drawing/2014/main" id="{89CA7EB8-4713-42C6-BBB1-C5393E477BAA}"/>
              </a:ext>
            </a:extLst>
          </p:cNvPr>
          <p:cNvSpPr txBox="1"/>
          <p:nvPr/>
        </p:nvSpPr>
        <p:spPr>
          <a:xfrm>
            <a:off x="6421380" y="6120939"/>
            <a:ext cx="3361946" cy="379656"/>
          </a:xfrm>
          <a:prstGeom prst="rect">
            <a:avLst/>
          </a:prstGeom>
          <a:noFill/>
        </p:spPr>
        <p:txBody>
          <a:bodyPr wrap="none" rtlCol="0">
            <a:spAutoFit/>
          </a:bodyPr>
          <a:lstStyle/>
          <a:p>
            <a:r>
              <a:rPr lang="en-US" sz="1867" b="1" dirty="0"/>
              <a:t>Micromobility + Shared vehicles</a:t>
            </a:r>
          </a:p>
        </p:txBody>
      </p:sp>
      <p:pic>
        <p:nvPicPr>
          <p:cNvPr id="41" name="Picture 40">
            <a:extLst>
              <a:ext uri="{FF2B5EF4-FFF2-40B4-BE49-F238E27FC236}">
                <a16:creationId xmlns:a16="http://schemas.microsoft.com/office/drawing/2014/main" id="{D7ACE8C3-CDED-45B7-83A0-9F9145F4A23B}"/>
              </a:ext>
            </a:extLst>
          </p:cNvPr>
          <p:cNvPicPr>
            <a:picLocks noChangeAspect="1"/>
          </p:cNvPicPr>
          <p:nvPr/>
        </p:nvPicPr>
        <p:blipFill>
          <a:blip r:embed="rId12"/>
          <a:stretch>
            <a:fillRect/>
          </a:stretch>
        </p:blipFill>
        <p:spPr>
          <a:xfrm>
            <a:off x="5739161" y="3589418"/>
            <a:ext cx="524076" cy="524076"/>
          </a:xfrm>
          <a:prstGeom prst="rect">
            <a:avLst/>
          </a:prstGeom>
        </p:spPr>
      </p:pic>
      <p:sp>
        <p:nvSpPr>
          <p:cNvPr id="42" name="TextBox 41">
            <a:extLst>
              <a:ext uri="{FF2B5EF4-FFF2-40B4-BE49-F238E27FC236}">
                <a16:creationId xmlns:a16="http://schemas.microsoft.com/office/drawing/2014/main" id="{74A444B3-7337-4A4B-9D6B-290B49FB3E1C}"/>
              </a:ext>
            </a:extLst>
          </p:cNvPr>
          <p:cNvSpPr txBox="1"/>
          <p:nvPr/>
        </p:nvSpPr>
        <p:spPr>
          <a:xfrm>
            <a:off x="6177168" y="3694860"/>
            <a:ext cx="1894686" cy="379656"/>
          </a:xfrm>
          <a:prstGeom prst="rect">
            <a:avLst/>
          </a:prstGeom>
          <a:noFill/>
        </p:spPr>
        <p:txBody>
          <a:bodyPr wrap="none" rtlCol="0">
            <a:spAutoFit/>
          </a:bodyPr>
          <a:lstStyle/>
          <a:p>
            <a:r>
              <a:rPr lang="en-US" sz="1867" b="1" dirty="0"/>
              <a:t>Carpool, Vanpool</a:t>
            </a:r>
          </a:p>
        </p:txBody>
      </p:sp>
      <p:sp>
        <p:nvSpPr>
          <p:cNvPr id="44" name="Rectangle 43">
            <a:extLst>
              <a:ext uri="{FF2B5EF4-FFF2-40B4-BE49-F238E27FC236}">
                <a16:creationId xmlns:a16="http://schemas.microsoft.com/office/drawing/2014/main" id="{949A22B4-2F39-4433-B9E4-F7F1D97E7D8E}"/>
              </a:ext>
            </a:extLst>
          </p:cNvPr>
          <p:cNvSpPr/>
          <p:nvPr/>
        </p:nvSpPr>
        <p:spPr>
          <a:xfrm>
            <a:off x="17104" y="778567"/>
            <a:ext cx="12201739" cy="1333727"/>
          </a:xfrm>
          <a:prstGeom prst="rect">
            <a:avLst/>
          </a:prstGeom>
          <a:solidFill>
            <a:schemeClr val="accent1">
              <a:lumMod val="40000"/>
              <a:lumOff val="60000"/>
              <a:alpha val="46000"/>
            </a:schemeClr>
          </a:solidFill>
          <a:ln>
            <a:solidFill>
              <a:schemeClr val="accent1">
                <a:lumMod val="40000"/>
                <a:lumOff val="60000"/>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Rectangle 45">
            <a:extLst>
              <a:ext uri="{FF2B5EF4-FFF2-40B4-BE49-F238E27FC236}">
                <a16:creationId xmlns:a16="http://schemas.microsoft.com/office/drawing/2014/main" id="{4F3E4637-F1E5-45D6-90C7-F3DCBC4E3294}"/>
              </a:ext>
            </a:extLst>
          </p:cNvPr>
          <p:cNvSpPr/>
          <p:nvPr/>
        </p:nvSpPr>
        <p:spPr>
          <a:xfrm>
            <a:off x="-21197" y="2154567"/>
            <a:ext cx="12190449" cy="4702888"/>
          </a:xfrm>
          <a:prstGeom prst="rect">
            <a:avLst/>
          </a:prstGeom>
          <a:solidFill>
            <a:schemeClr val="accent4">
              <a:lumMod val="20000"/>
              <a:lumOff val="80000"/>
              <a:alpha val="31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07221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524E4C-0B45-4BDD-A692-27F9D1935A85}"/>
              </a:ext>
            </a:extLst>
          </p:cNvPr>
          <p:cNvPicPr>
            <a:picLocks noChangeAspect="1"/>
          </p:cNvPicPr>
          <p:nvPr/>
        </p:nvPicPr>
        <p:blipFill rotWithShape="1">
          <a:blip r:embed="rId2">
            <a:extLst>
              <a:ext uri="{28A0092B-C50C-407E-A947-70E740481C1C}">
                <a14:useLocalDpi xmlns:a14="http://schemas.microsoft.com/office/drawing/2010/main" val="0"/>
              </a:ext>
            </a:extLst>
          </a:blip>
          <a:srcRect t="19228" r="2212"/>
          <a:stretch/>
        </p:blipFill>
        <p:spPr>
          <a:xfrm>
            <a:off x="722723" y="635306"/>
            <a:ext cx="9947074" cy="5905358"/>
          </a:xfrm>
          <a:prstGeom prst="rect">
            <a:avLst/>
          </a:prstGeom>
        </p:spPr>
      </p:pic>
      <p:sp>
        <p:nvSpPr>
          <p:cNvPr id="5" name="Rectangle 4">
            <a:extLst>
              <a:ext uri="{FF2B5EF4-FFF2-40B4-BE49-F238E27FC236}">
                <a16:creationId xmlns:a16="http://schemas.microsoft.com/office/drawing/2014/main" id="{3ADAF6F6-3961-40B8-AD01-2522F9C66F96}"/>
              </a:ext>
            </a:extLst>
          </p:cNvPr>
          <p:cNvSpPr/>
          <p:nvPr/>
        </p:nvSpPr>
        <p:spPr bwMode="auto">
          <a:xfrm>
            <a:off x="-11289" y="0"/>
            <a:ext cx="12203289" cy="6604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lang="en-US" sz="3733" dirty="0">
                <a:solidFill>
                  <a:srgbClr val="92D050"/>
                </a:solidFill>
                <a:latin typeface="Arial" charset="0"/>
                <a:ea typeface="ＭＳ Ｐゴシック" charset="0"/>
              </a:rPr>
              <a:t>	Modes</a:t>
            </a:r>
          </a:p>
        </p:txBody>
      </p:sp>
      <p:sp>
        <p:nvSpPr>
          <p:cNvPr id="10" name="Rectangle 6">
            <a:extLst>
              <a:ext uri="{FF2B5EF4-FFF2-40B4-BE49-F238E27FC236}">
                <a16:creationId xmlns:a16="http://schemas.microsoft.com/office/drawing/2014/main" id="{C403BE2B-47BF-4039-BFDE-BE8C0791D75D}"/>
              </a:ext>
            </a:extLst>
          </p:cNvPr>
          <p:cNvSpPr txBox="1">
            <a:spLocks noChangeArrowheads="1"/>
          </p:cNvSpPr>
          <p:nvPr/>
        </p:nvSpPr>
        <p:spPr bwMode="auto">
          <a:xfrm>
            <a:off x="11475031" y="6139777"/>
            <a:ext cx="715432" cy="706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135467" tIns="0" rIns="0" bIns="33867" numCol="1" anchor="ctr" anchorCtr="0" compatLnSpc="1">
            <a:prstTxWarp prst="textNoShape">
              <a:avLst/>
            </a:prstTxWarp>
          </a:bodyPr>
          <a:lstStyle>
            <a:defPPr>
              <a:defRPr lang="en-US"/>
            </a:defPPr>
            <a:lvl1pPr marL="0" algn="l" defTabSz="457200" rtl="0" eaLnBrk="1" latinLnBrk="0" hangingPunct="1">
              <a:defRPr sz="1600" b="0"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E43C2A8-C85B-614A-A959-7346EE6C9BD9}" type="slidenum">
              <a:rPr lang="en-US" sz="2133"/>
              <a:pPr>
                <a:defRPr/>
              </a:pPr>
              <a:t>6</a:t>
            </a:fld>
            <a:endParaRPr lang="en-US" sz="2133" dirty="0"/>
          </a:p>
        </p:txBody>
      </p:sp>
      <p:sp>
        <p:nvSpPr>
          <p:cNvPr id="12" name="Line 12">
            <a:extLst>
              <a:ext uri="{FF2B5EF4-FFF2-40B4-BE49-F238E27FC236}">
                <a16:creationId xmlns:a16="http://schemas.microsoft.com/office/drawing/2014/main" id="{79E2B173-192D-4C7A-A2D1-7F818AB46FCD}"/>
              </a:ext>
            </a:extLst>
          </p:cNvPr>
          <p:cNvSpPr>
            <a:spLocks noChangeShapeType="1"/>
          </p:cNvSpPr>
          <p:nvPr/>
        </p:nvSpPr>
        <p:spPr bwMode="auto">
          <a:xfrm>
            <a:off x="11469276" y="6231499"/>
            <a:ext cx="0" cy="516731"/>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2400" dirty="0">
              <a:ln w="12700" cmpd="sng">
                <a:solidFill>
                  <a:schemeClr val="tx1"/>
                </a:solidFill>
              </a:ln>
            </a:endParaRPr>
          </a:p>
        </p:txBody>
      </p:sp>
    </p:spTree>
    <p:extLst>
      <p:ext uri="{BB962C8B-B14F-4D97-AF65-F5344CB8AC3E}">
        <p14:creationId xmlns:p14="http://schemas.microsoft.com/office/powerpoint/2010/main" val="493646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2003B9-2A07-45CC-A092-D4137983946F}"/>
              </a:ext>
            </a:extLst>
          </p:cNvPr>
          <p:cNvSpPr/>
          <p:nvPr/>
        </p:nvSpPr>
        <p:spPr bwMode="auto">
          <a:xfrm>
            <a:off x="-11289" y="0"/>
            <a:ext cx="12203289" cy="6604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lvl="1" defTabSz="1219170" fontAlgn="base">
              <a:spcBef>
                <a:spcPct val="0"/>
              </a:spcBef>
              <a:spcAft>
                <a:spcPct val="0"/>
              </a:spcAft>
            </a:pPr>
            <a:r>
              <a:rPr lang="en-US" sz="3733" dirty="0">
                <a:solidFill>
                  <a:srgbClr val="92D050"/>
                </a:solidFill>
              </a:rPr>
              <a:t>MoD Potential Partners – Delivery &amp; Technology Platforms</a:t>
            </a:r>
            <a:endParaRPr lang="en-US" sz="3733" dirty="0">
              <a:solidFill>
                <a:srgbClr val="92D050"/>
              </a:solidFill>
              <a:latin typeface="Arial" charset="0"/>
              <a:ea typeface="ＭＳ Ｐゴシック" charset="0"/>
            </a:endParaRPr>
          </a:p>
        </p:txBody>
      </p:sp>
      <p:sp>
        <p:nvSpPr>
          <p:cNvPr id="6" name="Rectangle 6">
            <a:extLst>
              <a:ext uri="{FF2B5EF4-FFF2-40B4-BE49-F238E27FC236}">
                <a16:creationId xmlns:a16="http://schemas.microsoft.com/office/drawing/2014/main" id="{DA5DDA4A-2FF6-49BD-899C-C2977E185AEB}"/>
              </a:ext>
            </a:extLst>
          </p:cNvPr>
          <p:cNvSpPr txBox="1">
            <a:spLocks noChangeArrowheads="1"/>
          </p:cNvSpPr>
          <p:nvPr/>
        </p:nvSpPr>
        <p:spPr bwMode="auto">
          <a:xfrm>
            <a:off x="11475031" y="6139777"/>
            <a:ext cx="715432" cy="706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135467" tIns="0" rIns="0" bIns="33867" numCol="1" anchor="ctr" anchorCtr="0" compatLnSpc="1">
            <a:prstTxWarp prst="textNoShape">
              <a:avLst/>
            </a:prstTxWarp>
          </a:bodyPr>
          <a:lstStyle>
            <a:defPPr>
              <a:defRPr lang="en-US"/>
            </a:defPPr>
            <a:lvl1pPr marL="0" algn="l" defTabSz="457200" rtl="0" eaLnBrk="1" latinLnBrk="0" hangingPunct="1">
              <a:defRPr sz="1600" b="0"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E43C2A8-C85B-614A-A959-7346EE6C9BD9}" type="slidenum">
              <a:rPr lang="en-US" sz="2133"/>
              <a:pPr>
                <a:defRPr/>
              </a:pPr>
              <a:t>7</a:t>
            </a:fld>
            <a:endParaRPr lang="en-US" sz="2133" dirty="0"/>
          </a:p>
        </p:txBody>
      </p:sp>
      <p:sp>
        <p:nvSpPr>
          <p:cNvPr id="8" name="Line 12">
            <a:extLst>
              <a:ext uri="{FF2B5EF4-FFF2-40B4-BE49-F238E27FC236}">
                <a16:creationId xmlns:a16="http://schemas.microsoft.com/office/drawing/2014/main" id="{D64CF48E-C13B-4A9B-9D0D-485B1A5E2F02}"/>
              </a:ext>
            </a:extLst>
          </p:cNvPr>
          <p:cNvSpPr>
            <a:spLocks noChangeShapeType="1"/>
          </p:cNvSpPr>
          <p:nvPr/>
        </p:nvSpPr>
        <p:spPr bwMode="auto">
          <a:xfrm>
            <a:off x="11469276" y="6231499"/>
            <a:ext cx="0" cy="516731"/>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2400" dirty="0">
              <a:ln w="12700" cmpd="sng">
                <a:solidFill>
                  <a:schemeClr val="tx1"/>
                </a:solidFill>
              </a:ln>
            </a:endParaRPr>
          </a:p>
        </p:txBody>
      </p:sp>
      <p:pic>
        <p:nvPicPr>
          <p:cNvPr id="7" name="Picture 6">
            <a:extLst>
              <a:ext uri="{FF2B5EF4-FFF2-40B4-BE49-F238E27FC236}">
                <a16:creationId xmlns:a16="http://schemas.microsoft.com/office/drawing/2014/main" id="{5E9A0572-1F26-4CF1-B2AA-220EAF387FEA}"/>
              </a:ext>
            </a:extLst>
          </p:cNvPr>
          <p:cNvPicPr>
            <a:picLocks noChangeAspect="1"/>
          </p:cNvPicPr>
          <p:nvPr/>
        </p:nvPicPr>
        <p:blipFill>
          <a:blip r:embed="rId3"/>
          <a:stretch>
            <a:fillRect/>
          </a:stretch>
        </p:blipFill>
        <p:spPr>
          <a:xfrm>
            <a:off x="266402" y="1016117"/>
            <a:ext cx="2469799" cy="1639672"/>
          </a:xfrm>
          <a:prstGeom prst="rect">
            <a:avLst/>
          </a:prstGeom>
        </p:spPr>
      </p:pic>
      <p:pic>
        <p:nvPicPr>
          <p:cNvPr id="2" name="Picture 1">
            <a:extLst>
              <a:ext uri="{FF2B5EF4-FFF2-40B4-BE49-F238E27FC236}">
                <a16:creationId xmlns:a16="http://schemas.microsoft.com/office/drawing/2014/main" id="{8038B9EF-A62E-4774-B336-41B108C66B76}"/>
              </a:ext>
            </a:extLst>
          </p:cNvPr>
          <p:cNvPicPr>
            <a:picLocks noChangeAspect="1"/>
          </p:cNvPicPr>
          <p:nvPr/>
        </p:nvPicPr>
        <p:blipFill>
          <a:blip r:embed="rId4"/>
          <a:stretch>
            <a:fillRect/>
          </a:stretch>
        </p:blipFill>
        <p:spPr>
          <a:xfrm>
            <a:off x="2866626" y="844186"/>
            <a:ext cx="2762878" cy="1560652"/>
          </a:xfrm>
          <a:prstGeom prst="rect">
            <a:avLst/>
          </a:prstGeom>
        </p:spPr>
      </p:pic>
      <p:pic>
        <p:nvPicPr>
          <p:cNvPr id="3" name="Picture 2">
            <a:extLst>
              <a:ext uri="{FF2B5EF4-FFF2-40B4-BE49-F238E27FC236}">
                <a16:creationId xmlns:a16="http://schemas.microsoft.com/office/drawing/2014/main" id="{61B90698-6C39-4F1B-BA8B-87EB34E3DF8B}"/>
              </a:ext>
            </a:extLst>
          </p:cNvPr>
          <p:cNvPicPr>
            <a:picLocks noChangeAspect="1"/>
          </p:cNvPicPr>
          <p:nvPr/>
        </p:nvPicPr>
        <p:blipFill>
          <a:blip r:embed="rId5"/>
          <a:stretch>
            <a:fillRect/>
          </a:stretch>
        </p:blipFill>
        <p:spPr>
          <a:xfrm>
            <a:off x="3298964" y="2655789"/>
            <a:ext cx="1956881" cy="1560653"/>
          </a:xfrm>
          <a:prstGeom prst="rect">
            <a:avLst/>
          </a:prstGeom>
        </p:spPr>
      </p:pic>
      <p:pic>
        <p:nvPicPr>
          <p:cNvPr id="4" name="Picture 3">
            <a:extLst>
              <a:ext uri="{FF2B5EF4-FFF2-40B4-BE49-F238E27FC236}">
                <a16:creationId xmlns:a16="http://schemas.microsoft.com/office/drawing/2014/main" id="{855AA5E0-62F4-412C-95A5-C86B1B10B649}"/>
              </a:ext>
            </a:extLst>
          </p:cNvPr>
          <p:cNvPicPr>
            <a:picLocks noChangeAspect="1"/>
          </p:cNvPicPr>
          <p:nvPr/>
        </p:nvPicPr>
        <p:blipFill>
          <a:blip r:embed="rId6"/>
          <a:stretch>
            <a:fillRect/>
          </a:stretch>
        </p:blipFill>
        <p:spPr>
          <a:xfrm>
            <a:off x="266402" y="2889247"/>
            <a:ext cx="2194750" cy="944962"/>
          </a:xfrm>
          <a:prstGeom prst="rect">
            <a:avLst/>
          </a:prstGeom>
        </p:spPr>
      </p:pic>
      <p:pic>
        <p:nvPicPr>
          <p:cNvPr id="9" name="Picture 8">
            <a:extLst>
              <a:ext uri="{FF2B5EF4-FFF2-40B4-BE49-F238E27FC236}">
                <a16:creationId xmlns:a16="http://schemas.microsoft.com/office/drawing/2014/main" id="{D68184CE-19E5-4F10-A9E9-1BF260F55576}"/>
              </a:ext>
            </a:extLst>
          </p:cNvPr>
          <p:cNvPicPr>
            <a:picLocks noChangeAspect="1"/>
          </p:cNvPicPr>
          <p:nvPr/>
        </p:nvPicPr>
        <p:blipFill>
          <a:blip r:embed="rId7"/>
          <a:stretch>
            <a:fillRect/>
          </a:stretch>
        </p:blipFill>
        <p:spPr>
          <a:xfrm>
            <a:off x="141760" y="4374369"/>
            <a:ext cx="6169687" cy="2097206"/>
          </a:xfrm>
          <a:prstGeom prst="rect">
            <a:avLst/>
          </a:prstGeom>
        </p:spPr>
      </p:pic>
      <p:pic>
        <p:nvPicPr>
          <p:cNvPr id="10" name="Picture 9">
            <a:extLst>
              <a:ext uri="{FF2B5EF4-FFF2-40B4-BE49-F238E27FC236}">
                <a16:creationId xmlns:a16="http://schemas.microsoft.com/office/drawing/2014/main" id="{0D9293D2-26CA-4E8E-B06D-4F49FE1EA68E}"/>
              </a:ext>
            </a:extLst>
          </p:cNvPr>
          <p:cNvPicPr>
            <a:picLocks noChangeAspect="1"/>
          </p:cNvPicPr>
          <p:nvPr/>
        </p:nvPicPr>
        <p:blipFill>
          <a:blip r:embed="rId8"/>
          <a:stretch>
            <a:fillRect/>
          </a:stretch>
        </p:blipFill>
        <p:spPr>
          <a:xfrm>
            <a:off x="6381370" y="740221"/>
            <a:ext cx="5620999" cy="5243014"/>
          </a:xfrm>
          <a:prstGeom prst="rect">
            <a:avLst/>
          </a:prstGeom>
        </p:spPr>
      </p:pic>
      <p:pic>
        <p:nvPicPr>
          <p:cNvPr id="11" name="Picture 10">
            <a:extLst>
              <a:ext uri="{FF2B5EF4-FFF2-40B4-BE49-F238E27FC236}">
                <a16:creationId xmlns:a16="http://schemas.microsoft.com/office/drawing/2014/main" id="{5A9A14E0-0857-46B0-AD36-5E79622E410A}"/>
              </a:ext>
            </a:extLst>
          </p:cNvPr>
          <p:cNvPicPr>
            <a:picLocks noChangeAspect="1"/>
          </p:cNvPicPr>
          <p:nvPr/>
        </p:nvPicPr>
        <p:blipFill>
          <a:blip r:embed="rId9"/>
          <a:stretch>
            <a:fillRect/>
          </a:stretch>
        </p:blipFill>
        <p:spPr>
          <a:xfrm>
            <a:off x="6624012" y="4374369"/>
            <a:ext cx="2810500" cy="2115495"/>
          </a:xfrm>
          <a:prstGeom prst="rect">
            <a:avLst/>
          </a:prstGeom>
        </p:spPr>
      </p:pic>
    </p:spTree>
    <p:extLst>
      <p:ext uri="{BB962C8B-B14F-4D97-AF65-F5344CB8AC3E}">
        <p14:creationId xmlns:p14="http://schemas.microsoft.com/office/powerpoint/2010/main" val="1742802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2003B9-2A07-45CC-A092-D4137983946F}"/>
              </a:ext>
            </a:extLst>
          </p:cNvPr>
          <p:cNvSpPr/>
          <p:nvPr/>
        </p:nvSpPr>
        <p:spPr bwMode="auto">
          <a:xfrm>
            <a:off x="-11289" y="0"/>
            <a:ext cx="12203289" cy="6604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lvl="1" defTabSz="1219170" fontAlgn="base">
              <a:spcBef>
                <a:spcPct val="0"/>
              </a:spcBef>
              <a:spcAft>
                <a:spcPct val="0"/>
              </a:spcAft>
            </a:pPr>
            <a:r>
              <a:rPr lang="en-US" sz="3733" dirty="0">
                <a:solidFill>
                  <a:srgbClr val="92D050"/>
                </a:solidFill>
              </a:rPr>
              <a:t>	Complete Trip – Deployment Program</a:t>
            </a:r>
            <a:endParaRPr lang="en-US" sz="3733" dirty="0">
              <a:solidFill>
                <a:srgbClr val="92D050"/>
              </a:solidFill>
              <a:latin typeface="Arial" charset="0"/>
              <a:ea typeface="ＭＳ Ｐゴシック" charset="0"/>
            </a:endParaRPr>
          </a:p>
        </p:txBody>
      </p:sp>
      <p:sp>
        <p:nvSpPr>
          <p:cNvPr id="6" name="Rectangle 6">
            <a:extLst>
              <a:ext uri="{FF2B5EF4-FFF2-40B4-BE49-F238E27FC236}">
                <a16:creationId xmlns:a16="http://schemas.microsoft.com/office/drawing/2014/main" id="{DA5DDA4A-2FF6-49BD-899C-C2977E185AEB}"/>
              </a:ext>
            </a:extLst>
          </p:cNvPr>
          <p:cNvSpPr txBox="1">
            <a:spLocks noChangeArrowheads="1"/>
          </p:cNvSpPr>
          <p:nvPr/>
        </p:nvSpPr>
        <p:spPr bwMode="auto">
          <a:xfrm>
            <a:off x="11475031" y="6139777"/>
            <a:ext cx="715432" cy="706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135467" tIns="0" rIns="0" bIns="33867" numCol="1" anchor="ctr" anchorCtr="0" compatLnSpc="1">
            <a:prstTxWarp prst="textNoShape">
              <a:avLst/>
            </a:prstTxWarp>
          </a:bodyPr>
          <a:lstStyle>
            <a:defPPr>
              <a:defRPr lang="en-US"/>
            </a:defPPr>
            <a:lvl1pPr marL="0" algn="l" defTabSz="457200" rtl="0" eaLnBrk="1" latinLnBrk="0" hangingPunct="1">
              <a:defRPr sz="1600" b="0"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E43C2A8-C85B-614A-A959-7346EE6C9BD9}" type="slidenum">
              <a:rPr lang="en-US" sz="2133"/>
              <a:pPr>
                <a:defRPr/>
              </a:pPr>
              <a:t>8</a:t>
            </a:fld>
            <a:endParaRPr lang="en-US" sz="2133" dirty="0"/>
          </a:p>
        </p:txBody>
      </p:sp>
      <p:sp>
        <p:nvSpPr>
          <p:cNvPr id="8" name="Line 12">
            <a:extLst>
              <a:ext uri="{FF2B5EF4-FFF2-40B4-BE49-F238E27FC236}">
                <a16:creationId xmlns:a16="http://schemas.microsoft.com/office/drawing/2014/main" id="{D64CF48E-C13B-4A9B-9D0D-485B1A5E2F02}"/>
              </a:ext>
            </a:extLst>
          </p:cNvPr>
          <p:cNvSpPr>
            <a:spLocks noChangeShapeType="1"/>
          </p:cNvSpPr>
          <p:nvPr/>
        </p:nvSpPr>
        <p:spPr bwMode="auto">
          <a:xfrm>
            <a:off x="11469276" y="6231499"/>
            <a:ext cx="0" cy="516731"/>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2400" dirty="0">
              <a:ln w="12700" cmpd="sng">
                <a:solidFill>
                  <a:schemeClr val="tx1"/>
                </a:solidFill>
              </a:ln>
            </a:endParaRPr>
          </a:p>
        </p:txBody>
      </p:sp>
      <p:pic>
        <p:nvPicPr>
          <p:cNvPr id="7" name="Picture 6" descr="This graphic shows icons representing the multiple links or trip segments of the complete trip such as: trip planning, outdoor navigation, intersection crossing, boarding and using vehicles, transferring between vehicles, modes, payment services, using stops and stations, indoor and outdoor transitions, indoor navigation, and completing travel to destination.">
            <a:extLst>
              <a:ext uri="{FF2B5EF4-FFF2-40B4-BE49-F238E27FC236}">
                <a16:creationId xmlns:a16="http://schemas.microsoft.com/office/drawing/2014/main" id="{565B1059-6653-4C10-BA21-24AADF2FB515}"/>
              </a:ext>
            </a:extLst>
          </p:cNvPr>
          <p:cNvPicPr>
            <a:picLocks noChangeAspect="1"/>
          </p:cNvPicPr>
          <p:nvPr/>
        </p:nvPicPr>
        <p:blipFill>
          <a:blip r:embed="rId3"/>
          <a:stretch>
            <a:fillRect/>
          </a:stretch>
        </p:blipFill>
        <p:spPr>
          <a:xfrm>
            <a:off x="480743" y="624078"/>
            <a:ext cx="4160198" cy="3308744"/>
          </a:xfrm>
          <a:prstGeom prst="rect">
            <a:avLst/>
          </a:prstGeom>
        </p:spPr>
      </p:pic>
      <p:sp>
        <p:nvSpPr>
          <p:cNvPr id="9" name="Rectangle 8">
            <a:extLst>
              <a:ext uri="{FF2B5EF4-FFF2-40B4-BE49-F238E27FC236}">
                <a16:creationId xmlns:a16="http://schemas.microsoft.com/office/drawing/2014/main" id="{517864C3-9B95-437F-A145-FC3504800287}"/>
              </a:ext>
              <a:ext uri="{C183D7F6-B498-43B3-948B-1728B52AA6E4}">
                <adec:decorative xmlns:adec="http://schemas.microsoft.com/office/drawing/2017/decorative" val="0"/>
              </a:ext>
            </a:extLst>
          </p:cNvPr>
          <p:cNvSpPr/>
          <p:nvPr/>
        </p:nvSpPr>
        <p:spPr>
          <a:xfrm>
            <a:off x="5181599" y="752122"/>
            <a:ext cx="6743701" cy="2092881"/>
          </a:xfrm>
          <a:prstGeom prst="rect">
            <a:avLst/>
          </a:prstGeom>
          <a:solidFill>
            <a:srgbClr val="D2DDE6"/>
          </a:solidFill>
          <a:ln>
            <a:solidFill>
              <a:srgbClr val="15617C"/>
            </a:solidFill>
          </a:ln>
          <a:effectLst>
            <a:outerShdw blurRad="50800" dist="38100" dir="2700000" algn="tl" rotWithShape="0">
              <a:prstClr val="black">
                <a:alpha val="40000"/>
              </a:prstClr>
            </a:outerShdw>
          </a:effectLst>
        </p:spPr>
        <p:txBody>
          <a:bodyPr wrap="square" lIns="45720" rIns="182880">
            <a:spAutoFit/>
          </a:bodyPr>
          <a:lstStyle/>
          <a:p>
            <a:pPr marL="173736" algn="ctr">
              <a:spcBef>
                <a:spcPts val="600"/>
              </a:spcBef>
              <a:spcAft>
                <a:spcPts val="600"/>
              </a:spcAft>
              <a:defRPr/>
            </a:pPr>
            <a:r>
              <a:rPr lang="en-US" sz="2400" b="1" i="1" dirty="0">
                <a:solidFill>
                  <a:srgbClr val="284B62"/>
                </a:solidFill>
                <a:latin typeface="Arial"/>
              </a:rPr>
              <a:t>Vision</a:t>
            </a:r>
          </a:p>
          <a:p>
            <a:pPr marL="173736" algn="ctr">
              <a:spcBef>
                <a:spcPts val="600"/>
              </a:spcBef>
              <a:spcAft>
                <a:spcPts val="600"/>
              </a:spcAft>
              <a:defRPr/>
            </a:pPr>
            <a:r>
              <a:rPr lang="en-US" sz="2400" i="1" dirty="0">
                <a:solidFill>
                  <a:srgbClr val="000000"/>
                </a:solidFill>
                <a:latin typeface="Arial"/>
              </a:rPr>
              <a:t>Innovative and integrated </a:t>
            </a:r>
            <a:r>
              <a:rPr lang="en-US" sz="2400" b="1" i="1" dirty="0">
                <a:solidFill>
                  <a:srgbClr val="000000"/>
                </a:solidFill>
                <a:latin typeface="Arial"/>
              </a:rPr>
              <a:t>complete trip deployments</a:t>
            </a:r>
            <a:r>
              <a:rPr lang="en-US" sz="2400" i="1" dirty="0">
                <a:solidFill>
                  <a:srgbClr val="284B62"/>
                </a:solidFill>
                <a:latin typeface="Arial"/>
              </a:rPr>
              <a:t> </a:t>
            </a:r>
            <a:r>
              <a:rPr lang="en-US" sz="2400" i="1" dirty="0">
                <a:solidFill>
                  <a:srgbClr val="000000"/>
                </a:solidFill>
                <a:latin typeface="Arial"/>
              </a:rPr>
              <a:t>to support seamless travel for all users across </a:t>
            </a:r>
            <a:r>
              <a:rPr lang="en-US" sz="2400" b="1" i="1" dirty="0">
                <a:solidFill>
                  <a:srgbClr val="000000"/>
                </a:solidFill>
                <a:latin typeface="Arial"/>
              </a:rPr>
              <a:t>all modes</a:t>
            </a:r>
            <a:r>
              <a:rPr lang="en-US" sz="2400" i="1" dirty="0">
                <a:solidFill>
                  <a:srgbClr val="000000"/>
                </a:solidFill>
                <a:latin typeface="Arial"/>
              </a:rPr>
              <a:t>, regardless of </a:t>
            </a:r>
            <a:r>
              <a:rPr lang="en-US" sz="2400" b="1" i="1" dirty="0">
                <a:solidFill>
                  <a:srgbClr val="000000"/>
                </a:solidFill>
                <a:latin typeface="Arial"/>
              </a:rPr>
              <a:t>location, income, or disability</a:t>
            </a:r>
            <a:r>
              <a:rPr lang="en-US" sz="2400" b="1" dirty="0">
                <a:solidFill>
                  <a:srgbClr val="000000"/>
                </a:solidFill>
                <a:latin typeface="Arial"/>
              </a:rPr>
              <a:t> </a:t>
            </a:r>
          </a:p>
        </p:txBody>
      </p:sp>
      <p:pic>
        <p:nvPicPr>
          <p:cNvPr id="2" name="Picture 1">
            <a:extLst>
              <a:ext uri="{FF2B5EF4-FFF2-40B4-BE49-F238E27FC236}">
                <a16:creationId xmlns:a16="http://schemas.microsoft.com/office/drawing/2014/main" id="{3900E94C-47D5-40CE-9FC6-8170329CE2F7}"/>
              </a:ext>
            </a:extLst>
          </p:cNvPr>
          <p:cNvPicPr>
            <a:picLocks noChangeAspect="1"/>
          </p:cNvPicPr>
          <p:nvPr/>
        </p:nvPicPr>
        <p:blipFill>
          <a:blip r:embed="rId4"/>
          <a:stretch>
            <a:fillRect/>
          </a:stretch>
        </p:blipFill>
        <p:spPr>
          <a:xfrm>
            <a:off x="4692061" y="3033877"/>
            <a:ext cx="7233239" cy="3197621"/>
          </a:xfrm>
          <a:prstGeom prst="rect">
            <a:avLst/>
          </a:prstGeom>
        </p:spPr>
      </p:pic>
      <p:sp>
        <p:nvSpPr>
          <p:cNvPr id="3" name="Rectangle 2">
            <a:extLst>
              <a:ext uri="{FF2B5EF4-FFF2-40B4-BE49-F238E27FC236}">
                <a16:creationId xmlns:a16="http://schemas.microsoft.com/office/drawing/2014/main" id="{CEF221CB-5589-4115-A6BF-2DD07EEFF9D8}"/>
              </a:ext>
            </a:extLst>
          </p:cNvPr>
          <p:cNvSpPr/>
          <p:nvPr/>
        </p:nvSpPr>
        <p:spPr>
          <a:xfrm>
            <a:off x="6778608" y="6231499"/>
            <a:ext cx="4212500" cy="369332"/>
          </a:xfrm>
          <a:prstGeom prst="rect">
            <a:avLst/>
          </a:prstGeom>
        </p:spPr>
        <p:txBody>
          <a:bodyPr wrap="none">
            <a:spAutoFit/>
          </a:bodyPr>
          <a:lstStyle/>
          <a:p>
            <a:r>
              <a:rPr lang="en-US" b="1" dirty="0">
                <a:solidFill>
                  <a:srgbClr val="46657C"/>
                </a:solidFill>
              </a:rPr>
              <a:t>Health Connector Complete Trip Overview</a:t>
            </a:r>
            <a:endParaRPr lang="en-US" b="1" dirty="0"/>
          </a:p>
        </p:txBody>
      </p:sp>
      <p:sp>
        <p:nvSpPr>
          <p:cNvPr id="10" name="Subtitle 2">
            <a:extLst>
              <a:ext uri="{FF2B5EF4-FFF2-40B4-BE49-F238E27FC236}">
                <a16:creationId xmlns:a16="http://schemas.microsoft.com/office/drawing/2014/main" id="{AC283472-6AE4-4255-A090-6C90C81DF779}"/>
              </a:ext>
            </a:extLst>
          </p:cNvPr>
          <p:cNvSpPr txBox="1">
            <a:spLocks/>
          </p:cNvSpPr>
          <p:nvPr/>
        </p:nvSpPr>
        <p:spPr>
          <a:xfrm>
            <a:off x="2560842" y="5751203"/>
            <a:ext cx="2545820" cy="849628"/>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q"/>
            </a:pPr>
            <a:r>
              <a:rPr lang="en-US" sz="2400" dirty="0"/>
              <a:t>Wayfinding</a:t>
            </a:r>
          </a:p>
          <a:p>
            <a:pPr marL="457200" indent="-457200">
              <a:buFont typeface="Wingdings" panose="05000000000000000000" pitchFamily="2" charset="2"/>
              <a:buChar char="q"/>
            </a:pPr>
            <a:r>
              <a:rPr lang="en-US" sz="2400" dirty="0"/>
              <a:t>Data Sharing</a:t>
            </a:r>
          </a:p>
        </p:txBody>
      </p:sp>
      <p:sp>
        <p:nvSpPr>
          <p:cNvPr id="11" name="Subtitle 2">
            <a:extLst>
              <a:ext uri="{FF2B5EF4-FFF2-40B4-BE49-F238E27FC236}">
                <a16:creationId xmlns:a16="http://schemas.microsoft.com/office/drawing/2014/main" id="{78CE1A85-C925-43E7-9721-8D93071DCC4B}"/>
              </a:ext>
            </a:extLst>
          </p:cNvPr>
          <p:cNvSpPr txBox="1">
            <a:spLocks/>
          </p:cNvSpPr>
          <p:nvPr/>
        </p:nvSpPr>
        <p:spPr>
          <a:xfrm>
            <a:off x="266700" y="3908216"/>
            <a:ext cx="4017068" cy="1874477"/>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COMPLETE TRIP:</a:t>
            </a:r>
          </a:p>
          <a:p>
            <a:pPr marL="457200" indent="-457200">
              <a:buFont typeface="Wingdings" panose="05000000000000000000" pitchFamily="2" charset="2"/>
              <a:buChar char="q"/>
            </a:pPr>
            <a:r>
              <a:rPr lang="en-US" sz="2400" dirty="0"/>
              <a:t>Mode</a:t>
            </a:r>
          </a:p>
          <a:p>
            <a:pPr marL="457200" indent="-457200">
              <a:buFont typeface="Wingdings" panose="05000000000000000000" pitchFamily="2" charset="2"/>
              <a:buChar char="q"/>
            </a:pPr>
            <a:r>
              <a:rPr lang="en-US" sz="2400" dirty="0"/>
              <a:t>Trip planning/discovery</a:t>
            </a:r>
          </a:p>
          <a:p>
            <a:pPr marL="457200" indent="-457200">
              <a:buFont typeface="Wingdings" panose="05000000000000000000" pitchFamily="2" charset="2"/>
              <a:buChar char="q"/>
            </a:pPr>
            <a:r>
              <a:rPr lang="en-US" sz="2400" dirty="0"/>
              <a:t>E-hailing</a:t>
            </a:r>
          </a:p>
        </p:txBody>
      </p:sp>
      <p:sp>
        <p:nvSpPr>
          <p:cNvPr id="12" name="Subtitle 2">
            <a:extLst>
              <a:ext uri="{FF2B5EF4-FFF2-40B4-BE49-F238E27FC236}">
                <a16:creationId xmlns:a16="http://schemas.microsoft.com/office/drawing/2014/main" id="{7D0334F0-ABAC-4CDF-87C2-DECD9023B98B}"/>
              </a:ext>
            </a:extLst>
          </p:cNvPr>
          <p:cNvSpPr txBox="1">
            <a:spLocks/>
          </p:cNvSpPr>
          <p:nvPr/>
        </p:nvSpPr>
        <p:spPr>
          <a:xfrm>
            <a:off x="229448" y="5690694"/>
            <a:ext cx="2545820" cy="1057536"/>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q"/>
            </a:pPr>
            <a:r>
              <a:rPr lang="en-US" sz="2400" dirty="0"/>
              <a:t>Payment</a:t>
            </a:r>
          </a:p>
          <a:p>
            <a:pPr marL="457200" indent="-457200">
              <a:buFont typeface="Wingdings" panose="05000000000000000000" pitchFamily="2" charset="2"/>
              <a:buChar char="q"/>
            </a:pPr>
            <a:r>
              <a:rPr lang="en-US" sz="2400" dirty="0"/>
              <a:t>Information</a:t>
            </a:r>
          </a:p>
        </p:txBody>
      </p:sp>
    </p:spTree>
    <p:extLst>
      <p:ext uri="{BB962C8B-B14F-4D97-AF65-F5344CB8AC3E}">
        <p14:creationId xmlns:p14="http://schemas.microsoft.com/office/powerpoint/2010/main" val="2669962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E6818E-69CF-4082-A21D-48675E293BBA}"/>
              </a:ext>
            </a:extLst>
          </p:cNvPr>
          <p:cNvPicPr>
            <a:picLocks noChangeAspect="1"/>
          </p:cNvPicPr>
          <p:nvPr/>
        </p:nvPicPr>
        <p:blipFill>
          <a:blip r:embed="rId3"/>
          <a:stretch>
            <a:fillRect/>
          </a:stretch>
        </p:blipFill>
        <p:spPr>
          <a:xfrm>
            <a:off x="5339420" y="904358"/>
            <a:ext cx="6851043" cy="4404242"/>
          </a:xfrm>
          <a:prstGeom prst="rect">
            <a:avLst/>
          </a:prstGeom>
        </p:spPr>
      </p:pic>
      <p:sp>
        <p:nvSpPr>
          <p:cNvPr id="14" name="Rectangle 13">
            <a:extLst>
              <a:ext uri="{FF2B5EF4-FFF2-40B4-BE49-F238E27FC236}">
                <a16:creationId xmlns:a16="http://schemas.microsoft.com/office/drawing/2014/main" id="{23BD17FB-4B05-4BE1-9952-5590D2CB40D2}"/>
              </a:ext>
            </a:extLst>
          </p:cNvPr>
          <p:cNvSpPr/>
          <p:nvPr/>
        </p:nvSpPr>
        <p:spPr bwMode="auto">
          <a:xfrm>
            <a:off x="-11289" y="0"/>
            <a:ext cx="12203289" cy="6604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fontAlgn="base">
              <a:spcBef>
                <a:spcPct val="0"/>
              </a:spcBef>
              <a:spcAft>
                <a:spcPct val="0"/>
              </a:spcAft>
            </a:pPr>
            <a:r>
              <a:rPr lang="en-US" sz="3733" dirty="0">
                <a:solidFill>
                  <a:srgbClr val="92D050"/>
                </a:solidFill>
                <a:latin typeface="Arial" charset="0"/>
                <a:ea typeface="ＭＳ Ｐゴシック" charset="0"/>
              </a:rPr>
              <a:t>	Issues with Industry Solutions</a:t>
            </a:r>
          </a:p>
        </p:txBody>
      </p:sp>
      <p:sp>
        <p:nvSpPr>
          <p:cNvPr id="17" name="Rectangle 6">
            <a:extLst>
              <a:ext uri="{FF2B5EF4-FFF2-40B4-BE49-F238E27FC236}">
                <a16:creationId xmlns:a16="http://schemas.microsoft.com/office/drawing/2014/main" id="{37D9AC20-0C43-45CF-A3B8-44772DA0F0BC}"/>
              </a:ext>
            </a:extLst>
          </p:cNvPr>
          <p:cNvSpPr txBox="1">
            <a:spLocks noChangeArrowheads="1"/>
          </p:cNvSpPr>
          <p:nvPr/>
        </p:nvSpPr>
        <p:spPr bwMode="auto">
          <a:xfrm>
            <a:off x="11475031" y="6139777"/>
            <a:ext cx="715432" cy="706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135467" tIns="0" rIns="0" bIns="33867" numCol="1" anchor="ctr" anchorCtr="0" compatLnSpc="1">
            <a:prstTxWarp prst="textNoShape">
              <a:avLst/>
            </a:prstTxWarp>
          </a:bodyPr>
          <a:lstStyle>
            <a:defPPr>
              <a:defRPr lang="en-US"/>
            </a:defPPr>
            <a:lvl1pPr marL="0" algn="l" defTabSz="457200" rtl="0" eaLnBrk="1" latinLnBrk="0" hangingPunct="1">
              <a:defRPr sz="1600" b="0"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E43C2A8-C85B-614A-A959-7346EE6C9BD9}" type="slidenum">
              <a:rPr lang="en-US" sz="2133"/>
              <a:pPr>
                <a:defRPr/>
              </a:pPr>
              <a:t>9</a:t>
            </a:fld>
            <a:endParaRPr lang="en-US" sz="2133" dirty="0"/>
          </a:p>
        </p:txBody>
      </p:sp>
      <p:sp>
        <p:nvSpPr>
          <p:cNvPr id="23" name="Line 12">
            <a:extLst>
              <a:ext uri="{FF2B5EF4-FFF2-40B4-BE49-F238E27FC236}">
                <a16:creationId xmlns:a16="http://schemas.microsoft.com/office/drawing/2014/main" id="{A3EA4D25-D695-4178-9546-6252486C9DB3}"/>
              </a:ext>
            </a:extLst>
          </p:cNvPr>
          <p:cNvSpPr>
            <a:spLocks noChangeShapeType="1"/>
          </p:cNvSpPr>
          <p:nvPr/>
        </p:nvSpPr>
        <p:spPr bwMode="auto">
          <a:xfrm>
            <a:off x="11469276" y="6231499"/>
            <a:ext cx="0" cy="516731"/>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2400" dirty="0">
              <a:ln w="12700" cmpd="sng">
                <a:solidFill>
                  <a:schemeClr val="tx1"/>
                </a:solidFill>
              </a:ln>
            </a:endParaRPr>
          </a:p>
        </p:txBody>
      </p:sp>
      <p:sp>
        <p:nvSpPr>
          <p:cNvPr id="9" name="Content Placeholder 10">
            <a:extLst>
              <a:ext uri="{FF2B5EF4-FFF2-40B4-BE49-F238E27FC236}">
                <a16:creationId xmlns:a16="http://schemas.microsoft.com/office/drawing/2014/main" id="{5A8E5A89-2464-4A02-9DA2-13B25F322203}"/>
              </a:ext>
            </a:extLst>
          </p:cNvPr>
          <p:cNvSpPr>
            <a:spLocks noGrp="1"/>
          </p:cNvSpPr>
          <p:nvPr>
            <p:ph idx="1"/>
          </p:nvPr>
        </p:nvSpPr>
        <p:spPr>
          <a:xfrm>
            <a:off x="330199" y="904358"/>
            <a:ext cx="5867401" cy="5547242"/>
          </a:xfrm>
        </p:spPr>
        <p:txBody>
          <a:bodyPr>
            <a:noAutofit/>
          </a:bodyPr>
          <a:lstStyle/>
          <a:p>
            <a:pPr marL="457189" indent="-457189"/>
            <a:r>
              <a:rPr lang="en-US" sz="2533" b="1" dirty="0"/>
              <a:t>Limited open ecosystem</a:t>
            </a:r>
          </a:p>
          <a:p>
            <a:pPr marL="914377" lvl="1" indent="-457189"/>
            <a:r>
              <a:rPr lang="en-US" sz="2533" dirty="0"/>
              <a:t>Lack of transactional data standards </a:t>
            </a:r>
          </a:p>
          <a:p>
            <a:pPr marL="914377" lvl="1" indent="-457189"/>
            <a:r>
              <a:rPr lang="en-US" sz="2533" dirty="0"/>
              <a:t>Walled garden approach</a:t>
            </a:r>
          </a:p>
          <a:p>
            <a:pPr marL="914377" lvl="1" indent="-457189"/>
            <a:r>
              <a:rPr lang="en-US" sz="2533" dirty="0"/>
              <a:t>Fragmented experience for Travelers</a:t>
            </a:r>
          </a:p>
          <a:p>
            <a:pPr marL="457189" indent="-457189"/>
            <a:r>
              <a:rPr lang="en-US" sz="2533" b="1" dirty="0"/>
              <a:t>“One size fits all” Approach</a:t>
            </a:r>
          </a:p>
          <a:p>
            <a:pPr marL="457189" indent="-457189"/>
            <a:r>
              <a:rPr lang="en-US" sz="2533" b="1" dirty="0"/>
              <a:t>Focused on urban mobility</a:t>
            </a:r>
          </a:p>
          <a:p>
            <a:pPr marL="457189" indent="-457189"/>
            <a:r>
              <a:rPr lang="en-US" sz="2533" b="1" dirty="0"/>
              <a:t>Limited multimodal solutions</a:t>
            </a:r>
          </a:p>
          <a:p>
            <a:pPr marL="457189" indent="-457189"/>
            <a:r>
              <a:rPr lang="en-US" sz="2533" b="1" dirty="0"/>
              <a:t>Limited focus on agency operations management</a:t>
            </a:r>
          </a:p>
          <a:p>
            <a:pPr marL="457189" indent="-457189"/>
            <a:r>
              <a:rPr lang="en-US" sz="2533" b="1" dirty="0"/>
              <a:t>Limited tools for regulatory compliance</a:t>
            </a:r>
          </a:p>
          <a:p>
            <a:pPr marL="457189" indent="-457189"/>
            <a:r>
              <a:rPr lang="en-US" sz="2533" b="1" dirty="0"/>
              <a:t>Unsustainable business models</a:t>
            </a:r>
          </a:p>
          <a:p>
            <a:pPr marL="457189" indent="-457189"/>
            <a:endParaRPr lang="en-US" sz="2533" dirty="0"/>
          </a:p>
          <a:p>
            <a:pPr marL="457189" lvl="1" indent="0">
              <a:buNone/>
            </a:pPr>
            <a:endParaRPr lang="en-US" sz="2533" dirty="0"/>
          </a:p>
          <a:p>
            <a:endParaRPr lang="en-US" sz="2533" dirty="0"/>
          </a:p>
        </p:txBody>
      </p:sp>
      <p:pic>
        <p:nvPicPr>
          <p:cNvPr id="3" name="Picture 2">
            <a:extLst>
              <a:ext uri="{FF2B5EF4-FFF2-40B4-BE49-F238E27FC236}">
                <a16:creationId xmlns:a16="http://schemas.microsoft.com/office/drawing/2014/main" id="{E438F43C-ABC7-4307-B094-E2468895724D}"/>
              </a:ext>
            </a:extLst>
          </p:cNvPr>
          <p:cNvPicPr>
            <a:picLocks noChangeAspect="1"/>
          </p:cNvPicPr>
          <p:nvPr/>
        </p:nvPicPr>
        <p:blipFill>
          <a:blip r:embed="rId4"/>
          <a:stretch>
            <a:fillRect/>
          </a:stretch>
        </p:blipFill>
        <p:spPr>
          <a:xfrm>
            <a:off x="10380984" y="4954901"/>
            <a:ext cx="770691" cy="353699"/>
          </a:xfrm>
          <a:prstGeom prst="rect">
            <a:avLst/>
          </a:prstGeom>
        </p:spPr>
      </p:pic>
    </p:spTree>
    <p:extLst>
      <p:ext uri="{BB962C8B-B14F-4D97-AF65-F5344CB8AC3E}">
        <p14:creationId xmlns:p14="http://schemas.microsoft.com/office/powerpoint/2010/main" val="40142067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3298</TotalTime>
  <Words>1132</Words>
  <Application>Microsoft Office PowerPoint</Application>
  <PresentationFormat>Widescreen</PresentationFormat>
  <Paragraphs>225</Paragraphs>
  <Slides>19</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Calibri</vt:lpstr>
      <vt:lpstr>Calibri Light</vt:lpstr>
      <vt:lpstr>Courier New</vt:lpstr>
      <vt:lpstr>Symbol</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Wilks</dc:creator>
  <cp:lastModifiedBy>Steve Wilks</cp:lastModifiedBy>
  <cp:revision>45</cp:revision>
  <dcterms:created xsi:type="dcterms:W3CDTF">2022-05-24T14:15:45Z</dcterms:created>
  <dcterms:modified xsi:type="dcterms:W3CDTF">2022-05-26T22:33:50Z</dcterms:modified>
</cp:coreProperties>
</file>