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57" r:id="rId3"/>
    <p:sldId id="263" r:id="rId4"/>
    <p:sldId id="264" r:id="rId5"/>
    <p:sldId id="258" r:id="rId6"/>
    <p:sldId id="259" r:id="rId7"/>
    <p:sldId id="260" r:id="rId8"/>
    <p:sldId id="262" r:id="rId9"/>
    <p:sldId id="261" r:id="rId10"/>
    <p:sldId id="278"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12192000" cy="6858000"/>
  <p:notesSz cx="6858000" cy="9144000"/>
  <p:embeddedFontLst>
    <p:embeddedFont>
      <p:font typeface="Arial Black" panose="020B0A04020102020204" pitchFamily="34" charset="0"/>
      <p:regular r:id="rId25"/>
      <p:bold r:id="rId26"/>
    </p:embeddedFont>
    <p:embeddedFont>
      <p:font typeface="Calibri" panose="020F0502020204030204" pitchFamily="34" charset="0"/>
      <p:regular r:id="rId27"/>
      <p:bold r:id="rId28"/>
      <p:italic r:id="rId29"/>
      <p:boldItalic r:id="rId30"/>
    </p:embeddedFont>
    <p:embeddedFont>
      <p:font typeface="Roboto" panose="020B060402020202020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gusITRkVQ2z0u9wON24mHM+Q6BR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0728" autoAdjust="0"/>
  </p:normalViewPr>
  <p:slideViewPr>
    <p:cSldViewPr snapToGrid="0">
      <p:cViewPr varScale="1">
        <p:scale>
          <a:sx n="33" d="100"/>
          <a:sy n="33" d="100"/>
        </p:scale>
        <p:origin x="703" y="2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hyperlink" Target="https://www.dmv.ca.gov/portal/file/2020-autonomous-mileage-reports-csv/"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mdagosti\Downloads\Final%20Figures-%20CalS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77133668450352"/>
          <c:y val="2.6720394405875848E-2"/>
          <c:w val="0.84904802694244763"/>
          <c:h val="0.7609342708783301"/>
        </c:manualLayout>
      </c:layout>
      <c:scatterChart>
        <c:scatterStyle val="lineMarker"/>
        <c:varyColors val="0"/>
        <c:ser>
          <c:idx val="0"/>
          <c:order val="0"/>
          <c:tx>
            <c:strRef>
              <c:f>'Figure - Miles vs vehicles'!$C$1</c:f>
              <c:strCache>
                <c:ptCount val="1"/>
                <c:pt idx="0">
                  <c:v>Reported Miles</c:v>
                </c:pt>
              </c:strCache>
            </c:strRef>
          </c:tx>
          <c:spPr>
            <a:ln w="25400" cap="rnd">
              <a:noFill/>
              <a:round/>
            </a:ln>
            <a:effectLst/>
          </c:spPr>
          <c:marker>
            <c:symbol val="circle"/>
            <c:size val="5"/>
            <c:spPr>
              <a:solidFill>
                <a:schemeClr val="accent1"/>
              </a:solidFill>
              <a:ln w="9525">
                <a:noFill/>
              </a:ln>
              <a:effectLst/>
            </c:spPr>
          </c:marker>
          <c:dPt>
            <c:idx val="9"/>
            <c:marker>
              <c:symbol val="circle"/>
              <c:size val="5"/>
              <c:spPr>
                <a:solidFill>
                  <a:schemeClr val="accent4">
                    <a:lumMod val="75000"/>
                  </a:schemeClr>
                </a:solidFill>
                <a:ln w="9525">
                  <a:noFill/>
                </a:ln>
                <a:effectLst/>
              </c:spPr>
            </c:marker>
            <c:bubble3D val="0"/>
            <c:extLst>
              <c:ext xmlns:c16="http://schemas.microsoft.com/office/drawing/2014/chart" uri="{C3380CC4-5D6E-409C-BE32-E72D297353CC}">
                <c16:uniqueId val="{00000000-5173-4708-891F-4BE250024795}"/>
              </c:ext>
            </c:extLst>
          </c:dPt>
          <c:dPt>
            <c:idx val="12"/>
            <c:marker>
              <c:symbol val="circle"/>
              <c:size val="5"/>
              <c:spPr>
                <a:solidFill>
                  <a:srgbClr val="7030A0"/>
                </a:solidFill>
                <a:ln w="9525">
                  <a:noFill/>
                </a:ln>
                <a:effectLst/>
              </c:spPr>
            </c:marker>
            <c:bubble3D val="0"/>
            <c:extLst>
              <c:ext xmlns:c16="http://schemas.microsoft.com/office/drawing/2014/chart" uri="{C3380CC4-5D6E-409C-BE32-E72D297353CC}">
                <c16:uniqueId val="{00000001-5173-4708-891F-4BE250024795}"/>
              </c:ext>
            </c:extLst>
          </c:dPt>
          <c:dPt>
            <c:idx val="13"/>
            <c:marker>
              <c:symbol val="circle"/>
              <c:size val="5"/>
              <c:spPr>
                <a:solidFill>
                  <a:schemeClr val="accent1"/>
                </a:solidFill>
                <a:ln w="9525">
                  <a:noFill/>
                </a:ln>
                <a:effectLst/>
              </c:spPr>
            </c:marker>
            <c:bubble3D val="0"/>
            <c:spPr>
              <a:ln w="19050" cap="rnd">
                <a:noFill/>
                <a:round/>
              </a:ln>
              <a:effectLst/>
            </c:spPr>
            <c:extLst>
              <c:ext xmlns:c16="http://schemas.microsoft.com/office/drawing/2014/chart" uri="{C3380CC4-5D6E-409C-BE32-E72D297353CC}">
                <c16:uniqueId val="{00000003-5173-4708-891F-4BE250024795}"/>
              </c:ext>
            </c:extLst>
          </c:dPt>
          <c:dLbls>
            <c:dLbl>
              <c:idx val="1"/>
              <c:layout>
                <c:manualLayout>
                  <c:x val="-8.8871969780731572E-3"/>
                  <c:y val="-9.3240806107255554E-3"/>
                </c:manualLayout>
              </c:layout>
              <c:tx>
                <c:rich>
                  <a:bodyPr/>
                  <a:lstStyle/>
                  <a:p>
                    <a:r>
                      <a:rPr lang="en-US" sz="1200" b="1"/>
                      <a:t>Apple</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173-4708-891F-4BE250024795}"/>
                </c:ext>
              </c:extLst>
            </c:dLbl>
            <c:dLbl>
              <c:idx val="5"/>
              <c:tx>
                <c:rich>
                  <a:bodyPr/>
                  <a:lstStyle/>
                  <a:p>
                    <a:r>
                      <a:rPr lang="en-US"/>
                      <a:t>Cruise</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173-4708-891F-4BE250024795}"/>
                </c:ext>
              </c:extLst>
            </c:dLbl>
            <c:dLbl>
              <c:idx val="9"/>
              <c:layout>
                <c:manualLayout>
                  <c:x val="8.8871969780731155E-3"/>
                  <c:y val="0"/>
                </c:manualLayout>
              </c:layout>
              <c:tx>
                <c:rich>
                  <a:bodyPr/>
                  <a:lstStyle/>
                  <a:p>
                    <a:r>
                      <a:rPr lang="en-US" b="1"/>
                      <a:t>Lyft</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173-4708-891F-4BE250024795}"/>
                </c:ext>
              </c:extLst>
            </c:dLbl>
            <c:dLbl>
              <c:idx val="12"/>
              <c:layout>
                <c:manualLayout>
                  <c:x val="-3.5556379964756524E-2"/>
                  <c:y val="-5.4498266926503725E-2"/>
                </c:manualLayout>
              </c:layout>
              <c:tx>
                <c:rich>
                  <a:bodyPr/>
                  <a:lstStyle/>
                  <a:p>
                    <a:r>
                      <a:rPr lang="en-US" sz="1100" b="1"/>
                      <a:t>Nuro</a:t>
                    </a:r>
                    <a:endParaRPr lang="en-US" b="1"/>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173-4708-891F-4BE250024795}"/>
                </c:ext>
              </c:extLst>
            </c:dLbl>
            <c:dLbl>
              <c:idx val="14"/>
              <c:tx>
                <c:rich>
                  <a:bodyPr/>
                  <a:lstStyle/>
                  <a:p>
                    <a:r>
                      <a:rPr lang="en-US" sz="1200" b="1"/>
                      <a:t>Pony.Ai</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173-4708-891F-4BE250024795}"/>
                </c:ext>
              </c:extLst>
            </c:dLbl>
            <c:dLbl>
              <c:idx val="21"/>
              <c:tx>
                <c:rich>
                  <a:bodyPr/>
                  <a:lstStyle/>
                  <a:p>
                    <a:r>
                      <a:rPr lang="en-US" sz="1000" b="1">
                        <a:latin typeface="+mj-lt"/>
                      </a:rPr>
                      <a:t>Waymo</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173-4708-891F-4BE250024795}"/>
                </c:ext>
              </c:extLst>
            </c:dLbl>
            <c:dLbl>
              <c:idx val="23"/>
              <c:tx>
                <c:rich>
                  <a:bodyPr/>
                  <a:lstStyle/>
                  <a:p>
                    <a:r>
                      <a:rPr lang="en-US" sz="1200" b="1"/>
                      <a:t>Zoox</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173-4708-891F-4BE250024795}"/>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j-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'Figure - Miles vs vehicles'!$B$2:$B$25</c:f>
              <c:numCache>
                <c:formatCode>General</c:formatCode>
                <c:ptCount val="24"/>
                <c:pt idx="0">
                  <c:v>3</c:v>
                </c:pt>
                <c:pt idx="1">
                  <c:v>69</c:v>
                </c:pt>
                <c:pt idx="2">
                  <c:v>12</c:v>
                </c:pt>
                <c:pt idx="3">
                  <c:v>8</c:v>
                </c:pt>
                <c:pt idx="4">
                  <c:v>5</c:v>
                </c:pt>
                <c:pt idx="5">
                  <c:v>137</c:v>
                </c:pt>
                <c:pt idx="6">
                  <c:v>12</c:v>
                </c:pt>
                <c:pt idx="7">
                  <c:v>1</c:v>
                </c:pt>
                <c:pt idx="8">
                  <c:v>3</c:v>
                </c:pt>
                <c:pt idx="9">
                  <c:v>19</c:v>
                </c:pt>
                <c:pt idx="10">
                  <c:v>10</c:v>
                </c:pt>
                <c:pt idx="11">
                  <c:v>4</c:v>
                </c:pt>
                <c:pt idx="12">
                  <c:v>20</c:v>
                </c:pt>
                <c:pt idx="13">
                  <c:v>7</c:v>
                </c:pt>
                <c:pt idx="14">
                  <c:v>3</c:v>
                </c:pt>
                <c:pt idx="15">
                  <c:v>0</c:v>
                </c:pt>
                <c:pt idx="16">
                  <c:v>1</c:v>
                </c:pt>
                <c:pt idx="17">
                  <c:v>1</c:v>
                </c:pt>
                <c:pt idx="18">
                  <c:v>7</c:v>
                </c:pt>
                <c:pt idx="19">
                  <c:v>2</c:v>
                </c:pt>
                <c:pt idx="20">
                  <c:v>2</c:v>
                </c:pt>
                <c:pt idx="21">
                  <c:v>239</c:v>
                </c:pt>
                <c:pt idx="22">
                  <c:v>9</c:v>
                </c:pt>
                <c:pt idx="23">
                  <c:v>45</c:v>
                </c:pt>
              </c:numCache>
            </c:numRef>
          </c:xVal>
          <c:yVal>
            <c:numRef>
              <c:f>'Figure - Miles vs vehicles'!$C$2:$C$25</c:f>
              <c:numCache>
                <c:formatCode>#,##0.00</c:formatCode>
                <c:ptCount val="24"/>
                <c:pt idx="0">
                  <c:v>2987</c:v>
                </c:pt>
                <c:pt idx="1">
                  <c:v>18805.3</c:v>
                </c:pt>
                <c:pt idx="2">
                  <c:v>12200.78</c:v>
                </c:pt>
                <c:pt idx="3">
                  <c:v>40734</c:v>
                </c:pt>
                <c:pt idx="4" formatCode="General">
                  <c:v>122</c:v>
                </c:pt>
                <c:pt idx="5">
                  <c:v>770049.26</c:v>
                </c:pt>
                <c:pt idx="6">
                  <c:v>10401.49</c:v>
                </c:pt>
                <c:pt idx="7" formatCode="General">
                  <c:v>424</c:v>
                </c:pt>
                <c:pt idx="8">
                  <c:v>2352</c:v>
                </c:pt>
                <c:pt idx="9">
                  <c:v>32731.360000000001</c:v>
                </c:pt>
                <c:pt idx="10">
                  <c:v>29983.8</c:v>
                </c:pt>
                <c:pt idx="11" formatCode="General">
                  <c:v>394.5</c:v>
                </c:pt>
                <c:pt idx="12">
                  <c:v>55369.84</c:v>
                </c:pt>
                <c:pt idx="13">
                  <c:v>3033</c:v>
                </c:pt>
                <c:pt idx="14">
                  <c:v>225496</c:v>
                </c:pt>
                <c:pt idx="15">
                  <c:v>1727</c:v>
                </c:pt>
                <c:pt idx="16" formatCode="General">
                  <c:v>147.63</c:v>
                </c:pt>
                <c:pt idx="17" formatCode="General">
                  <c:v>4</c:v>
                </c:pt>
                <c:pt idx="18">
                  <c:v>2875</c:v>
                </c:pt>
                <c:pt idx="19" formatCode="General">
                  <c:v>66</c:v>
                </c:pt>
                <c:pt idx="20" formatCode="General">
                  <c:v>49</c:v>
                </c:pt>
                <c:pt idx="21">
                  <c:v>628838.5</c:v>
                </c:pt>
                <c:pt idx="22">
                  <c:v>13014</c:v>
                </c:pt>
                <c:pt idx="23">
                  <c:v>102521</c:v>
                </c:pt>
              </c:numCache>
            </c:numRef>
          </c:yVal>
          <c:smooth val="0"/>
          <c:extLst>
            <c:ext xmlns:c16="http://schemas.microsoft.com/office/drawing/2014/chart" uri="{C3380CC4-5D6E-409C-BE32-E72D297353CC}">
              <c16:uniqueId val="{00000009-5173-4708-891F-4BE250024795}"/>
            </c:ext>
          </c:extLst>
        </c:ser>
        <c:ser>
          <c:idx val="1"/>
          <c:order val="1"/>
          <c:tx>
            <c:strRef>
              <c:f>'Figure - Miles vs vehicles'!$A$3</c:f>
              <c:strCache>
                <c:ptCount val="1"/>
                <c:pt idx="0">
                  <c:v>APPLE INC</c:v>
                </c:pt>
              </c:strCache>
            </c:strRef>
          </c:tx>
          <c:spPr>
            <a:ln w="25400" cap="rnd">
              <a:noFill/>
              <a:round/>
            </a:ln>
            <a:effectLst/>
          </c:spPr>
          <c:marker>
            <c:symbol val="circle"/>
            <c:size val="5"/>
            <c:spPr>
              <a:solidFill>
                <a:schemeClr val="accent3"/>
              </a:solidFill>
              <a:ln w="9525">
                <a:solidFill>
                  <a:schemeClr val="accent3"/>
                </a:solidFill>
              </a:ln>
              <a:effectLst/>
            </c:spPr>
          </c:marker>
          <c:xVal>
            <c:numRef>
              <c:f>'Figure - Miles vs vehicles'!$B$3</c:f>
              <c:numCache>
                <c:formatCode>General</c:formatCode>
                <c:ptCount val="1"/>
                <c:pt idx="0">
                  <c:v>69</c:v>
                </c:pt>
              </c:numCache>
            </c:numRef>
          </c:xVal>
          <c:yVal>
            <c:numRef>
              <c:f>'Figure - Miles vs vehicles'!$C$3</c:f>
              <c:numCache>
                <c:formatCode>#,##0.00</c:formatCode>
                <c:ptCount val="1"/>
                <c:pt idx="0">
                  <c:v>18805.3</c:v>
                </c:pt>
              </c:numCache>
            </c:numRef>
          </c:yVal>
          <c:smooth val="0"/>
          <c:extLst>
            <c:ext xmlns:c16="http://schemas.microsoft.com/office/drawing/2014/chart" uri="{C3380CC4-5D6E-409C-BE32-E72D297353CC}">
              <c16:uniqueId val="{0000000A-5173-4708-891F-4BE250024795}"/>
            </c:ext>
          </c:extLst>
        </c:ser>
        <c:ser>
          <c:idx val="2"/>
          <c:order val="2"/>
          <c:tx>
            <c:strRef>
              <c:f>'Figure - Miles vs vehicles'!$A$7</c:f>
              <c:strCache>
                <c:ptCount val="1"/>
                <c:pt idx="0">
                  <c:v>CRUISE LLC</c:v>
                </c:pt>
              </c:strCache>
            </c:strRef>
          </c:tx>
          <c:spPr>
            <a:ln w="25400" cap="rnd">
              <a:noFill/>
              <a:round/>
            </a:ln>
            <a:effectLst/>
          </c:spPr>
          <c:marker>
            <c:symbol val="circle"/>
            <c:size val="5"/>
            <c:spPr>
              <a:solidFill>
                <a:schemeClr val="accent5"/>
              </a:solidFill>
              <a:ln w="9525">
                <a:solidFill>
                  <a:schemeClr val="accent5"/>
                </a:solidFill>
              </a:ln>
              <a:effectLst/>
            </c:spPr>
          </c:marker>
          <c:xVal>
            <c:numRef>
              <c:f>'Figure - Miles vs vehicles'!$B$7</c:f>
              <c:numCache>
                <c:formatCode>General</c:formatCode>
                <c:ptCount val="1"/>
                <c:pt idx="0">
                  <c:v>137</c:v>
                </c:pt>
              </c:numCache>
            </c:numRef>
          </c:xVal>
          <c:yVal>
            <c:numRef>
              <c:f>'Figure - Miles vs vehicles'!$C$7</c:f>
              <c:numCache>
                <c:formatCode>#,##0.00</c:formatCode>
                <c:ptCount val="1"/>
                <c:pt idx="0">
                  <c:v>770049.26</c:v>
                </c:pt>
              </c:numCache>
            </c:numRef>
          </c:yVal>
          <c:smooth val="0"/>
          <c:extLst>
            <c:ext xmlns:c16="http://schemas.microsoft.com/office/drawing/2014/chart" uri="{C3380CC4-5D6E-409C-BE32-E72D297353CC}">
              <c16:uniqueId val="{0000000B-5173-4708-891F-4BE250024795}"/>
            </c:ext>
          </c:extLst>
        </c:ser>
        <c:ser>
          <c:idx val="3"/>
          <c:order val="3"/>
          <c:tx>
            <c:strRef>
              <c:f>'Figure - Miles vs vehicles'!$A$23</c:f>
              <c:strCache>
                <c:ptCount val="1"/>
                <c:pt idx="0">
                  <c:v>WAYMO LLC</c:v>
                </c:pt>
              </c:strCache>
            </c:strRef>
          </c:tx>
          <c:spPr>
            <a:ln w="25400" cap="rnd">
              <a:noFill/>
              <a:round/>
            </a:ln>
            <a:effectLst/>
          </c:spPr>
          <c:marker>
            <c:symbol val="circle"/>
            <c:size val="5"/>
            <c:spPr>
              <a:solidFill>
                <a:schemeClr val="accent1">
                  <a:lumMod val="60000"/>
                </a:schemeClr>
              </a:solidFill>
              <a:ln w="9525">
                <a:solidFill>
                  <a:schemeClr val="accent1">
                    <a:lumMod val="60000"/>
                  </a:schemeClr>
                </a:solidFill>
              </a:ln>
              <a:effectLst/>
            </c:spPr>
          </c:marker>
          <c:xVal>
            <c:numRef>
              <c:f>'Figure - Miles vs vehicles'!$B$23</c:f>
              <c:numCache>
                <c:formatCode>General</c:formatCode>
                <c:ptCount val="1"/>
                <c:pt idx="0">
                  <c:v>239</c:v>
                </c:pt>
              </c:numCache>
            </c:numRef>
          </c:xVal>
          <c:yVal>
            <c:numRef>
              <c:f>'Figure - Miles vs vehicles'!$C$23</c:f>
              <c:numCache>
                <c:formatCode>#,##0.00</c:formatCode>
                <c:ptCount val="1"/>
                <c:pt idx="0">
                  <c:v>628838.5</c:v>
                </c:pt>
              </c:numCache>
            </c:numRef>
          </c:yVal>
          <c:smooth val="0"/>
          <c:extLst>
            <c:ext xmlns:c16="http://schemas.microsoft.com/office/drawing/2014/chart" uri="{C3380CC4-5D6E-409C-BE32-E72D297353CC}">
              <c16:uniqueId val="{0000000C-5173-4708-891F-4BE250024795}"/>
            </c:ext>
          </c:extLst>
        </c:ser>
        <c:ser>
          <c:idx val="4"/>
          <c:order val="4"/>
          <c:tx>
            <c:strRef>
              <c:f>'Figure - Miles vs vehicles'!$A$25</c:f>
              <c:strCache>
                <c:ptCount val="1"/>
                <c:pt idx="0">
                  <c:v>ZOOX, INC</c:v>
                </c:pt>
              </c:strCache>
            </c:strRef>
          </c:tx>
          <c:spPr>
            <a:ln w="25400" cap="rnd">
              <a:noFill/>
              <a:round/>
            </a:ln>
            <a:effectLst/>
          </c:spPr>
          <c:marker>
            <c:symbol val="circle"/>
            <c:size val="5"/>
            <c:spPr>
              <a:solidFill>
                <a:schemeClr val="accent3">
                  <a:lumMod val="60000"/>
                </a:schemeClr>
              </a:solidFill>
              <a:ln w="9525">
                <a:solidFill>
                  <a:schemeClr val="accent3">
                    <a:lumMod val="60000"/>
                  </a:schemeClr>
                </a:solidFill>
              </a:ln>
              <a:effectLst/>
            </c:spPr>
          </c:marker>
          <c:xVal>
            <c:numRef>
              <c:f>'Figure - Miles vs vehicles'!$B$25</c:f>
              <c:numCache>
                <c:formatCode>General</c:formatCode>
                <c:ptCount val="1"/>
                <c:pt idx="0">
                  <c:v>45</c:v>
                </c:pt>
              </c:numCache>
            </c:numRef>
          </c:xVal>
          <c:yVal>
            <c:numRef>
              <c:f>'Figure - Miles vs vehicles'!$C$25</c:f>
              <c:numCache>
                <c:formatCode>#,##0.00</c:formatCode>
                <c:ptCount val="1"/>
                <c:pt idx="0">
                  <c:v>102521</c:v>
                </c:pt>
              </c:numCache>
            </c:numRef>
          </c:yVal>
          <c:smooth val="0"/>
          <c:extLst>
            <c:ext xmlns:c16="http://schemas.microsoft.com/office/drawing/2014/chart" uri="{C3380CC4-5D6E-409C-BE32-E72D297353CC}">
              <c16:uniqueId val="{0000000D-5173-4708-891F-4BE250024795}"/>
            </c:ext>
          </c:extLst>
        </c:ser>
        <c:ser>
          <c:idx val="5"/>
          <c:order val="5"/>
          <c:tx>
            <c:strRef>
              <c:f>'Figure - Miles vs vehicles'!$A$16</c:f>
              <c:strCache>
                <c:ptCount val="1"/>
                <c:pt idx="0">
                  <c:v>PONY.AI</c:v>
                </c:pt>
              </c:strCache>
            </c:strRef>
          </c:tx>
          <c:spPr>
            <a:ln w="25400" cap="rnd">
              <a:noFill/>
              <a:round/>
            </a:ln>
            <a:effectLst/>
          </c:spPr>
          <c:marker>
            <c:symbol val="circle"/>
            <c:size val="5"/>
            <c:spPr>
              <a:solidFill>
                <a:schemeClr val="accent5">
                  <a:lumMod val="60000"/>
                </a:schemeClr>
              </a:solidFill>
              <a:ln w="9525">
                <a:solidFill>
                  <a:schemeClr val="accent5">
                    <a:lumMod val="60000"/>
                  </a:schemeClr>
                </a:solidFill>
              </a:ln>
              <a:effectLst/>
            </c:spPr>
          </c:marker>
          <c:xVal>
            <c:numRef>
              <c:f>'Figure - Miles vs vehicles'!$B$16</c:f>
              <c:numCache>
                <c:formatCode>General</c:formatCode>
                <c:ptCount val="1"/>
                <c:pt idx="0">
                  <c:v>3</c:v>
                </c:pt>
              </c:numCache>
            </c:numRef>
          </c:xVal>
          <c:yVal>
            <c:numRef>
              <c:f>'Figure - Miles vs vehicles'!$C$16</c:f>
              <c:numCache>
                <c:formatCode>#,##0.00</c:formatCode>
                <c:ptCount val="1"/>
                <c:pt idx="0">
                  <c:v>225496</c:v>
                </c:pt>
              </c:numCache>
            </c:numRef>
          </c:yVal>
          <c:smooth val="0"/>
          <c:extLst>
            <c:ext xmlns:c16="http://schemas.microsoft.com/office/drawing/2014/chart" uri="{C3380CC4-5D6E-409C-BE32-E72D297353CC}">
              <c16:uniqueId val="{0000000E-5173-4708-891F-4BE250024795}"/>
            </c:ext>
          </c:extLst>
        </c:ser>
        <c:dLbls>
          <c:showLegendKey val="0"/>
          <c:showVal val="0"/>
          <c:showCatName val="0"/>
          <c:showSerName val="0"/>
          <c:showPercent val="0"/>
          <c:showBubbleSize val="0"/>
        </c:dLbls>
        <c:axId val="718447920"/>
        <c:axId val="718428784"/>
      </c:scatterChart>
      <c:valAx>
        <c:axId val="71844792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dirty="0"/>
              </a:p>
              <a:p>
                <a:pPr>
                  <a:defRPr/>
                </a:pPr>
                <a:r>
                  <a:rPr lang="en-US" sz="2400" dirty="0">
                    <a:latin typeface="+mj-lt"/>
                  </a:rPr>
                  <a:t>Number of Vehicles</a:t>
                </a:r>
                <a:r>
                  <a:rPr lang="en-US" sz="2400" baseline="0" dirty="0">
                    <a:latin typeface="+mj-lt"/>
                  </a:rPr>
                  <a:t>          </a:t>
                </a:r>
              </a:p>
              <a:p>
                <a:pPr>
                  <a:defRPr/>
                </a:pPr>
                <a:endParaRPr lang="en-US" sz="700" dirty="0"/>
              </a:p>
              <a:p>
                <a:pPr>
                  <a:defRPr/>
                </a:pPr>
                <a:r>
                  <a:rPr lang="en-US" sz="700" dirty="0"/>
                  <a:t>Data source: </a:t>
                </a:r>
                <a:r>
                  <a:rPr lang="en-US" sz="700" dirty="0">
                    <a:hlinkClick xmlns:r="http://schemas.openxmlformats.org/officeDocument/2006/relationships" r:id="rId3"/>
                  </a:rPr>
                  <a:t>https://www.dmv.ca.gov/portal/file/2020-autonomous-mileage-reports-csv/</a:t>
                </a:r>
                <a:endParaRPr lang="en-US" sz="700" dirty="0"/>
              </a:p>
              <a:p>
                <a:pPr>
                  <a:defRPr/>
                </a:pPr>
                <a:r>
                  <a:rPr lang="en-US" sz="700" dirty="0"/>
                  <a:t>Graphic</a:t>
                </a:r>
                <a:r>
                  <a:rPr lang="en-US" sz="700" baseline="0" dirty="0"/>
                  <a:t> D’Agostino (2021)</a:t>
                </a:r>
                <a:endParaRPr lang="en-US" sz="700" dirty="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8428784"/>
        <c:crosses val="autoZero"/>
        <c:crossBetween val="midCat"/>
      </c:valAx>
      <c:valAx>
        <c:axId val="7184287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j-lt"/>
                    <a:ea typeface="+mn-ea"/>
                    <a:cs typeface="+mn-cs"/>
                  </a:defRPr>
                </a:pPr>
                <a:r>
                  <a:rPr lang="en-US" sz="2400" dirty="0">
                    <a:latin typeface="+mj-lt"/>
                  </a:rPr>
                  <a:t>Total Miles Driven</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j-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718447920"/>
        <c:crosses val="autoZero"/>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0FF30A-9ED6-4B67-B87C-EC40A5E5B8E0}" type="doc">
      <dgm:prSet loTypeId="urn:microsoft.com/office/officeart/2005/8/layout/hProcess6" loCatId="process" qsTypeId="urn:microsoft.com/office/officeart/2005/8/quickstyle/simple1" qsCatId="simple" csTypeId="urn:microsoft.com/office/officeart/2005/8/colors/colorful4" csCatId="colorful" phldr="1"/>
      <dgm:spPr/>
      <dgm:t>
        <a:bodyPr/>
        <a:lstStyle/>
        <a:p>
          <a:endParaRPr lang="en-US"/>
        </a:p>
      </dgm:t>
    </dgm:pt>
    <dgm:pt modelId="{AE013FE6-C7CD-43A8-A084-D7BC474DC568}">
      <dgm:prSet phldrT="[Text]"/>
      <dgm:spPr/>
      <dgm:t>
        <a:bodyPr/>
        <a:lstStyle/>
        <a:p>
          <a:r>
            <a:rPr lang="en-US" b="1" dirty="0"/>
            <a:t>Potential problems</a:t>
          </a:r>
        </a:p>
      </dgm:t>
    </dgm:pt>
    <dgm:pt modelId="{BEC5A6BD-A850-4866-8992-2BBD46B326CD}" type="parTrans" cxnId="{4567B949-F19A-481F-B56F-40BD8A7C9CE9}">
      <dgm:prSet/>
      <dgm:spPr/>
      <dgm:t>
        <a:bodyPr/>
        <a:lstStyle/>
        <a:p>
          <a:endParaRPr lang="en-US"/>
        </a:p>
      </dgm:t>
    </dgm:pt>
    <dgm:pt modelId="{9B7F37A8-A9D3-4076-84C1-614A2D25DFEA}" type="sibTrans" cxnId="{4567B949-F19A-481F-B56F-40BD8A7C9CE9}">
      <dgm:prSet/>
      <dgm:spPr/>
      <dgm:t>
        <a:bodyPr/>
        <a:lstStyle/>
        <a:p>
          <a:endParaRPr lang="en-US"/>
        </a:p>
      </dgm:t>
    </dgm:pt>
    <dgm:pt modelId="{774BC9A2-4449-4388-967D-46CF95B16F86}">
      <dgm:prSet phldrT="[Text]"/>
      <dgm:spPr/>
      <dgm:t>
        <a:bodyPr/>
        <a:lstStyle/>
        <a:p>
          <a:r>
            <a:rPr lang="en-US" b="1" dirty="0"/>
            <a:t>Near Term Actions</a:t>
          </a:r>
        </a:p>
      </dgm:t>
    </dgm:pt>
    <dgm:pt modelId="{3231BF37-9019-4900-A6ED-76A5E0762F53}" type="parTrans" cxnId="{8AB9185A-B737-4F1B-91F9-E30A306505B4}">
      <dgm:prSet/>
      <dgm:spPr/>
      <dgm:t>
        <a:bodyPr/>
        <a:lstStyle/>
        <a:p>
          <a:endParaRPr lang="en-US"/>
        </a:p>
      </dgm:t>
    </dgm:pt>
    <dgm:pt modelId="{9A7A93A6-E44F-4E82-AE44-3F61103F1A69}" type="sibTrans" cxnId="{8AB9185A-B737-4F1B-91F9-E30A306505B4}">
      <dgm:prSet/>
      <dgm:spPr/>
      <dgm:t>
        <a:bodyPr/>
        <a:lstStyle/>
        <a:p>
          <a:endParaRPr lang="en-US"/>
        </a:p>
      </dgm:t>
    </dgm:pt>
    <dgm:pt modelId="{BF02B5F0-2FBF-4DED-A377-A5C31BBEB44F}">
      <dgm:prSet phldrT="[Text]" custT="1"/>
      <dgm:spPr/>
      <dgm:t>
        <a:bodyPr/>
        <a:lstStyle/>
        <a:p>
          <a:r>
            <a:rPr lang="en-US" sz="1000" b="1" dirty="0"/>
            <a:t>Long-term outcomes</a:t>
          </a:r>
        </a:p>
      </dgm:t>
    </dgm:pt>
    <dgm:pt modelId="{511D17A0-786A-4F64-B68E-C7F4FE557651}" type="parTrans" cxnId="{3E98AD6A-48DE-4CBB-8BD9-5BF136EECC1C}">
      <dgm:prSet/>
      <dgm:spPr/>
      <dgm:t>
        <a:bodyPr/>
        <a:lstStyle/>
        <a:p>
          <a:endParaRPr lang="en-US"/>
        </a:p>
      </dgm:t>
    </dgm:pt>
    <dgm:pt modelId="{AAC6015A-FD0E-4F1C-8F13-EC55266A757B}" type="sibTrans" cxnId="{3E98AD6A-48DE-4CBB-8BD9-5BF136EECC1C}">
      <dgm:prSet/>
      <dgm:spPr/>
      <dgm:t>
        <a:bodyPr/>
        <a:lstStyle/>
        <a:p>
          <a:endParaRPr lang="en-US"/>
        </a:p>
      </dgm:t>
    </dgm:pt>
    <dgm:pt modelId="{422BA976-BE9D-4A22-8DA3-97F257B05925}" type="pres">
      <dgm:prSet presAssocID="{880FF30A-9ED6-4B67-B87C-EC40A5E5B8E0}" presName="theList" presStyleCnt="0">
        <dgm:presLayoutVars>
          <dgm:dir/>
          <dgm:animLvl val="lvl"/>
          <dgm:resizeHandles val="exact"/>
        </dgm:presLayoutVars>
      </dgm:prSet>
      <dgm:spPr/>
    </dgm:pt>
    <dgm:pt modelId="{062A36F5-2F02-4ED9-A728-92AD3249F995}" type="pres">
      <dgm:prSet presAssocID="{AE013FE6-C7CD-43A8-A084-D7BC474DC568}" presName="compNode" presStyleCnt="0"/>
      <dgm:spPr/>
    </dgm:pt>
    <dgm:pt modelId="{A74B825D-7572-4402-957F-F3ECFC4EEA59}" type="pres">
      <dgm:prSet presAssocID="{AE013FE6-C7CD-43A8-A084-D7BC474DC568}" presName="noGeometry" presStyleCnt="0"/>
      <dgm:spPr/>
    </dgm:pt>
    <dgm:pt modelId="{D9609E8E-0E2D-44B7-ABA7-79927464D99C}" type="pres">
      <dgm:prSet presAssocID="{AE013FE6-C7CD-43A8-A084-D7BC474DC568}" presName="childTextVisible" presStyleLbl="bgAccFollowNode1" presStyleIdx="0" presStyleCnt="3">
        <dgm:presLayoutVars>
          <dgm:bulletEnabled val="1"/>
        </dgm:presLayoutVars>
      </dgm:prSet>
      <dgm:spPr/>
    </dgm:pt>
    <dgm:pt modelId="{D037FFD6-4978-4835-8CD8-5C5B11A8C509}" type="pres">
      <dgm:prSet presAssocID="{AE013FE6-C7CD-43A8-A084-D7BC474DC568}" presName="childTextHidden" presStyleLbl="bgAccFollowNode1" presStyleIdx="0" presStyleCnt="3"/>
      <dgm:spPr/>
    </dgm:pt>
    <dgm:pt modelId="{4D6E2272-189A-4F1B-9988-37B5EE2193F9}" type="pres">
      <dgm:prSet presAssocID="{AE013FE6-C7CD-43A8-A084-D7BC474DC568}" presName="parentText" presStyleLbl="node1" presStyleIdx="0" presStyleCnt="3" custScaleX="167120" custScaleY="171942">
        <dgm:presLayoutVars>
          <dgm:chMax val="1"/>
          <dgm:bulletEnabled val="1"/>
        </dgm:presLayoutVars>
      </dgm:prSet>
      <dgm:spPr/>
    </dgm:pt>
    <dgm:pt modelId="{FDD904AB-654D-42DC-8228-B66ACF63DC47}" type="pres">
      <dgm:prSet presAssocID="{AE013FE6-C7CD-43A8-A084-D7BC474DC568}" presName="aSpace" presStyleCnt="0"/>
      <dgm:spPr/>
    </dgm:pt>
    <dgm:pt modelId="{2F7661D7-7982-4291-9C68-12AA016890EC}" type="pres">
      <dgm:prSet presAssocID="{774BC9A2-4449-4388-967D-46CF95B16F86}" presName="compNode" presStyleCnt="0"/>
      <dgm:spPr/>
    </dgm:pt>
    <dgm:pt modelId="{B6BF7E71-6775-441F-9987-2D898FA6F818}" type="pres">
      <dgm:prSet presAssocID="{774BC9A2-4449-4388-967D-46CF95B16F86}" presName="noGeometry" presStyleCnt="0"/>
      <dgm:spPr/>
    </dgm:pt>
    <dgm:pt modelId="{37D26056-8FE4-470E-8C67-EB9DFE30D58F}" type="pres">
      <dgm:prSet presAssocID="{774BC9A2-4449-4388-967D-46CF95B16F86}" presName="childTextVisible" presStyleLbl="bgAccFollowNode1" presStyleIdx="1" presStyleCnt="3">
        <dgm:presLayoutVars>
          <dgm:bulletEnabled val="1"/>
        </dgm:presLayoutVars>
      </dgm:prSet>
      <dgm:spPr/>
    </dgm:pt>
    <dgm:pt modelId="{A0AB0FF6-BEB2-41D5-9CCE-F06BD1F1C233}" type="pres">
      <dgm:prSet presAssocID="{774BC9A2-4449-4388-967D-46CF95B16F86}" presName="childTextHidden" presStyleLbl="bgAccFollowNode1" presStyleIdx="1" presStyleCnt="3"/>
      <dgm:spPr/>
    </dgm:pt>
    <dgm:pt modelId="{8C61B13B-902B-4FAB-94D6-41AC5937B43F}" type="pres">
      <dgm:prSet presAssocID="{774BC9A2-4449-4388-967D-46CF95B16F86}" presName="parentText" presStyleLbl="node1" presStyleIdx="1" presStyleCnt="3" custScaleX="167259" custScaleY="163470">
        <dgm:presLayoutVars>
          <dgm:chMax val="1"/>
          <dgm:bulletEnabled val="1"/>
        </dgm:presLayoutVars>
      </dgm:prSet>
      <dgm:spPr/>
    </dgm:pt>
    <dgm:pt modelId="{4D52715C-9ED3-4C93-8743-EB293E9B78DC}" type="pres">
      <dgm:prSet presAssocID="{774BC9A2-4449-4388-967D-46CF95B16F86}" presName="aSpace" presStyleCnt="0"/>
      <dgm:spPr/>
    </dgm:pt>
    <dgm:pt modelId="{DAFD51DE-A087-409E-93D5-198B7FCF3FF2}" type="pres">
      <dgm:prSet presAssocID="{BF02B5F0-2FBF-4DED-A377-A5C31BBEB44F}" presName="compNode" presStyleCnt="0"/>
      <dgm:spPr/>
    </dgm:pt>
    <dgm:pt modelId="{B1F40924-3E69-4F12-BC39-FC4F9611B23D}" type="pres">
      <dgm:prSet presAssocID="{BF02B5F0-2FBF-4DED-A377-A5C31BBEB44F}" presName="noGeometry" presStyleCnt="0"/>
      <dgm:spPr/>
    </dgm:pt>
    <dgm:pt modelId="{C9A51BFE-0DC4-406B-8B5F-046B52301B57}" type="pres">
      <dgm:prSet presAssocID="{BF02B5F0-2FBF-4DED-A377-A5C31BBEB44F}" presName="childTextVisible" presStyleLbl="bgAccFollowNode1" presStyleIdx="2" presStyleCnt="3">
        <dgm:presLayoutVars>
          <dgm:bulletEnabled val="1"/>
        </dgm:presLayoutVars>
      </dgm:prSet>
      <dgm:spPr/>
    </dgm:pt>
    <dgm:pt modelId="{84274C12-8DA0-4BC8-A311-ACC72D1BD015}" type="pres">
      <dgm:prSet presAssocID="{BF02B5F0-2FBF-4DED-A377-A5C31BBEB44F}" presName="childTextHidden" presStyleLbl="bgAccFollowNode1" presStyleIdx="2" presStyleCnt="3"/>
      <dgm:spPr/>
    </dgm:pt>
    <dgm:pt modelId="{44D3323B-5A32-4BB0-8EEC-E6F6760A4FD2}" type="pres">
      <dgm:prSet presAssocID="{BF02B5F0-2FBF-4DED-A377-A5C31BBEB44F}" presName="parentText" presStyleLbl="node1" presStyleIdx="2" presStyleCnt="3" custScaleX="170532" custScaleY="164805">
        <dgm:presLayoutVars>
          <dgm:chMax val="1"/>
          <dgm:bulletEnabled val="1"/>
        </dgm:presLayoutVars>
      </dgm:prSet>
      <dgm:spPr/>
    </dgm:pt>
  </dgm:ptLst>
  <dgm:cxnLst>
    <dgm:cxn modelId="{721ABA18-1518-46E5-AE50-0DAAA66E7F06}" type="presOf" srcId="{774BC9A2-4449-4388-967D-46CF95B16F86}" destId="{8C61B13B-902B-4FAB-94D6-41AC5937B43F}" srcOrd="0" destOrd="0" presId="urn:microsoft.com/office/officeart/2005/8/layout/hProcess6"/>
    <dgm:cxn modelId="{5A7C6745-0211-4F57-8A62-442BD1BEA413}" type="presOf" srcId="{BF02B5F0-2FBF-4DED-A377-A5C31BBEB44F}" destId="{44D3323B-5A32-4BB0-8EEC-E6F6760A4FD2}" srcOrd="0" destOrd="0" presId="urn:microsoft.com/office/officeart/2005/8/layout/hProcess6"/>
    <dgm:cxn modelId="{4567B949-F19A-481F-B56F-40BD8A7C9CE9}" srcId="{880FF30A-9ED6-4B67-B87C-EC40A5E5B8E0}" destId="{AE013FE6-C7CD-43A8-A084-D7BC474DC568}" srcOrd="0" destOrd="0" parTransId="{BEC5A6BD-A850-4866-8992-2BBD46B326CD}" sibTransId="{9B7F37A8-A9D3-4076-84C1-614A2D25DFEA}"/>
    <dgm:cxn modelId="{3E98AD6A-48DE-4CBB-8BD9-5BF136EECC1C}" srcId="{880FF30A-9ED6-4B67-B87C-EC40A5E5B8E0}" destId="{BF02B5F0-2FBF-4DED-A377-A5C31BBEB44F}" srcOrd="2" destOrd="0" parTransId="{511D17A0-786A-4F64-B68E-C7F4FE557651}" sibTransId="{AAC6015A-FD0E-4F1C-8F13-EC55266A757B}"/>
    <dgm:cxn modelId="{8AB9185A-B737-4F1B-91F9-E30A306505B4}" srcId="{880FF30A-9ED6-4B67-B87C-EC40A5E5B8E0}" destId="{774BC9A2-4449-4388-967D-46CF95B16F86}" srcOrd="1" destOrd="0" parTransId="{3231BF37-9019-4900-A6ED-76A5E0762F53}" sibTransId="{9A7A93A6-E44F-4E82-AE44-3F61103F1A69}"/>
    <dgm:cxn modelId="{FBFE69AA-AD9E-4918-90B1-848916186F0A}" type="presOf" srcId="{AE013FE6-C7CD-43A8-A084-D7BC474DC568}" destId="{4D6E2272-189A-4F1B-9988-37B5EE2193F9}" srcOrd="0" destOrd="0" presId="urn:microsoft.com/office/officeart/2005/8/layout/hProcess6"/>
    <dgm:cxn modelId="{BB839CDE-1E9C-45B3-B27A-D0ADFC2C94E9}" type="presOf" srcId="{880FF30A-9ED6-4B67-B87C-EC40A5E5B8E0}" destId="{422BA976-BE9D-4A22-8DA3-97F257B05925}" srcOrd="0" destOrd="0" presId="urn:microsoft.com/office/officeart/2005/8/layout/hProcess6"/>
    <dgm:cxn modelId="{38634FB6-FB5F-4F9F-9B6E-7333CA5F0BF1}" type="presParOf" srcId="{422BA976-BE9D-4A22-8DA3-97F257B05925}" destId="{062A36F5-2F02-4ED9-A728-92AD3249F995}" srcOrd="0" destOrd="0" presId="urn:microsoft.com/office/officeart/2005/8/layout/hProcess6"/>
    <dgm:cxn modelId="{07278D1A-5EC7-4286-8B94-0458C224D8B5}" type="presParOf" srcId="{062A36F5-2F02-4ED9-A728-92AD3249F995}" destId="{A74B825D-7572-4402-957F-F3ECFC4EEA59}" srcOrd="0" destOrd="0" presId="urn:microsoft.com/office/officeart/2005/8/layout/hProcess6"/>
    <dgm:cxn modelId="{C3FFE5B1-130E-4ABD-85B9-98FB35668B9B}" type="presParOf" srcId="{062A36F5-2F02-4ED9-A728-92AD3249F995}" destId="{D9609E8E-0E2D-44B7-ABA7-79927464D99C}" srcOrd="1" destOrd="0" presId="urn:microsoft.com/office/officeart/2005/8/layout/hProcess6"/>
    <dgm:cxn modelId="{B1B4A7E3-7B6A-4D1B-9AB3-B4749EC9FA8A}" type="presParOf" srcId="{062A36F5-2F02-4ED9-A728-92AD3249F995}" destId="{D037FFD6-4978-4835-8CD8-5C5B11A8C509}" srcOrd="2" destOrd="0" presId="urn:microsoft.com/office/officeart/2005/8/layout/hProcess6"/>
    <dgm:cxn modelId="{379BACE1-5B27-45FE-A226-DD521BFFE669}" type="presParOf" srcId="{062A36F5-2F02-4ED9-A728-92AD3249F995}" destId="{4D6E2272-189A-4F1B-9988-37B5EE2193F9}" srcOrd="3" destOrd="0" presId="urn:microsoft.com/office/officeart/2005/8/layout/hProcess6"/>
    <dgm:cxn modelId="{C00DF1A2-E9A5-4366-9470-9C3C6C66EF54}" type="presParOf" srcId="{422BA976-BE9D-4A22-8DA3-97F257B05925}" destId="{FDD904AB-654D-42DC-8228-B66ACF63DC47}" srcOrd="1" destOrd="0" presId="urn:microsoft.com/office/officeart/2005/8/layout/hProcess6"/>
    <dgm:cxn modelId="{F32E11F8-9728-4E62-A150-14EDD170BC0E}" type="presParOf" srcId="{422BA976-BE9D-4A22-8DA3-97F257B05925}" destId="{2F7661D7-7982-4291-9C68-12AA016890EC}" srcOrd="2" destOrd="0" presId="urn:microsoft.com/office/officeart/2005/8/layout/hProcess6"/>
    <dgm:cxn modelId="{AA124F2E-5B54-41D8-8721-E55EE051353D}" type="presParOf" srcId="{2F7661D7-7982-4291-9C68-12AA016890EC}" destId="{B6BF7E71-6775-441F-9987-2D898FA6F818}" srcOrd="0" destOrd="0" presId="urn:microsoft.com/office/officeart/2005/8/layout/hProcess6"/>
    <dgm:cxn modelId="{8976EDAD-9AB0-40D0-AFDF-311B75A1BDF6}" type="presParOf" srcId="{2F7661D7-7982-4291-9C68-12AA016890EC}" destId="{37D26056-8FE4-470E-8C67-EB9DFE30D58F}" srcOrd="1" destOrd="0" presId="urn:microsoft.com/office/officeart/2005/8/layout/hProcess6"/>
    <dgm:cxn modelId="{E5282F2B-556E-4C4D-9161-9F5678AB6C7B}" type="presParOf" srcId="{2F7661D7-7982-4291-9C68-12AA016890EC}" destId="{A0AB0FF6-BEB2-41D5-9CCE-F06BD1F1C233}" srcOrd="2" destOrd="0" presId="urn:microsoft.com/office/officeart/2005/8/layout/hProcess6"/>
    <dgm:cxn modelId="{60D2D9CA-A83B-4B34-8679-6B7BF112CCAE}" type="presParOf" srcId="{2F7661D7-7982-4291-9C68-12AA016890EC}" destId="{8C61B13B-902B-4FAB-94D6-41AC5937B43F}" srcOrd="3" destOrd="0" presId="urn:microsoft.com/office/officeart/2005/8/layout/hProcess6"/>
    <dgm:cxn modelId="{C265A6B7-C668-4F3C-811F-0E208BE75160}" type="presParOf" srcId="{422BA976-BE9D-4A22-8DA3-97F257B05925}" destId="{4D52715C-9ED3-4C93-8743-EB293E9B78DC}" srcOrd="3" destOrd="0" presId="urn:microsoft.com/office/officeart/2005/8/layout/hProcess6"/>
    <dgm:cxn modelId="{FFE8FC12-3EAC-41AA-BF1D-4BF54C5EAE99}" type="presParOf" srcId="{422BA976-BE9D-4A22-8DA3-97F257B05925}" destId="{DAFD51DE-A087-409E-93D5-198B7FCF3FF2}" srcOrd="4" destOrd="0" presId="urn:microsoft.com/office/officeart/2005/8/layout/hProcess6"/>
    <dgm:cxn modelId="{8B15982F-49AB-4E76-8123-E580D083148B}" type="presParOf" srcId="{DAFD51DE-A087-409E-93D5-198B7FCF3FF2}" destId="{B1F40924-3E69-4F12-BC39-FC4F9611B23D}" srcOrd="0" destOrd="0" presId="urn:microsoft.com/office/officeart/2005/8/layout/hProcess6"/>
    <dgm:cxn modelId="{3342D9D5-49F8-44A3-8691-6C7415964933}" type="presParOf" srcId="{DAFD51DE-A087-409E-93D5-198B7FCF3FF2}" destId="{C9A51BFE-0DC4-406B-8B5F-046B52301B57}" srcOrd="1" destOrd="0" presId="urn:microsoft.com/office/officeart/2005/8/layout/hProcess6"/>
    <dgm:cxn modelId="{AAD5E500-B783-477A-A27A-A9F907AA917E}" type="presParOf" srcId="{DAFD51DE-A087-409E-93D5-198B7FCF3FF2}" destId="{84274C12-8DA0-4BC8-A311-ACC72D1BD015}" srcOrd="2" destOrd="0" presId="urn:microsoft.com/office/officeart/2005/8/layout/hProcess6"/>
    <dgm:cxn modelId="{9BF9BCF1-C699-43B2-8B5F-4E87F6CCCE3B}" type="presParOf" srcId="{DAFD51DE-A087-409E-93D5-198B7FCF3FF2}" destId="{44D3323B-5A32-4BB0-8EEC-E6F6760A4FD2}"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609E8E-0E2D-44B7-ABA7-79927464D99C}">
      <dsp:nvSpPr>
        <dsp:cNvPr id="0" name=""/>
        <dsp:cNvSpPr/>
      </dsp:nvSpPr>
      <dsp:spPr>
        <a:xfrm>
          <a:off x="561227" y="2001247"/>
          <a:ext cx="1337205" cy="1168886"/>
        </a:xfrm>
        <a:prstGeom prst="rightArrow">
          <a:avLst>
            <a:gd name="adj1" fmla="val 70000"/>
            <a:gd name="adj2" fmla="val 5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6E2272-189A-4F1B-9988-37B5EE2193F9}">
      <dsp:nvSpPr>
        <dsp:cNvPr id="0" name=""/>
        <dsp:cNvSpPr/>
      </dsp:nvSpPr>
      <dsp:spPr>
        <a:xfrm>
          <a:off x="2542" y="2010885"/>
          <a:ext cx="1117369" cy="1149609"/>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Potential problems</a:t>
          </a:r>
        </a:p>
      </dsp:txBody>
      <dsp:txXfrm>
        <a:off x="166177" y="2179241"/>
        <a:ext cx="790099" cy="812897"/>
      </dsp:txXfrm>
    </dsp:sp>
    <dsp:sp modelId="{37D26056-8FE4-470E-8C67-EB9DFE30D58F}">
      <dsp:nvSpPr>
        <dsp:cNvPr id="0" name=""/>
        <dsp:cNvSpPr/>
      </dsp:nvSpPr>
      <dsp:spPr>
        <a:xfrm>
          <a:off x="2541158" y="2001247"/>
          <a:ext cx="1337205" cy="1168886"/>
        </a:xfrm>
        <a:prstGeom prst="rightArrow">
          <a:avLst>
            <a:gd name="adj1" fmla="val 70000"/>
            <a:gd name="adj2" fmla="val 50000"/>
          </a:avLst>
        </a:prstGeom>
        <a:solidFill>
          <a:schemeClr val="accent4">
            <a:tint val="40000"/>
            <a:alpha val="90000"/>
            <a:hueOff val="5430963"/>
            <a:satOff val="-25622"/>
            <a:lumOff val="-925"/>
            <a:alphaOff val="0"/>
          </a:schemeClr>
        </a:solidFill>
        <a:ln w="25400" cap="flat" cmpd="sng" algn="ctr">
          <a:solidFill>
            <a:schemeClr val="accent4">
              <a:tint val="40000"/>
              <a:alpha val="90000"/>
              <a:hueOff val="5430963"/>
              <a:satOff val="-25622"/>
              <a:lumOff val="-925"/>
              <a:alphaOff val="0"/>
            </a:schemeClr>
          </a:solidFill>
          <a:prstDash val="solid"/>
        </a:ln>
        <a:effectLst/>
      </dsp:spPr>
      <dsp:style>
        <a:lnRef idx="2">
          <a:scrgbClr r="0" g="0" b="0"/>
        </a:lnRef>
        <a:fillRef idx="1">
          <a:scrgbClr r="0" g="0" b="0"/>
        </a:fillRef>
        <a:effectRef idx="0">
          <a:scrgbClr r="0" g="0" b="0"/>
        </a:effectRef>
        <a:fontRef idx="minor"/>
      </dsp:style>
    </dsp:sp>
    <dsp:sp modelId="{8C61B13B-902B-4FAB-94D6-41AC5937B43F}">
      <dsp:nvSpPr>
        <dsp:cNvPr id="0" name=""/>
        <dsp:cNvSpPr/>
      </dsp:nvSpPr>
      <dsp:spPr>
        <a:xfrm>
          <a:off x="1982008" y="2039207"/>
          <a:ext cx="1118298" cy="1092965"/>
        </a:xfrm>
        <a:prstGeom prst="ellipse">
          <a:avLst/>
        </a:prstGeom>
        <a:solidFill>
          <a:schemeClr val="accent4">
            <a:hueOff val="4900445"/>
            <a:satOff val="-20388"/>
            <a:lumOff val="48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Near Term Actions</a:t>
          </a:r>
        </a:p>
      </dsp:txBody>
      <dsp:txXfrm>
        <a:off x="2145779" y="2199268"/>
        <a:ext cx="790756" cy="772843"/>
      </dsp:txXfrm>
    </dsp:sp>
    <dsp:sp modelId="{C9A51BFE-0DC4-406B-8B5F-046B52301B57}">
      <dsp:nvSpPr>
        <dsp:cNvPr id="0" name=""/>
        <dsp:cNvSpPr/>
      </dsp:nvSpPr>
      <dsp:spPr>
        <a:xfrm>
          <a:off x="4532030" y="2001247"/>
          <a:ext cx="1337205" cy="1168886"/>
        </a:xfrm>
        <a:prstGeom prst="rightArrow">
          <a:avLst>
            <a:gd name="adj1" fmla="val 70000"/>
            <a:gd name="adj2" fmla="val 50000"/>
          </a:avLst>
        </a:prstGeom>
        <a:solidFill>
          <a:schemeClr val="accent4">
            <a:tint val="40000"/>
            <a:alpha val="90000"/>
            <a:hueOff val="10861925"/>
            <a:satOff val="-51245"/>
            <a:lumOff val="-1851"/>
            <a:alphaOff val="0"/>
          </a:schemeClr>
        </a:solidFill>
        <a:ln w="25400" cap="flat" cmpd="sng" algn="ctr">
          <a:solidFill>
            <a:schemeClr val="accent4">
              <a:tint val="40000"/>
              <a:alpha val="90000"/>
              <a:hueOff val="10861925"/>
              <a:satOff val="-51245"/>
              <a:lumOff val="-1851"/>
              <a:alphaOff val="0"/>
            </a:schemeClr>
          </a:solidFill>
          <a:prstDash val="solid"/>
        </a:ln>
        <a:effectLst/>
      </dsp:spPr>
      <dsp:style>
        <a:lnRef idx="2">
          <a:scrgbClr r="0" g="0" b="0"/>
        </a:lnRef>
        <a:fillRef idx="1">
          <a:scrgbClr r="0" g="0" b="0"/>
        </a:fillRef>
        <a:effectRef idx="0">
          <a:scrgbClr r="0" g="0" b="0"/>
        </a:effectRef>
        <a:fontRef idx="minor"/>
      </dsp:style>
    </dsp:sp>
    <dsp:sp modelId="{44D3323B-5A32-4BB0-8EEC-E6F6760A4FD2}">
      <dsp:nvSpPr>
        <dsp:cNvPr id="0" name=""/>
        <dsp:cNvSpPr/>
      </dsp:nvSpPr>
      <dsp:spPr>
        <a:xfrm>
          <a:off x="3961939" y="2034744"/>
          <a:ext cx="1140182" cy="1101891"/>
        </a:xfrm>
        <a:prstGeom prst="ellipse">
          <a:avLst/>
        </a:prstGeom>
        <a:solidFill>
          <a:schemeClr val="accent4">
            <a:hueOff val="9800891"/>
            <a:satOff val="-40777"/>
            <a:lumOff val="960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Long-term outcomes</a:t>
          </a:r>
        </a:p>
      </dsp:txBody>
      <dsp:txXfrm>
        <a:off x="4128915" y="2196112"/>
        <a:ext cx="806230" cy="77915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 name="Google Shape;8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0" i="0" u="none" strike="noStrike" cap="small">
                <a:solidFill>
                  <a:schemeClr val="dk1"/>
                </a:solidFill>
                <a:latin typeface="Calibri"/>
                <a:ea typeface="Calibri"/>
                <a:cs typeface="Calibri"/>
                <a:sym typeface="Calibri"/>
              </a:rPr>
              <a:t>“Will Robotic Trucks Be ‘Sweatshops on Wheels?’</a:t>
            </a:r>
            <a:endParaRPr/>
          </a:p>
        </p:txBody>
      </p:sp>
      <p:sp>
        <p:nvSpPr>
          <p:cNvPr id="180" name="Google Shape;18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21317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CA statute goes one step further than federal regulators, in requiring a self-certification from companies asserting that their vehicles are safe for public roads....This is still a self-certification. A set of performance measures would go a step further. </a:t>
            </a:r>
            <a:endParaRPr/>
          </a:p>
          <a:p>
            <a:pPr marL="0" lvl="0" indent="0" algn="l" rtl="0">
              <a:lnSpc>
                <a:spcPct val="100000"/>
              </a:lnSpc>
              <a:spcBef>
                <a:spcPts val="0"/>
              </a:spcBef>
              <a:spcAft>
                <a:spcPts val="0"/>
              </a:spcAft>
              <a:buSzPts val="1400"/>
              <a:buNone/>
            </a:pPr>
            <a:r>
              <a:rPr lang="en-US">
                <a:latin typeface="Arial"/>
                <a:ea typeface="Arial"/>
                <a:cs typeface="Arial"/>
                <a:sym typeface="Arial"/>
              </a:rPr>
              <a:t>- ADS competency evaluation would be extremely hard to administer at the state level, and may require FAA level regulatory efforts. </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CalSTA (in comments to the federal government) asked for the feds to consider a “ADS competency test”, which could be developed federally. Worth considering whether an external test should validate the safety assertions of the companies.    </a:t>
            </a:r>
            <a:endParaRPr>
              <a:latin typeface="Arial"/>
              <a:ea typeface="Arial"/>
              <a:cs typeface="Arial"/>
              <a:sym typeface="Arial"/>
            </a:endParaRPr>
          </a:p>
        </p:txBody>
      </p:sp>
      <p:sp>
        <p:nvSpPr>
          <p:cNvPr id="187" name="Google Shape;187;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f398febeff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AV-TNCs will submit a plan outlining how they intend to orient consumers to the technology, minimize risks, and respond to harassment or hostile individuals aboard. </a:t>
            </a:r>
            <a:r>
              <a:rPr lang="en-US">
                <a:latin typeface="Arial"/>
                <a:ea typeface="Arial"/>
                <a:cs typeface="Arial"/>
                <a:sym typeface="Arial"/>
              </a:rPr>
              <a:t>While these design questions fall out of scope for state regulators they are addressing some basic vehicle design issues with the passage of </a:t>
            </a:r>
            <a:r>
              <a:rPr lang="en-US" sz="1100">
                <a:latin typeface="Arial"/>
                <a:ea typeface="Arial"/>
                <a:cs typeface="Arial"/>
                <a:sym typeface="Arial"/>
              </a:rPr>
              <a:t>SB 570 which modernized the vehicle code. I think our guest respondents can speak to that more later. </a:t>
            </a:r>
            <a:endParaRPr>
              <a:latin typeface="Arial"/>
              <a:ea typeface="Arial"/>
              <a:cs typeface="Arial"/>
              <a:sym typeface="Arial"/>
            </a:endParaRPr>
          </a:p>
        </p:txBody>
      </p:sp>
      <p:sp>
        <p:nvSpPr>
          <p:cNvPr id="194" name="Google Shape;194;gf398febeff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2" name="Google Shape;20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11" name="Google Shape;211;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The research points to the fact that AVs may be high mileage vehicles  </a:t>
            </a:r>
            <a:endParaRPr/>
          </a:p>
        </p:txBody>
      </p:sp>
      <p:sp>
        <p:nvSpPr>
          <p:cNvPr id="220" name="Google Shape;220;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7" name="Google Shape;22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latin typeface="Calibri"/>
                <a:ea typeface="Calibri"/>
                <a:cs typeface="Calibri"/>
                <a:sym typeface="Calibri"/>
              </a:rPr>
              <a:t>There are some concerns that less-dense rural and suburban communities (where costs of AV passenger services are likely to be more expensive) will be left out of the tide of innovation coming to the transportation sector. It remains an open question whether there is a public responsibility to help ensure SAEV service reaches rural communities in an equitable and sustainable manner.</a:t>
            </a: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a:latin typeface="Calibri"/>
              <a:ea typeface="Calibri"/>
              <a:cs typeface="Calibri"/>
              <a:sym typeface="Calibri"/>
            </a:endParaRPr>
          </a:p>
        </p:txBody>
      </p:sp>
      <p:sp>
        <p:nvSpPr>
          <p:cNvPr id="233" name="Google Shape;233;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0" name="Google Shape;240;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f398febeff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gf398febeff_0_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7" name="Google Shape;247;gf398febeff_0_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latin typeface="Calibri"/>
                <a:ea typeface="Calibri"/>
                <a:cs typeface="Calibri"/>
                <a:sym typeface="Calibri"/>
              </a:rPr>
              <a:t>b. Will there need to be a separate AV-TNC classification and new metrics applied for the access for all fund? Right now TNCs  </a:t>
            </a:r>
            <a:endParaRPr>
              <a:latin typeface="Calibri"/>
              <a:ea typeface="Calibri"/>
              <a:cs typeface="Calibri"/>
              <a:sym typeface="Calibri"/>
            </a:endParaRPr>
          </a:p>
        </p:txBody>
      </p:sp>
      <p:sp>
        <p:nvSpPr>
          <p:cNvPr id="256" name="Google Shape;256;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3" name="Google Shape;263;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0" name="Google Shape;27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f398febeff_0_1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gf398febeff_0_10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4" name="Google Shape;174;gf398febeff_0_10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0" i="0" u="none" strike="noStrike" cap="small" dirty="0">
                <a:solidFill>
                  <a:schemeClr val="dk1"/>
                </a:solidFill>
                <a:latin typeface="Calibri"/>
                <a:ea typeface="Calibri"/>
                <a:cs typeface="Calibri"/>
                <a:sym typeface="Calibri"/>
              </a:rPr>
              <a:t>“Will Robotic Trucks Be ‘Sweatshops on Wheels?’</a:t>
            </a:r>
            <a:endParaRPr dirty="0"/>
          </a:p>
        </p:txBody>
      </p:sp>
      <p:sp>
        <p:nvSpPr>
          <p:cNvPr id="180" name="Google Shape;18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latin typeface="Calibri"/>
                <a:ea typeface="Calibri"/>
                <a:cs typeface="Calibri"/>
                <a:sym typeface="Calibri"/>
              </a:rPr>
              <a:t>Certainly Cruise and Waymo traveled the most miles in 2020, and it’s paid off. </a:t>
            </a:r>
            <a:endParaRPr>
              <a:latin typeface="Calibri"/>
              <a:ea typeface="Calibri"/>
              <a:cs typeface="Calibri"/>
              <a:sym typeface="Calibri"/>
            </a:endParaRPr>
          </a:p>
          <a:p>
            <a:pPr marL="457200" marR="0" lvl="0" indent="-228600" algn="l" rtl="0">
              <a:lnSpc>
                <a:spcPct val="100000"/>
              </a:lnSpc>
              <a:spcBef>
                <a:spcPts val="0"/>
              </a:spcBef>
              <a:spcAft>
                <a:spcPts val="0"/>
              </a:spcAft>
              <a:buSzPts val="1400"/>
              <a:buNone/>
            </a:pPr>
            <a:r>
              <a:rPr lang="en-US">
                <a:latin typeface="Calibri"/>
                <a:ea typeface="Calibri"/>
                <a:cs typeface="Calibri"/>
                <a:sym typeface="Calibri"/>
              </a:rPr>
              <a:t>They are</a:t>
            </a:r>
            <a:endParaRPr>
              <a:latin typeface="Calibri"/>
              <a:ea typeface="Calibri"/>
              <a:cs typeface="Calibri"/>
              <a:sym typeface="Calibri"/>
            </a:endParaRPr>
          </a:p>
        </p:txBody>
      </p:sp>
      <p:sp>
        <p:nvSpPr>
          <p:cNvPr id="106" name="Google Shape;106;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Blended business models will likely dominate the AV space, and several of those categorized as passenger service, have recently announced they are likely moving towards some goods movement, including Zoox who will be here today to expand on that. </a:t>
            </a:r>
            <a:endParaRPr/>
          </a:p>
        </p:txBody>
      </p:sp>
      <p:sp>
        <p:nvSpPr>
          <p:cNvPr id="116" name="Google Shape;116;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2" name="Google Shape;12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1393c6c53c_0_8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g11393c6c53c_0_8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Safety Self-certification (e.g.  AVs  were  tested  in  circumstances   that   simulate   public   roads,   AVs   have  a  remote  operator,  and  AVs  meet  insurance  requirements)</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136" name="Google Shape;136;g11393c6c53c_0_85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baseline="0" dirty="0">
                <a:solidFill>
                  <a:schemeClr val="dk1"/>
                </a:solidFill>
                <a:latin typeface="Calibri"/>
                <a:ea typeface="Calibri"/>
                <a:cs typeface="Calibri"/>
                <a:sym typeface="Calibri"/>
              </a:rPr>
              <a:t>NHTSA is tasked with administering the National Traffic and Motor Vehicle Safety Act (Safety Act) </a:t>
            </a:r>
            <a:endParaRPr dirty="0"/>
          </a:p>
        </p:txBody>
      </p:sp>
      <p:sp>
        <p:nvSpPr>
          <p:cNvPr id="129" name="Google Shape;12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5"/>
        <p:cNvGrpSpPr/>
        <p:nvPr/>
      </p:nvGrpSpPr>
      <p:grpSpPr>
        <a:xfrm>
          <a:off x="0" y="0"/>
          <a:ext cx="0" cy="0"/>
          <a:chOff x="0" y="0"/>
          <a:chExt cx="0" cy="0"/>
        </a:xfrm>
      </p:grpSpPr>
      <p:sp>
        <p:nvSpPr>
          <p:cNvPr id="16" name="Google Shape;16;p12"/>
          <p:cNvSpPr txBox="1">
            <a:spLocks noGrp="1"/>
          </p:cNvSpPr>
          <p:nvPr>
            <p:ph type="title"/>
          </p:nvPr>
        </p:nvSpPr>
        <p:spPr>
          <a:xfrm>
            <a:off x="4878824" y="1881712"/>
            <a:ext cx="639534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22851"/>
              </a:buClr>
              <a:buSzPts val="4000"/>
              <a:buFont typeface="Arial Black"/>
              <a:buNone/>
              <a:defRPr>
                <a:solidFill>
                  <a:srgbClr val="02285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7" name="Google Shape;17;p12"/>
          <p:cNvCxnSpPr/>
          <p:nvPr/>
        </p:nvCxnSpPr>
        <p:spPr>
          <a:xfrm rot="10800000">
            <a:off x="4878823" y="2954020"/>
            <a:ext cx="7313177" cy="0"/>
          </a:xfrm>
          <a:prstGeom prst="straightConnector1">
            <a:avLst/>
          </a:prstGeom>
          <a:noFill/>
          <a:ln w="28575" cap="flat" cmpd="sng">
            <a:solidFill>
              <a:srgbClr val="FFBF00"/>
            </a:solidFill>
            <a:prstDash val="solid"/>
            <a:miter lim="800000"/>
            <a:headEnd type="none" w="sm" len="sm"/>
            <a:tailEnd type="none" w="sm" len="sm"/>
          </a:ln>
        </p:spPr>
      </p:cxnSp>
      <p:cxnSp>
        <p:nvCxnSpPr>
          <p:cNvPr id="18" name="Google Shape;18;p12"/>
          <p:cNvCxnSpPr/>
          <p:nvPr/>
        </p:nvCxnSpPr>
        <p:spPr>
          <a:xfrm>
            <a:off x="46298" y="-11706"/>
            <a:ext cx="0" cy="6939023"/>
          </a:xfrm>
          <a:prstGeom prst="straightConnector1">
            <a:avLst/>
          </a:prstGeom>
          <a:noFill/>
          <a:ln w="127000" cap="flat" cmpd="sng">
            <a:solidFill>
              <a:srgbClr val="FFBF00"/>
            </a:solidFill>
            <a:prstDash val="solid"/>
            <a:miter lim="800000"/>
            <a:headEnd type="none" w="sm" len="sm"/>
            <a:tailEnd type="none" w="sm" len="sm"/>
          </a:ln>
        </p:spPr>
      </p:cxnSp>
      <p:sp>
        <p:nvSpPr>
          <p:cNvPr id="19" name="Google Shape;19;p12"/>
          <p:cNvSpPr txBox="1">
            <a:spLocks noGrp="1"/>
          </p:cNvSpPr>
          <p:nvPr>
            <p:ph type="subTitle" idx="1"/>
          </p:nvPr>
        </p:nvSpPr>
        <p:spPr>
          <a:xfrm>
            <a:off x="4878823" y="3094256"/>
            <a:ext cx="6258951" cy="471050"/>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Clr>
                <a:srgbClr val="022851"/>
              </a:buClr>
              <a:buSzPts val="2800"/>
              <a:buNone/>
              <a:defRPr>
                <a:solidFill>
                  <a:srgbClr val="022851"/>
                </a:solidFill>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20" name="Google Shape;20;p12"/>
          <p:cNvSpPr txBox="1">
            <a:spLocks noGrp="1"/>
          </p:cNvSpPr>
          <p:nvPr>
            <p:ph type="body" idx="2"/>
          </p:nvPr>
        </p:nvSpPr>
        <p:spPr>
          <a:xfrm>
            <a:off x="4878823" y="4097227"/>
            <a:ext cx="2503488" cy="67627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12"/>
          <p:cNvSpPr txBox="1"/>
          <p:nvPr/>
        </p:nvSpPr>
        <p:spPr>
          <a:xfrm>
            <a:off x="11375964" y="6383214"/>
            <a:ext cx="30168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chemeClr val="lt1"/>
                </a:solidFill>
                <a:latin typeface="Calibri"/>
                <a:ea typeface="Calibri"/>
                <a:cs typeface="Calibri"/>
                <a:sym typeface="Calibri"/>
              </a:rPr>
              <a:t>‹#›</a:t>
            </a:fld>
            <a:endParaRPr sz="1800" b="0" i="0" u="none" strike="noStrike" cap="none">
              <a:solidFill>
                <a:schemeClr val="lt1"/>
              </a:solidFill>
              <a:latin typeface="Calibri"/>
              <a:ea typeface="Calibri"/>
              <a:cs typeface="Calibri"/>
              <a:sym typeface="Calibri"/>
            </a:endParaRPr>
          </a:p>
        </p:txBody>
      </p:sp>
      <p:sp>
        <p:nvSpPr>
          <p:cNvPr id="22" name="Google Shape;22;p12"/>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23"/>
        <p:cNvGrpSpPr/>
        <p:nvPr/>
      </p:nvGrpSpPr>
      <p:grpSpPr>
        <a:xfrm>
          <a:off x="0" y="0"/>
          <a:ext cx="0" cy="0"/>
          <a:chOff x="0" y="0"/>
          <a:chExt cx="0" cy="0"/>
        </a:xfrm>
      </p:grpSpPr>
      <p:sp>
        <p:nvSpPr>
          <p:cNvPr id="24" name="Google Shape;24;p14"/>
          <p:cNvSpPr txBox="1">
            <a:spLocks noGrp="1"/>
          </p:cNvSpPr>
          <p:nvPr>
            <p:ph type="title"/>
          </p:nvPr>
        </p:nvSpPr>
        <p:spPr>
          <a:xfrm>
            <a:off x="808319" y="583659"/>
            <a:ext cx="3932237" cy="112023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022851"/>
              </a:buClr>
              <a:buSzPts val="4000"/>
              <a:buFont typeface="Arial Black"/>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4"/>
          <p:cNvSpPr>
            <a:spLocks noGrp="1"/>
          </p:cNvSpPr>
          <p:nvPr>
            <p:ph type="pic" idx="2"/>
          </p:nvPr>
        </p:nvSpPr>
        <p:spPr>
          <a:xfrm>
            <a:off x="5183188" y="987425"/>
            <a:ext cx="6172200" cy="4873625"/>
          </a:xfrm>
          <a:prstGeom prst="rect">
            <a:avLst/>
          </a:prstGeom>
          <a:noFill/>
          <a:ln>
            <a:noFill/>
          </a:ln>
        </p:spPr>
      </p:sp>
      <p:sp>
        <p:nvSpPr>
          <p:cNvPr id="26" name="Google Shape;26;p14"/>
          <p:cNvSpPr txBox="1">
            <a:spLocks noGrp="1"/>
          </p:cNvSpPr>
          <p:nvPr>
            <p:ph type="body" idx="1"/>
          </p:nvPr>
        </p:nvSpPr>
        <p:spPr>
          <a:xfrm>
            <a:off x="839788" y="1830348"/>
            <a:ext cx="3932237" cy="403070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000"/>
              <a:buNone/>
              <a:defRPr sz="20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cxnSp>
        <p:nvCxnSpPr>
          <p:cNvPr id="27" name="Google Shape;27;p14"/>
          <p:cNvCxnSpPr/>
          <p:nvPr/>
        </p:nvCxnSpPr>
        <p:spPr>
          <a:xfrm rot="10800000">
            <a:off x="-138426" y="457200"/>
            <a:ext cx="4783451" cy="0"/>
          </a:xfrm>
          <a:prstGeom prst="straightConnector1">
            <a:avLst/>
          </a:prstGeom>
          <a:noFill/>
          <a:ln w="28575" cap="flat" cmpd="sng">
            <a:solidFill>
              <a:srgbClr val="FFBF00"/>
            </a:solidFill>
            <a:prstDash val="solid"/>
            <a:miter lim="800000"/>
            <a:headEnd type="none" w="sm" len="sm"/>
            <a:tailEnd type="none" w="sm" len="sm"/>
          </a:ln>
        </p:spPr>
      </p:cxnSp>
      <p:sp>
        <p:nvSpPr>
          <p:cNvPr id="28" name="Google Shape;28;p14"/>
          <p:cNvSpPr/>
          <p:nvPr/>
        </p:nvSpPr>
        <p:spPr>
          <a:xfrm>
            <a:off x="11274164" y="6383214"/>
            <a:ext cx="1028700" cy="369332"/>
          </a:xfrm>
          <a:prstGeom prst="rect">
            <a:avLst/>
          </a:prstGeom>
          <a:solidFill>
            <a:srgbClr val="00285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 name="Google Shape;29;p14"/>
          <p:cNvSpPr txBox="1"/>
          <p:nvPr/>
        </p:nvSpPr>
        <p:spPr>
          <a:xfrm>
            <a:off x="11375964" y="6383214"/>
            <a:ext cx="30168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chemeClr val="lt1"/>
                </a:solidFill>
                <a:latin typeface="Calibri"/>
                <a:ea typeface="Calibri"/>
                <a:cs typeface="Calibri"/>
                <a:sym typeface="Calibri"/>
              </a:rPr>
              <a:t>‹#›</a:t>
            </a:fld>
            <a:endParaRPr sz="1800" b="0" i="0" u="none" strike="noStrike" cap="none">
              <a:solidFill>
                <a:schemeClr val="lt1"/>
              </a:solidFill>
              <a:latin typeface="Calibri"/>
              <a:ea typeface="Calibri"/>
              <a:cs typeface="Calibri"/>
              <a:sym typeface="Calibri"/>
            </a:endParaRPr>
          </a:p>
        </p:txBody>
      </p:sp>
      <p:sp>
        <p:nvSpPr>
          <p:cNvPr id="30" name="Google Shape;30;p14"/>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1"/>
        <p:cNvGrpSpPr/>
        <p:nvPr/>
      </p:nvGrpSpPr>
      <p:grpSpPr>
        <a:xfrm>
          <a:off x="0" y="0"/>
          <a:ext cx="0" cy="0"/>
          <a:chOff x="0" y="0"/>
          <a:chExt cx="0" cy="0"/>
        </a:xfrm>
      </p:grpSpPr>
      <p:sp>
        <p:nvSpPr>
          <p:cNvPr id="32" name="Google Shape;32;p29"/>
          <p:cNvSpPr/>
          <p:nvPr/>
        </p:nvSpPr>
        <p:spPr>
          <a:xfrm>
            <a:off x="5642066" y="0"/>
            <a:ext cx="4501444" cy="6858000"/>
          </a:xfrm>
          <a:prstGeom prst="rect">
            <a:avLst/>
          </a:prstGeom>
          <a:solidFill>
            <a:srgbClr val="FFBF00">
              <a:alpha val="7647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3" name="Google Shape;33;p29"/>
          <p:cNvSpPr txBox="1">
            <a:spLocks noGrp="1"/>
          </p:cNvSpPr>
          <p:nvPr>
            <p:ph type="title"/>
          </p:nvPr>
        </p:nvSpPr>
        <p:spPr>
          <a:xfrm>
            <a:off x="5926669" y="2953721"/>
            <a:ext cx="3932237" cy="950558"/>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4000"/>
              <a:buNone/>
              <a:defRPr sz="4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9"/>
          <p:cNvSpPr/>
          <p:nvPr/>
        </p:nvSpPr>
        <p:spPr>
          <a:xfrm>
            <a:off x="11274164" y="6383214"/>
            <a:ext cx="1028700" cy="369332"/>
          </a:xfrm>
          <a:prstGeom prst="rect">
            <a:avLst/>
          </a:prstGeom>
          <a:solidFill>
            <a:srgbClr val="00285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5" name="Google Shape;35;p29"/>
          <p:cNvSpPr txBox="1"/>
          <p:nvPr/>
        </p:nvSpPr>
        <p:spPr>
          <a:xfrm>
            <a:off x="11375964" y="6383214"/>
            <a:ext cx="30168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chemeClr val="lt1"/>
                </a:solidFill>
                <a:latin typeface="Arial"/>
                <a:ea typeface="Arial"/>
                <a:cs typeface="Arial"/>
                <a:sym typeface="Arial"/>
              </a:rPr>
              <a:t>‹#›</a:t>
            </a:fld>
            <a:endParaRPr sz="1400" b="0" i="0" u="none" strike="noStrike" cap="none">
              <a:solidFill>
                <a:schemeClr val="lt1"/>
              </a:solidFill>
              <a:latin typeface="Arial"/>
              <a:ea typeface="Arial"/>
              <a:cs typeface="Arial"/>
              <a:sym typeface="Arial"/>
            </a:endParaRPr>
          </a:p>
        </p:txBody>
      </p:sp>
      <p:pic>
        <p:nvPicPr>
          <p:cNvPr id="36" name="Google Shape;36;p29"/>
          <p:cNvPicPr preferRelativeResize="0"/>
          <p:nvPr/>
        </p:nvPicPr>
        <p:blipFill rotWithShape="1">
          <a:blip r:embed="rId2">
            <a:alphaModFix/>
          </a:blip>
          <a:srcRect/>
          <a:stretch/>
        </p:blipFill>
        <p:spPr>
          <a:xfrm>
            <a:off x="246704" y="6403553"/>
            <a:ext cx="2896548" cy="328654"/>
          </a:xfrm>
          <a:prstGeom prst="rect">
            <a:avLst/>
          </a:prstGeom>
          <a:noFill/>
          <a:ln>
            <a:noFill/>
          </a:ln>
        </p:spPr>
      </p:pic>
      <p:pic>
        <p:nvPicPr>
          <p:cNvPr id="37" name="Google Shape;37;p29"/>
          <p:cNvPicPr preferRelativeResize="0"/>
          <p:nvPr/>
        </p:nvPicPr>
        <p:blipFill rotWithShape="1">
          <a:blip r:embed="rId3">
            <a:alphaModFix/>
          </a:blip>
          <a:srcRect/>
          <a:stretch/>
        </p:blipFill>
        <p:spPr>
          <a:xfrm>
            <a:off x="5771130" y="6403554"/>
            <a:ext cx="4243313" cy="34899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8"/>
        <p:cNvGrpSpPr/>
        <p:nvPr/>
      </p:nvGrpSpPr>
      <p:grpSpPr>
        <a:xfrm>
          <a:off x="0" y="0"/>
          <a:ext cx="0" cy="0"/>
          <a:chOff x="0" y="0"/>
          <a:chExt cx="0" cy="0"/>
        </a:xfrm>
      </p:grpSpPr>
      <p:sp>
        <p:nvSpPr>
          <p:cNvPr id="39" name="Google Shape;39;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41" name="Google Shape;41;p32"/>
          <p:cNvSpPr/>
          <p:nvPr/>
        </p:nvSpPr>
        <p:spPr>
          <a:xfrm>
            <a:off x="11274164" y="6383214"/>
            <a:ext cx="1028700" cy="369332"/>
          </a:xfrm>
          <a:prstGeom prst="rect">
            <a:avLst/>
          </a:prstGeom>
          <a:solidFill>
            <a:srgbClr val="00285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2" name="Google Shape;42;p32"/>
          <p:cNvSpPr txBox="1"/>
          <p:nvPr/>
        </p:nvSpPr>
        <p:spPr>
          <a:xfrm>
            <a:off x="11375964" y="6383214"/>
            <a:ext cx="30168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chemeClr val="lt1"/>
                </a:solidFill>
                <a:latin typeface="Arial"/>
                <a:ea typeface="Arial"/>
                <a:cs typeface="Arial"/>
                <a:sym typeface="Arial"/>
              </a:rPr>
              <a:t>‹#›</a:t>
            </a:fld>
            <a:endParaRPr sz="1400" b="0" i="0" u="none" strike="noStrike" cap="none">
              <a:solidFill>
                <a:schemeClr val="lt1"/>
              </a:solidFill>
              <a:latin typeface="Arial"/>
              <a:ea typeface="Arial"/>
              <a:cs typeface="Arial"/>
              <a:sym typeface="Arial"/>
            </a:endParaRPr>
          </a:p>
        </p:txBody>
      </p:sp>
      <p:cxnSp>
        <p:nvCxnSpPr>
          <p:cNvPr id="43" name="Google Shape;43;p32"/>
          <p:cNvCxnSpPr/>
          <p:nvPr/>
        </p:nvCxnSpPr>
        <p:spPr>
          <a:xfrm rot="10800000">
            <a:off x="-11427" y="1303020"/>
            <a:ext cx="3928671" cy="0"/>
          </a:xfrm>
          <a:prstGeom prst="straightConnector1">
            <a:avLst/>
          </a:prstGeom>
          <a:noFill/>
          <a:ln w="28575" cap="flat" cmpd="sng">
            <a:solidFill>
              <a:srgbClr val="FFBF00"/>
            </a:solidFill>
            <a:prstDash val="solid"/>
            <a:round/>
            <a:headEnd type="none" w="sm" len="sm"/>
            <a:tailEnd type="none" w="sm" len="sm"/>
          </a:ln>
        </p:spPr>
      </p:cxnSp>
      <p:pic>
        <p:nvPicPr>
          <p:cNvPr id="44" name="Google Shape;44;p32"/>
          <p:cNvPicPr preferRelativeResize="0"/>
          <p:nvPr/>
        </p:nvPicPr>
        <p:blipFill rotWithShape="1">
          <a:blip r:embed="rId2">
            <a:alphaModFix/>
          </a:blip>
          <a:srcRect/>
          <a:stretch/>
        </p:blipFill>
        <p:spPr>
          <a:xfrm>
            <a:off x="246704" y="6403553"/>
            <a:ext cx="2896548" cy="328654"/>
          </a:xfrm>
          <a:prstGeom prst="rect">
            <a:avLst/>
          </a:prstGeom>
          <a:noFill/>
          <a:ln>
            <a:noFill/>
          </a:ln>
        </p:spPr>
      </p:pic>
      <p:pic>
        <p:nvPicPr>
          <p:cNvPr id="45" name="Google Shape;45;p32"/>
          <p:cNvPicPr preferRelativeResize="0"/>
          <p:nvPr/>
        </p:nvPicPr>
        <p:blipFill rotWithShape="1">
          <a:blip r:embed="rId3">
            <a:alphaModFix/>
          </a:blip>
          <a:srcRect/>
          <a:stretch/>
        </p:blipFill>
        <p:spPr>
          <a:xfrm>
            <a:off x="5087051" y="6403554"/>
            <a:ext cx="4243313" cy="34899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46"/>
        <p:cNvGrpSpPr/>
        <p:nvPr/>
      </p:nvGrpSpPr>
      <p:grpSpPr>
        <a:xfrm>
          <a:off x="0" y="0"/>
          <a:ext cx="0" cy="0"/>
          <a:chOff x="0" y="0"/>
          <a:chExt cx="0" cy="0"/>
        </a:xfrm>
      </p:grpSpPr>
      <p:sp>
        <p:nvSpPr>
          <p:cNvPr id="47" name="Google Shape;47;p15"/>
          <p:cNvSpPr/>
          <p:nvPr/>
        </p:nvSpPr>
        <p:spPr>
          <a:xfrm>
            <a:off x="530578" y="1286933"/>
            <a:ext cx="11130844" cy="4642204"/>
          </a:xfrm>
          <a:prstGeom prst="rect">
            <a:avLst/>
          </a:prstGeom>
          <a:solidFill>
            <a:srgbClr val="FFC000">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1" u="none" strike="noStrike" cap="none">
              <a:solidFill>
                <a:srgbClr val="022851"/>
              </a:solidFill>
              <a:latin typeface="Arial"/>
              <a:ea typeface="Arial"/>
              <a:cs typeface="Arial"/>
              <a:sym typeface="Arial"/>
            </a:endParaRPr>
          </a:p>
        </p:txBody>
      </p:sp>
      <p:sp>
        <p:nvSpPr>
          <p:cNvPr id="48" name="Google Shape;48;p15"/>
          <p:cNvSpPr txBox="1">
            <a:spLocks noGrp="1"/>
          </p:cNvSpPr>
          <p:nvPr>
            <p:ph type="title"/>
          </p:nvPr>
        </p:nvSpPr>
        <p:spPr>
          <a:xfrm>
            <a:off x="530578" y="300038"/>
            <a:ext cx="11147072" cy="74983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2285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5"/>
          <p:cNvSpPr/>
          <p:nvPr/>
        </p:nvSpPr>
        <p:spPr>
          <a:xfrm>
            <a:off x="11274164" y="6383214"/>
            <a:ext cx="1028700" cy="369332"/>
          </a:xfrm>
          <a:prstGeom prst="rect">
            <a:avLst/>
          </a:prstGeom>
          <a:solidFill>
            <a:srgbClr val="00285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 name="Google Shape;50;p15"/>
          <p:cNvSpPr txBox="1"/>
          <p:nvPr/>
        </p:nvSpPr>
        <p:spPr>
          <a:xfrm>
            <a:off x="11375964" y="6383214"/>
            <a:ext cx="30168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chemeClr val="lt1"/>
                </a:solidFill>
                <a:latin typeface="Calibri"/>
                <a:ea typeface="Calibri"/>
                <a:cs typeface="Calibri"/>
                <a:sym typeface="Calibri"/>
              </a:rPr>
              <a:t>‹#›</a:t>
            </a:fld>
            <a:endParaRPr sz="1800" b="0" i="0" u="none" strike="noStrike" cap="none">
              <a:solidFill>
                <a:schemeClr val="lt1"/>
              </a:solidFill>
              <a:latin typeface="Calibri"/>
              <a:ea typeface="Calibri"/>
              <a:cs typeface="Calibri"/>
              <a:sym typeface="Calibri"/>
            </a:endParaRPr>
          </a:p>
        </p:txBody>
      </p:sp>
      <p:pic>
        <p:nvPicPr>
          <p:cNvPr id="51" name="Google Shape;51;p15"/>
          <p:cNvPicPr preferRelativeResize="0"/>
          <p:nvPr/>
        </p:nvPicPr>
        <p:blipFill rotWithShape="1">
          <a:blip r:embed="rId2">
            <a:alphaModFix/>
          </a:blip>
          <a:srcRect/>
          <a:stretch/>
        </p:blipFill>
        <p:spPr>
          <a:xfrm>
            <a:off x="246704" y="6403553"/>
            <a:ext cx="2896548" cy="328654"/>
          </a:xfrm>
          <a:prstGeom prst="rect">
            <a:avLst/>
          </a:prstGeom>
          <a:noFill/>
          <a:ln>
            <a:noFill/>
          </a:ln>
        </p:spPr>
      </p:pic>
      <p:pic>
        <p:nvPicPr>
          <p:cNvPr id="52" name="Google Shape;52;p15"/>
          <p:cNvPicPr preferRelativeResize="0"/>
          <p:nvPr/>
        </p:nvPicPr>
        <p:blipFill rotWithShape="1">
          <a:blip r:embed="rId3">
            <a:alphaModFix/>
          </a:blip>
          <a:srcRect/>
          <a:stretch/>
        </p:blipFill>
        <p:spPr>
          <a:xfrm>
            <a:off x="5087051" y="6403554"/>
            <a:ext cx="4243313" cy="348992"/>
          </a:xfrm>
          <a:prstGeom prst="rect">
            <a:avLst/>
          </a:prstGeom>
          <a:noFill/>
          <a:ln>
            <a:noFill/>
          </a:ln>
        </p:spPr>
      </p:pic>
      <p:sp>
        <p:nvSpPr>
          <p:cNvPr id="53" name="Google Shape;53;p15"/>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838200" y="365125"/>
            <a:ext cx="5181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22851"/>
              </a:buClr>
              <a:buSzPts val="4000"/>
              <a:buFont typeface="Arial Black"/>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55600" algn="l">
              <a:lnSpc>
                <a:spcPct val="90000"/>
              </a:lnSpc>
              <a:spcBef>
                <a:spcPts val="500"/>
              </a:spcBef>
              <a:spcAft>
                <a:spcPts val="0"/>
              </a:spcAft>
              <a:buClr>
                <a:schemeClr val="dk1"/>
              </a:buClr>
              <a:buSzPts val="2000"/>
              <a:buChar char="•"/>
              <a:defRPr sz="2000"/>
            </a:lvl2pPr>
            <a:lvl3pPr marL="1371600" lvl="2" indent="-355600" algn="l">
              <a:lnSpc>
                <a:spcPct val="90000"/>
              </a:lnSpc>
              <a:spcBef>
                <a:spcPts val="500"/>
              </a:spcBef>
              <a:spcAft>
                <a:spcPts val="0"/>
              </a:spcAft>
              <a:buClr>
                <a:schemeClr val="dk1"/>
              </a:buClr>
              <a:buSzPts val="2000"/>
              <a:buChar char="•"/>
              <a:defRPr sz="20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1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55600" algn="l">
              <a:lnSpc>
                <a:spcPct val="90000"/>
              </a:lnSpc>
              <a:spcBef>
                <a:spcPts val="500"/>
              </a:spcBef>
              <a:spcAft>
                <a:spcPts val="0"/>
              </a:spcAft>
              <a:buClr>
                <a:schemeClr val="dk1"/>
              </a:buClr>
              <a:buSzPts val="2000"/>
              <a:buChar char="•"/>
              <a:defRPr sz="2000"/>
            </a:lvl2pPr>
            <a:lvl3pPr marL="1371600" lvl="2" indent="-355600" algn="l">
              <a:lnSpc>
                <a:spcPct val="90000"/>
              </a:lnSpc>
              <a:spcBef>
                <a:spcPts val="500"/>
              </a:spcBef>
              <a:spcAft>
                <a:spcPts val="0"/>
              </a:spcAft>
              <a:buClr>
                <a:schemeClr val="dk1"/>
              </a:buClr>
              <a:buSzPts val="2000"/>
              <a:buChar char="•"/>
              <a:defRPr sz="20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58" name="Google Shape;58;p10"/>
          <p:cNvCxnSpPr/>
          <p:nvPr/>
        </p:nvCxnSpPr>
        <p:spPr>
          <a:xfrm rot="10800000">
            <a:off x="6019800" y="1020798"/>
            <a:ext cx="6283065" cy="0"/>
          </a:xfrm>
          <a:prstGeom prst="straightConnector1">
            <a:avLst/>
          </a:prstGeom>
          <a:noFill/>
          <a:ln w="28575" cap="flat" cmpd="sng">
            <a:solidFill>
              <a:srgbClr val="FFBF00"/>
            </a:solidFill>
            <a:prstDash val="solid"/>
            <a:miter lim="800000"/>
            <a:headEnd type="none" w="sm" len="sm"/>
            <a:tailEnd type="none" w="sm" len="sm"/>
          </a:ln>
        </p:spPr>
      </p:cxnSp>
      <p:sp>
        <p:nvSpPr>
          <p:cNvPr id="59" name="Google Shape;59;p10"/>
          <p:cNvSpPr/>
          <p:nvPr/>
        </p:nvSpPr>
        <p:spPr>
          <a:xfrm>
            <a:off x="11274164" y="6383214"/>
            <a:ext cx="1028700" cy="369332"/>
          </a:xfrm>
          <a:prstGeom prst="rect">
            <a:avLst/>
          </a:prstGeom>
          <a:solidFill>
            <a:srgbClr val="00285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0" name="Google Shape;60;p10"/>
          <p:cNvSpPr txBox="1"/>
          <p:nvPr/>
        </p:nvSpPr>
        <p:spPr>
          <a:xfrm>
            <a:off x="11375964" y="6383214"/>
            <a:ext cx="30168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chemeClr val="lt1"/>
                </a:solidFill>
                <a:latin typeface="Calibri"/>
                <a:ea typeface="Calibri"/>
                <a:cs typeface="Calibri"/>
                <a:sym typeface="Calibri"/>
              </a:rPr>
              <a:t>‹#›</a:t>
            </a:fld>
            <a:endParaRPr sz="1800" b="0" i="0" u="none" strike="noStrike" cap="none">
              <a:solidFill>
                <a:schemeClr val="lt1"/>
              </a:solidFill>
              <a:latin typeface="Calibri"/>
              <a:ea typeface="Calibri"/>
              <a:cs typeface="Calibri"/>
              <a:sym typeface="Calibri"/>
            </a:endParaRPr>
          </a:p>
        </p:txBody>
      </p:sp>
      <p:sp>
        <p:nvSpPr>
          <p:cNvPr id="61" name="Google Shape;61;p10"/>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62"/>
        <p:cNvGrpSpPr/>
        <p:nvPr/>
      </p:nvGrpSpPr>
      <p:grpSpPr>
        <a:xfrm>
          <a:off x="0" y="0"/>
          <a:ext cx="0" cy="0"/>
          <a:chOff x="0" y="0"/>
          <a:chExt cx="0" cy="0"/>
        </a:xfrm>
      </p:grpSpPr>
      <p:sp>
        <p:nvSpPr>
          <p:cNvPr id="63" name="Google Shape;63;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2285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4" name="Google Shape;64;p13"/>
          <p:cNvCxnSpPr/>
          <p:nvPr/>
        </p:nvCxnSpPr>
        <p:spPr>
          <a:xfrm rot="10800000">
            <a:off x="-11427" y="1303020"/>
            <a:ext cx="12406627" cy="0"/>
          </a:xfrm>
          <a:prstGeom prst="straightConnector1">
            <a:avLst/>
          </a:prstGeom>
          <a:noFill/>
          <a:ln w="28575" cap="flat" cmpd="sng">
            <a:solidFill>
              <a:srgbClr val="FFBF00"/>
            </a:solidFill>
            <a:prstDash val="solid"/>
            <a:miter lim="800000"/>
            <a:headEnd type="none" w="sm" len="sm"/>
            <a:tailEnd type="none" w="sm" len="sm"/>
          </a:ln>
        </p:spPr>
      </p:cxnSp>
      <p:sp>
        <p:nvSpPr>
          <p:cNvPr id="65" name="Google Shape;65;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13"/>
          <p:cNvSpPr/>
          <p:nvPr/>
        </p:nvSpPr>
        <p:spPr>
          <a:xfrm>
            <a:off x="11274164" y="6383214"/>
            <a:ext cx="1028700" cy="369332"/>
          </a:xfrm>
          <a:prstGeom prst="rect">
            <a:avLst/>
          </a:prstGeom>
          <a:solidFill>
            <a:srgbClr val="00285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7" name="Google Shape;67;p13"/>
          <p:cNvSpPr txBox="1"/>
          <p:nvPr/>
        </p:nvSpPr>
        <p:spPr>
          <a:xfrm>
            <a:off x="11375964" y="6383214"/>
            <a:ext cx="30168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chemeClr val="lt1"/>
                </a:solidFill>
                <a:latin typeface="Calibri"/>
                <a:ea typeface="Calibri"/>
                <a:cs typeface="Calibri"/>
                <a:sym typeface="Calibri"/>
              </a:rPr>
              <a:t>‹#›</a:t>
            </a:fld>
            <a:endParaRPr sz="1800" b="0" i="0" u="none" strike="noStrike" cap="none">
              <a:solidFill>
                <a:schemeClr val="lt1"/>
              </a:solidFill>
              <a:latin typeface="Calibri"/>
              <a:ea typeface="Calibri"/>
              <a:cs typeface="Calibri"/>
              <a:sym typeface="Calibri"/>
            </a:endParaRPr>
          </a:p>
        </p:txBody>
      </p:sp>
      <p:sp>
        <p:nvSpPr>
          <p:cNvPr id="68" name="Google Shape;68;p13"/>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9"/>
        <p:cNvGrpSpPr/>
        <p:nvPr/>
      </p:nvGrpSpPr>
      <p:grpSpPr>
        <a:xfrm>
          <a:off x="0" y="0"/>
          <a:ext cx="0" cy="0"/>
          <a:chOff x="0" y="0"/>
          <a:chExt cx="0" cy="0"/>
        </a:xfrm>
      </p:grpSpPr>
      <p:sp>
        <p:nvSpPr>
          <p:cNvPr id="70" name="Google Shape;70;p8"/>
          <p:cNvSpPr txBox="1">
            <a:spLocks noGrp="1"/>
          </p:cNvSpPr>
          <p:nvPr>
            <p:ph type="ctrTitle"/>
          </p:nvPr>
        </p:nvSpPr>
        <p:spPr>
          <a:xfrm>
            <a:off x="3611880" y="2249104"/>
            <a:ext cx="6985782" cy="91323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2285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8"/>
          <p:cNvSpPr txBox="1">
            <a:spLocks noGrp="1"/>
          </p:cNvSpPr>
          <p:nvPr>
            <p:ph type="subTitle" idx="1"/>
          </p:nvPr>
        </p:nvSpPr>
        <p:spPr>
          <a:xfrm>
            <a:off x="3611880" y="3649946"/>
            <a:ext cx="6258951" cy="471050"/>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Clr>
                <a:srgbClr val="022851"/>
              </a:buClr>
              <a:buSzPts val="2800"/>
              <a:buNone/>
              <a:defRPr>
                <a:solidFill>
                  <a:srgbClr val="022851"/>
                </a:solidFill>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pic>
        <p:nvPicPr>
          <p:cNvPr id="72" name="Google Shape;72;p8"/>
          <p:cNvPicPr preferRelativeResize="0"/>
          <p:nvPr/>
        </p:nvPicPr>
        <p:blipFill rotWithShape="1">
          <a:blip r:embed="rId2">
            <a:alphaModFix/>
          </a:blip>
          <a:srcRect/>
          <a:stretch/>
        </p:blipFill>
        <p:spPr>
          <a:xfrm>
            <a:off x="2631882" y="6294201"/>
            <a:ext cx="3753015" cy="425256"/>
          </a:xfrm>
          <a:prstGeom prst="rect">
            <a:avLst/>
          </a:prstGeom>
          <a:noFill/>
          <a:ln>
            <a:noFill/>
          </a:ln>
        </p:spPr>
      </p:pic>
      <p:cxnSp>
        <p:nvCxnSpPr>
          <p:cNvPr id="73" name="Google Shape;73;p8"/>
          <p:cNvCxnSpPr/>
          <p:nvPr/>
        </p:nvCxnSpPr>
        <p:spPr>
          <a:xfrm rot="10800000">
            <a:off x="3611880" y="3406140"/>
            <a:ext cx="8580121" cy="0"/>
          </a:xfrm>
          <a:prstGeom prst="straightConnector1">
            <a:avLst/>
          </a:prstGeom>
          <a:noFill/>
          <a:ln w="38100" cap="flat" cmpd="sng">
            <a:solidFill>
              <a:srgbClr val="FFBF00"/>
            </a:solidFill>
            <a:prstDash val="solid"/>
            <a:miter lim="800000"/>
            <a:headEnd type="none" w="sm" len="sm"/>
            <a:tailEnd type="none" w="sm" len="sm"/>
          </a:ln>
        </p:spPr>
      </p:cxnSp>
      <p:cxnSp>
        <p:nvCxnSpPr>
          <p:cNvPr id="74" name="Google Shape;74;p8"/>
          <p:cNvCxnSpPr/>
          <p:nvPr/>
        </p:nvCxnSpPr>
        <p:spPr>
          <a:xfrm>
            <a:off x="46298" y="-11706"/>
            <a:ext cx="0" cy="6939023"/>
          </a:xfrm>
          <a:prstGeom prst="straightConnector1">
            <a:avLst/>
          </a:prstGeom>
          <a:noFill/>
          <a:ln w="127000" cap="flat" cmpd="sng">
            <a:solidFill>
              <a:srgbClr val="FFBF00"/>
            </a:solidFill>
            <a:prstDash val="solid"/>
            <a:miter lim="800000"/>
            <a:headEnd type="none" w="sm" len="sm"/>
            <a:tailEnd type="none" w="sm" len="sm"/>
          </a:ln>
        </p:spPr>
      </p:cxnSp>
      <p:sp>
        <p:nvSpPr>
          <p:cNvPr id="75" name="Google Shape;75;p8"/>
          <p:cNvSpPr txBox="1">
            <a:spLocks noGrp="1"/>
          </p:cNvSpPr>
          <p:nvPr>
            <p:ph type="body" idx="2"/>
          </p:nvPr>
        </p:nvSpPr>
        <p:spPr>
          <a:xfrm>
            <a:off x="3611880" y="4673178"/>
            <a:ext cx="6259512" cy="431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228600" algn="l">
              <a:lnSpc>
                <a:spcPct val="90000"/>
              </a:lnSpc>
              <a:spcBef>
                <a:spcPts val="500"/>
              </a:spcBef>
              <a:spcAft>
                <a:spcPts val="0"/>
              </a:spcAft>
              <a:buClr>
                <a:schemeClr val="dk1"/>
              </a:buClr>
              <a:buSzPts val="2400"/>
              <a:buNone/>
              <a:defRPr sz="24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8"/>
          <p:cNvSpPr>
            <a:spLocks noGrp="1"/>
          </p:cNvSpPr>
          <p:nvPr>
            <p:ph type="pic" idx="3"/>
          </p:nvPr>
        </p:nvSpPr>
        <p:spPr>
          <a:xfrm>
            <a:off x="114300" y="0"/>
            <a:ext cx="2286000" cy="2286000"/>
          </a:xfrm>
          <a:prstGeom prst="rect">
            <a:avLst/>
          </a:prstGeom>
          <a:noFill/>
          <a:ln>
            <a:noFill/>
          </a:ln>
        </p:spPr>
      </p:sp>
      <p:sp>
        <p:nvSpPr>
          <p:cNvPr id="77" name="Google Shape;77;p8"/>
          <p:cNvSpPr>
            <a:spLocks noGrp="1"/>
          </p:cNvSpPr>
          <p:nvPr>
            <p:ph type="pic" idx="4"/>
          </p:nvPr>
        </p:nvSpPr>
        <p:spPr>
          <a:xfrm>
            <a:off x="114300" y="2302729"/>
            <a:ext cx="2286000" cy="2286000"/>
          </a:xfrm>
          <a:prstGeom prst="rect">
            <a:avLst/>
          </a:prstGeom>
          <a:noFill/>
          <a:ln>
            <a:noFill/>
          </a:ln>
        </p:spPr>
      </p:sp>
      <p:sp>
        <p:nvSpPr>
          <p:cNvPr id="78" name="Google Shape;78;p8"/>
          <p:cNvSpPr>
            <a:spLocks noGrp="1"/>
          </p:cNvSpPr>
          <p:nvPr>
            <p:ph type="pic" idx="5"/>
          </p:nvPr>
        </p:nvSpPr>
        <p:spPr>
          <a:xfrm>
            <a:off x="114300" y="4610025"/>
            <a:ext cx="2286000" cy="2286000"/>
          </a:xfrm>
          <a:prstGeom prst="rect">
            <a:avLst/>
          </a:prstGeom>
          <a:noFill/>
          <a:ln>
            <a:noFill/>
          </a:ln>
        </p:spPr>
      </p:sp>
      <p:pic>
        <p:nvPicPr>
          <p:cNvPr id="79" name="Google Shape;79;p8"/>
          <p:cNvPicPr preferRelativeResize="0"/>
          <p:nvPr/>
        </p:nvPicPr>
        <p:blipFill rotWithShape="1">
          <a:blip r:embed="rId3">
            <a:alphaModFix/>
          </a:blip>
          <a:srcRect/>
          <a:stretch/>
        </p:blipFill>
        <p:spPr>
          <a:xfrm>
            <a:off x="6973294" y="6294201"/>
            <a:ext cx="5069950" cy="425256"/>
          </a:xfrm>
          <a:prstGeom prst="rect">
            <a:avLst/>
          </a:prstGeom>
          <a:noFill/>
          <a:ln>
            <a:noFill/>
          </a:ln>
        </p:spPr>
      </p:pic>
      <p:sp>
        <p:nvSpPr>
          <p:cNvPr id="80" name="Google Shape;80;p8"/>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22851"/>
              </a:buClr>
              <a:buSzPts val="4000"/>
              <a:buFont typeface="Arial Black"/>
              <a:buNone/>
              <a:defRPr sz="4000" b="0" i="0" u="none" strike="noStrike" cap="none">
                <a:solidFill>
                  <a:srgbClr val="02285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escholarship.org/content/qt1cb6n6r9/qt1cb6n6r9.pdf?t=pppvf3"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
          <p:cNvSpPr txBox="1">
            <a:spLocks noGrp="1"/>
          </p:cNvSpPr>
          <p:nvPr>
            <p:ph type="title"/>
          </p:nvPr>
        </p:nvSpPr>
        <p:spPr>
          <a:xfrm>
            <a:off x="2935025" y="1640613"/>
            <a:ext cx="8873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273"/>
              <a:buNone/>
            </a:pPr>
            <a:r>
              <a:rPr lang="en-US" sz="3600" dirty="0">
                <a:solidFill>
                  <a:schemeClr val="dk1"/>
                </a:solidFill>
              </a:rPr>
              <a:t>Automated Vehicle Policy</a:t>
            </a:r>
            <a:br>
              <a:rPr lang="en-US" sz="3600" dirty="0">
                <a:solidFill>
                  <a:schemeClr val="dk1"/>
                </a:solidFill>
              </a:rPr>
            </a:br>
            <a:r>
              <a:rPr lang="en-US" sz="3600" dirty="0">
                <a:solidFill>
                  <a:schemeClr val="dk1"/>
                </a:solidFill>
              </a:rPr>
              <a:t>Strategies for California</a:t>
            </a:r>
            <a:endParaRPr sz="3600" dirty="0"/>
          </a:p>
        </p:txBody>
      </p:sp>
      <p:sp>
        <p:nvSpPr>
          <p:cNvPr id="86" name="Google Shape;86;p1"/>
          <p:cNvSpPr txBox="1">
            <a:spLocks noGrp="1"/>
          </p:cNvSpPr>
          <p:nvPr>
            <p:ph type="body" idx="2"/>
          </p:nvPr>
        </p:nvSpPr>
        <p:spPr>
          <a:xfrm>
            <a:off x="2901196" y="3157856"/>
            <a:ext cx="8873699" cy="124006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000"/>
              <a:buNone/>
            </a:pPr>
            <a:r>
              <a:rPr lang="en-US" b="1" dirty="0"/>
              <a:t>Mollie Cohen D’Agostino</a:t>
            </a:r>
            <a:r>
              <a:rPr lang="en-US" dirty="0"/>
              <a:t> </a:t>
            </a:r>
          </a:p>
          <a:p>
            <a:pPr marL="0" lvl="0" indent="0" algn="l" rtl="0">
              <a:lnSpc>
                <a:spcPct val="90000"/>
              </a:lnSpc>
              <a:spcBef>
                <a:spcPts val="0"/>
              </a:spcBef>
              <a:spcAft>
                <a:spcPts val="0"/>
              </a:spcAft>
              <a:buClr>
                <a:schemeClr val="dk1"/>
              </a:buClr>
              <a:buSzPts val="2000"/>
              <a:buNone/>
            </a:pPr>
            <a:r>
              <a:rPr lang="en-US" sz="1800" i="1" dirty="0"/>
              <a:t>Co-Director, Automated Vehicle Technology and Policy Center, Institute of Transportation Studies at UC Davis</a:t>
            </a:r>
          </a:p>
          <a:p>
            <a:pPr marL="0" lvl="0" indent="0" algn="l" rtl="0">
              <a:lnSpc>
                <a:spcPct val="90000"/>
              </a:lnSpc>
              <a:spcBef>
                <a:spcPts val="0"/>
              </a:spcBef>
              <a:spcAft>
                <a:spcPts val="0"/>
              </a:spcAft>
              <a:buClr>
                <a:schemeClr val="dk1"/>
              </a:buClr>
              <a:buSzPts val="2000"/>
              <a:buNone/>
            </a:pPr>
            <a:r>
              <a:rPr lang="en-US" sz="1800" i="1" dirty="0"/>
              <a:t>Policy Director, UC Davis Policy Institute for Energy, Environment, &amp; the Economy</a:t>
            </a:r>
          </a:p>
          <a:p>
            <a:pPr marL="0" lvl="0" indent="0" algn="l" rtl="0">
              <a:lnSpc>
                <a:spcPct val="90000"/>
              </a:lnSpc>
              <a:spcBef>
                <a:spcPts val="0"/>
              </a:spcBef>
              <a:spcAft>
                <a:spcPts val="0"/>
              </a:spcAft>
              <a:buClr>
                <a:schemeClr val="dk1"/>
              </a:buClr>
              <a:buSzPts val="2000"/>
              <a:buNone/>
            </a:pPr>
            <a:r>
              <a:rPr lang="en-US" sz="1800" i="1" dirty="0"/>
              <a:t>Policy Lead, Emerging Technologies, Public Transit and Shared Mobility, University of California – Institute of Transportation Studies </a:t>
            </a:r>
          </a:p>
          <a:p>
            <a:pPr marL="0" lvl="0" indent="0" algn="l" rtl="0">
              <a:lnSpc>
                <a:spcPct val="90000"/>
              </a:lnSpc>
              <a:spcBef>
                <a:spcPts val="0"/>
              </a:spcBef>
              <a:spcAft>
                <a:spcPts val="0"/>
              </a:spcAft>
              <a:buClr>
                <a:schemeClr val="dk1"/>
              </a:buClr>
              <a:buSzPts val="2000"/>
              <a:buNone/>
            </a:pPr>
            <a:endParaRPr lang="en-US" dirty="0"/>
          </a:p>
          <a:p>
            <a:pPr marL="0" lvl="0" indent="0" algn="l" rtl="0">
              <a:lnSpc>
                <a:spcPct val="90000"/>
              </a:lnSpc>
              <a:spcBef>
                <a:spcPts val="0"/>
              </a:spcBef>
              <a:spcAft>
                <a:spcPts val="0"/>
              </a:spcAft>
              <a:buClr>
                <a:schemeClr val="dk1"/>
              </a:buClr>
              <a:buSzPts val="2000"/>
              <a:buNone/>
            </a:pPr>
            <a:r>
              <a:rPr lang="en-US" sz="1800" dirty="0"/>
              <a:t>Presentation at TRB SETT Conference</a:t>
            </a:r>
          </a:p>
          <a:p>
            <a:pPr marL="0" lvl="0" indent="0" algn="l" rtl="0">
              <a:lnSpc>
                <a:spcPct val="90000"/>
              </a:lnSpc>
              <a:spcBef>
                <a:spcPts val="0"/>
              </a:spcBef>
              <a:spcAft>
                <a:spcPts val="0"/>
              </a:spcAft>
              <a:buClr>
                <a:schemeClr val="dk1"/>
              </a:buClr>
              <a:buSzPts val="2000"/>
              <a:buNone/>
            </a:pPr>
            <a:r>
              <a:rPr lang="en-US" sz="1800" dirty="0"/>
              <a:t>June 3, 2022</a:t>
            </a:r>
            <a:endParaRPr sz="1800" dirty="0"/>
          </a:p>
          <a:p>
            <a:pPr marL="0" lvl="0" indent="0" algn="l" rtl="0">
              <a:lnSpc>
                <a:spcPct val="90000"/>
              </a:lnSpc>
              <a:spcBef>
                <a:spcPts val="0"/>
              </a:spcBef>
              <a:spcAft>
                <a:spcPts val="0"/>
              </a:spcAft>
              <a:buClr>
                <a:schemeClr val="dk1"/>
              </a:buClr>
              <a:buSzPts val="2000"/>
              <a:buNone/>
            </a:pPr>
            <a:r>
              <a:rPr lang="en-US" sz="1800" dirty="0"/>
              <a:t>mdagostino@ucdavis.edu</a:t>
            </a:r>
            <a:endParaRPr sz="2800" dirty="0"/>
          </a:p>
        </p:txBody>
      </p:sp>
      <p:pic>
        <p:nvPicPr>
          <p:cNvPr id="87" name="Google Shape;87;p1"/>
          <p:cNvPicPr preferRelativeResize="0">
            <a:picLocks noGrp="1"/>
          </p:cNvPicPr>
          <p:nvPr>
            <p:ph type="pic" idx="2"/>
          </p:nvPr>
        </p:nvPicPr>
        <p:blipFill rotWithShape="1">
          <a:blip r:embed="rId3">
            <a:alphaModFix/>
          </a:blip>
          <a:srcRect l="16620" r="16620"/>
          <a:stretch/>
        </p:blipFill>
        <p:spPr>
          <a:xfrm>
            <a:off x="0" y="0"/>
            <a:ext cx="2286000" cy="2286000"/>
          </a:xfrm>
          <a:prstGeom prst="rect">
            <a:avLst/>
          </a:prstGeom>
          <a:noFill/>
          <a:ln>
            <a:noFill/>
          </a:ln>
        </p:spPr>
      </p:pic>
      <p:pic>
        <p:nvPicPr>
          <p:cNvPr id="88" name="Google Shape;88;p1"/>
          <p:cNvPicPr preferRelativeResize="0">
            <a:picLocks noGrp="1"/>
          </p:cNvPicPr>
          <p:nvPr>
            <p:ph type="pic" idx="3"/>
          </p:nvPr>
        </p:nvPicPr>
        <p:blipFill rotWithShape="1">
          <a:blip r:embed="rId4">
            <a:alphaModFix/>
          </a:blip>
          <a:srcRect l="23498" t="1886" r="13357" b="6102"/>
          <a:stretch/>
        </p:blipFill>
        <p:spPr>
          <a:xfrm>
            <a:off x="0" y="2303463"/>
            <a:ext cx="2286000" cy="2286000"/>
          </a:xfrm>
          <a:prstGeom prst="rect">
            <a:avLst/>
          </a:prstGeom>
          <a:noFill/>
          <a:ln>
            <a:noFill/>
          </a:ln>
        </p:spPr>
      </p:pic>
      <p:pic>
        <p:nvPicPr>
          <p:cNvPr id="89" name="Google Shape;89;p1"/>
          <p:cNvPicPr preferRelativeResize="0">
            <a:picLocks noGrp="1"/>
          </p:cNvPicPr>
          <p:nvPr>
            <p:ph type="pic" idx="4"/>
          </p:nvPr>
        </p:nvPicPr>
        <p:blipFill rotWithShape="1">
          <a:blip r:embed="rId5">
            <a:alphaModFix/>
          </a:blip>
          <a:srcRect l="10352" r="28044"/>
          <a:stretch/>
        </p:blipFill>
        <p:spPr>
          <a:xfrm>
            <a:off x="0" y="4575175"/>
            <a:ext cx="2286000" cy="2286000"/>
          </a:xfrm>
          <a:prstGeom prst="rect">
            <a:avLst/>
          </a:prstGeom>
          <a:noFill/>
          <a:ln>
            <a:noFill/>
          </a:ln>
        </p:spPr>
      </p:pic>
      <p:sp>
        <p:nvSpPr>
          <p:cNvPr id="90" name="Google Shape;90;p1"/>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1</a:t>
            </a:fld>
            <a:endParaRPr/>
          </a:p>
        </p:txBody>
      </p:sp>
      <p:pic>
        <p:nvPicPr>
          <p:cNvPr id="93" name="Google Shape;93;p1"/>
          <p:cNvPicPr preferRelativeResize="0"/>
          <p:nvPr/>
        </p:nvPicPr>
        <p:blipFill rotWithShape="1">
          <a:blip r:embed="rId6">
            <a:alphaModFix/>
          </a:blip>
          <a:srcRect/>
          <a:stretch/>
        </p:blipFill>
        <p:spPr>
          <a:xfrm>
            <a:off x="7388865" y="656883"/>
            <a:ext cx="4055243" cy="792187"/>
          </a:xfrm>
          <a:prstGeom prst="rect">
            <a:avLst/>
          </a:prstGeom>
          <a:noFill/>
          <a:ln>
            <a:noFill/>
          </a:ln>
        </p:spPr>
      </p:pic>
      <p:pic>
        <p:nvPicPr>
          <p:cNvPr id="94" name="Google Shape;94;p1"/>
          <p:cNvPicPr preferRelativeResize="0"/>
          <p:nvPr/>
        </p:nvPicPr>
        <p:blipFill rotWithShape="1">
          <a:blip r:embed="rId7">
            <a:alphaModFix/>
          </a:blip>
          <a:srcRect l="-1780" t="50000" r="1780" b="2828"/>
          <a:stretch/>
        </p:blipFill>
        <p:spPr>
          <a:xfrm>
            <a:off x="2775513" y="1235656"/>
            <a:ext cx="4259737" cy="383085"/>
          </a:xfrm>
          <a:prstGeom prst="rect">
            <a:avLst/>
          </a:prstGeom>
          <a:noFill/>
          <a:ln>
            <a:noFill/>
          </a:ln>
        </p:spPr>
      </p:pic>
      <p:pic>
        <p:nvPicPr>
          <p:cNvPr id="1026" name="Picture 2" descr="Site Logo">
            <a:extLst>
              <a:ext uri="{FF2B5EF4-FFF2-40B4-BE49-F238E27FC236}">
                <a16:creationId xmlns:a16="http://schemas.microsoft.com/office/drawing/2014/main" id="{53E44919-A3F2-4619-AFAA-0E8FABE692A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35025" y="710487"/>
            <a:ext cx="2391123" cy="4325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1"/>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6"/>
          <p:cNvSpPr txBox="1">
            <a:spLocks noGrp="1"/>
          </p:cNvSpPr>
          <p:nvPr>
            <p:ph type="title"/>
          </p:nvPr>
        </p:nvSpPr>
        <p:spPr>
          <a:xfrm>
            <a:off x="984508" y="644611"/>
            <a:ext cx="10070583"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22851"/>
              </a:buClr>
              <a:buSzPts val="4000"/>
              <a:buFont typeface="Arial Black"/>
              <a:buNone/>
            </a:pPr>
            <a:r>
              <a:rPr lang="en-US" dirty="0"/>
              <a:t>3. Policy Options Assembled</a:t>
            </a:r>
            <a:br>
              <a:rPr lang="en-US" dirty="0"/>
            </a:br>
            <a:br>
              <a:rPr lang="en-US" dirty="0"/>
            </a:br>
            <a:r>
              <a:rPr lang="en-US" dirty="0"/>
              <a:t> </a:t>
            </a:r>
            <a:r>
              <a:rPr lang="en-US" dirty="0">
                <a:latin typeface="+mn-lt"/>
              </a:rPr>
              <a:t>Top 10 AV Policy Areas (not ordered)</a:t>
            </a:r>
            <a:endParaRPr dirty="0">
              <a:latin typeface="+mn-lt"/>
            </a:endParaRPr>
          </a:p>
        </p:txBody>
      </p:sp>
      <p:sp>
        <p:nvSpPr>
          <p:cNvPr id="183" name="Google Shape;183;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p>
            <a:pPr marL="101600" lvl="0" indent="0" algn="l" rtl="0">
              <a:lnSpc>
                <a:spcPct val="90000"/>
              </a:lnSpc>
              <a:spcBef>
                <a:spcPts val="1000"/>
              </a:spcBef>
              <a:spcAft>
                <a:spcPts val="0"/>
              </a:spcAft>
              <a:buSzPts val="2000"/>
              <a:buNone/>
            </a:pPr>
            <a:endParaRPr dirty="0"/>
          </a:p>
          <a:p>
            <a:pPr marL="457200" lvl="0" indent="-355600" algn="l" rtl="0">
              <a:lnSpc>
                <a:spcPct val="90000"/>
              </a:lnSpc>
              <a:spcBef>
                <a:spcPts val="1000"/>
              </a:spcBef>
              <a:spcAft>
                <a:spcPts val="0"/>
              </a:spcAft>
              <a:buClr>
                <a:schemeClr val="dk1"/>
              </a:buClr>
              <a:buSzPts val="2000"/>
              <a:buChar char="•"/>
            </a:pPr>
            <a:r>
              <a:rPr lang="en-US" sz="2400" b="1" dirty="0"/>
              <a:t>Safety</a:t>
            </a:r>
            <a:endParaRPr dirty="0"/>
          </a:p>
          <a:p>
            <a:pPr marL="457200" lvl="0" indent="-355600" algn="l" rtl="0">
              <a:lnSpc>
                <a:spcPct val="90000"/>
              </a:lnSpc>
              <a:spcBef>
                <a:spcPts val="1000"/>
              </a:spcBef>
              <a:spcAft>
                <a:spcPts val="0"/>
              </a:spcAft>
              <a:buClr>
                <a:schemeClr val="dk1"/>
              </a:buClr>
              <a:buSzPts val="2000"/>
              <a:buChar char="•"/>
            </a:pPr>
            <a:r>
              <a:rPr lang="en-US" sz="2400" b="1" dirty="0"/>
              <a:t>Emissions </a:t>
            </a:r>
            <a:endParaRPr dirty="0"/>
          </a:p>
          <a:p>
            <a:pPr marL="457200" lvl="0" indent="-355600" algn="l" rtl="0">
              <a:lnSpc>
                <a:spcPct val="90000"/>
              </a:lnSpc>
              <a:spcBef>
                <a:spcPts val="1000"/>
              </a:spcBef>
              <a:spcAft>
                <a:spcPts val="0"/>
              </a:spcAft>
              <a:buClr>
                <a:schemeClr val="dk1"/>
              </a:buClr>
              <a:buSzPts val="2000"/>
              <a:buChar char="•"/>
            </a:pPr>
            <a:r>
              <a:rPr lang="en-US" sz="2400" b="1" dirty="0"/>
              <a:t>Occupancy</a:t>
            </a:r>
            <a:endParaRPr dirty="0"/>
          </a:p>
          <a:p>
            <a:pPr marL="457200" lvl="0" indent="-355600" algn="l" rtl="0">
              <a:lnSpc>
                <a:spcPct val="90000"/>
              </a:lnSpc>
              <a:spcBef>
                <a:spcPts val="1000"/>
              </a:spcBef>
              <a:spcAft>
                <a:spcPts val="0"/>
              </a:spcAft>
              <a:buClr>
                <a:schemeClr val="dk1"/>
              </a:buClr>
              <a:buSzPts val="2000"/>
              <a:buChar char="•"/>
            </a:pPr>
            <a:r>
              <a:rPr lang="en-US" sz="2400" b="1" dirty="0"/>
              <a:t>Transit and Interoperability</a:t>
            </a:r>
            <a:endParaRPr dirty="0"/>
          </a:p>
          <a:p>
            <a:pPr marL="457200" lvl="0" indent="-355600" algn="l" rtl="0">
              <a:lnSpc>
                <a:spcPct val="90000"/>
              </a:lnSpc>
              <a:spcBef>
                <a:spcPts val="1000"/>
              </a:spcBef>
              <a:spcAft>
                <a:spcPts val="0"/>
              </a:spcAft>
              <a:buClr>
                <a:schemeClr val="dk1"/>
              </a:buClr>
              <a:buSzPts val="2000"/>
              <a:buChar char="•"/>
            </a:pPr>
            <a:r>
              <a:rPr lang="en-US" sz="2400" b="1" dirty="0"/>
              <a:t>Rural and Suburban Issues </a:t>
            </a:r>
            <a:endParaRPr dirty="0"/>
          </a:p>
          <a:p>
            <a:pPr marL="101600" lvl="0" indent="0" algn="l" rtl="0">
              <a:lnSpc>
                <a:spcPct val="90000"/>
              </a:lnSpc>
              <a:spcBef>
                <a:spcPts val="1000"/>
              </a:spcBef>
              <a:spcAft>
                <a:spcPts val="0"/>
              </a:spcAft>
              <a:buSzPts val="2000"/>
              <a:buNone/>
            </a:pPr>
            <a:endParaRPr sz="2400" dirty="0"/>
          </a:p>
        </p:txBody>
      </p:sp>
      <p:sp>
        <p:nvSpPr>
          <p:cNvPr id="184" name="Google Shape;184;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p>
            <a:pPr marL="457200" lvl="0" indent="0" algn="l" rtl="0">
              <a:lnSpc>
                <a:spcPct val="90000"/>
              </a:lnSpc>
              <a:spcBef>
                <a:spcPts val="1000"/>
              </a:spcBef>
              <a:spcAft>
                <a:spcPts val="0"/>
              </a:spcAft>
              <a:buSzPts val="2000"/>
              <a:buNone/>
            </a:pPr>
            <a:endParaRPr dirty="0"/>
          </a:p>
          <a:p>
            <a:pPr marL="457200" lvl="0" indent="-355600" algn="l" rtl="0">
              <a:lnSpc>
                <a:spcPct val="90000"/>
              </a:lnSpc>
              <a:spcBef>
                <a:spcPts val="1000"/>
              </a:spcBef>
              <a:spcAft>
                <a:spcPts val="0"/>
              </a:spcAft>
              <a:buClr>
                <a:schemeClr val="dk1"/>
              </a:buClr>
              <a:buSzPts val="2000"/>
              <a:buChar char="•"/>
            </a:pPr>
            <a:r>
              <a:rPr lang="en-US" sz="2400" b="1" dirty="0"/>
              <a:t>Disability access </a:t>
            </a:r>
            <a:endParaRPr dirty="0"/>
          </a:p>
          <a:p>
            <a:pPr marL="457200" lvl="0" indent="-355600" algn="l" rtl="0">
              <a:lnSpc>
                <a:spcPct val="90000"/>
              </a:lnSpc>
              <a:spcBef>
                <a:spcPts val="1000"/>
              </a:spcBef>
              <a:spcAft>
                <a:spcPts val="0"/>
              </a:spcAft>
              <a:buClr>
                <a:schemeClr val="dk1"/>
              </a:buClr>
              <a:buSzPts val="2000"/>
              <a:buChar char="•"/>
            </a:pPr>
            <a:r>
              <a:rPr lang="en-US" sz="2400" b="1" dirty="0"/>
              <a:t>Workforce</a:t>
            </a:r>
          </a:p>
          <a:p>
            <a:pPr marL="457200" lvl="0" indent="-355600" algn="l" rtl="0">
              <a:lnSpc>
                <a:spcPct val="90000"/>
              </a:lnSpc>
              <a:spcBef>
                <a:spcPts val="1000"/>
              </a:spcBef>
              <a:spcAft>
                <a:spcPts val="0"/>
              </a:spcAft>
              <a:buClr>
                <a:schemeClr val="dk1"/>
              </a:buClr>
              <a:buSzPts val="2000"/>
              <a:buChar char="•"/>
            </a:pPr>
            <a:r>
              <a:rPr lang="en-US" sz="2400" b="1" dirty="0"/>
              <a:t>Booking and Payment Standards</a:t>
            </a:r>
            <a:endParaRPr dirty="0"/>
          </a:p>
          <a:p>
            <a:pPr marL="457200" lvl="0" indent="-355600" algn="l" rtl="0">
              <a:lnSpc>
                <a:spcPct val="90000"/>
              </a:lnSpc>
              <a:spcBef>
                <a:spcPts val="1000"/>
              </a:spcBef>
              <a:spcAft>
                <a:spcPts val="0"/>
              </a:spcAft>
              <a:buClr>
                <a:schemeClr val="dk1"/>
              </a:buClr>
              <a:buSzPts val="2000"/>
              <a:buChar char="•"/>
            </a:pPr>
            <a:r>
              <a:rPr lang="en-US" sz="2400" b="1" dirty="0"/>
              <a:t>Data collection</a:t>
            </a:r>
            <a:endParaRPr dirty="0"/>
          </a:p>
          <a:p>
            <a:pPr marL="457200" lvl="0" indent="-355600" algn="l" rtl="0">
              <a:lnSpc>
                <a:spcPct val="90000"/>
              </a:lnSpc>
              <a:spcBef>
                <a:spcPts val="1000"/>
              </a:spcBef>
              <a:spcAft>
                <a:spcPts val="0"/>
              </a:spcAft>
              <a:buClr>
                <a:schemeClr val="dk1"/>
              </a:buClr>
              <a:buSzPts val="2000"/>
              <a:buChar char="•"/>
            </a:pPr>
            <a:r>
              <a:rPr lang="en-US" sz="2400" b="1" dirty="0"/>
              <a:t>Insurance and liability </a:t>
            </a:r>
            <a:endParaRPr dirty="0"/>
          </a:p>
          <a:p>
            <a:pPr marL="101600" lvl="0" indent="0" algn="l" rtl="0">
              <a:lnSpc>
                <a:spcPct val="90000"/>
              </a:lnSpc>
              <a:spcBef>
                <a:spcPts val="1000"/>
              </a:spcBef>
              <a:spcAft>
                <a:spcPts val="0"/>
              </a:spcAft>
              <a:buSzPts val="2000"/>
              <a:buNone/>
            </a:pPr>
            <a:endParaRPr sz="2400" b="1" dirty="0"/>
          </a:p>
        </p:txBody>
      </p:sp>
    </p:spTree>
    <p:extLst>
      <p:ext uri="{BB962C8B-B14F-4D97-AF65-F5344CB8AC3E}">
        <p14:creationId xmlns:p14="http://schemas.microsoft.com/office/powerpoint/2010/main" val="2954449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22851"/>
              </a:buClr>
              <a:buSzPts val="1800"/>
              <a:buNone/>
            </a:pPr>
            <a:r>
              <a:rPr lang="en-US" dirty="0"/>
              <a:t> AVs and Safety</a:t>
            </a:r>
            <a:endParaRPr dirty="0"/>
          </a:p>
        </p:txBody>
      </p:sp>
      <p:sp>
        <p:nvSpPr>
          <p:cNvPr id="190" name="Google Shape;190;p26"/>
          <p:cNvSpPr txBox="1">
            <a:spLocks noGrp="1"/>
          </p:cNvSpPr>
          <p:nvPr>
            <p:ph type="body" idx="1"/>
          </p:nvPr>
        </p:nvSpPr>
        <p:spPr>
          <a:xfrm>
            <a:off x="838200" y="1435249"/>
            <a:ext cx="10515600" cy="5033100"/>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1946"/>
              <a:buNone/>
            </a:pPr>
            <a:r>
              <a:rPr lang="en-US" sz="2400" b="1" dirty="0"/>
              <a:t>Q: Can/should the state do more to ensure that AVs will be safe enough for passengers onboard and for pedestrians, bicyclists, and all people who will interact with AVs?  </a:t>
            </a:r>
            <a:endParaRPr sz="2400" b="1" dirty="0"/>
          </a:p>
          <a:p>
            <a:pPr marL="114300" lvl="0" indent="0" algn="l" rtl="0">
              <a:lnSpc>
                <a:spcPct val="90000"/>
              </a:lnSpc>
              <a:spcBef>
                <a:spcPts val="1000"/>
              </a:spcBef>
              <a:spcAft>
                <a:spcPts val="0"/>
              </a:spcAft>
              <a:buSzPts val="1946"/>
              <a:buNone/>
            </a:pPr>
            <a:r>
              <a:rPr lang="en-US" sz="2000" dirty="0"/>
              <a:t>Potential Policy Mechanisms investigated:	</a:t>
            </a:r>
            <a:endParaRPr sz="2400" dirty="0"/>
          </a:p>
          <a:p>
            <a:pPr marL="457200" lvl="0" indent="-352167" algn="l" rtl="0">
              <a:lnSpc>
                <a:spcPct val="90000"/>
              </a:lnSpc>
              <a:spcBef>
                <a:spcPts val="1000"/>
              </a:spcBef>
              <a:spcAft>
                <a:spcPts val="0"/>
              </a:spcAft>
              <a:buSzPts val="1946"/>
              <a:buChar char="•"/>
            </a:pPr>
            <a:r>
              <a:rPr lang="en-US" sz="2000" b="1" dirty="0"/>
              <a:t>Set Safety Performance Measures: </a:t>
            </a:r>
            <a:r>
              <a:rPr lang="en-US" sz="2000" dirty="0"/>
              <a:t>Update (DMV regulations) for two tracks: </a:t>
            </a:r>
            <a:r>
              <a:rPr lang="en-US" sz="2000" b="1" u="sng" dirty="0">
                <a:highlight>
                  <a:schemeClr val="lt1"/>
                </a:highlight>
              </a:rPr>
              <a:t>freight</a:t>
            </a:r>
            <a:r>
              <a:rPr lang="en-US" sz="2000" b="1" dirty="0"/>
              <a:t> and </a:t>
            </a:r>
            <a:r>
              <a:rPr lang="en-US" sz="2000" b="1" u="sng" dirty="0"/>
              <a:t>passenger</a:t>
            </a:r>
            <a:r>
              <a:rPr lang="en-US" sz="2000" dirty="0"/>
              <a:t> AVs, aligning to data collection for both safety and security outcomes. </a:t>
            </a:r>
            <a:r>
              <a:rPr lang="en-US" sz="2000" b="1" dirty="0"/>
              <a:t>  </a:t>
            </a:r>
            <a:endParaRPr sz="2400" dirty="0"/>
          </a:p>
          <a:p>
            <a:pPr marL="457200" lvl="0" indent="-352167" algn="l" rtl="0">
              <a:lnSpc>
                <a:spcPct val="90000"/>
              </a:lnSpc>
              <a:spcBef>
                <a:spcPts val="1000"/>
              </a:spcBef>
              <a:spcAft>
                <a:spcPts val="0"/>
              </a:spcAft>
              <a:buSzPts val="1946"/>
              <a:buChar char="•"/>
            </a:pPr>
            <a:r>
              <a:rPr lang="en-US" sz="2000" b="1" dirty="0"/>
              <a:t>Collect more Safety data:</a:t>
            </a:r>
            <a:r>
              <a:rPr lang="en-US" sz="2000" dirty="0"/>
              <a:t> Update AV safety reporting requirements - to CA DMV to encourage public accountability for AV-related safety incidents (ensure there is no disparity in safety outcomes by race, income, or mode).</a:t>
            </a:r>
          </a:p>
          <a:p>
            <a:pPr marL="105033" lvl="0" indent="0" algn="l" rtl="0">
              <a:lnSpc>
                <a:spcPct val="90000"/>
              </a:lnSpc>
              <a:spcBef>
                <a:spcPts val="1000"/>
              </a:spcBef>
              <a:spcAft>
                <a:spcPts val="0"/>
              </a:spcAft>
              <a:buSzPts val="1946"/>
              <a:buNone/>
            </a:pPr>
            <a:r>
              <a:rPr lang="en-US" sz="2000" b="1" dirty="0"/>
              <a:t>*New Research pending further research:</a:t>
            </a:r>
          </a:p>
          <a:p>
            <a:pPr marL="457200" lvl="0" indent="-352167" algn="l" rtl="0">
              <a:lnSpc>
                <a:spcPct val="90000"/>
              </a:lnSpc>
              <a:spcBef>
                <a:spcPts val="1000"/>
              </a:spcBef>
              <a:spcAft>
                <a:spcPts val="0"/>
              </a:spcAft>
              <a:buSzPts val="1946"/>
              <a:buChar char="•"/>
            </a:pPr>
            <a:r>
              <a:rPr lang="en-US" sz="2000" b="1" dirty="0"/>
              <a:t>Develop clear standards for remote operation: </a:t>
            </a:r>
            <a:r>
              <a:rPr lang="en-US" sz="2000" dirty="0"/>
              <a:t>Recognizing the technological limitations surrounding latency of remote operation. </a:t>
            </a:r>
            <a:endParaRPr lang="en-US" sz="2000" b="1" dirty="0"/>
          </a:p>
          <a:p>
            <a:pPr marL="457200" lvl="0" indent="-352167" algn="l" rtl="0">
              <a:lnSpc>
                <a:spcPct val="90000"/>
              </a:lnSpc>
              <a:spcBef>
                <a:spcPts val="1000"/>
              </a:spcBef>
              <a:spcAft>
                <a:spcPts val="0"/>
              </a:spcAft>
              <a:buSzPts val="1946"/>
              <a:buChar char="•"/>
            </a:pPr>
            <a:r>
              <a:rPr lang="en-US" sz="2000" b="1" dirty="0"/>
              <a:t>Develop new permit classifications: </a:t>
            </a:r>
            <a:r>
              <a:rPr lang="en-US" sz="2000" dirty="0"/>
              <a:t>Recognizing </a:t>
            </a:r>
            <a:endParaRPr b="1" dirty="0"/>
          </a:p>
          <a:p>
            <a:pPr marL="105033" lvl="0" indent="0" algn="l" rtl="0">
              <a:lnSpc>
                <a:spcPct val="90000"/>
              </a:lnSpc>
              <a:spcBef>
                <a:spcPts val="1000"/>
              </a:spcBef>
              <a:spcAft>
                <a:spcPts val="0"/>
              </a:spcAft>
              <a:buClr>
                <a:schemeClr val="dk1"/>
              </a:buClr>
              <a:buSzPts val="1946"/>
              <a:buNone/>
            </a:pPr>
            <a:endParaRPr sz="2400" dirty="0"/>
          </a:p>
          <a:p>
            <a:pPr marL="457200" lvl="0" indent="-228600" algn="l" rtl="0">
              <a:lnSpc>
                <a:spcPct val="90000"/>
              </a:lnSpc>
              <a:spcBef>
                <a:spcPts val="1000"/>
              </a:spcBef>
              <a:spcAft>
                <a:spcPts val="0"/>
              </a:spcAft>
              <a:buClr>
                <a:schemeClr val="dk1"/>
              </a:buClr>
              <a:buSzPts val="1946"/>
              <a:buNone/>
            </a:pPr>
            <a:endParaRPr dirty="0"/>
          </a:p>
        </p:txBody>
      </p:sp>
      <p:sp>
        <p:nvSpPr>
          <p:cNvPr id="191" name="Google Shape;191;p26"/>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11</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0">
                                            <p:txEl>
                                              <p:pRg st="0" end="0"/>
                                            </p:txEl>
                                          </p:spTgt>
                                        </p:tgtEl>
                                        <p:attrNameLst>
                                          <p:attrName>style.visibility</p:attrName>
                                        </p:attrNameLst>
                                      </p:cBhvr>
                                      <p:to>
                                        <p:strVal val="visible"/>
                                      </p:to>
                                    </p:set>
                                    <p:animEffect transition="in" filter="fade">
                                      <p:cBhvr>
                                        <p:cTn id="7" dur="1000"/>
                                        <p:tgtEl>
                                          <p:spTgt spid="1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0">
                                            <p:txEl>
                                              <p:pRg st="1" end="1"/>
                                            </p:txEl>
                                          </p:spTgt>
                                        </p:tgtEl>
                                        <p:attrNameLst>
                                          <p:attrName>style.visibility</p:attrName>
                                        </p:attrNameLst>
                                      </p:cBhvr>
                                      <p:to>
                                        <p:strVal val="visible"/>
                                      </p:to>
                                    </p:set>
                                    <p:animEffect transition="in" filter="fade">
                                      <p:cBhvr>
                                        <p:cTn id="12" dur="1000"/>
                                        <p:tgtEl>
                                          <p:spTgt spid="19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0">
                                            <p:txEl>
                                              <p:pRg st="2" end="2"/>
                                            </p:txEl>
                                          </p:spTgt>
                                        </p:tgtEl>
                                        <p:attrNameLst>
                                          <p:attrName>style.visibility</p:attrName>
                                        </p:attrNameLst>
                                      </p:cBhvr>
                                      <p:to>
                                        <p:strVal val="visible"/>
                                      </p:to>
                                    </p:set>
                                    <p:animEffect transition="in" filter="fade">
                                      <p:cBhvr>
                                        <p:cTn id="17" dur="1000"/>
                                        <p:tgtEl>
                                          <p:spTgt spid="19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0">
                                            <p:txEl>
                                              <p:pRg st="3" end="3"/>
                                            </p:txEl>
                                          </p:spTgt>
                                        </p:tgtEl>
                                        <p:attrNameLst>
                                          <p:attrName>style.visibility</p:attrName>
                                        </p:attrNameLst>
                                      </p:cBhvr>
                                      <p:to>
                                        <p:strVal val="visible"/>
                                      </p:to>
                                    </p:set>
                                    <p:animEffect transition="in" filter="fade">
                                      <p:cBhvr>
                                        <p:cTn id="22" dur="1000"/>
                                        <p:tgtEl>
                                          <p:spTgt spid="19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0">
                                            <p:txEl>
                                              <p:pRg st="4" end="4"/>
                                            </p:txEl>
                                          </p:spTgt>
                                        </p:tgtEl>
                                        <p:attrNameLst>
                                          <p:attrName>style.visibility</p:attrName>
                                        </p:attrNameLst>
                                      </p:cBhvr>
                                      <p:to>
                                        <p:strVal val="visible"/>
                                      </p:to>
                                    </p:set>
                                    <p:animEffect transition="in" filter="fade">
                                      <p:cBhvr>
                                        <p:cTn id="27" dur="1000"/>
                                        <p:tgtEl>
                                          <p:spTgt spid="19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0">
                                            <p:txEl>
                                              <p:pRg st="5" end="5"/>
                                            </p:txEl>
                                          </p:spTgt>
                                        </p:tgtEl>
                                        <p:attrNameLst>
                                          <p:attrName>style.visibility</p:attrName>
                                        </p:attrNameLst>
                                      </p:cBhvr>
                                      <p:to>
                                        <p:strVal val="visible"/>
                                      </p:to>
                                    </p:set>
                                    <p:animEffect transition="in" filter="fade">
                                      <p:cBhvr>
                                        <p:cTn id="32" dur="1000"/>
                                        <p:tgtEl>
                                          <p:spTgt spid="19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0">
                                            <p:txEl>
                                              <p:pRg st="6" end="6"/>
                                            </p:txEl>
                                          </p:spTgt>
                                        </p:tgtEl>
                                        <p:attrNameLst>
                                          <p:attrName>style.visibility</p:attrName>
                                        </p:attrNameLst>
                                      </p:cBhvr>
                                      <p:to>
                                        <p:strVal val="visible"/>
                                      </p:to>
                                    </p:set>
                                    <p:animEffect transition="in" filter="fade">
                                      <p:cBhvr>
                                        <p:cTn id="37" dur="1000"/>
                                        <p:tgtEl>
                                          <p:spTgt spid="19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f398febeff_0_6"/>
          <p:cNvSpPr txBox="1">
            <a:spLocks noGrp="1"/>
          </p:cNvSpPr>
          <p:nvPr>
            <p:ph type="title"/>
          </p:nvPr>
        </p:nvSpPr>
        <p:spPr>
          <a:xfrm>
            <a:off x="808326" y="583650"/>
            <a:ext cx="4588200" cy="11202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22851"/>
              </a:buClr>
              <a:buSzPct val="100000"/>
              <a:buFont typeface="Arial Black"/>
              <a:buNone/>
            </a:pPr>
            <a:r>
              <a:rPr lang="en-US"/>
              <a:t>Safety &amp; Security Definitions </a:t>
            </a:r>
            <a:endParaRPr/>
          </a:p>
        </p:txBody>
      </p:sp>
      <p:sp>
        <p:nvSpPr>
          <p:cNvPr id="197" name="Google Shape;197;gf398febeff_0_6"/>
          <p:cNvSpPr txBox="1">
            <a:spLocks noGrp="1"/>
          </p:cNvSpPr>
          <p:nvPr>
            <p:ph type="body" idx="1"/>
          </p:nvPr>
        </p:nvSpPr>
        <p:spPr>
          <a:xfrm>
            <a:off x="839799" y="1830350"/>
            <a:ext cx="4677961" cy="5027700"/>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chemeClr val="dk1"/>
              </a:buClr>
              <a:buSzPts val="2000"/>
              <a:buNone/>
            </a:pPr>
            <a:r>
              <a:rPr lang="en-US" sz="2700" b="1" dirty="0"/>
              <a:t>Safety </a:t>
            </a:r>
            <a:r>
              <a:rPr lang="en-US" sz="2700" dirty="0"/>
              <a:t>is protection from accidental harms.</a:t>
            </a:r>
            <a:endParaRPr sz="2700" dirty="0"/>
          </a:p>
          <a:p>
            <a:pPr marL="457200" lvl="0" indent="-228600" algn="l" rtl="0">
              <a:lnSpc>
                <a:spcPct val="90000"/>
              </a:lnSpc>
              <a:spcBef>
                <a:spcPts val="1000"/>
              </a:spcBef>
              <a:spcAft>
                <a:spcPts val="0"/>
              </a:spcAft>
              <a:buClr>
                <a:schemeClr val="dk1"/>
              </a:buClr>
              <a:buSzPts val="2000"/>
              <a:buNone/>
            </a:pPr>
            <a:r>
              <a:rPr lang="en-US" sz="2700" b="1" dirty="0"/>
              <a:t>Security</a:t>
            </a:r>
            <a:r>
              <a:rPr lang="en-US" sz="2700" dirty="0"/>
              <a:t> is protection from intentional harms.</a:t>
            </a:r>
            <a:endParaRPr dirty="0"/>
          </a:p>
          <a:p>
            <a:pPr marL="457200" lvl="0" indent="-228600" algn="l" rtl="0">
              <a:lnSpc>
                <a:spcPct val="90000"/>
              </a:lnSpc>
              <a:spcBef>
                <a:spcPts val="1000"/>
              </a:spcBef>
              <a:spcAft>
                <a:spcPts val="0"/>
              </a:spcAft>
              <a:buClr>
                <a:schemeClr val="dk1"/>
              </a:buClr>
              <a:buSzPts val="2000"/>
              <a:buNone/>
            </a:pPr>
            <a:endParaRPr dirty="0"/>
          </a:p>
          <a:p>
            <a:pPr marL="457200" lvl="0" indent="-228600" algn="l" rtl="0">
              <a:lnSpc>
                <a:spcPct val="90000"/>
              </a:lnSpc>
              <a:spcBef>
                <a:spcPts val="1000"/>
              </a:spcBef>
              <a:spcAft>
                <a:spcPts val="0"/>
              </a:spcAft>
              <a:buClr>
                <a:schemeClr val="dk1"/>
              </a:buClr>
              <a:buSzPts val="2000"/>
              <a:buNone/>
            </a:pPr>
            <a:r>
              <a:rPr lang="en-US" sz="2200" dirty="0"/>
              <a:t>Regulatory Requirements:</a:t>
            </a:r>
            <a:endParaRPr sz="2200" dirty="0"/>
          </a:p>
          <a:p>
            <a:pPr marL="571500" lvl="0" indent="-342900" algn="l" rtl="0">
              <a:lnSpc>
                <a:spcPct val="90000"/>
              </a:lnSpc>
              <a:spcBef>
                <a:spcPts val="1000"/>
              </a:spcBef>
              <a:spcAft>
                <a:spcPts val="0"/>
              </a:spcAft>
              <a:buClr>
                <a:schemeClr val="dk1"/>
              </a:buClr>
              <a:buSzPts val="2000"/>
              <a:buFont typeface="Arial"/>
              <a:buChar char="•"/>
            </a:pPr>
            <a:r>
              <a:rPr lang="en-US" sz="2200" b="1" dirty="0"/>
              <a:t>CPUC</a:t>
            </a:r>
            <a:r>
              <a:rPr lang="en-US" sz="2200" dirty="0"/>
              <a:t> is responsible for working with industry to ensure safety and security outcomes</a:t>
            </a:r>
            <a:endParaRPr dirty="0"/>
          </a:p>
        </p:txBody>
      </p:sp>
      <p:pic>
        <p:nvPicPr>
          <p:cNvPr id="198" name="Google Shape;198;gf398febeff_0_6"/>
          <p:cNvPicPr preferRelativeResize="0"/>
          <p:nvPr/>
        </p:nvPicPr>
        <p:blipFill rotWithShape="1">
          <a:blip r:embed="rId3">
            <a:alphaModFix/>
          </a:blip>
          <a:srcRect b="30886"/>
          <a:stretch/>
        </p:blipFill>
        <p:spPr>
          <a:xfrm>
            <a:off x="5396526" y="1518833"/>
            <a:ext cx="6345474" cy="4280117"/>
          </a:xfrm>
          <a:prstGeom prst="rect">
            <a:avLst/>
          </a:prstGeom>
          <a:noFill/>
          <a:ln>
            <a:noFill/>
          </a:ln>
        </p:spPr>
      </p:pic>
      <p:sp>
        <p:nvSpPr>
          <p:cNvPr id="199" name="Google Shape;199;gf398febeff_0_6"/>
          <p:cNvSpPr txBox="1"/>
          <p:nvPr/>
        </p:nvSpPr>
        <p:spPr>
          <a:xfrm>
            <a:off x="5517761" y="5798950"/>
            <a:ext cx="4764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sng" strike="noStrike" cap="none">
                <a:solidFill>
                  <a:schemeClr val="hlink"/>
                </a:solidFill>
                <a:latin typeface="Arial"/>
                <a:ea typeface="Arial"/>
                <a:cs typeface="Arial"/>
                <a:sym typeface="Arial"/>
                <a:hlinkClick r:id="rId4"/>
              </a:rPr>
              <a:t>Sanguinetti, Kurani, Ferguson (2019) </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7">
                                            <p:txEl>
                                              <p:pRg st="0" end="0"/>
                                            </p:txEl>
                                          </p:spTgt>
                                        </p:tgtEl>
                                        <p:attrNameLst>
                                          <p:attrName>style.visibility</p:attrName>
                                        </p:attrNameLst>
                                      </p:cBhvr>
                                      <p:to>
                                        <p:strVal val="visible"/>
                                      </p:to>
                                    </p:set>
                                    <p:animEffect transition="in" filter="fade">
                                      <p:cBhvr>
                                        <p:cTn id="7" dur="1000"/>
                                        <p:tgtEl>
                                          <p:spTgt spid="1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7">
                                            <p:txEl>
                                              <p:pRg st="1" end="1"/>
                                            </p:txEl>
                                          </p:spTgt>
                                        </p:tgtEl>
                                        <p:attrNameLst>
                                          <p:attrName>style.visibility</p:attrName>
                                        </p:attrNameLst>
                                      </p:cBhvr>
                                      <p:to>
                                        <p:strVal val="visible"/>
                                      </p:to>
                                    </p:set>
                                    <p:animEffect transition="in" filter="fade">
                                      <p:cBhvr>
                                        <p:cTn id="12" dur="1000"/>
                                        <p:tgtEl>
                                          <p:spTgt spid="19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7">
                                            <p:txEl>
                                              <p:pRg st="3" end="3"/>
                                            </p:txEl>
                                          </p:spTgt>
                                        </p:tgtEl>
                                        <p:attrNameLst>
                                          <p:attrName>style.visibility</p:attrName>
                                        </p:attrNameLst>
                                      </p:cBhvr>
                                      <p:to>
                                        <p:strVal val="visible"/>
                                      </p:to>
                                    </p:set>
                                    <p:animEffect transition="in" filter="fade">
                                      <p:cBhvr>
                                        <p:cTn id="17" dur="1000"/>
                                        <p:tgtEl>
                                          <p:spTgt spid="19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7">
                                            <p:txEl>
                                              <p:pRg st="4" end="4"/>
                                            </p:txEl>
                                          </p:spTgt>
                                        </p:tgtEl>
                                        <p:attrNameLst>
                                          <p:attrName>style.visibility</p:attrName>
                                        </p:attrNameLst>
                                      </p:cBhvr>
                                      <p:to>
                                        <p:strVal val="visible"/>
                                      </p:to>
                                    </p:set>
                                    <p:animEffect transition="in" filter="fade">
                                      <p:cBhvr>
                                        <p:cTn id="22" dur="1000"/>
                                        <p:tgtEl>
                                          <p:spTgt spid="19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22851"/>
              </a:buClr>
              <a:buSzPts val="1800"/>
              <a:buNone/>
            </a:pPr>
            <a:r>
              <a:rPr lang="en-US"/>
              <a:t>AV Electrification</a:t>
            </a:r>
            <a:endParaRPr/>
          </a:p>
        </p:txBody>
      </p:sp>
      <p:sp>
        <p:nvSpPr>
          <p:cNvPr id="205" name="Google Shape;205;p22"/>
          <p:cNvSpPr txBox="1">
            <a:spLocks noGrp="1"/>
          </p:cNvSpPr>
          <p:nvPr>
            <p:ph type="body" idx="1"/>
          </p:nvPr>
        </p:nvSpPr>
        <p:spPr>
          <a:xfrm>
            <a:off x="838201" y="1435261"/>
            <a:ext cx="6476999" cy="474170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459"/>
              <a:buNone/>
            </a:pPr>
            <a:r>
              <a:rPr lang="en-US" sz="2700" b="1"/>
              <a:t>Q: How can California encourage AVs to be deployed as ZEVs? </a:t>
            </a:r>
            <a:endParaRPr/>
          </a:p>
          <a:p>
            <a:pPr marL="0" lvl="0" indent="0" algn="l" rtl="0">
              <a:lnSpc>
                <a:spcPct val="90000"/>
              </a:lnSpc>
              <a:spcBef>
                <a:spcPts val="1000"/>
              </a:spcBef>
              <a:spcAft>
                <a:spcPts val="0"/>
              </a:spcAft>
              <a:buSzPts val="1459"/>
              <a:buNone/>
            </a:pPr>
            <a:endParaRPr sz="2700"/>
          </a:p>
          <a:p>
            <a:pPr marL="0" lvl="0" indent="0" algn="l" rtl="0">
              <a:lnSpc>
                <a:spcPct val="90000"/>
              </a:lnSpc>
              <a:spcBef>
                <a:spcPts val="1000"/>
              </a:spcBef>
              <a:spcAft>
                <a:spcPts val="0"/>
              </a:spcAft>
              <a:buSzPts val="1297"/>
              <a:buNone/>
            </a:pPr>
            <a:r>
              <a:rPr lang="en-US" sz="2400"/>
              <a:t>Potential policy mechanisms</a:t>
            </a:r>
            <a:endParaRPr sz="2400"/>
          </a:p>
          <a:p>
            <a:pPr marL="82550" lvl="0" indent="0" algn="l" rtl="0">
              <a:lnSpc>
                <a:spcPct val="90000"/>
              </a:lnSpc>
              <a:spcBef>
                <a:spcPts val="1000"/>
              </a:spcBef>
              <a:spcAft>
                <a:spcPts val="0"/>
              </a:spcAft>
              <a:buClr>
                <a:srgbClr val="548135"/>
              </a:buClr>
              <a:buSzPts val="2300"/>
              <a:buNone/>
            </a:pPr>
            <a:r>
              <a:rPr lang="en-US" sz="2300" b="1">
                <a:solidFill>
                  <a:srgbClr val="548135"/>
                </a:solidFill>
              </a:rPr>
              <a:t>State Law Now Requires AV electrification  </a:t>
            </a:r>
            <a:endParaRPr sz="2300">
              <a:solidFill>
                <a:srgbClr val="548135"/>
              </a:solidFill>
            </a:endParaRPr>
          </a:p>
          <a:p>
            <a:pPr marL="0" lvl="0" indent="0" algn="l" rtl="0">
              <a:lnSpc>
                <a:spcPct val="90000"/>
              </a:lnSpc>
              <a:spcBef>
                <a:spcPts val="1000"/>
              </a:spcBef>
              <a:spcAft>
                <a:spcPts val="0"/>
              </a:spcAft>
              <a:buSzPts val="1946"/>
              <a:buNone/>
            </a:pPr>
            <a:r>
              <a:rPr lang="en-US" sz="2300">
                <a:solidFill>
                  <a:srgbClr val="548135"/>
                </a:solidFill>
              </a:rPr>
              <a:t>(</a:t>
            </a:r>
            <a:r>
              <a:rPr lang="en-US" sz="2300" i="1">
                <a:solidFill>
                  <a:srgbClr val="548135"/>
                </a:solidFill>
              </a:rPr>
              <a:t>SB500 requires that all light duty AVs be ZEVs by 2030, omitting AVs over 8,500 lbs)</a:t>
            </a:r>
            <a:endParaRPr sz="2300"/>
          </a:p>
          <a:p>
            <a:pPr marL="342900" lvl="0" indent="-342900" algn="l" rtl="0">
              <a:lnSpc>
                <a:spcPct val="90000"/>
              </a:lnSpc>
              <a:spcBef>
                <a:spcPts val="1000"/>
              </a:spcBef>
              <a:spcAft>
                <a:spcPts val="0"/>
              </a:spcAft>
              <a:buSzPts val="1946"/>
              <a:buChar char="•"/>
            </a:pPr>
            <a:r>
              <a:rPr lang="en-US" sz="2300"/>
              <a:t>Invest in public charging infrastructure that meets the needs of AVs 	</a:t>
            </a:r>
            <a:endParaRPr/>
          </a:p>
          <a:p>
            <a:pPr marL="114300" lvl="0" indent="0" algn="l" rtl="0">
              <a:lnSpc>
                <a:spcPct val="90000"/>
              </a:lnSpc>
              <a:spcBef>
                <a:spcPts val="1000"/>
              </a:spcBef>
              <a:spcAft>
                <a:spcPts val="0"/>
              </a:spcAft>
              <a:buSzPts val="1575"/>
              <a:buNone/>
            </a:pPr>
            <a:endParaRPr/>
          </a:p>
          <a:p>
            <a:pPr marL="457200" lvl="0" indent="-228600" algn="l" rtl="0">
              <a:lnSpc>
                <a:spcPct val="90000"/>
              </a:lnSpc>
              <a:spcBef>
                <a:spcPts val="1000"/>
              </a:spcBef>
              <a:spcAft>
                <a:spcPts val="0"/>
              </a:spcAft>
              <a:buClr>
                <a:schemeClr val="dk1"/>
              </a:buClr>
              <a:buSzPts val="1800"/>
              <a:buNone/>
            </a:pPr>
            <a:endParaRPr/>
          </a:p>
        </p:txBody>
      </p:sp>
      <p:pic>
        <p:nvPicPr>
          <p:cNvPr id="206" name="Google Shape;206;p22"/>
          <p:cNvPicPr preferRelativeResize="0"/>
          <p:nvPr/>
        </p:nvPicPr>
        <p:blipFill rotWithShape="1">
          <a:blip r:embed="rId3">
            <a:alphaModFix/>
          </a:blip>
          <a:srcRect/>
          <a:stretch/>
        </p:blipFill>
        <p:spPr>
          <a:xfrm>
            <a:off x="7315200" y="2237756"/>
            <a:ext cx="4372637" cy="2382488"/>
          </a:xfrm>
          <a:prstGeom prst="rect">
            <a:avLst/>
          </a:prstGeom>
          <a:noFill/>
          <a:ln>
            <a:noFill/>
          </a:ln>
        </p:spPr>
      </p:pic>
      <p:sp>
        <p:nvSpPr>
          <p:cNvPr id="207" name="Google Shape;207;p22"/>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13</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3"/>
          <p:cNvSpPr txBox="1">
            <a:spLocks noGrp="1"/>
          </p:cNvSpPr>
          <p:nvPr>
            <p:ph type="title"/>
          </p:nvPr>
        </p:nvSpPr>
        <p:spPr>
          <a:xfrm>
            <a:off x="808319" y="583659"/>
            <a:ext cx="7199900" cy="112023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22851"/>
              </a:buClr>
              <a:buSzPts val="4000"/>
              <a:buFont typeface="Arial Black"/>
              <a:buNone/>
            </a:pPr>
            <a:r>
              <a:rPr lang="en-US"/>
              <a:t>AV Electrification Plans</a:t>
            </a:r>
            <a:endParaRPr/>
          </a:p>
        </p:txBody>
      </p:sp>
      <p:pic>
        <p:nvPicPr>
          <p:cNvPr id="214" name="Google Shape;214;p23"/>
          <p:cNvPicPr preferRelativeResize="0"/>
          <p:nvPr/>
        </p:nvPicPr>
        <p:blipFill rotWithShape="1">
          <a:blip r:embed="rId3">
            <a:alphaModFix/>
          </a:blip>
          <a:srcRect/>
          <a:stretch/>
        </p:blipFill>
        <p:spPr>
          <a:xfrm>
            <a:off x="808319" y="1237050"/>
            <a:ext cx="10717382" cy="4843246"/>
          </a:xfrm>
          <a:prstGeom prst="rect">
            <a:avLst/>
          </a:prstGeom>
          <a:noFill/>
          <a:ln>
            <a:noFill/>
          </a:ln>
        </p:spPr>
      </p:pic>
      <p:sp>
        <p:nvSpPr>
          <p:cNvPr id="215" name="Google Shape;215;p23"/>
          <p:cNvSpPr/>
          <p:nvPr/>
        </p:nvSpPr>
        <p:spPr>
          <a:xfrm>
            <a:off x="1780650" y="1703900"/>
            <a:ext cx="1671600" cy="26892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p23"/>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14</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3"/>
                                        </p:tgtEl>
                                        <p:attrNameLst>
                                          <p:attrName>style.visibility</p:attrName>
                                        </p:attrNameLst>
                                      </p:cBhvr>
                                      <p:to>
                                        <p:strVal val="visible"/>
                                      </p:to>
                                    </p:set>
                                    <p:animEffect transition="in" filter="fade">
                                      <p:cBhvr>
                                        <p:cTn id="7" dur="1"/>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22851"/>
              </a:buClr>
              <a:buSzPts val="1800"/>
              <a:buNone/>
            </a:pPr>
            <a:r>
              <a:rPr lang="en-US"/>
              <a:t>AVs and Pooling</a:t>
            </a:r>
            <a:endParaRPr/>
          </a:p>
        </p:txBody>
      </p:sp>
      <p:sp>
        <p:nvSpPr>
          <p:cNvPr id="223" name="Google Shape;223;p20"/>
          <p:cNvSpPr txBox="1">
            <a:spLocks noGrp="1"/>
          </p:cNvSpPr>
          <p:nvPr>
            <p:ph type="body" idx="1"/>
          </p:nvPr>
        </p:nvSpPr>
        <p:spPr>
          <a:xfrm>
            <a:off x="838200" y="1690688"/>
            <a:ext cx="10187152" cy="4261500"/>
          </a:xfrm>
          <a:prstGeom prst="rect">
            <a:avLst/>
          </a:prstGeom>
          <a:noFill/>
          <a:ln>
            <a:noFill/>
          </a:ln>
        </p:spPr>
        <p:txBody>
          <a:bodyPr spcFirstLastPara="1" wrap="square" lIns="91425" tIns="45700" rIns="91425" bIns="45700" anchor="t" anchorCtr="0">
            <a:normAutofit lnSpcReduction="10000"/>
          </a:bodyPr>
          <a:lstStyle/>
          <a:p>
            <a:pPr marL="114300" lvl="0" indent="0" algn="l" rtl="0">
              <a:lnSpc>
                <a:spcPct val="90000"/>
              </a:lnSpc>
              <a:spcBef>
                <a:spcPts val="1000"/>
              </a:spcBef>
              <a:spcAft>
                <a:spcPts val="0"/>
              </a:spcAft>
              <a:buSzPts val="1800"/>
              <a:buNone/>
            </a:pPr>
            <a:r>
              <a:rPr lang="en-US" sz="2700" b="1"/>
              <a:t>Q: How can the state discourage personal ownership of AVs and zero mile trips? </a:t>
            </a:r>
            <a:endParaRPr/>
          </a:p>
          <a:p>
            <a:pPr marL="114300" lvl="0" indent="0" algn="l" rtl="0">
              <a:lnSpc>
                <a:spcPct val="90000"/>
              </a:lnSpc>
              <a:spcBef>
                <a:spcPts val="1000"/>
              </a:spcBef>
              <a:spcAft>
                <a:spcPts val="0"/>
              </a:spcAft>
              <a:buSzPts val="1800"/>
              <a:buNone/>
            </a:pPr>
            <a:endParaRPr sz="3200" b="1"/>
          </a:p>
          <a:p>
            <a:pPr marL="114300" lvl="0" indent="0" algn="l" rtl="0">
              <a:lnSpc>
                <a:spcPct val="90000"/>
              </a:lnSpc>
              <a:spcBef>
                <a:spcPts val="1000"/>
              </a:spcBef>
              <a:spcAft>
                <a:spcPts val="0"/>
              </a:spcAft>
              <a:buSzPts val="1800"/>
              <a:buNone/>
            </a:pPr>
            <a:r>
              <a:rPr lang="en-US" sz="2400"/>
              <a:t>Potential Policy Mechanisms: </a:t>
            </a:r>
            <a:endParaRPr/>
          </a:p>
          <a:p>
            <a:pPr marL="457200" lvl="0" indent="-342900" algn="l" rtl="0">
              <a:lnSpc>
                <a:spcPct val="90000"/>
              </a:lnSpc>
              <a:spcBef>
                <a:spcPts val="1000"/>
              </a:spcBef>
              <a:spcAft>
                <a:spcPts val="0"/>
              </a:spcAft>
              <a:buClr>
                <a:schemeClr val="dk1"/>
              </a:buClr>
              <a:buSzPts val="1800"/>
              <a:buChar char="•"/>
            </a:pPr>
            <a:r>
              <a:rPr lang="en-US" sz="2400"/>
              <a:t>Registration fees for personally owned AVs. 	</a:t>
            </a:r>
            <a:endParaRPr sz="2400"/>
          </a:p>
          <a:p>
            <a:pPr marL="457200" lvl="0" indent="-342900" algn="l" rtl="0">
              <a:lnSpc>
                <a:spcPct val="90000"/>
              </a:lnSpc>
              <a:spcBef>
                <a:spcPts val="1000"/>
              </a:spcBef>
              <a:spcAft>
                <a:spcPts val="0"/>
              </a:spcAft>
              <a:buClr>
                <a:schemeClr val="dk1"/>
              </a:buClr>
              <a:buSzPts val="1800"/>
              <a:buChar char="•"/>
            </a:pPr>
            <a:r>
              <a:rPr lang="en-US" sz="2400"/>
              <a:t>Road user fees that charges privately owned AVs on a GHG-per-mile basis (with additional charges for empty miles) while ensuring user privacy. 	</a:t>
            </a:r>
            <a:endParaRPr sz="2400"/>
          </a:p>
          <a:p>
            <a:pPr marL="457200" lvl="0" indent="-342900" algn="l" rtl="0">
              <a:lnSpc>
                <a:spcPct val="90000"/>
              </a:lnSpc>
              <a:spcBef>
                <a:spcPts val="1000"/>
              </a:spcBef>
              <a:spcAft>
                <a:spcPts val="0"/>
              </a:spcAft>
              <a:buClr>
                <a:schemeClr val="dk1"/>
              </a:buClr>
              <a:buSzPts val="1800"/>
              <a:buChar char="•"/>
            </a:pPr>
            <a:r>
              <a:rPr lang="en-US" sz="2400"/>
              <a:t>Feebates to support more efficient modes of travel (e.g., public transit, biking, and walking), equitable access, and maintenance of public infrastructure. (Targeted reinvestment of fee revenues listed above.)</a:t>
            </a:r>
            <a:endParaRPr sz="2400"/>
          </a:p>
        </p:txBody>
      </p:sp>
      <p:sp>
        <p:nvSpPr>
          <p:cNvPr id="224" name="Google Shape;224;p20"/>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15</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3">
                                            <p:txEl>
                                              <p:pRg st="0" end="0"/>
                                            </p:txEl>
                                          </p:spTgt>
                                        </p:tgtEl>
                                        <p:attrNameLst>
                                          <p:attrName>style.visibility</p:attrName>
                                        </p:attrNameLst>
                                      </p:cBhvr>
                                      <p:to>
                                        <p:strVal val="visible"/>
                                      </p:to>
                                    </p:set>
                                    <p:animEffect transition="in" filter="fade">
                                      <p:cBhvr>
                                        <p:cTn id="7" dur="1000"/>
                                        <p:tgtEl>
                                          <p:spTgt spid="2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3">
                                            <p:txEl>
                                              <p:pRg st="1" end="1"/>
                                            </p:txEl>
                                          </p:spTgt>
                                        </p:tgtEl>
                                        <p:attrNameLst>
                                          <p:attrName>style.visibility</p:attrName>
                                        </p:attrNameLst>
                                      </p:cBhvr>
                                      <p:to>
                                        <p:strVal val="visible"/>
                                      </p:to>
                                    </p:set>
                                    <p:animEffect transition="in" filter="fade">
                                      <p:cBhvr>
                                        <p:cTn id="12" dur="1000"/>
                                        <p:tgtEl>
                                          <p:spTgt spid="2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3">
                                            <p:txEl>
                                              <p:pRg st="2" end="2"/>
                                            </p:txEl>
                                          </p:spTgt>
                                        </p:tgtEl>
                                        <p:attrNameLst>
                                          <p:attrName>style.visibility</p:attrName>
                                        </p:attrNameLst>
                                      </p:cBhvr>
                                      <p:to>
                                        <p:strVal val="visible"/>
                                      </p:to>
                                    </p:set>
                                    <p:animEffect transition="in" filter="fade">
                                      <p:cBhvr>
                                        <p:cTn id="17" dur="1000"/>
                                        <p:tgtEl>
                                          <p:spTgt spid="2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3">
                                            <p:txEl>
                                              <p:pRg st="3" end="3"/>
                                            </p:txEl>
                                          </p:spTgt>
                                        </p:tgtEl>
                                        <p:attrNameLst>
                                          <p:attrName>style.visibility</p:attrName>
                                        </p:attrNameLst>
                                      </p:cBhvr>
                                      <p:to>
                                        <p:strVal val="visible"/>
                                      </p:to>
                                    </p:set>
                                    <p:animEffect transition="in" filter="fade">
                                      <p:cBhvr>
                                        <p:cTn id="22" dur="1000"/>
                                        <p:tgtEl>
                                          <p:spTgt spid="2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3">
                                            <p:txEl>
                                              <p:pRg st="4" end="4"/>
                                            </p:txEl>
                                          </p:spTgt>
                                        </p:tgtEl>
                                        <p:attrNameLst>
                                          <p:attrName>style.visibility</p:attrName>
                                        </p:attrNameLst>
                                      </p:cBhvr>
                                      <p:to>
                                        <p:strVal val="visible"/>
                                      </p:to>
                                    </p:set>
                                    <p:animEffect transition="in" filter="fade">
                                      <p:cBhvr>
                                        <p:cTn id="27" dur="1000"/>
                                        <p:tgtEl>
                                          <p:spTgt spid="2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3">
                                            <p:txEl>
                                              <p:pRg st="5" end="5"/>
                                            </p:txEl>
                                          </p:spTgt>
                                        </p:tgtEl>
                                        <p:attrNameLst>
                                          <p:attrName>style.visibility</p:attrName>
                                        </p:attrNameLst>
                                      </p:cBhvr>
                                      <p:to>
                                        <p:strVal val="visible"/>
                                      </p:to>
                                    </p:set>
                                    <p:animEffect transition="in" filter="fade">
                                      <p:cBhvr>
                                        <p:cTn id="32" dur="1000"/>
                                        <p:tgtEl>
                                          <p:spTgt spid="2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22851"/>
              </a:buClr>
              <a:buSzPts val="1800"/>
              <a:buNone/>
            </a:pPr>
            <a:r>
              <a:rPr lang="en-US"/>
              <a:t>Transit and Interoperability</a:t>
            </a:r>
            <a:endParaRPr/>
          </a:p>
        </p:txBody>
      </p:sp>
      <p:sp>
        <p:nvSpPr>
          <p:cNvPr id="230" name="Google Shape;230;p18"/>
          <p:cNvSpPr txBox="1">
            <a:spLocks noGrp="1"/>
          </p:cNvSpPr>
          <p:nvPr>
            <p:ph type="body" idx="1"/>
          </p:nvPr>
        </p:nvSpPr>
        <p:spPr>
          <a:xfrm>
            <a:off x="838200" y="1540042"/>
            <a:ext cx="10691100" cy="4636857"/>
          </a:xfrm>
          <a:prstGeom prst="rect">
            <a:avLst/>
          </a:prstGeom>
          <a:noFill/>
          <a:ln>
            <a:noFill/>
          </a:ln>
        </p:spPr>
        <p:txBody>
          <a:bodyPr spcFirstLastPara="1" wrap="square" lIns="91425" tIns="45700" rIns="91425" bIns="45700" anchor="t" anchorCtr="0">
            <a:normAutofit lnSpcReduction="10000"/>
          </a:bodyPr>
          <a:lstStyle/>
          <a:p>
            <a:pPr marL="114300" lvl="0" indent="0" algn="l" rtl="0">
              <a:lnSpc>
                <a:spcPct val="90000"/>
              </a:lnSpc>
              <a:spcBef>
                <a:spcPts val="1000"/>
              </a:spcBef>
              <a:spcAft>
                <a:spcPts val="0"/>
              </a:spcAft>
              <a:buSzPts val="1080"/>
              <a:buNone/>
            </a:pPr>
            <a:r>
              <a:rPr lang="en-US" sz="2700" b="1"/>
              <a:t>Q: How can the state support AVs that are complementary to public transit? </a:t>
            </a:r>
            <a:endParaRPr/>
          </a:p>
          <a:p>
            <a:pPr marL="114300" lvl="0" indent="0" algn="l" rtl="0">
              <a:lnSpc>
                <a:spcPct val="90000"/>
              </a:lnSpc>
              <a:spcBef>
                <a:spcPts val="1000"/>
              </a:spcBef>
              <a:spcAft>
                <a:spcPts val="0"/>
              </a:spcAft>
              <a:buSzPts val="1080"/>
              <a:buNone/>
            </a:pPr>
            <a:endParaRPr sz="2700" b="1"/>
          </a:p>
          <a:p>
            <a:pPr marL="114300" lvl="0" indent="0" algn="l" rtl="0">
              <a:lnSpc>
                <a:spcPct val="90000"/>
              </a:lnSpc>
              <a:spcBef>
                <a:spcPts val="1000"/>
              </a:spcBef>
              <a:spcAft>
                <a:spcPts val="0"/>
              </a:spcAft>
              <a:buSzPts val="1878"/>
              <a:buNone/>
            </a:pPr>
            <a:r>
              <a:rPr lang="en-US" sz="2400"/>
              <a:t>Potential Policy Mechanisms: </a:t>
            </a:r>
            <a:endParaRPr sz="2400"/>
          </a:p>
          <a:p>
            <a:pPr marL="457200" lvl="0" indent="-334351" algn="l" rtl="0">
              <a:lnSpc>
                <a:spcPct val="90000"/>
              </a:lnSpc>
              <a:spcBef>
                <a:spcPts val="1000"/>
              </a:spcBef>
              <a:spcAft>
                <a:spcPts val="0"/>
              </a:spcAft>
              <a:buClr>
                <a:schemeClr val="dk1"/>
              </a:buClr>
              <a:buSzPts val="1878"/>
              <a:buChar char="•"/>
            </a:pPr>
            <a:r>
              <a:rPr lang="en-US" sz="2400"/>
              <a:t>New grant opportunities - transit-complementary service</a:t>
            </a:r>
            <a:endParaRPr sz="2400"/>
          </a:p>
          <a:p>
            <a:pPr marL="457200" lvl="0" indent="-334351" algn="l" rtl="0">
              <a:lnSpc>
                <a:spcPct val="90000"/>
              </a:lnSpc>
              <a:spcBef>
                <a:spcPts val="1000"/>
              </a:spcBef>
              <a:spcAft>
                <a:spcPts val="0"/>
              </a:spcAft>
              <a:buClr>
                <a:schemeClr val="dk1"/>
              </a:buClr>
              <a:buSzPts val="1878"/>
              <a:buChar char="•"/>
            </a:pPr>
            <a:r>
              <a:rPr lang="en-US" sz="2400"/>
              <a:t>Spending flexibility for current funds</a:t>
            </a:r>
            <a:endParaRPr sz="2400"/>
          </a:p>
          <a:p>
            <a:pPr marL="457200" lvl="0" indent="-334351" algn="l" rtl="0">
              <a:lnSpc>
                <a:spcPct val="90000"/>
              </a:lnSpc>
              <a:spcBef>
                <a:spcPts val="1000"/>
              </a:spcBef>
              <a:spcAft>
                <a:spcPts val="0"/>
              </a:spcAft>
              <a:buClr>
                <a:schemeClr val="dk1"/>
              </a:buClr>
              <a:buSzPts val="1878"/>
              <a:buChar char="•"/>
            </a:pPr>
            <a:r>
              <a:rPr lang="en-US" sz="2400"/>
              <a:t>Guidelines for equitable AV service as a prerequisite for credits or permits</a:t>
            </a:r>
            <a:endParaRPr/>
          </a:p>
          <a:p>
            <a:pPr marL="457200" lvl="0" indent="-334351" algn="l" rtl="0">
              <a:lnSpc>
                <a:spcPct val="90000"/>
              </a:lnSpc>
              <a:spcBef>
                <a:spcPts val="1000"/>
              </a:spcBef>
              <a:spcAft>
                <a:spcPts val="0"/>
              </a:spcAft>
              <a:buSzPts val="1878"/>
              <a:buChar char="•"/>
            </a:pPr>
            <a:r>
              <a:rPr lang="en-US" sz="2400"/>
              <a:t>Guidelines for AV booking and payment (for open-loop and open-API) and alternatives for cash and app-based service ensure universal accessibility and transit integration. 	</a:t>
            </a:r>
            <a:endParaRPr sz="2400" b="1" baseline="30000"/>
          </a:p>
          <a:p>
            <a:pPr marL="114300" lvl="0" indent="0" algn="l" rtl="0">
              <a:lnSpc>
                <a:spcPct val="90000"/>
              </a:lnSpc>
              <a:spcBef>
                <a:spcPts val="1000"/>
              </a:spcBef>
              <a:spcAft>
                <a:spcPts val="0"/>
              </a:spcAft>
              <a:buSzPts val="1800"/>
              <a:buNone/>
            </a:pPr>
            <a:r>
              <a:rPr lang="en-US" sz="3200" b="1" baseline="30000"/>
              <a:t>	</a:t>
            </a:r>
            <a:endParaRPr/>
          </a:p>
          <a:p>
            <a:pPr marL="457200" lvl="0" indent="-228600" algn="l" rtl="0">
              <a:lnSpc>
                <a:spcPct val="90000"/>
              </a:lnSpc>
              <a:spcBef>
                <a:spcPts val="1000"/>
              </a:spcBef>
              <a:spcAft>
                <a:spcPts val="0"/>
              </a:spcAft>
              <a:buClr>
                <a:schemeClr val="dk1"/>
              </a:buClr>
              <a:buSzPts val="18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0">
                                            <p:txEl>
                                              <p:pRg st="0" end="0"/>
                                            </p:txEl>
                                          </p:spTgt>
                                        </p:tgtEl>
                                        <p:attrNameLst>
                                          <p:attrName>style.visibility</p:attrName>
                                        </p:attrNameLst>
                                      </p:cBhvr>
                                      <p:to>
                                        <p:strVal val="visible"/>
                                      </p:to>
                                    </p:set>
                                    <p:animEffect transition="in" filter="fade">
                                      <p:cBhvr>
                                        <p:cTn id="7" dur="1000"/>
                                        <p:tgtEl>
                                          <p:spTgt spid="2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0">
                                            <p:txEl>
                                              <p:pRg st="1" end="1"/>
                                            </p:txEl>
                                          </p:spTgt>
                                        </p:tgtEl>
                                        <p:attrNameLst>
                                          <p:attrName>style.visibility</p:attrName>
                                        </p:attrNameLst>
                                      </p:cBhvr>
                                      <p:to>
                                        <p:strVal val="visible"/>
                                      </p:to>
                                    </p:set>
                                    <p:animEffect transition="in" filter="fade">
                                      <p:cBhvr>
                                        <p:cTn id="12" dur="1000"/>
                                        <p:tgtEl>
                                          <p:spTgt spid="2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0">
                                            <p:txEl>
                                              <p:pRg st="2" end="2"/>
                                            </p:txEl>
                                          </p:spTgt>
                                        </p:tgtEl>
                                        <p:attrNameLst>
                                          <p:attrName>style.visibility</p:attrName>
                                        </p:attrNameLst>
                                      </p:cBhvr>
                                      <p:to>
                                        <p:strVal val="visible"/>
                                      </p:to>
                                    </p:set>
                                    <p:animEffect transition="in" filter="fade">
                                      <p:cBhvr>
                                        <p:cTn id="17" dur="1000"/>
                                        <p:tgtEl>
                                          <p:spTgt spid="23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0">
                                            <p:txEl>
                                              <p:pRg st="3" end="3"/>
                                            </p:txEl>
                                          </p:spTgt>
                                        </p:tgtEl>
                                        <p:attrNameLst>
                                          <p:attrName>style.visibility</p:attrName>
                                        </p:attrNameLst>
                                      </p:cBhvr>
                                      <p:to>
                                        <p:strVal val="visible"/>
                                      </p:to>
                                    </p:set>
                                    <p:animEffect transition="in" filter="fade">
                                      <p:cBhvr>
                                        <p:cTn id="22" dur="1000"/>
                                        <p:tgtEl>
                                          <p:spTgt spid="23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0">
                                            <p:txEl>
                                              <p:pRg st="4" end="4"/>
                                            </p:txEl>
                                          </p:spTgt>
                                        </p:tgtEl>
                                        <p:attrNameLst>
                                          <p:attrName>style.visibility</p:attrName>
                                        </p:attrNameLst>
                                      </p:cBhvr>
                                      <p:to>
                                        <p:strVal val="visible"/>
                                      </p:to>
                                    </p:set>
                                    <p:animEffect transition="in" filter="fade">
                                      <p:cBhvr>
                                        <p:cTn id="27" dur="1000"/>
                                        <p:tgtEl>
                                          <p:spTgt spid="23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0">
                                            <p:txEl>
                                              <p:pRg st="5" end="5"/>
                                            </p:txEl>
                                          </p:spTgt>
                                        </p:tgtEl>
                                        <p:attrNameLst>
                                          <p:attrName>style.visibility</p:attrName>
                                        </p:attrNameLst>
                                      </p:cBhvr>
                                      <p:to>
                                        <p:strVal val="visible"/>
                                      </p:to>
                                    </p:set>
                                    <p:animEffect transition="in" filter="fade">
                                      <p:cBhvr>
                                        <p:cTn id="32" dur="1000"/>
                                        <p:tgtEl>
                                          <p:spTgt spid="23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30">
                                            <p:txEl>
                                              <p:pRg st="6" end="6"/>
                                            </p:txEl>
                                          </p:spTgt>
                                        </p:tgtEl>
                                        <p:attrNameLst>
                                          <p:attrName>style.visibility</p:attrName>
                                        </p:attrNameLst>
                                      </p:cBhvr>
                                      <p:to>
                                        <p:strVal val="visible"/>
                                      </p:to>
                                    </p:set>
                                    <p:animEffect transition="in" filter="fade">
                                      <p:cBhvr>
                                        <p:cTn id="37" dur="1000"/>
                                        <p:tgtEl>
                                          <p:spTgt spid="23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30">
                                            <p:txEl>
                                              <p:pRg st="7" end="7"/>
                                            </p:txEl>
                                          </p:spTgt>
                                        </p:tgtEl>
                                        <p:attrNameLst>
                                          <p:attrName>style.visibility</p:attrName>
                                        </p:attrNameLst>
                                      </p:cBhvr>
                                      <p:to>
                                        <p:strVal val="visible"/>
                                      </p:to>
                                    </p:set>
                                    <p:animEffect transition="in" filter="fade">
                                      <p:cBhvr>
                                        <p:cTn id="42" dur="1000"/>
                                        <p:tgtEl>
                                          <p:spTgt spid="23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30">
                                            <p:txEl>
                                              <p:pRg st="8" end="8"/>
                                            </p:txEl>
                                          </p:spTgt>
                                        </p:tgtEl>
                                        <p:attrNameLst>
                                          <p:attrName>style.visibility</p:attrName>
                                        </p:attrNameLst>
                                      </p:cBhvr>
                                      <p:to>
                                        <p:strVal val="visible"/>
                                      </p:to>
                                    </p:set>
                                    <p:animEffect transition="in" filter="fade">
                                      <p:cBhvr>
                                        <p:cTn id="47" dur="1000"/>
                                        <p:tgtEl>
                                          <p:spTgt spid="23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22851"/>
              </a:buClr>
              <a:buSzPts val="1800"/>
              <a:buNone/>
            </a:pPr>
            <a:r>
              <a:rPr lang="en-US"/>
              <a:t>Rural and Suburban AV Service</a:t>
            </a:r>
            <a:endParaRPr/>
          </a:p>
        </p:txBody>
      </p:sp>
      <p:sp>
        <p:nvSpPr>
          <p:cNvPr id="236" name="Google Shape;236;p24"/>
          <p:cNvSpPr txBox="1">
            <a:spLocks noGrp="1"/>
          </p:cNvSpPr>
          <p:nvPr>
            <p:ph type="body" idx="1"/>
          </p:nvPr>
        </p:nvSpPr>
        <p:spPr>
          <a:xfrm>
            <a:off x="838200" y="1435249"/>
            <a:ext cx="10515600" cy="5422800"/>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1946"/>
              <a:buNone/>
            </a:pPr>
            <a:r>
              <a:rPr lang="en-US" b="1"/>
              <a:t>Q: Should the state encourage AV mobility service providers to provide service to rural and suburban areas? </a:t>
            </a:r>
            <a:endParaRPr/>
          </a:p>
          <a:p>
            <a:pPr marL="105033" lvl="0" indent="0" algn="l" rtl="0">
              <a:lnSpc>
                <a:spcPct val="90000"/>
              </a:lnSpc>
              <a:spcBef>
                <a:spcPts val="1000"/>
              </a:spcBef>
              <a:spcAft>
                <a:spcPts val="0"/>
              </a:spcAft>
              <a:buClr>
                <a:schemeClr val="dk1"/>
              </a:buClr>
              <a:buSzPts val="1946"/>
              <a:buNone/>
            </a:pPr>
            <a:endParaRPr/>
          </a:p>
          <a:p>
            <a:pPr marL="105033" lvl="0" indent="0" algn="l" rtl="0">
              <a:lnSpc>
                <a:spcPct val="90000"/>
              </a:lnSpc>
              <a:spcBef>
                <a:spcPts val="1000"/>
              </a:spcBef>
              <a:spcAft>
                <a:spcPts val="0"/>
              </a:spcAft>
              <a:buClr>
                <a:schemeClr val="dk1"/>
              </a:buClr>
              <a:buSzPts val="1946"/>
              <a:buNone/>
            </a:pPr>
            <a:r>
              <a:rPr lang="en-US" sz="2400"/>
              <a:t>Potential Policy Mechanisms</a:t>
            </a:r>
            <a:endParaRPr/>
          </a:p>
          <a:p>
            <a:pPr marL="457200" lvl="0" indent="-352167" algn="l" rtl="0">
              <a:lnSpc>
                <a:spcPct val="90000"/>
              </a:lnSpc>
              <a:spcBef>
                <a:spcPts val="1000"/>
              </a:spcBef>
              <a:spcAft>
                <a:spcPts val="0"/>
              </a:spcAft>
              <a:buClr>
                <a:schemeClr val="dk1"/>
              </a:buClr>
              <a:buSzPts val="1946"/>
              <a:buChar char="•"/>
            </a:pPr>
            <a:r>
              <a:rPr lang="en-US" sz="2400"/>
              <a:t>Provide guidance for community needs assessment to ensure AV service can improve on status quo options and achieve </a:t>
            </a:r>
            <a:r>
              <a:rPr lang="en-US" sz="2400" i="1"/>
              <a:t>equitable and sustainable long-term outcomes</a:t>
            </a:r>
            <a:r>
              <a:rPr lang="en-US" sz="2400"/>
              <a:t>. 	</a:t>
            </a:r>
            <a:endParaRPr sz="2400"/>
          </a:p>
          <a:p>
            <a:pPr marL="457200" lvl="0" indent="-352167" algn="l" rtl="0">
              <a:lnSpc>
                <a:spcPct val="90000"/>
              </a:lnSpc>
              <a:spcBef>
                <a:spcPts val="1000"/>
              </a:spcBef>
              <a:spcAft>
                <a:spcPts val="0"/>
              </a:spcAft>
              <a:buClr>
                <a:schemeClr val="dk1"/>
              </a:buClr>
              <a:buSzPts val="1946"/>
              <a:buChar char="•"/>
            </a:pPr>
            <a:r>
              <a:rPr lang="en-US" sz="2400"/>
              <a:t>Rewards, credits, or subsidies for operating where density may not demand service? (especially disadvantaged communities)</a:t>
            </a:r>
            <a:r>
              <a:rPr lang="en-US"/>
              <a:t>	</a:t>
            </a:r>
            <a:endParaRPr/>
          </a:p>
        </p:txBody>
      </p:sp>
      <p:sp>
        <p:nvSpPr>
          <p:cNvPr id="237" name="Google Shape;237;p24"/>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22851"/>
              </a:buClr>
              <a:buSzPts val="1800"/>
              <a:buNone/>
            </a:pPr>
            <a:r>
              <a:rPr lang="en-US"/>
              <a:t>AVs and Workforce</a:t>
            </a:r>
            <a:endParaRPr/>
          </a:p>
        </p:txBody>
      </p:sp>
      <p:sp>
        <p:nvSpPr>
          <p:cNvPr id="243" name="Google Shape;243;p28"/>
          <p:cNvSpPr txBox="1">
            <a:spLocks noGrp="1"/>
          </p:cNvSpPr>
          <p:nvPr>
            <p:ph type="body" idx="1"/>
          </p:nvPr>
        </p:nvSpPr>
        <p:spPr>
          <a:xfrm>
            <a:off x="838200" y="1435261"/>
            <a:ext cx="10515600" cy="4741800"/>
          </a:xfrm>
          <a:prstGeom prst="rect">
            <a:avLst/>
          </a:prstGeom>
          <a:noFill/>
          <a:ln>
            <a:noFill/>
          </a:ln>
        </p:spPr>
        <p:txBody>
          <a:bodyPr spcFirstLastPara="1" wrap="square" lIns="91425" tIns="45700" rIns="91425" bIns="45700" anchor="t" anchorCtr="0">
            <a:normAutofit lnSpcReduction="10000"/>
          </a:bodyPr>
          <a:lstStyle/>
          <a:p>
            <a:pPr marL="114300" lvl="0" indent="0" algn="l" rtl="0">
              <a:lnSpc>
                <a:spcPct val="90000"/>
              </a:lnSpc>
              <a:spcBef>
                <a:spcPts val="1000"/>
              </a:spcBef>
              <a:spcAft>
                <a:spcPts val="0"/>
              </a:spcAft>
              <a:buSzPts val="2104"/>
              <a:buNone/>
            </a:pPr>
            <a:r>
              <a:rPr lang="en-US" sz="2700" b="1" dirty="0"/>
              <a:t>Q: Should the state establish workforce impact mitigation strategies for AVs?</a:t>
            </a:r>
            <a:endParaRPr sz="2700" dirty="0"/>
          </a:p>
          <a:p>
            <a:pPr marL="114300" lvl="0" indent="0" algn="l" rtl="0">
              <a:lnSpc>
                <a:spcPct val="90000"/>
              </a:lnSpc>
              <a:spcBef>
                <a:spcPts val="1000"/>
              </a:spcBef>
              <a:spcAft>
                <a:spcPts val="0"/>
              </a:spcAft>
              <a:buSzPts val="2104"/>
              <a:buNone/>
            </a:pPr>
            <a:endParaRPr b="1" dirty="0"/>
          </a:p>
          <a:p>
            <a:pPr marL="114300" lvl="0" indent="0" algn="l" rtl="0">
              <a:lnSpc>
                <a:spcPct val="90000"/>
              </a:lnSpc>
              <a:spcBef>
                <a:spcPts val="1000"/>
              </a:spcBef>
              <a:spcAft>
                <a:spcPts val="0"/>
              </a:spcAft>
              <a:buSzPts val="2104"/>
              <a:buNone/>
            </a:pPr>
            <a:r>
              <a:rPr lang="en-US" sz="2400" dirty="0"/>
              <a:t>Potential policy Mechanisms:</a:t>
            </a:r>
            <a:endParaRPr sz="2400" dirty="0"/>
          </a:p>
          <a:p>
            <a:pPr marL="457200" lvl="0" indent="-380996" algn="l" rtl="0">
              <a:lnSpc>
                <a:spcPct val="90000"/>
              </a:lnSpc>
              <a:spcBef>
                <a:spcPts val="1000"/>
              </a:spcBef>
              <a:spcAft>
                <a:spcPts val="0"/>
              </a:spcAft>
              <a:buClr>
                <a:schemeClr val="dk1"/>
              </a:buClr>
              <a:buSzPts val="2400"/>
              <a:buChar char="•"/>
            </a:pPr>
            <a:r>
              <a:rPr lang="en-US" sz="2400" dirty="0"/>
              <a:t>Target retraining programs to future proof skills for drivers. </a:t>
            </a:r>
            <a:endParaRPr sz="2400" dirty="0"/>
          </a:p>
          <a:p>
            <a:pPr marL="457200" lvl="0" indent="-380996" algn="l" rtl="0">
              <a:lnSpc>
                <a:spcPct val="90000"/>
              </a:lnSpc>
              <a:spcBef>
                <a:spcPts val="1000"/>
              </a:spcBef>
              <a:spcAft>
                <a:spcPts val="0"/>
              </a:spcAft>
              <a:buClr>
                <a:schemeClr val="dk1"/>
              </a:buClr>
              <a:buSzPts val="2400"/>
              <a:buChar char="•"/>
            </a:pPr>
            <a:r>
              <a:rPr lang="en-US" sz="2400" dirty="0"/>
              <a:t>Investigate how partial automation that can yield safety benefits for workers and community members.</a:t>
            </a:r>
            <a:endParaRPr sz="2400" dirty="0"/>
          </a:p>
          <a:p>
            <a:pPr marL="457200" lvl="0" indent="-380996" algn="l" rtl="0">
              <a:lnSpc>
                <a:spcPct val="90000"/>
              </a:lnSpc>
              <a:spcBef>
                <a:spcPts val="1000"/>
              </a:spcBef>
              <a:spcAft>
                <a:spcPts val="0"/>
              </a:spcAft>
              <a:buClr>
                <a:schemeClr val="dk1"/>
              </a:buClr>
              <a:buSzPts val="2400"/>
              <a:buChar char="•"/>
            </a:pPr>
            <a:r>
              <a:rPr lang="en-US" sz="2400" dirty="0"/>
              <a:t>Target data collection strategies toward monitoring workforce safety and effects. 	</a:t>
            </a:r>
            <a:endParaRPr sz="2400" dirty="0"/>
          </a:p>
          <a:p>
            <a:pPr marL="457200" lvl="0" indent="-362186" algn="l" rtl="0">
              <a:lnSpc>
                <a:spcPct val="90000"/>
              </a:lnSpc>
              <a:spcBef>
                <a:spcPts val="1000"/>
              </a:spcBef>
              <a:spcAft>
                <a:spcPts val="0"/>
              </a:spcAft>
              <a:buClr>
                <a:schemeClr val="dk1"/>
              </a:buClr>
              <a:buSzPts val="2104"/>
              <a:buChar char="•"/>
            </a:pPr>
            <a:r>
              <a:rPr lang="en-US" sz="2400" dirty="0"/>
              <a:t>Ensure a robust stakeholder engagement process includes drivers, so they can contribute their knowledge and expertise toward the transportation innovation sector. </a:t>
            </a:r>
            <a:r>
              <a:rPr lang="en-US" sz="2600" dirty="0"/>
              <a:t>	</a:t>
            </a:r>
            <a:endParaRPr sz="2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f398febeff_0_51"/>
          <p:cNvSpPr txBox="1">
            <a:spLocks noGrp="1"/>
          </p:cNvSpPr>
          <p:nvPr>
            <p:ph type="title"/>
          </p:nvPr>
        </p:nvSpPr>
        <p:spPr>
          <a:xfrm>
            <a:off x="838200" y="365125"/>
            <a:ext cx="5181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000"/>
              <a:buNone/>
            </a:pPr>
            <a:endParaRPr/>
          </a:p>
        </p:txBody>
      </p:sp>
      <p:sp>
        <p:nvSpPr>
          <p:cNvPr id="250" name="Google Shape;250;gf398febeff_0_51"/>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2000"/>
              <a:buNone/>
            </a:pPr>
            <a:endParaRPr/>
          </a:p>
        </p:txBody>
      </p:sp>
      <p:sp>
        <p:nvSpPr>
          <p:cNvPr id="251" name="Google Shape;251;gf398febeff_0_51"/>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2000"/>
              <a:buNone/>
            </a:pPr>
            <a:endParaRPr/>
          </a:p>
        </p:txBody>
      </p:sp>
      <p:pic>
        <p:nvPicPr>
          <p:cNvPr id="252" name="Google Shape;252;gf398febeff_0_51"/>
          <p:cNvPicPr preferRelativeResize="0"/>
          <p:nvPr/>
        </p:nvPicPr>
        <p:blipFill rotWithShape="1">
          <a:blip r:embed="rId3">
            <a:alphaModFix/>
          </a:blip>
          <a:srcRect/>
          <a:stretch/>
        </p:blipFill>
        <p:spPr>
          <a:xfrm>
            <a:off x="0" y="0"/>
            <a:ext cx="12344629" cy="6858000"/>
          </a:xfrm>
          <a:prstGeom prst="rect">
            <a:avLst/>
          </a:prstGeom>
          <a:noFill/>
          <a:ln>
            <a:noFill/>
          </a:ln>
        </p:spPr>
      </p:pic>
      <p:sp>
        <p:nvSpPr>
          <p:cNvPr id="253" name="Google Shape;253;gf398febeff_0_51"/>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2"/>
          <p:cNvPicPr preferRelativeResize="0">
            <a:picLocks noGrp="1"/>
          </p:cNvPicPr>
          <p:nvPr>
            <p:ph type="pic" idx="2"/>
          </p:nvPr>
        </p:nvPicPr>
        <p:blipFill rotWithShape="1">
          <a:blip r:embed="rId3">
            <a:alphaModFix/>
          </a:blip>
          <a:srcRect t="2197" b="8474"/>
          <a:stretch/>
        </p:blipFill>
        <p:spPr>
          <a:xfrm>
            <a:off x="562015" y="1789526"/>
            <a:ext cx="7373295" cy="4993590"/>
          </a:xfrm>
          <a:prstGeom prst="rect">
            <a:avLst/>
          </a:prstGeom>
          <a:noFill/>
          <a:ln>
            <a:noFill/>
          </a:ln>
        </p:spPr>
      </p:pic>
      <p:sp>
        <p:nvSpPr>
          <p:cNvPr id="100" name="Google Shape;100;p2"/>
          <p:cNvSpPr txBox="1">
            <a:spLocks noGrp="1"/>
          </p:cNvSpPr>
          <p:nvPr>
            <p:ph type="title"/>
          </p:nvPr>
        </p:nvSpPr>
        <p:spPr>
          <a:xfrm>
            <a:off x="404058" y="591779"/>
            <a:ext cx="4062064" cy="112023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4000"/>
              <a:buNone/>
            </a:pPr>
            <a:r>
              <a:rPr lang="en-US" sz="3200" dirty="0"/>
              <a:t>AV Innovation timeline </a:t>
            </a:r>
            <a:endParaRPr sz="3200" dirty="0"/>
          </a:p>
          <a:p>
            <a:pPr marL="0" lvl="0" indent="0" algn="l" rtl="0">
              <a:lnSpc>
                <a:spcPct val="90000"/>
              </a:lnSpc>
              <a:spcBef>
                <a:spcPts val="0"/>
              </a:spcBef>
              <a:spcAft>
                <a:spcPts val="0"/>
              </a:spcAft>
              <a:buSzPts val="4000"/>
              <a:buNone/>
            </a:pPr>
            <a:endParaRPr sz="3200" dirty="0"/>
          </a:p>
          <a:p>
            <a:pPr marL="0" lvl="0" indent="0" algn="l" rtl="0">
              <a:lnSpc>
                <a:spcPct val="90000"/>
              </a:lnSpc>
              <a:spcBef>
                <a:spcPts val="0"/>
              </a:spcBef>
              <a:spcAft>
                <a:spcPts val="0"/>
              </a:spcAft>
              <a:buSzPts val="4000"/>
              <a:buNone/>
            </a:pPr>
            <a:endParaRPr sz="3200" dirty="0"/>
          </a:p>
        </p:txBody>
      </p:sp>
      <p:sp>
        <p:nvSpPr>
          <p:cNvPr id="101" name="Google Shape;101;p2"/>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sp>
        <p:nvSpPr>
          <p:cNvPr id="102" name="Google Shape;102;p2"/>
          <p:cNvSpPr/>
          <p:nvPr/>
        </p:nvSpPr>
        <p:spPr>
          <a:xfrm>
            <a:off x="3619432" y="4145745"/>
            <a:ext cx="1912882" cy="281152"/>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 name="TextBox 1">
            <a:extLst>
              <a:ext uri="{FF2B5EF4-FFF2-40B4-BE49-F238E27FC236}">
                <a16:creationId xmlns:a16="http://schemas.microsoft.com/office/drawing/2014/main" id="{8A3DD1A9-49B1-4905-A9E0-98EE984D4FD3}"/>
              </a:ext>
            </a:extLst>
          </p:cNvPr>
          <p:cNvSpPr txBox="1"/>
          <p:nvPr/>
        </p:nvSpPr>
        <p:spPr>
          <a:xfrm>
            <a:off x="8408116" y="2090172"/>
            <a:ext cx="3366779" cy="3108543"/>
          </a:xfrm>
          <a:prstGeom prst="rect">
            <a:avLst/>
          </a:prstGeom>
          <a:noFill/>
        </p:spPr>
        <p:txBody>
          <a:bodyPr wrap="square" rtlCol="0">
            <a:spAutoFit/>
          </a:bodyPr>
          <a:lstStyle/>
          <a:p>
            <a:r>
              <a:rPr lang="en-US" sz="2800" dirty="0"/>
              <a:t>Takeaway:</a:t>
            </a:r>
          </a:p>
          <a:p>
            <a:r>
              <a:rPr lang="en-US" sz="2800" b="1" dirty="0"/>
              <a:t>We’re just getting started doing something about Automation. </a:t>
            </a:r>
          </a:p>
          <a:p>
            <a:r>
              <a:rPr lang="en-US" sz="2800" dirty="0"/>
              <a:t>(after many years of hype)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22851"/>
              </a:buClr>
              <a:buSzPts val="1800"/>
              <a:buNone/>
            </a:pPr>
            <a:r>
              <a:rPr lang="en-US"/>
              <a:t>AVs and Disability Access</a:t>
            </a:r>
            <a:endParaRPr/>
          </a:p>
        </p:txBody>
      </p:sp>
      <p:sp>
        <p:nvSpPr>
          <p:cNvPr id="259" name="Google Shape;259;p30"/>
          <p:cNvSpPr txBox="1">
            <a:spLocks noGrp="1"/>
          </p:cNvSpPr>
          <p:nvPr>
            <p:ph type="body" idx="1"/>
          </p:nvPr>
        </p:nvSpPr>
        <p:spPr>
          <a:xfrm>
            <a:off x="838200" y="1435261"/>
            <a:ext cx="10515600" cy="4741702"/>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1876"/>
              <a:buNone/>
            </a:pPr>
            <a:r>
              <a:rPr lang="en-US" sz="2700" b="1" dirty="0"/>
              <a:t>Q: Should the state hasten adoption of AV passenger services for people with disabilities? </a:t>
            </a:r>
            <a:endParaRPr dirty="0"/>
          </a:p>
          <a:p>
            <a:pPr marL="114300" lvl="0" indent="0" algn="l" rtl="0">
              <a:lnSpc>
                <a:spcPct val="90000"/>
              </a:lnSpc>
              <a:spcBef>
                <a:spcPts val="1000"/>
              </a:spcBef>
              <a:spcAft>
                <a:spcPts val="0"/>
              </a:spcAft>
              <a:buSzPts val="1876"/>
              <a:buNone/>
            </a:pPr>
            <a:endParaRPr sz="2700" b="1" dirty="0"/>
          </a:p>
          <a:p>
            <a:pPr marL="114300" lvl="0" indent="0" algn="l" rtl="0">
              <a:lnSpc>
                <a:spcPct val="90000"/>
              </a:lnSpc>
              <a:spcBef>
                <a:spcPts val="1000"/>
              </a:spcBef>
              <a:spcAft>
                <a:spcPts val="0"/>
              </a:spcAft>
              <a:buSzPts val="1668"/>
              <a:buNone/>
            </a:pPr>
            <a:r>
              <a:rPr lang="en-US" sz="2400" dirty="0"/>
              <a:t>Possible policy mechanisms:</a:t>
            </a:r>
            <a:endParaRPr sz="2400" dirty="0"/>
          </a:p>
          <a:p>
            <a:pPr marL="457200" lvl="0" indent="-342900" algn="l" rtl="0">
              <a:lnSpc>
                <a:spcPct val="90000"/>
              </a:lnSpc>
              <a:spcBef>
                <a:spcPts val="1000"/>
              </a:spcBef>
              <a:spcAft>
                <a:spcPts val="0"/>
              </a:spcAft>
              <a:buClr>
                <a:schemeClr val="dk1"/>
              </a:buClr>
              <a:buSzPts val="1668"/>
              <a:buChar char="•"/>
            </a:pPr>
            <a:r>
              <a:rPr lang="en-US" sz="2400" dirty="0"/>
              <a:t>Define key terminology as it relates to AVs, including the terms “accessibility,” “accessible AV service,” and “equivalent AV passenger service” </a:t>
            </a:r>
            <a:endParaRPr dirty="0"/>
          </a:p>
          <a:p>
            <a:pPr marL="457200" lvl="0" indent="-342900" algn="l" rtl="0">
              <a:lnSpc>
                <a:spcPct val="90000"/>
              </a:lnSpc>
              <a:spcBef>
                <a:spcPts val="1000"/>
              </a:spcBef>
              <a:spcAft>
                <a:spcPts val="0"/>
              </a:spcAft>
              <a:buClr>
                <a:schemeClr val="dk1"/>
              </a:buClr>
              <a:buSzPts val="1668"/>
              <a:buChar char="•"/>
            </a:pPr>
            <a:r>
              <a:rPr lang="en-US" sz="2400" dirty="0"/>
              <a:t>Set guidelines to directly connect (AV and WAV-TNC) regulatory efforts</a:t>
            </a:r>
            <a:endParaRPr sz="2400" dirty="0"/>
          </a:p>
          <a:p>
            <a:pPr marL="457200" lvl="0" indent="-342900" algn="l" rtl="0">
              <a:lnSpc>
                <a:spcPct val="90000"/>
              </a:lnSpc>
              <a:spcBef>
                <a:spcPts val="1000"/>
              </a:spcBef>
              <a:spcAft>
                <a:spcPts val="0"/>
              </a:spcAft>
              <a:buClr>
                <a:schemeClr val="dk1"/>
              </a:buClr>
              <a:buSzPts val="1668"/>
              <a:buChar char="•"/>
            </a:pPr>
            <a:r>
              <a:rPr lang="en-US" sz="2400" dirty="0"/>
              <a:t>Support community-owned enterprises or nonprofit organizations that can increase the availability of WAV service. </a:t>
            </a:r>
            <a:endParaRPr dirty="0"/>
          </a:p>
        </p:txBody>
      </p:sp>
      <p:sp>
        <p:nvSpPr>
          <p:cNvPr id="260" name="Google Shape;260;p30"/>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20</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22851"/>
              </a:buClr>
              <a:buSzPts val="1800"/>
              <a:buNone/>
            </a:pPr>
            <a:r>
              <a:rPr lang="en-US"/>
              <a:t>AV Data Collection and Insurance</a:t>
            </a:r>
            <a:endParaRPr/>
          </a:p>
        </p:txBody>
      </p:sp>
      <p:sp>
        <p:nvSpPr>
          <p:cNvPr id="266" name="Google Shape;266;p31"/>
          <p:cNvSpPr txBox="1">
            <a:spLocks noGrp="1"/>
          </p:cNvSpPr>
          <p:nvPr>
            <p:ph type="body" idx="1"/>
          </p:nvPr>
        </p:nvSpPr>
        <p:spPr>
          <a:xfrm>
            <a:off x="838200" y="1435261"/>
            <a:ext cx="10351576" cy="5057614"/>
          </a:xfrm>
          <a:prstGeom prst="rect">
            <a:avLst/>
          </a:prstGeom>
          <a:noFill/>
          <a:ln>
            <a:noFill/>
          </a:ln>
        </p:spPr>
        <p:txBody>
          <a:bodyPr spcFirstLastPara="1" wrap="square" lIns="91425" tIns="45700" rIns="91425" bIns="45700" anchor="t" anchorCtr="0">
            <a:normAutofit fontScale="92500" lnSpcReduction="10000"/>
          </a:bodyPr>
          <a:lstStyle/>
          <a:p>
            <a:pPr marL="114300" lvl="0" indent="0" algn="l" rtl="0">
              <a:lnSpc>
                <a:spcPct val="90000"/>
              </a:lnSpc>
              <a:spcBef>
                <a:spcPts val="1000"/>
              </a:spcBef>
              <a:spcAft>
                <a:spcPts val="0"/>
              </a:spcAft>
              <a:buSzPct val="67100"/>
              <a:buNone/>
            </a:pPr>
            <a:r>
              <a:rPr lang="en-US" sz="2900" b="1"/>
              <a:t>Q: Should the state align data collection across agencies to achieve public objectives? </a:t>
            </a:r>
            <a:endParaRPr sz="2900" b="1"/>
          </a:p>
          <a:p>
            <a:pPr marL="457200" lvl="0" indent="-342900" algn="l" rtl="0">
              <a:lnSpc>
                <a:spcPct val="90000"/>
              </a:lnSpc>
              <a:spcBef>
                <a:spcPts val="1000"/>
              </a:spcBef>
              <a:spcAft>
                <a:spcPts val="0"/>
              </a:spcAft>
              <a:buClr>
                <a:schemeClr val="dk1"/>
              </a:buClr>
              <a:buSzPct val="74844"/>
              <a:buChar char="•"/>
            </a:pPr>
            <a:r>
              <a:rPr lang="en-US" sz="2600"/>
              <a:t>Streamline data that collected by DMV and CPUC </a:t>
            </a:r>
            <a:endParaRPr sz="2600"/>
          </a:p>
          <a:p>
            <a:pPr marL="457200" lvl="0" indent="-342900" algn="l" rtl="0">
              <a:lnSpc>
                <a:spcPct val="90000"/>
              </a:lnSpc>
              <a:spcBef>
                <a:spcPts val="1000"/>
              </a:spcBef>
              <a:spcAft>
                <a:spcPts val="0"/>
              </a:spcAft>
              <a:buClr>
                <a:schemeClr val="dk1"/>
              </a:buClr>
              <a:buSzPct val="74844"/>
              <a:buChar char="•"/>
            </a:pPr>
            <a:r>
              <a:rPr lang="en-US" sz="2600"/>
              <a:t>Establish or participate in a data clearinghouse</a:t>
            </a:r>
            <a:endParaRPr/>
          </a:p>
          <a:p>
            <a:pPr marL="114300" lvl="0" indent="0" algn="l" rtl="0">
              <a:lnSpc>
                <a:spcPct val="90000"/>
              </a:lnSpc>
              <a:spcBef>
                <a:spcPts val="1000"/>
              </a:spcBef>
              <a:spcAft>
                <a:spcPts val="0"/>
              </a:spcAft>
              <a:buClr>
                <a:schemeClr val="dk1"/>
              </a:buClr>
              <a:buSzPct val="74844"/>
              <a:buNone/>
            </a:pPr>
            <a:endParaRPr sz="2600"/>
          </a:p>
          <a:p>
            <a:pPr marL="114300" lvl="0" indent="0" algn="l" rtl="0">
              <a:lnSpc>
                <a:spcPct val="90000"/>
              </a:lnSpc>
              <a:spcBef>
                <a:spcPts val="1000"/>
              </a:spcBef>
              <a:spcAft>
                <a:spcPts val="0"/>
              </a:spcAft>
              <a:buSzPct val="67100"/>
              <a:buNone/>
            </a:pPr>
            <a:r>
              <a:rPr lang="en-US" sz="2900" b="1"/>
              <a:t>Q: Should the state reevaluate options for covering risks and assigning liability? </a:t>
            </a:r>
            <a:endParaRPr/>
          </a:p>
          <a:p>
            <a:pPr marL="457200" lvl="0" indent="-342900" algn="l" rtl="0">
              <a:lnSpc>
                <a:spcPct val="90000"/>
              </a:lnSpc>
              <a:spcBef>
                <a:spcPts val="1000"/>
              </a:spcBef>
              <a:spcAft>
                <a:spcPts val="0"/>
              </a:spcAft>
              <a:buSzPct val="74844"/>
              <a:buChar char="•"/>
            </a:pPr>
            <a:r>
              <a:rPr lang="en-US" sz="2600"/>
              <a:t>Evaluate AV insurance minimums to match liability risks with different risk profiles (e.g. size of fleets, cybersecurity preparedness, infrastructure connectivity). </a:t>
            </a:r>
            <a:endParaRPr/>
          </a:p>
          <a:p>
            <a:pPr marL="457200" lvl="0" indent="-342900" algn="l" rtl="0">
              <a:lnSpc>
                <a:spcPct val="90000"/>
              </a:lnSpc>
              <a:spcBef>
                <a:spcPts val="1000"/>
              </a:spcBef>
              <a:spcAft>
                <a:spcPts val="0"/>
              </a:spcAft>
              <a:buSzPct val="74844"/>
              <a:buChar char="•"/>
            </a:pPr>
            <a:r>
              <a:rPr lang="en-US" sz="2600"/>
              <a:t>Identify liability insurance requirements for those who operate and use AVs (e.g., individual owners, fleet owners, TNCs). 	</a:t>
            </a:r>
            <a:endParaRPr/>
          </a:p>
          <a:p>
            <a:pPr marL="114300" lvl="0" indent="0" algn="l" rtl="0">
              <a:lnSpc>
                <a:spcPct val="90000"/>
              </a:lnSpc>
              <a:spcBef>
                <a:spcPts val="1000"/>
              </a:spcBef>
              <a:spcAft>
                <a:spcPts val="0"/>
              </a:spcAft>
              <a:buSzPct val="69498"/>
              <a:buNone/>
            </a:pPr>
            <a:endParaRPr>
              <a:latin typeface="Calibri"/>
              <a:ea typeface="Calibri"/>
              <a:cs typeface="Calibri"/>
              <a:sym typeface="Calibri"/>
            </a:endParaRPr>
          </a:p>
          <a:p>
            <a:pPr marL="457200" lvl="0" indent="-228600" algn="l" rtl="0">
              <a:lnSpc>
                <a:spcPct val="90000"/>
              </a:lnSpc>
              <a:spcBef>
                <a:spcPts val="1000"/>
              </a:spcBef>
              <a:spcAft>
                <a:spcPts val="0"/>
              </a:spcAft>
              <a:buClr>
                <a:schemeClr val="dk1"/>
              </a:buClr>
              <a:buSzPct val="69498"/>
              <a:buNone/>
            </a:pPr>
            <a:endParaRPr/>
          </a:p>
        </p:txBody>
      </p:sp>
      <p:sp>
        <p:nvSpPr>
          <p:cNvPr id="267" name="Google Shape;267;p31"/>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21</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6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6"/>
          <p:cNvSpPr txBox="1">
            <a:spLocks noGrp="1"/>
          </p:cNvSpPr>
          <p:nvPr>
            <p:ph type="title"/>
          </p:nvPr>
        </p:nvSpPr>
        <p:spPr>
          <a:xfrm>
            <a:off x="4878824" y="1881712"/>
            <a:ext cx="639534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22851"/>
              </a:buClr>
              <a:buSzPts val="4000"/>
              <a:buFont typeface="Arial Black"/>
              <a:buNone/>
            </a:pPr>
            <a:r>
              <a:rPr lang="en-US"/>
              <a:t>Thank you</a:t>
            </a:r>
            <a:endParaRPr/>
          </a:p>
        </p:txBody>
      </p:sp>
      <p:sp>
        <p:nvSpPr>
          <p:cNvPr id="273" name="Google Shape;273;p6"/>
          <p:cNvSpPr txBox="1">
            <a:spLocks noGrp="1"/>
          </p:cNvSpPr>
          <p:nvPr>
            <p:ph type="body" idx="2"/>
          </p:nvPr>
        </p:nvSpPr>
        <p:spPr>
          <a:xfrm>
            <a:off x="350777" y="3090900"/>
            <a:ext cx="11058268" cy="676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2400"/>
              <a:buNone/>
            </a:pPr>
            <a:endParaRPr lang="en-US" sz="2000" b="1" dirty="0"/>
          </a:p>
          <a:p>
            <a:pPr marL="0" lvl="0" indent="0" algn="l" rtl="0">
              <a:lnSpc>
                <a:spcPct val="90000"/>
              </a:lnSpc>
              <a:spcBef>
                <a:spcPts val="1000"/>
              </a:spcBef>
              <a:spcAft>
                <a:spcPts val="0"/>
              </a:spcAft>
              <a:buClr>
                <a:schemeClr val="dk1"/>
              </a:buClr>
              <a:buSzPts val="2400"/>
              <a:buNone/>
            </a:pPr>
            <a:r>
              <a:rPr lang="en-US" sz="2000" b="1" dirty="0"/>
              <a:t>Huge thanks to co-authors and contributors:</a:t>
            </a:r>
            <a:endParaRPr sz="2000" b="1" dirty="0"/>
          </a:p>
          <a:p>
            <a:pPr marL="0" lvl="0" indent="0" algn="l" rtl="0">
              <a:lnSpc>
                <a:spcPct val="90000"/>
              </a:lnSpc>
              <a:spcBef>
                <a:spcPts val="1000"/>
              </a:spcBef>
              <a:spcAft>
                <a:spcPts val="0"/>
              </a:spcAft>
              <a:buClr>
                <a:schemeClr val="dk1"/>
              </a:buClr>
              <a:buSzPts val="2400"/>
              <a:buNone/>
            </a:pPr>
            <a:r>
              <a:rPr lang="en-US" sz="2000" dirty="0"/>
              <a:t>Jerel Francisco, Graduate Student Research, UC Davis, Transportation, Technology, and Policy</a:t>
            </a:r>
          </a:p>
          <a:p>
            <a:pPr marL="0" lvl="0" indent="0" algn="l" rtl="0">
              <a:lnSpc>
                <a:spcPct val="90000"/>
              </a:lnSpc>
              <a:spcBef>
                <a:spcPts val="1000"/>
              </a:spcBef>
              <a:spcAft>
                <a:spcPts val="0"/>
              </a:spcAft>
              <a:buClr>
                <a:schemeClr val="dk1"/>
              </a:buClr>
              <a:buSzPts val="2400"/>
              <a:buNone/>
            </a:pPr>
            <a:r>
              <a:rPr lang="en-US" sz="2000" dirty="0"/>
              <a:t>Benjamin Baek, Law Student, UC Davis Law </a:t>
            </a:r>
            <a:endParaRPr sz="2000" dirty="0"/>
          </a:p>
          <a:p>
            <a:pPr marL="0" lvl="0" indent="0" algn="l" rtl="0">
              <a:lnSpc>
                <a:spcPct val="90000"/>
              </a:lnSpc>
              <a:spcBef>
                <a:spcPts val="1000"/>
              </a:spcBef>
              <a:spcAft>
                <a:spcPts val="0"/>
              </a:spcAft>
              <a:buClr>
                <a:schemeClr val="dk1"/>
              </a:buClr>
              <a:buSzPts val="2400"/>
              <a:buNone/>
            </a:pPr>
            <a:r>
              <a:rPr lang="en-US" sz="2000" dirty="0"/>
              <a:t>Susan Shaheen, PhD, Director, California RIMI, UC ITS, Professor, CEE, UC Berkeley</a:t>
            </a:r>
            <a:endParaRPr dirty="0"/>
          </a:p>
          <a:p>
            <a:pPr marL="0" lvl="0" indent="0" algn="l" rtl="0">
              <a:lnSpc>
                <a:spcPct val="90000"/>
              </a:lnSpc>
              <a:spcBef>
                <a:spcPts val="1000"/>
              </a:spcBef>
              <a:spcAft>
                <a:spcPts val="0"/>
              </a:spcAft>
              <a:buSzPts val="2400"/>
              <a:buNone/>
            </a:pPr>
            <a:r>
              <a:rPr lang="en-US" sz="2000" dirty="0"/>
              <a:t>Dan Sperling, Founding Director, Institute for Transportation Studies; Professor, CEE, UC Davis </a:t>
            </a:r>
            <a:endParaRPr sz="2000" dirty="0"/>
          </a:p>
        </p:txBody>
      </p:sp>
      <p:sp>
        <p:nvSpPr>
          <p:cNvPr id="274" name="Google Shape;274;p6"/>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22</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2"/>
                                        </p:tgtEl>
                                        <p:attrNameLst>
                                          <p:attrName>style.visibility</p:attrName>
                                        </p:attrNameLst>
                                      </p:cBhvr>
                                      <p:to>
                                        <p:strVal val="visible"/>
                                      </p:to>
                                    </p:set>
                                    <p:animEffect transition="in" filter="fade">
                                      <p:cBhvr>
                                        <p:cTn id="7" dur="1"/>
                                        <p:tgtEl>
                                          <p:spTgt spid="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f398febeff_0_103"/>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sp>
        <p:nvSpPr>
          <p:cNvPr id="177" name="Google Shape;177;gf398febeff_0_103"/>
          <p:cNvSpPr txBox="1"/>
          <p:nvPr/>
        </p:nvSpPr>
        <p:spPr>
          <a:xfrm>
            <a:off x="1287517" y="1760456"/>
            <a:ext cx="9616965" cy="261607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5200"/>
              <a:buFont typeface="Arial"/>
              <a:buNone/>
            </a:pPr>
            <a:r>
              <a:rPr lang="en-US" sz="3100" b="0" i="0" u="none" strike="noStrike" cap="none" dirty="0">
                <a:solidFill>
                  <a:srgbClr val="000000"/>
                </a:solidFill>
                <a:latin typeface="Arial"/>
                <a:ea typeface="Arial"/>
                <a:cs typeface="Arial"/>
                <a:sym typeface="Arial"/>
              </a:rPr>
              <a:t>White Paper Research Question: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5200"/>
              <a:buFont typeface="Arial"/>
              <a:buNone/>
            </a:pPr>
            <a:endParaRPr sz="3100" b="1"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5200"/>
              <a:buFont typeface="Arial"/>
              <a:buNone/>
            </a:pPr>
            <a:r>
              <a:rPr lang="en-US" sz="3100" b="1" i="0" u="none" strike="noStrike" cap="none" dirty="0">
                <a:solidFill>
                  <a:srgbClr val="000000"/>
                </a:solidFill>
                <a:latin typeface="Arial"/>
                <a:ea typeface="Arial"/>
                <a:cs typeface="Arial"/>
                <a:sym typeface="Arial"/>
              </a:rPr>
              <a:t>What AV-related policies can </a:t>
            </a:r>
            <a:r>
              <a:rPr lang="en-US" sz="3100" b="1" i="0" u="sng" strike="noStrike" cap="none" dirty="0">
                <a:solidFill>
                  <a:srgbClr val="000000"/>
                </a:solidFill>
                <a:latin typeface="Arial"/>
                <a:ea typeface="Arial"/>
                <a:cs typeface="Arial"/>
                <a:sym typeface="Arial"/>
              </a:rPr>
              <a:t>fill gaps</a:t>
            </a:r>
            <a:r>
              <a:rPr lang="en-US" sz="3100" b="1" i="0" u="none" strike="noStrike" cap="none" dirty="0">
                <a:solidFill>
                  <a:srgbClr val="000000"/>
                </a:solidFill>
                <a:latin typeface="Arial"/>
                <a:ea typeface="Arial"/>
                <a:cs typeface="Arial"/>
                <a:sym typeface="Arial"/>
              </a:rPr>
              <a:t> in existing California </a:t>
            </a:r>
            <a:r>
              <a:rPr lang="en-US" sz="3100" b="1" i="0" u="sng" strike="noStrike" cap="none" dirty="0">
                <a:solidFill>
                  <a:srgbClr val="000000"/>
                </a:solidFill>
                <a:latin typeface="Arial"/>
                <a:ea typeface="Arial"/>
                <a:cs typeface="Arial"/>
                <a:sym typeface="Arial"/>
              </a:rPr>
              <a:t>state policy </a:t>
            </a:r>
            <a:r>
              <a:rPr lang="en-US" sz="3100" b="1" i="0" u="none" strike="noStrike" cap="none" dirty="0">
                <a:solidFill>
                  <a:srgbClr val="000000"/>
                </a:solidFill>
                <a:latin typeface="Arial"/>
                <a:ea typeface="Arial"/>
                <a:cs typeface="Arial"/>
                <a:sym typeface="Arial"/>
              </a:rPr>
              <a:t>to advance state goals?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5200"/>
              <a:buFont typeface="Arial"/>
              <a:buNone/>
            </a:pPr>
            <a:endParaRPr sz="700" b="1" i="0" u="none" strike="noStrike" cap="none" dirty="0">
              <a:solidFill>
                <a:srgbClr val="000000"/>
              </a:solidFill>
              <a:latin typeface="Arial"/>
              <a:ea typeface="Arial"/>
              <a:cs typeface="Arial"/>
              <a:sym typeface="Arial"/>
            </a:endParaRPr>
          </a:p>
          <a:p>
            <a:pPr marL="158750" marR="0" lvl="0" indent="0" algn="l" rtl="0">
              <a:lnSpc>
                <a:spcPct val="100000"/>
              </a:lnSpc>
              <a:spcBef>
                <a:spcPts val="0"/>
              </a:spcBef>
              <a:spcAft>
                <a:spcPts val="0"/>
              </a:spcAft>
              <a:buClr>
                <a:srgbClr val="000000"/>
              </a:buClr>
              <a:buSzPts val="2700"/>
              <a:buFont typeface="Arial"/>
              <a:buNone/>
            </a:pPr>
            <a:r>
              <a:rPr lang="en-US" sz="2700" b="0" i="0" u="none" strike="noStrike" cap="none" dirty="0">
                <a:solidFill>
                  <a:srgbClr val="000000"/>
                </a:solidFill>
                <a:latin typeface="Arial"/>
                <a:ea typeface="Arial"/>
                <a:cs typeface="Arial"/>
                <a:sym typeface="Arial"/>
              </a:rPr>
              <a:t>Safety, Equity, Accessibility, Sustainability </a:t>
            </a:r>
            <a:endParaRPr sz="2700" b="0" i="0" u="none" strike="noStrike" cap="none" dirty="0">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6"/>
          <p:cNvSpPr txBox="1">
            <a:spLocks noGrp="1"/>
          </p:cNvSpPr>
          <p:nvPr>
            <p:ph type="title"/>
          </p:nvPr>
        </p:nvSpPr>
        <p:spPr>
          <a:xfrm>
            <a:off x="838200" y="365125"/>
            <a:ext cx="5181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22851"/>
              </a:buClr>
              <a:buSzPts val="4000"/>
              <a:buFont typeface="Arial Black"/>
              <a:buNone/>
            </a:pPr>
            <a:r>
              <a:rPr lang="en-US" dirty="0"/>
              <a:t>Methodology</a:t>
            </a:r>
            <a:endParaRPr dirty="0"/>
          </a:p>
        </p:txBody>
      </p:sp>
      <p:sp>
        <p:nvSpPr>
          <p:cNvPr id="183" name="Google Shape;183;p16"/>
          <p:cNvSpPr txBox="1">
            <a:spLocks noGrp="1"/>
          </p:cNvSpPr>
          <p:nvPr>
            <p:ph type="body" idx="1"/>
          </p:nvPr>
        </p:nvSpPr>
        <p:spPr>
          <a:xfrm>
            <a:off x="838199" y="1825625"/>
            <a:ext cx="5594131" cy="4351338"/>
          </a:xfrm>
          <a:prstGeom prst="rect">
            <a:avLst/>
          </a:prstGeom>
          <a:noFill/>
          <a:ln>
            <a:noFill/>
          </a:ln>
        </p:spPr>
        <p:txBody>
          <a:bodyPr spcFirstLastPara="1" wrap="square" lIns="91425" tIns="45700" rIns="91425" bIns="45700" anchor="t" anchorCtr="0">
            <a:normAutofit/>
          </a:bodyPr>
          <a:lstStyle/>
          <a:p>
            <a:pPr marL="101600" lvl="0" indent="0">
              <a:buNone/>
            </a:pPr>
            <a:r>
              <a:rPr lang="en-US" dirty="0"/>
              <a:t>Mixed-methods approach:</a:t>
            </a:r>
          </a:p>
          <a:p>
            <a:pPr marL="558800" indent="-457200">
              <a:buFont typeface="+mj-lt"/>
              <a:buAutoNum type="arabicPeriod"/>
            </a:pPr>
            <a:r>
              <a:rPr lang="en-US" dirty="0"/>
              <a:t>State of the Industry Scan</a:t>
            </a:r>
          </a:p>
          <a:p>
            <a:pPr marL="558800" indent="-457200">
              <a:buFont typeface="+mj-lt"/>
              <a:buAutoNum type="arabicPeriod"/>
            </a:pPr>
            <a:r>
              <a:rPr lang="en-US" dirty="0"/>
              <a:t>Legal Policy Gap Analysis  </a:t>
            </a:r>
          </a:p>
          <a:p>
            <a:pPr marL="558800" indent="-457200">
              <a:buFont typeface="+mj-lt"/>
              <a:buAutoNum type="arabicPeriod"/>
            </a:pPr>
            <a:r>
              <a:rPr lang="en-US" dirty="0"/>
              <a:t>Policy Options Assembled</a:t>
            </a:r>
          </a:p>
          <a:p>
            <a:pPr marL="101600" indent="463550">
              <a:buNone/>
            </a:pPr>
            <a:r>
              <a:rPr lang="en-US" dirty="0"/>
              <a:t>using policy </a:t>
            </a:r>
            <a:r>
              <a:rPr lang="en-US" dirty="0" err="1"/>
              <a:t>backmapping</a:t>
            </a:r>
            <a:r>
              <a:rPr lang="en-US" dirty="0"/>
              <a:t> exercise</a:t>
            </a:r>
          </a:p>
          <a:p>
            <a:pPr marL="515938" indent="-414338">
              <a:buFont typeface="+mj-lt"/>
              <a:buAutoNum type="arabicPeriod" startAt="4"/>
            </a:pPr>
            <a:r>
              <a:rPr lang="en-US" dirty="0"/>
              <a:t>Interviews with key stakeholders in all sectors to refine policy strategies</a:t>
            </a:r>
          </a:p>
          <a:p>
            <a:pPr marL="558800" lvl="1" indent="0">
              <a:buNone/>
            </a:pPr>
            <a:r>
              <a:rPr lang="en-US" dirty="0">
                <a:solidFill>
                  <a:schemeClr val="tx1">
                    <a:lumMod val="50000"/>
                    <a:lumOff val="50000"/>
                  </a:schemeClr>
                </a:solidFill>
              </a:rPr>
              <a:t>(incorporated into the Policy Option) </a:t>
            </a:r>
          </a:p>
        </p:txBody>
      </p:sp>
      <p:graphicFrame>
        <p:nvGraphicFramePr>
          <p:cNvPr id="4" name="Diagram 3">
            <a:extLst>
              <a:ext uri="{FF2B5EF4-FFF2-40B4-BE49-F238E27FC236}">
                <a16:creationId xmlns:a16="http://schemas.microsoft.com/office/drawing/2014/main" id="{D8A13F6C-5B27-4D0A-AA7D-74F84BD66281}"/>
              </a:ext>
            </a:extLst>
          </p:cNvPr>
          <p:cNvGraphicFramePr/>
          <p:nvPr>
            <p:extLst>
              <p:ext uri="{D42A27DB-BD31-4B8C-83A1-F6EECF244321}">
                <p14:modId xmlns:p14="http://schemas.microsoft.com/office/powerpoint/2010/main" val="4040669867"/>
              </p:ext>
            </p:extLst>
          </p:nvPr>
        </p:nvGraphicFramePr>
        <p:xfrm>
          <a:off x="5213131" y="501086"/>
          <a:ext cx="5871779" cy="51713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895104C4-EAA5-4A3E-9F24-C4041635A0C9}"/>
              </a:ext>
            </a:extLst>
          </p:cNvPr>
          <p:cNvSpPr txBox="1"/>
          <p:nvPr/>
        </p:nvSpPr>
        <p:spPr>
          <a:xfrm>
            <a:off x="8149020" y="4040188"/>
            <a:ext cx="2743200" cy="307777"/>
          </a:xfrm>
          <a:prstGeom prst="rect">
            <a:avLst/>
          </a:prstGeom>
          <a:noFill/>
        </p:spPr>
        <p:txBody>
          <a:bodyPr wrap="square" rtlCol="0">
            <a:spAutoFit/>
          </a:bodyPr>
          <a:lstStyle/>
          <a:p>
            <a:r>
              <a:rPr lang="en-US" dirty="0">
                <a:solidFill>
                  <a:schemeClr val="tx1">
                    <a:lumMod val="50000"/>
                    <a:lumOff val="50000"/>
                  </a:schemeClr>
                </a:solidFill>
              </a:rPr>
              <a:t>Policy Back mapping example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7"/>
          <p:cNvSpPr txBox="1">
            <a:spLocks noGrp="1"/>
          </p:cNvSpPr>
          <p:nvPr>
            <p:ph type="title"/>
          </p:nvPr>
        </p:nvSpPr>
        <p:spPr>
          <a:xfrm>
            <a:off x="636040" y="737406"/>
            <a:ext cx="3932237" cy="112023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22851"/>
              </a:buClr>
              <a:buSzPts val="4000"/>
              <a:buFont typeface="Arial Black"/>
              <a:buNone/>
            </a:pPr>
            <a:r>
              <a:rPr lang="en-US" dirty="0"/>
              <a:t>1. State of the Industry in California</a:t>
            </a:r>
            <a:endParaRPr dirty="0"/>
          </a:p>
        </p:txBody>
      </p:sp>
      <p:sp>
        <p:nvSpPr>
          <p:cNvPr id="109" name="Google Shape;109;p17"/>
          <p:cNvSpPr txBox="1">
            <a:spLocks noGrp="1"/>
          </p:cNvSpPr>
          <p:nvPr>
            <p:ph type="body" idx="1"/>
          </p:nvPr>
        </p:nvSpPr>
        <p:spPr>
          <a:xfrm>
            <a:off x="636040" y="2305980"/>
            <a:ext cx="3932237" cy="4078404"/>
          </a:xfrm>
          <a:prstGeom prst="rect">
            <a:avLst/>
          </a:prstGeom>
          <a:noFill/>
          <a:ln>
            <a:noFill/>
          </a:ln>
        </p:spPr>
        <p:txBody>
          <a:bodyPr spcFirstLastPara="1" wrap="square" lIns="91425" tIns="45700" rIns="91425" bIns="45700" anchor="t" anchorCtr="0">
            <a:normAutofit/>
          </a:bodyPr>
          <a:lstStyle/>
          <a:p>
            <a:pPr marL="228600" lvl="0" indent="0" algn="l" rtl="0">
              <a:lnSpc>
                <a:spcPct val="90000"/>
              </a:lnSpc>
              <a:spcBef>
                <a:spcPts val="1000"/>
              </a:spcBef>
              <a:spcAft>
                <a:spcPts val="0"/>
              </a:spcAft>
              <a:buSzPts val="2000"/>
              <a:buNone/>
            </a:pPr>
            <a:r>
              <a:rPr lang="en-US" sz="2800" dirty="0"/>
              <a:t>CA DMV Deployment Permits Issued</a:t>
            </a:r>
            <a:endParaRPr dirty="0"/>
          </a:p>
          <a:p>
            <a:pPr marL="685800" lvl="0" indent="-457200" algn="l" rtl="0">
              <a:lnSpc>
                <a:spcPct val="90000"/>
              </a:lnSpc>
              <a:spcBef>
                <a:spcPts val="1000"/>
              </a:spcBef>
              <a:spcAft>
                <a:spcPts val="0"/>
              </a:spcAft>
              <a:buSzPts val="2000"/>
              <a:buFont typeface="Arial"/>
              <a:buChar char="•"/>
            </a:pPr>
            <a:r>
              <a:rPr lang="en-US" sz="2800" b="1" dirty="0" err="1"/>
              <a:t>Nuro</a:t>
            </a:r>
            <a:r>
              <a:rPr lang="en-US" sz="2800" b="1" dirty="0"/>
              <a:t> </a:t>
            </a:r>
            <a:endParaRPr dirty="0"/>
          </a:p>
          <a:p>
            <a:pPr marL="685800" lvl="0" indent="-457200" algn="l" rtl="0">
              <a:lnSpc>
                <a:spcPct val="90000"/>
              </a:lnSpc>
              <a:spcBef>
                <a:spcPts val="1000"/>
              </a:spcBef>
              <a:spcAft>
                <a:spcPts val="0"/>
              </a:spcAft>
              <a:buSzPts val="2000"/>
              <a:buFont typeface="Arial"/>
              <a:buChar char="•"/>
            </a:pPr>
            <a:r>
              <a:rPr lang="en-US" sz="2800" b="1" dirty="0"/>
              <a:t>Cruise  </a:t>
            </a:r>
            <a:endParaRPr dirty="0"/>
          </a:p>
          <a:p>
            <a:pPr marL="685800" lvl="0" indent="-457200" algn="l" rtl="0">
              <a:lnSpc>
                <a:spcPct val="90000"/>
              </a:lnSpc>
              <a:spcBef>
                <a:spcPts val="1000"/>
              </a:spcBef>
              <a:spcAft>
                <a:spcPts val="0"/>
              </a:spcAft>
              <a:buSzPts val="2000"/>
              <a:buFont typeface="Arial"/>
              <a:buChar char="•"/>
            </a:pPr>
            <a:r>
              <a:rPr lang="en-US" sz="2800" b="1" dirty="0"/>
              <a:t>Waymo</a:t>
            </a:r>
            <a:endParaRPr sz="2800" b="1" dirty="0"/>
          </a:p>
          <a:p>
            <a:pPr marL="0" lvl="0" indent="0" algn="l" rtl="0">
              <a:lnSpc>
                <a:spcPct val="90000"/>
              </a:lnSpc>
              <a:spcBef>
                <a:spcPts val="1000"/>
              </a:spcBef>
              <a:spcAft>
                <a:spcPts val="0"/>
              </a:spcAft>
              <a:buNone/>
            </a:pPr>
            <a:r>
              <a:rPr lang="en-US" sz="2800" b="1" dirty="0"/>
              <a:t>CPUC Passenger </a:t>
            </a:r>
            <a:endParaRPr sz="2800" b="1" dirty="0"/>
          </a:p>
          <a:p>
            <a:pPr marL="0" lvl="0" indent="0" algn="l" rtl="0">
              <a:lnSpc>
                <a:spcPct val="90000"/>
              </a:lnSpc>
              <a:spcBef>
                <a:spcPts val="1000"/>
              </a:spcBef>
              <a:spcAft>
                <a:spcPts val="0"/>
              </a:spcAft>
              <a:buNone/>
            </a:pPr>
            <a:r>
              <a:rPr lang="en-US" sz="2800" b="1" dirty="0"/>
              <a:t>Service Operation</a:t>
            </a:r>
            <a:endParaRPr sz="2800" b="1" dirty="0"/>
          </a:p>
        </p:txBody>
      </p:sp>
      <p:graphicFrame>
        <p:nvGraphicFramePr>
          <p:cNvPr id="110" name="Google Shape;110;p17"/>
          <p:cNvGraphicFramePr/>
          <p:nvPr>
            <p:extLst>
              <p:ext uri="{D42A27DB-BD31-4B8C-83A1-F6EECF244321}">
                <p14:modId xmlns:p14="http://schemas.microsoft.com/office/powerpoint/2010/main" val="1400747125"/>
              </p:ext>
            </p:extLst>
          </p:nvPr>
        </p:nvGraphicFramePr>
        <p:xfrm>
          <a:off x="4789421" y="1185750"/>
          <a:ext cx="6822642" cy="4969500"/>
        </p:xfrm>
        <a:graphic>
          <a:graphicData uri="http://schemas.openxmlformats.org/drawingml/2006/chart">
            <c:chart xmlns:c="http://schemas.openxmlformats.org/drawingml/2006/chart" xmlns:r="http://schemas.openxmlformats.org/officeDocument/2006/relationships" r:id="rId3"/>
          </a:graphicData>
        </a:graphic>
      </p:graphicFrame>
      <p:sp>
        <p:nvSpPr>
          <p:cNvPr id="111" name="Google Shape;111;p17"/>
          <p:cNvSpPr txBox="1"/>
          <p:nvPr/>
        </p:nvSpPr>
        <p:spPr>
          <a:xfrm>
            <a:off x="4789420" y="836083"/>
            <a:ext cx="6601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1" u="none" strike="noStrike" cap="none">
                <a:solidFill>
                  <a:srgbClr val="000000"/>
                </a:solidFill>
                <a:latin typeface="Arial"/>
                <a:ea typeface="Arial"/>
                <a:cs typeface="Arial"/>
                <a:sym typeface="Arial"/>
              </a:rPr>
              <a:t>California DMV AV Testing Program 2020 mileage reporting vs. vehicle fleet</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1"/>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1"/>
          <p:cNvSpPr txBox="1">
            <a:spLocks noGrp="1"/>
          </p:cNvSpPr>
          <p:nvPr>
            <p:ph type="title"/>
          </p:nvPr>
        </p:nvSpPr>
        <p:spPr>
          <a:xfrm>
            <a:off x="808319" y="583659"/>
            <a:ext cx="7199900" cy="112023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22851"/>
              </a:buClr>
              <a:buSzPts val="4000"/>
              <a:buFont typeface="Arial Black"/>
              <a:buNone/>
            </a:pPr>
            <a:r>
              <a:rPr lang="en-US" dirty="0"/>
              <a:t>AV Business Models</a:t>
            </a:r>
            <a:endParaRPr dirty="0"/>
          </a:p>
        </p:txBody>
      </p:sp>
      <p:pic>
        <p:nvPicPr>
          <p:cNvPr id="119" name="Google Shape;119;p21"/>
          <p:cNvPicPr preferRelativeResize="0"/>
          <p:nvPr/>
        </p:nvPicPr>
        <p:blipFill rotWithShape="1">
          <a:blip r:embed="rId3">
            <a:alphaModFix/>
          </a:blip>
          <a:srcRect/>
          <a:stretch/>
        </p:blipFill>
        <p:spPr>
          <a:xfrm>
            <a:off x="520776" y="1296746"/>
            <a:ext cx="10772407" cy="497759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1"/>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3"/>
          <p:cNvSpPr txBox="1">
            <a:spLocks noGrp="1"/>
          </p:cNvSpPr>
          <p:nvPr>
            <p:ph type="title"/>
          </p:nvPr>
        </p:nvSpPr>
        <p:spPr>
          <a:xfrm>
            <a:off x="5926669" y="3446870"/>
            <a:ext cx="3932237" cy="950558"/>
          </a:xfrm>
          <a:prstGeom prst="rect">
            <a:avLst/>
          </a:prstGeom>
          <a:noFill/>
          <a:ln>
            <a:noFill/>
          </a:ln>
        </p:spPr>
        <p:txBody>
          <a:bodyPr spcFirstLastPara="1" wrap="square" lIns="91425" tIns="45700" rIns="91425" bIns="45700" anchor="b" anchorCtr="0">
            <a:normAutofit fontScale="90000"/>
          </a:bodyPr>
          <a:lstStyle/>
          <a:p>
            <a:pPr>
              <a:buSzPct val="111111"/>
            </a:pPr>
            <a:r>
              <a:rPr lang="en-US" dirty="0"/>
              <a:t>2. Legal Policy Gap Analysis  </a:t>
            </a:r>
            <a:br>
              <a:rPr lang="en-US" dirty="0"/>
            </a:br>
            <a:br>
              <a:rPr lang="en-US" dirty="0"/>
            </a:br>
            <a:r>
              <a:rPr lang="en-US" b="0" dirty="0">
                <a:latin typeface="+mn-lt"/>
              </a:rPr>
              <a:t>State and Federal AV Policy and Regulation</a:t>
            </a:r>
            <a:endParaRPr b="0" dirty="0">
              <a:latin typeface="+mn-lt"/>
            </a:endParaRPr>
          </a:p>
        </p:txBody>
      </p:sp>
      <p:sp>
        <p:nvSpPr>
          <p:cNvPr id="125" name="Google Shape;125;p3"/>
          <p:cNvSpPr txBox="1"/>
          <p:nvPr/>
        </p:nvSpPr>
        <p:spPr>
          <a:xfrm>
            <a:off x="581783" y="2496312"/>
            <a:ext cx="3932237" cy="950558"/>
          </a:xfrm>
          <a:prstGeom prst="rect">
            <a:avLst/>
          </a:prstGeom>
          <a:noFill/>
          <a:ln>
            <a:noFill/>
          </a:ln>
        </p:spPr>
        <p:txBody>
          <a:bodyPr spcFirstLastPara="1" wrap="square" lIns="91425" tIns="45700" rIns="91425" bIns="45700" anchor="b" anchorCtr="0">
            <a:normAutofit fontScale="97500"/>
          </a:bodyPr>
          <a:lstStyle/>
          <a:p>
            <a:pPr marL="101600"/>
            <a:endParaRPr lang="en-US" sz="40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g11393c6c53c_0_857"/>
          <p:cNvSpPr txBox="1">
            <a:spLocks noGrp="1"/>
          </p:cNvSpPr>
          <p:nvPr>
            <p:ph type="title"/>
          </p:nvPr>
        </p:nvSpPr>
        <p:spPr>
          <a:xfrm>
            <a:off x="856424" y="11947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000"/>
              <a:buNone/>
            </a:pPr>
            <a:r>
              <a:rPr lang="en-US" sz="3200" dirty="0"/>
              <a:t>Timeline: California Automated Vehicle Policy</a:t>
            </a:r>
            <a:endParaRPr dirty="0"/>
          </a:p>
        </p:txBody>
      </p:sp>
      <p:sp>
        <p:nvSpPr>
          <p:cNvPr id="139" name="Google Shape;139;g11393c6c53c_0_857"/>
          <p:cNvSpPr/>
          <p:nvPr/>
        </p:nvSpPr>
        <p:spPr>
          <a:xfrm>
            <a:off x="1432277" y="3954518"/>
            <a:ext cx="2046000" cy="177900"/>
          </a:xfrm>
          <a:prstGeom prst="rect">
            <a:avLst/>
          </a:prstGeom>
          <a:solidFill>
            <a:srgbClr val="0E945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g11393c6c53c_0_857"/>
          <p:cNvSpPr txBox="1"/>
          <p:nvPr/>
        </p:nvSpPr>
        <p:spPr>
          <a:xfrm>
            <a:off x="850149" y="4135564"/>
            <a:ext cx="1161600" cy="495300"/>
          </a:xfrm>
          <a:prstGeom prst="rect">
            <a:avLst/>
          </a:prstGeom>
          <a:noFill/>
          <a:ln>
            <a:noFill/>
          </a:ln>
        </p:spPr>
        <p:txBody>
          <a:bodyPr spcFirstLastPara="1" wrap="square" lIns="121900" tIns="121900" rIns="121900" bIns="121900" anchor="t" anchorCtr="0">
            <a:noAutofit/>
          </a:bodyPr>
          <a:lstStyle/>
          <a:p>
            <a:pPr marL="0" marR="0" lvl="0" indent="0" algn="ctr" rtl="0">
              <a:lnSpc>
                <a:spcPct val="115000"/>
              </a:lnSpc>
              <a:spcBef>
                <a:spcPts val="0"/>
              </a:spcBef>
              <a:spcAft>
                <a:spcPts val="2100"/>
              </a:spcAft>
              <a:buClr>
                <a:srgbClr val="000000"/>
              </a:buClr>
              <a:buSzPts val="1600"/>
              <a:buFont typeface="Arial"/>
              <a:buNone/>
            </a:pPr>
            <a:r>
              <a:rPr lang="en-US" sz="1600" b="1" i="0" u="none" strike="noStrike" cap="none">
                <a:solidFill>
                  <a:srgbClr val="000000"/>
                </a:solidFill>
                <a:latin typeface="Roboto"/>
                <a:ea typeface="Roboto"/>
                <a:cs typeface="Roboto"/>
                <a:sym typeface="Roboto"/>
              </a:rPr>
              <a:t>2018</a:t>
            </a:r>
            <a:endParaRPr sz="1600" b="1" i="0" u="none" strike="noStrike" cap="none">
              <a:solidFill>
                <a:srgbClr val="000000"/>
              </a:solidFill>
              <a:latin typeface="Roboto"/>
              <a:ea typeface="Roboto"/>
              <a:cs typeface="Roboto"/>
              <a:sym typeface="Roboto"/>
            </a:endParaRPr>
          </a:p>
        </p:txBody>
      </p:sp>
      <p:cxnSp>
        <p:nvCxnSpPr>
          <p:cNvPr id="141" name="Google Shape;141;g11393c6c53c_0_857"/>
          <p:cNvCxnSpPr/>
          <p:nvPr/>
        </p:nvCxnSpPr>
        <p:spPr>
          <a:xfrm>
            <a:off x="1425114" y="3651878"/>
            <a:ext cx="0" cy="479100"/>
          </a:xfrm>
          <a:prstGeom prst="straightConnector1">
            <a:avLst/>
          </a:prstGeom>
          <a:noFill/>
          <a:ln w="9525" cap="flat" cmpd="sng">
            <a:solidFill>
              <a:srgbClr val="000000"/>
            </a:solidFill>
            <a:prstDash val="solid"/>
            <a:round/>
            <a:headEnd type="none" w="sm" len="sm"/>
            <a:tailEnd type="none" w="sm" len="sm"/>
          </a:ln>
        </p:spPr>
      </p:cxnSp>
      <p:sp>
        <p:nvSpPr>
          <p:cNvPr id="142" name="Google Shape;142;g11393c6c53c_0_857"/>
          <p:cNvSpPr/>
          <p:nvPr/>
        </p:nvSpPr>
        <p:spPr>
          <a:xfrm>
            <a:off x="1363515" y="3581980"/>
            <a:ext cx="123300" cy="123300"/>
          </a:xfrm>
          <a:prstGeom prst="ellipse">
            <a:avLst/>
          </a:prstGeom>
          <a:solidFill>
            <a:srgbClr val="00000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g11393c6c53c_0_857"/>
          <p:cNvSpPr txBox="1"/>
          <p:nvPr/>
        </p:nvSpPr>
        <p:spPr>
          <a:xfrm>
            <a:off x="247729" y="1458948"/>
            <a:ext cx="3126801" cy="23148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dirty="0">
                <a:solidFill>
                  <a:schemeClr val="dk1"/>
                </a:solidFill>
                <a:latin typeface="Roboto"/>
                <a:ea typeface="Roboto"/>
                <a:cs typeface="Roboto"/>
                <a:sym typeface="Roboto"/>
              </a:rPr>
              <a:t>DMV AV Policy Established (SB 1298)</a:t>
            </a:r>
            <a:endParaRPr sz="1300" b="1" i="0" u="none" strike="noStrike" cap="none" dirty="0">
              <a:solidFill>
                <a:schemeClr val="dk1"/>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US" sz="1400" b="0" i="0" u="none" strike="noStrike" cap="none" dirty="0">
                <a:solidFill>
                  <a:schemeClr val="dk1"/>
                </a:solidFill>
                <a:latin typeface="Roboto"/>
                <a:ea typeface="Roboto"/>
                <a:cs typeface="Roboto"/>
                <a:sym typeface="Roboto"/>
              </a:rPr>
              <a:t>3 permits est. (testing w/ driver, w/o driver, and commercial deployment). </a:t>
            </a:r>
            <a:endParaRPr sz="1400" b="0" i="0" u="none" strike="noStrike" cap="none" dirty="0">
              <a:solidFill>
                <a:schemeClr val="dk1"/>
              </a:solidFill>
              <a:latin typeface="Roboto"/>
              <a:ea typeface="Roboto"/>
              <a:cs typeface="Roboto"/>
              <a:sym typeface="Roboto"/>
            </a:endParaRPr>
          </a:p>
          <a:p>
            <a:pPr marL="457200" marR="0" lvl="0" indent="-317500" algn="l" rtl="0">
              <a:lnSpc>
                <a:spcPct val="100000"/>
              </a:lnSpc>
              <a:spcBef>
                <a:spcPts val="0"/>
              </a:spcBef>
              <a:spcAft>
                <a:spcPts val="0"/>
              </a:spcAft>
              <a:buClr>
                <a:schemeClr val="dk1"/>
              </a:buClr>
              <a:buSzPts val="1400"/>
              <a:buFont typeface="Roboto"/>
              <a:buChar char="●"/>
            </a:pPr>
            <a:r>
              <a:rPr lang="en-US" sz="1400" b="0" i="0" u="none" strike="noStrike" cap="none" dirty="0">
                <a:solidFill>
                  <a:schemeClr val="dk1"/>
                </a:solidFill>
                <a:latin typeface="Roboto"/>
                <a:ea typeface="Roboto"/>
                <a:cs typeface="Roboto"/>
                <a:sym typeface="Roboto"/>
              </a:rPr>
              <a:t>Est. safety self-certifications </a:t>
            </a:r>
            <a:endParaRPr sz="1400" b="0" i="0" u="none" strike="noStrike" cap="none" dirty="0">
              <a:solidFill>
                <a:schemeClr val="dk1"/>
              </a:solidFill>
              <a:latin typeface="Roboto"/>
              <a:ea typeface="Roboto"/>
              <a:cs typeface="Roboto"/>
              <a:sym typeface="Roboto"/>
            </a:endParaRPr>
          </a:p>
          <a:p>
            <a:pPr marL="457200" marR="0" lvl="0" indent="-317500" algn="l" rtl="0">
              <a:lnSpc>
                <a:spcPct val="100000"/>
              </a:lnSpc>
              <a:spcBef>
                <a:spcPts val="0"/>
              </a:spcBef>
              <a:spcAft>
                <a:spcPts val="0"/>
              </a:spcAft>
              <a:buClr>
                <a:schemeClr val="dk1"/>
              </a:buClr>
              <a:buSzPts val="1400"/>
              <a:buFont typeface="Roboto"/>
              <a:buChar char="●"/>
            </a:pPr>
            <a:r>
              <a:rPr lang="en-US" sz="1400" b="0" i="0" u="none" strike="noStrike" cap="none" dirty="0">
                <a:solidFill>
                  <a:schemeClr val="dk1"/>
                </a:solidFill>
                <a:latin typeface="Roboto"/>
                <a:ea typeface="Roboto"/>
                <a:cs typeface="Roboto"/>
                <a:sym typeface="Roboto"/>
              </a:rPr>
              <a:t>Set annual reporting requirements, e.g. Vehicle counts, Mileage Reporting) </a:t>
            </a:r>
            <a:endParaRPr sz="1100" b="1" i="0" u="none" strike="noStrike" cap="none" dirty="0">
              <a:solidFill>
                <a:srgbClr val="000000"/>
              </a:solidFill>
              <a:latin typeface="Roboto"/>
              <a:ea typeface="Roboto"/>
              <a:cs typeface="Roboto"/>
              <a:sym typeface="Roboto"/>
            </a:endParaRPr>
          </a:p>
        </p:txBody>
      </p:sp>
      <p:sp>
        <p:nvSpPr>
          <p:cNvPr id="144" name="Google Shape;144;g11393c6c53c_0_857"/>
          <p:cNvSpPr/>
          <p:nvPr/>
        </p:nvSpPr>
        <p:spPr>
          <a:xfrm>
            <a:off x="3478226" y="3954518"/>
            <a:ext cx="2046000" cy="177900"/>
          </a:xfrm>
          <a:prstGeom prst="rect">
            <a:avLst/>
          </a:prstGeom>
          <a:solidFill>
            <a:srgbClr val="08563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g11393c6c53c_0_857"/>
          <p:cNvSpPr txBox="1"/>
          <p:nvPr/>
        </p:nvSpPr>
        <p:spPr>
          <a:xfrm>
            <a:off x="2871554" y="4571700"/>
            <a:ext cx="2227500" cy="12585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Roboto"/>
                <a:ea typeface="Roboto"/>
                <a:cs typeface="Roboto"/>
                <a:sym typeface="Roboto"/>
              </a:rPr>
              <a:t>CPUC AV Passenger Service Pilot Est.</a:t>
            </a:r>
            <a:endParaRPr sz="1400" b="1" i="0" u="none" strike="noStrike" cap="none">
              <a:solidFill>
                <a:schemeClr val="dk1"/>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US" sz="1400" b="1" i="0" u="none" strike="noStrike" cap="none">
                <a:solidFill>
                  <a:schemeClr val="dk1"/>
                </a:solidFill>
                <a:latin typeface="Roboto"/>
                <a:ea typeface="Roboto"/>
                <a:cs typeface="Roboto"/>
                <a:sym typeface="Roboto"/>
              </a:rPr>
              <a:t>(and held workshop) </a:t>
            </a:r>
            <a:endParaRPr sz="1400" b="1" i="0" u="none" strike="noStrike" cap="none">
              <a:solidFill>
                <a:schemeClr val="dk1"/>
              </a:solidFill>
              <a:latin typeface="Roboto"/>
              <a:ea typeface="Roboto"/>
              <a:cs typeface="Roboto"/>
              <a:sym typeface="Roboto"/>
            </a:endParaRPr>
          </a:p>
          <a:p>
            <a:pPr marL="457200" marR="0" lvl="0" indent="-317500" algn="l" rtl="0">
              <a:lnSpc>
                <a:spcPct val="100000"/>
              </a:lnSpc>
              <a:spcBef>
                <a:spcPts val="0"/>
              </a:spcBef>
              <a:spcAft>
                <a:spcPts val="0"/>
              </a:spcAft>
              <a:buClr>
                <a:schemeClr val="dk1"/>
              </a:buClr>
              <a:buSzPts val="1400"/>
              <a:buFont typeface="Roboto"/>
              <a:buChar char="●"/>
            </a:pPr>
            <a:r>
              <a:rPr lang="en-US" sz="1400" b="0" i="0" u="none" strike="noStrike" cap="none">
                <a:solidFill>
                  <a:schemeClr val="dk1"/>
                </a:solidFill>
                <a:latin typeface="Roboto"/>
                <a:ea typeface="Roboto"/>
                <a:cs typeface="Roboto"/>
                <a:sym typeface="Roboto"/>
              </a:rPr>
              <a:t>Restricted fares, ride pooling, airport access, </a:t>
            </a:r>
            <a:endParaRPr sz="1100" b="1" i="0" u="none" strike="noStrike" cap="none">
              <a:solidFill>
                <a:schemeClr val="dk1"/>
              </a:solidFill>
              <a:latin typeface="Roboto"/>
              <a:ea typeface="Roboto"/>
              <a:cs typeface="Roboto"/>
              <a:sym typeface="Roboto"/>
            </a:endParaRPr>
          </a:p>
          <a:p>
            <a:pPr marL="0" marR="0" lvl="0" indent="0" algn="l" rtl="0">
              <a:lnSpc>
                <a:spcPct val="100000"/>
              </a:lnSpc>
              <a:spcBef>
                <a:spcPts val="2100"/>
              </a:spcBef>
              <a:spcAft>
                <a:spcPts val="2100"/>
              </a:spcAft>
              <a:buClr>
                <a:srgbClr val="000000"/>
              </a:buClr>
              <a:buSzPts val="1100"/>
              <a:buFont typeface="Arial"/>
              <a:buNone/>
            </a:pPr>
            <a:endParaRPr sz="1100" b="1" i="0" u="none" strike="noStrike" cap="none">
              <a:solidFill>
                <a:srgbClr val="000000"/>
              </a:solidFill>
              <a:latin typeface="Roboto"/>
              <a:ea typeface="Roboto"/>
              <a:cs typeface="Roboto"/>
              <a:sym typeface="Roboto"/>
            </a:endParaRPr>
          </a:p>
        </p:txBody>
      </p:sp>
      <p:sp>
        <p:nvSpPr>
          <p:cNvPr id="146" name="Google Shape;146;g11393c6c53c_0_857"/>
          <p:cNvSpPr txBox="1"/>
          <p:nvPr/>
        </p:nvSpPr>
        <p:spPr>
          <a:xfrm>
            <a:off x="2990804" y="3452025"/>
            <a:ext cx="994500" cy="495300"/>
          </a:xfrm>
          <a:prstGeom prst="rect">
            <a:avLst/>
          </a:prstGeom>
          <a:noFill/>
          <a:ln>
            <a:noFill/>
          </a:ln>
        </p:spPr>
        <p:txBody>
          <a:bodyPr spcFirstLastPara="1" wrap="square" lIns="121900" tIns="121900" rIns="121900" bIns="121900" anchor="t" anchorCtr="0">
            <a:noAutofit/>
          </a:bodyPr>
          <a:lstStyle/>
          <a:p>
            <a:pPr marL="0" marR="0" lvl="0" indent="0" algn="ctr" rtl="0">
              <a:lnSpc>
                <a:spcPct val="115000"/>
              </a:lnSpc>
              <a:spcBef>
                <a:spcPts val="0"/>
              </a:spcBef>
              <a:spcAft>
                <a:spcPts val="2100"/>
              </a:spcAft>
              <a:buClr>
                <a:srgbClr val="000000"/>
              </a:buClr>
              <a:buSzPts val="1600"/>
              <a:buFont typeface="Arial"/>
              <a:buNone/>
            </a:pPr>
            <a:r>
              <a:rPr lang="en-US" sz="1600" b="1" i="0" u="none" strike="noStrike" cap="none">
                <a:solidFill>
                  <a:srgbClr val="000000"/>
                </a:solidFill>
                <a:latin typeface="Roboto"/>
                <a:ea typeface="Roboto"/>
                <a:cs typeface="Roboto"/>
                <a:sym typeface="Roboto"/>
              </a:rPr>
              <a:t>2019</a:t>
            </a:r>
            <a:endParaRPr sz="1600" b="1" i="0" u="none" strike="noStrike" cap="none">
              <a:solidFill>
                <a:srgbClr val="000000"/>
              </a:solidFill>
              <a:latin typeface="Roboto"/>
              <a:ea typeface="Roboto"/>
              <a:cs typeface="Roboto"/>
              <a:sym typeface="Roboto"/>
            </a:endParaRPr>
          </a:p>
        </p:txBody>
      </p:sp>
      <p:grpSp>
        <p:nvGrpSpPr>
          <p:cNvPr id="147" name="Google Shape;147;g11393c6c53c_0_857"/>
          <p:cNvGrpSpPr/>
          <p:nvPr/>
        </p:nvGrpSpPr>
        <p:grpSpPr>
          <a:xfrm rot="10800000">
            <a:off x="3422097" y="3954507"/>
            <a:ext cx="123197" cy="549086"/>
            <a:chOff x="2070100" y="2563700"/>
            <a:chExt cx="92400" cy="411825"/>
          </a:xfrm>
        </p:grpSpPr>
        <p:cxnSp>
          <p:nvCxnSpPr>
            <p:cNvPr id="148" name="Google Shape;148;g11393c6c53c_0_857"/>
            <p:cNvCxnSpPr/>
            <p:nvPr/>
          </p:nvCxnSpPr>
          <p:spPr>
            <a:xfrm>
              <a:off x="2116300" y="2616125"/>
              <a:ext cx="0" cy="359400"/>
            </a:xfrm>
            <a:prstGeom prst="straightConnector1">
              <a:avLst/>
            </a:prstGeom>
            <a:noFill/>
            <a:ln w="9525" cap="flat" cmpd="sng">
              <a:solidFill>
                <a:srgbClr val="000000"/>
              </a:solidFill>
              <a:prstDash val="solid"/>
              <a:round/>
              <a:headEnd type="none" w="sm" len="sm"/>
              <a:tailEnd type="none" w="sm" len="sm"/>
            </a:ln>
          </p:spPr>
        </p:cxnSp>
        <p:sp>
          <p:nvSpPr>
            <p:cNvPr id="149" name="Google Shape;149;g11393c6c53c_0_857"/>
            <p:cNvSpPr/>
            <p:nvPr/>
          </p:nvSpPr>
          <p:spPr>
            <a:xfrm>
              <a:off x="2070100" y="2563700"/>
              <a:ext cx="92400" cy="92400"/>
            </a:xfrm>
            <a:prstGeom prst="ellipse">
              <a:avLst/>
            </a:prstGeom>
            <a:solidFill>
              <a:srgbClr val="00000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0" name="Google Shape;150;g11393c6c53c_0_857"/>
          <p:cNvSpPr/>
          <p:nvPr/>
        </p:nvSpPr>
        <p:spPr>
          <a:xfrm>
            <a:off x="5524172" y="3954518"/>
            <a:ext cx="2046000" cy="177900"/>
          </a:xfrm>
          <a:prstGeom prst="rect">
            <a:avLst/>
          </a:prstGeom>
          <a:solidFill>
            <a:srgbClr val="0E945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51" name="Google Shape;151;g11393c6c53c_0_857"/>
          <p:cNvGrpSpPr/>
          <p:nvPr/>
        </p:nvGrpSpPr>
        <p:grpSpPr>
          <a:xfrm>
            <a:off x="5461195" y="3581980"/>
            <a:ext cx="123197" cy="549086"/>
            <a:chOff x="845575" y="2563700"/>
            <a:chExt cx="92400" cy="411825"/>
          </a:xfrm>
        </p:grpSpPr>
        <p:cxnSp>
          <p:nvCxnSpPr>
            <p:cNvPr id="152" name="Google Shape;152;g11393c6c53c_0_857"/>
            <p:cNvCxnSpPr/>
            <p:nvPr/>
          </p:nvCxnSpPr>
          <p:spPr>
            <a:xfrm>
              <a:off x="891775" y="2616125"/>
              <a:ext cx="0" cy="359400"/>
            </a:xfrm>
            <a:prstGeom prst="straightConnector1">
              <a:avLst/>
            </a:prstGeom>
            <a:noFill/>
            <a:ln w="9525" cap="flat" cmpd="sng">
              <a:solidFill>
                <a:srgbClr val="000000"/>
              </a:solidFill>
              <a:prstDash val="solid"/>
              <a:round/>
              <a:headEnd type="none" w="sm" len="sm"/>
              <a:tailEnd type="none" w="sm" len="sm"/>
            </a:ln>
          </p:spPr>
        </p:cxnSp>
        <p:sp>
          <p:nvSpPr>
            <p:cNvPr id="153" name="Google Shape;153;g11393c6c53c_0_857"/>
            <p:cNvSpPr/>
            <p:nvPr/>
          </p:nvSpPr>
          <p:spPr>
            <a:xfrm>
              <a:off x="845575" y="2563700"/>
              <a:ext cx="92400" cy="92400"/>
            </a:xfrm>
            <a:prstGeom prst="ellipse">
              <a:avLst/>
            </a:prstGeom>
            <a:solidFill>
              <a:srgbClr val="00000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4" name="Google Shape;154;g11393c6c53c_0_857"/>
          <p:cNvSpPr txBox="1"/>
          <p:nvPr/>
        </p:nvSpPr>
        <p:spPr>
          <a:xfrm>
            <a:off x="5085688" y="4135551"/>
            <a:ext cx="923700" cy="495300"/>
          </a:xfrm>
          <a:prstGeom prst="rect">
            <a:avLst/>
          </a:prstGeom>
          <a:noFill/>
          <a:ln>
            <a:noFill/>
          </a:ln>
        </p:spPr>
        <p:txBody>
          <a:bodyPr spcFirstLastPara="1" wrap="square" lIns="121900" tIns="121900" rIns="121900" bIns="121900" anchor="t" anchorCtr="0">
            <a:noAutofit/>
          </a:bodyPr>
          <a:lstStyle/>
          <a:p>
            <a:pPr marL="0" marR="0" lvl="0" indent="0" algn="ctr" rtl="0">
              <a:lnSpc>
                <a:spcPct val="115000"/>
              </a:lnSpc>
              <a:spcBef>
                <a:spcPts val="0"/>
              </a:spcBef>
              <a:spcAft>
                <a:spcPts val="2100"/>
              </a:spcAft>
              <a:buClr>
                <a:srgbClr val="000000"/>
              </a:buClr>
              <a:buSzPts val="1600"/>
              <a:buFont typeface="Arial"/>
              <a:buNone/>
            </a:pPr>
            <a:r>
              <a:rPr lang="en-US" sz="1600" b="1" i="0" u="none" strike="noStrike" cap="none">
                <a:solidFill>
                  <a:srgbClr val="000000"/>
                </a:solidFill>
                <a:latin typeface="Roboto"/>
                <a:ea typeface="Roboto"/>
                <a:cs typeface="Roboto"/>
                <a:sym typeface="Roboto"/>
              </a:rPr>
              <a:t>2020</a:t>
            </a:r>
            <a:endParaRPr sz="1600" b="1" i="0" u="none" strike="noStrike" cap="none">
              <a:solidFill>
                <a:srgbClr val="000000"/>
              </a:solidFill>
              <a:latin typeface="Roboto"/>
              <a:ea typeface="Roboto"/>
              <a:cs typeface="Roboto"/>
              <a:sym typeface="Roboto"/>
            </a:endParaRPr>
          </a:p>
        </p:txBody>
      </p:sp>
      <p:sp>
        <p:nvSpPr>
          <p:cNvPr id="155" name="Google Shape;155;g11393c6c53c_0_857"/>
          <p:cNvSpPr txBox="1"/>
          <p:nvPr/>
        </p:nvSpPr>
        <p:spPr>
          <a:xfrm>
            <a:off x="6624683" y="1445175"/>
            <a:ext cx="2227500" cy="23148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400" b="1" i="0" u="none" strike="noStrike" cap="none" dirty="0">
                <a:solidFill>
                  <a:schemeClr val="dk1"/>
                </a:solidFill>
                <a:latin typeface="Roboto"/>
                <a:ea typeface="Roboto"/>
                <a:cs typeface="Roboto"/>
                <a:sym typeface="Roboto"/>
              </a:rPr>
              <a:t>DMV Deployment Permits Issued</a:t>
            </a:r>
            <a:endParaRPr sz="1400" b="1" i="0" u="none" strike="noStrike" cap="none" dirty="0">
              <a:solidFill>
                <a:schemeClr val="dk1"/>
              </a:solidFill>
              <a:latin typeface="Roboto"/>
              <a:ea typeface="Roboto"/>
              <a:cs typeface="Roboto"/>
              <a:sym typeface="Roboto"/>
            </a:endParaRPr>
          </a:p>
          <a:p>
            <a:pPr marL="457200" marR="0" lvl="0" indent="-317500" algn="l" rtl="0">
              <a:lnSpc>
                <a:spcPct val="100000"/>
              </a:lnSpc>
              <a:spcBef>
                <a:spcPts val="0"/>
              </a:spcBef>
              <a:spcAft>
                <a:spcPts val="0"/>
              </a:spcAft>
              <a:buClr>
                <a:schemeClr val="dk1"/>
              </a:buClr>
              <a:buSzPts val="1400"/>
              <a:buFont typeface="Roboto"/>
              <a:buChar char="●"/>
            </a:pPr>
            <a:r>
              <a:rPr lang="en-US" sz="1400" b="0" i="0" u="none" strike="noStrike" cap="none" dirty="0" err="1">
                <a:solidFill>
                  <a:schemeClr val="dk1"/>
                </a:solidFill>
                <a:latin typeface="Roboto"/>
                <a:ea typeface="Roboto"/>
                <a:cs typeface="Roboto"/>
                <a:sym typeface="Roboto"/>
              </a:rPr>
              <a:t>Nuro</a:t>
            </a:r>
            <a:r>
              <a:rPr lang="en-US" sz="1400" b="0" i="0" u="none" strike="noStrike" cap="none" dirty="0">
                <a:solidFill>
                  <a:schemeClr val="dk1"/>
                </a:solidFill>
                <a:latin typeface="Roboto"/>
                <a:ea typeface="Roboto"/>
                <a:cs typeface="Roboto"/>
                <a:sym typeface="Roboto"/>
              </a:rPr>
              <a:t> (licensed to operate commercially) </a:t>
            </a:r>
            <a:endParaRPr sz="1400" b="0" i="0" u="none" strike="noStrike" cap="none" dirty="0">
              <a:solidFill>
                <a:schemeClr val="dk1"/>
              </a:solidFill>
              <a:latin typeface="Roboto"/>
              <a:ea typeface="Roboto"/>
              <a:cs typeface="Roboto"/>
              <a:sym typeface="Roboto"/>
            </a:endParaRPr>
          </a:p>
          <a:p>
            <a:pPr marL="457200" marR="0" lvl="0" indent="-317500" algn="l" rtl="0">
              <a:lnSpc>
                <a:spcPct val="100000"/>
              </a:lnSpc>
              <a:spcBef>
                <a:spcPts val="0"/>
              </a:spcBef>
              <a:spcAft>
                <a:spcPts val="0"/>
              </a:spcAft>
              <a:buClr>
                <a:schemeClr val="dk1"/>
              </a:buClr>
              <a:buSzPts val="1400"/>
              <a:buFont typeface="Roboto"/>
              <a:buChar char="●"/>
            </a:pPr>
            <a:r>
              <a:rPr lang="en-US" sz="1400" b="0" i="0" u="none" strike="noStrike" cap="none" dirty="0">
                <a:solidFill>
                  <a:schemeClr val="dk1"/>
                </a:solidFill>
                <a:latin typeface="Roboto"/>
                <a:ea typeface="Roboto"/>
                <a:cs typeface="Roboto"/>
                <a:sym typeface="Roboto"/>
              </a:rPr>
              <a:t>Cruise (not yet charging fares)</a:t>
            </a:r>
            <a:endParaRPr sz="1400" b="0" i="0" u="none" strike="noStrike" cap="none" dirty="0">
              <a:solidFill>
                <a:schemeClr val="dk1"/>
              </a:solidFill>
              <a:latin typeface="Roboto"/>
              <a:ea typeface="Roboto"/>
              <a:cs typeface="Roboto"/>
              <a:sym typeface="Roboto"/>
            </a:endParaRPr>
          </a:p>
          <a:p>
            <a:pPr marL="457200" marR="0" lvl="0" indent="-317500" algn="l" rtl="0">
              <a:lnSpc>
                <a:spcPct val="100000"/>
              </a:lnSpc>
              <a:spcBef>
                <a:spcPts val="0"/>
              </a:spcBef>
              <a:spcAft>
                <a:spcPts val="0"/>
              </a:spcAft>
              <a:buClr>
                <a:schemeClr val="dk1"/>
              </a:buClr>
              <a:buSzPts val="1400"/>
              <a:buFont typeface="Roboto"/>
              <a:buChar char="●"/>
            </a:pPr>
            <a:r>
              <a:rPr lang="en-US" sz="1400" b="0" i="0" u="none" strike="noStrike" cap="none" dirty="0">
                <a:solidFill>
                  <a:schemeClr val="dk1"/>
                </a:solidFill>
                <a:latin typeface="Roboto"/>
                <a:ea typeface="Roboto"/>
                <a:cs typeface="Roboto"/>
                <a:sym typeface="Roboto"/>
              </a:rPr>
              <a:t>Waymo</a:t>
            </a:r>
            <a:endParaRPr sz="1400" b="0" i="0" u="none" strike="noStrike" cap="none" dirty="0">
              <a:solidFill>
                <a:schemeClr val="dk1"/>
              </a:solidFill>
              <a:latin typeface="Roboto"/>
              <a:ea typeface="Roboto"/>
              <a:cs typeface="Roboto"/>
              <a:sym typeface="Roboto"/>
            </a:endParaRPr>
          </a:p>
          <a:p>
            <a:pPr marL="0" marR="0" lvl="0" indent="0" algn="l" rtl="0">
              <a:lnSpc>
                <a:spcPct val="100000"/>
              </a:lnSpc>
              <a:spcBef>
                <a:spcPts val="2100"/>
              </a:spcBef>
              <a:spcAft>
                <a:spcPts val="2100"/>
              </a:spcAft>
              <a:buClr>
                <a:srgbClr val="000000"/>
              </a:buClr>
              <a:buSzPts val="1100"/>
              <a:buFont typeface="Arial"/>
              <a:buNone/>
            </a:pPr>
            <a:endParaRPr sz="1100" b="1" i="0" u="none" strike="noStrike" cap="none" dirty="0">
              <a:solidFill>
                <a:srgbClr val="000000"/>
              </a:solidFill>
              <a:latin typeface="Roboto"/>
              <a:ea typeface="Roboto"/>
              <a:cs typeface="Roboto"/>
              <a:sym typeface="Roboto"/>
            </a:endParaRPr>
          </a:p>
        </p:txBody>
      </p:sp>
      <p:sp>
        <p:nvSpPr>
          <p:cNvPr id="156" name="Google Shape;156;g11393c6c53c_0_857"/>
          <p:cNvSpPr/>
          <p:nvPr/>
        </p:nvSpPr>
        <p:spPr>
          <a:xfrm>
            <a:off x="7570118" y="3954518"/>
            <a:ext cx="2046000" cy="177900"/>
          </a:xfrm>
          <a:prstGeom prst="rect">
            <a:avLst/>
          </a:prstGeom>
          <a:solidFill>
            <a:srgbClr val="08563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57" name="Google Shape;157;g11393c6c53c_0_857"/>
          <p:cNvGrpSpPr/>
          <p:nvPr/>
        </p:nvGrpSpPr>
        <p:grpSpPr>
          <a:xfrm rot="10800000">
            <a:off x="7502438" y="3954507"/>
            <a:ext cx="123197" cy="549086"/>
            <a:chOff x="2070100" y="2563700"/>
            <a:chExt cx="92400" cy="411825"/>
          </a:xfrm>
        </p:grpSpPr>
        <p:cxnSp>
          <p:nvCxnSpPr>
            <p:cNvPr id="158" name="Google Shape;158;g11393c6c53c_0_857"/>
            <p:cNvCxnSpPr/>
            <p:nvPr/>
          </p:nvCxnSpPr>
          <p:spPr>
            <a:xfrm>
              <a:off x="2116300" y="2616125"/>
              <a:ext cx="0" cy="359400"/>
            </a:xfrm>
            <a:prstGeom prst="straightConnector1">
              <a:avLst/>
            </a:prstGeom>
            <a:noFill/>
            <a:ln w="9525" cap="flat" cmpd="sng">
              <a:solidFill>
                <a:srgbClr val="000000"/>
              </a:solidFill>
              <a:prstDash val="solid"/>
              <a:round/>
              <a:headEnd type="none" w="sm" len="sm"/>
              <a:tailEnd type="none" w="sm" len="sm"/>
            </a:ln>
          </p:spPr>
        </p:cxnSp>
        <p:sp>
          <p:nvSpPr>
            <p:cNvPr id="159" name="Google Shape;159;g11393c6c53c_0_857"/>
            <p:cNvSpPr/>
            <p:nvPr/>
          </p:nvSpPr>
          <p:spPr>
            <a:xfrm>
              <a:off x="2070100" y="2563700"/>
              <a:ext cx="92400" cy="92400"/>
            </a:xfrm>
            <a:prstGeom prst="ellipse">
              <a:avLst/>
            </a:prstGeom>
            <a:solidFill>
              <a:srgbClr val="00000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0" name="Google Shape;160;g11393c6c53c_0_857"/>
          <p:cNvSpPr txBox="1"/>
          <p:nvPr/>
        </p:nvSpPr>
        <p:spPr>
          <a:xfrm>
            <a:off x="7070148" y="3452025"/>
            <a:ext cx="994500" cy="495300"/>
          </a:xfrm>
          <a:prstGeom prst="rect">
            <a:avLst/>
          </a:prstGeom>
          <a:noFill/>
          <a:ln>
            <a:noFill/>
          </a:ln>
        </p:spPr>
        <p:txBody>
          <a:bodyPr spcFirstLastPara="1" wrap="square" lIns="121900" tIns="121900" rIns="121900" bIns="121900" anchor="t" anchorCtr="0">
            <a:noAutofit/>
          </a:bodyPr>
          <a:lstStyle/>
          <a:p>
            <a:pPr marL="0" marR="0" lvl="0" indent="0" algn="ctr" rtl="0">
              <a:lnSpc>
                <a:spcPct val="115000"/>
              </a:lnSpc>
              <a:spcBef>
                <a:spcPts val="0"/>
              </a:spcBef>
              <a:spcAft>
                <a:spcPts val="2100"/>
              </a:spcAft>
              <a:buClr>
                <a:srgbClr val="000000"/>
              </a:buClr>
              <a:buSzPts val="1600"/>
              <a:buFont typeface="Arial"/>
              <a:buNone/>
            </a:pPr>
            <a:r>
              <a:rPr lang="en-US" sz="1600" b="1" i="0" u="none" strike="noStrike" cap="none">
                <a:solidFill>
                  <a:srgbClr val="000000"/>
                </a:solidFill>
                <a:latin typeface="Roboto"/>
                <a:ea typeface="Roboto"/>
                <a:cs typeface="Roboto"/>
                <a:sym typeface="Roboto"/>
              </a:rPr>
              <a:t>2021</a:t>
            </a:r>
            <a:endParaRPr sz="1600" b="1" i="0" u="none" strike="noStrike" cap="none">
              <a:solidFill>
                <a:srgbClr val="000000"/>
              </a:solidFill>
              <a:latin typeface="Roboto"/>
              <a:ea typeface="Roboto"/>
              <a:cs typeface="Roboto"/>
              <a:sym typeface="Roboto"/>
            </a:endParaRPr>
          </a:p>
        </p:txBody>
      </p:sp>
      <p:sp>
        <p:nvSpPr>
          <p:cNvPr id="161" name="Google Shape;161;g11393c6c53c_0_857"/>
          <p:cNvSpPr/>
          <p:nvPr/>
        </p:nvSpPr>
        <p:spPr>
          <a:xfrm>
            <a:off x="9616075" y="3954518"/>
            <a:ext cx="2807400" cy="177900"/>
          </a:xfrm>
          <a:prstGeom prst="rect">
            <a:avLst/>
          </a:prstGeom>
          <a:solidFill>
            <a:srgbClr val="0E945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62" name="Google Shape;162;g11393c6c53c_0_857"/>
          <p:cNvGrpSpPr/>
          <p:nvPr/>
        </p:nvGrpSpPr>
        <p:grpSpPr>
          <a:xfrm>
            <a:off x="9554578" y="3581980"/>
            <a:ext cx="123197" cy="549086"/>
            <a:chOff x="845575" y="2563700"/>
            <a:chExt cx="92400" cy="411825"/>
          </a:xfrm>
        </p:grpSpPr>
        <p:cxnSp>
          <p:nvCxnSpPr>
            <p:cNvPr id="163" name="Google Shape;163;g11393c6c53c_0_857"/>
            <p:cNvCxnSpPr/>
            <p:nvPr/>
          </p:nvCxnSpPr>
          <p:spPr>
            <a:xfrm>
              <a:off x="891775" y="2616125"/>
              <a:ext cx="0" cy="359400"/>
            </a:xfrm>
            <a:prstGeom prst="straightConnector1">
              <a:avLst/>
            </a:prstGeom>
            <a:noFill/>
            <a:ln w="9525" cap="flat" cmpd="sng">
              <a:solidFill>
                <a:srgbClr val="000000"/>
              </a:solidFill>
              <a:prstDash val="solid"/>
              <a:round/>
              <a:headEnd type="none" w="sm" len="sm"/>
              <a:tailEnd type="none" w="sm" len="sm"/>
            </a:ln>
          </p:spPr>
        </p:cxnSp>
        <p:sp>
          <p:nvSpPr>
            <p:cNvPr id="164" name="Google Shape;164;g11393c6c53c_0_857"/>
            <p:cNvSpPr/>
            <p:nvPr/>
          </p:nvSpPr>
          <p:spPr>
            <a:xfrm>
              <a:off x="845575" y="2563700"/>
              <a:ext cx="92400" cy="92400"/>
            </a:xfrm>
            <a:prstGeom prst="ellipse">
              <a:avLst/>
            </a:prstGeom>
            <a:solidFill>
              <a:srgbClr val="00000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5" name="Google Shape;165;g11393c6c53c_0_857"/>
          <p:cNvSpPr txBox="1"/>
          <p:nvPr/>
        </p:nvSpPr>
        <p:spPr>
          <a:xfrm>
            <a:off x="9123073" y="4135551"/>
            <a:ext cx="994500" cy="495300"/>
          </a:xfrm>
          <a:prstGeom prst="rect">
            <a:avLst/>
          </a:prstGeom>
          <a:noFill/>
          <a:ln>
            <a:noFill/>
          </a:ln>
        </p:spPr>
        <p:txBody>
          <a:bodyPr spcFirstLastPara="1" wrap="square" lIns="121900" tIns="121900" rIns="121900" bIns="121900" anchor="t" anchorCtr="0">
            <a:noAutofit/>
          </a:bodyPr>
          <a:lstStyle/>
          <a:p>
            <a:pPr marL="0" marR="0" lvl="0" indent="0" algn="ctr" rtl="0">
              <a:lnSpc>
                <a:spcPct val="115000"/>
              </a:lnSpc>
              <a:spcBef>
                <a:spcPts val="0"/>
              </a:spcBef>
              <a:spcAft>
                <a:spcPts val="2100"/>
              </a:spcAft>
              <a:buClr>
                <a:srgbClr val="000000"/>
              </a:buClr>
              <a:buSzPts val="1600"/>
              <a:buFont typeface="Arial"/>
              <a:buNone/>
            </a:pPr>
            <a:r>
              <a:rPr lang="en-US" sz="1600" b="1" i="0" u="none" strike="noStrike" cap="none">
                <a:solidFill>
                  <a:srgbClr val="000000"/>
                </a:solidFill>
                <a:latin typeface="Roboto"/>
                <a:ea typeface="Roboto"/>
                <a:cs typeface="Roboto"/>
                <a:sym typeface="Roboto"/>
              </a:rPr>
              <a:t>2022</a:t>
            </a:r>
            <a:endParaRPr sz="1600" b="1" i="0" u="none" strike="noStrike" cap="none">
              <a:solidFill>
                <a:srgbClr val="000000"/>
              </a:solidFill>
              <a:latin typeface="Roboto"/>
              <a:ea typeface="Roboto"/>
              <a:cs typeface="Roboto"/>
              <a:sym typeface="Roboto"/>
            </a:endParaRPr>
          </a:p>
        </p:txBody>
      </p:sp>
      <p:sp>
        <p:nvSpPr>
          <p:cNvPr id="166" name="Google Shape;166;g11393c6c53c_0_857"/>
          <p:cNvSpPr txBox="1"/>
          <p:nvPr/>
        </p:nvSpPr>
        <p:spPr>
          <a:xfrm>
            <a:off x="8569647" y="1417563"/>
            <a:ext cx="2227500" cy="24177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400" b="1" i="0" u="none" strike="noStrike" cap="none" dirty="0">
                <a:solidFill>
                  <a:schemeClr val="dk1"/>
                </a:solidFill>
                <a:latin typeface="Roboto"/>
                <a:ea typeface="Roboto"/>
                <a:cs typeface="Roboto"/>
                <a:sym typeface="Roboto"/>
              </a:rPr>
              <a:t>DMV: Current Status </a:t>
            </a:r>
            <a:endParaRPr sz="1400" b="1" i="0" u="none" strike="noStrike" cap="none" dirty="0">
              <a:solidFill>
                <a:schemeClr val="dk1"/>
              </a:solidFill>
              <a:latin typeface="Roboto"/>
              <a:ea typeface="Roboto"/>
              <a:cs typeface="Roboto"/>
              <a:sym typeface="Roboto"/>
            </a:endParaRPr>
          </a:p>
          <a:p>
            <a:pPr marL="457200" marR="0" lvl="0" indent="-317500" algn="l" rtl="0">
              <a:lnSpc>
                <a:spcPct val="100000"/>
              </a:lnSpc>
              <a:spcBef>
                <a:spcPts val="0"/>
              </a:spcBef>
              <a:spcAft>
                <a:spcPts val="0"/>
              </a:spcAft>
              <a:buClr>
                <a:schemeClr val="dk1"/>
              </a:buClr>
              <a:buSzPts val="1400"/>
              <a:buFont typeface="Roboto"/>
              <a:buChar char="●"/>
            </a:pPr>
            <a:r>
              <a:rPr lang="en-US" sz="1400" b="0" i="0" u="none" strike="noStrike" cap="none" dirty="0">
                <a:solidFill>
                  <a:schemeClr val="dk1"/>
                </a:solidFill>
                <a:latin typeface="Roboto"/>
                <a:ea typeface="Roboto"/>
                <a:cs typeface="Roboto"/>
                <a:sym typeface="Roboto"/>
              </a:rPr>
              <a:t>&gt; 4 million miles reported</a:t>
            </a:r>
            <a:endParaRPr sz="1400" b="0" i="0" u="none" strike="noStrike" cap="none" dirty="0">
              <a:solidFill>
                <a:schemeClr val="dk1"/>
              </a:solidFill>
              <a:latin typeface="Roboto"/>
              <a:ea typeface="Roboto"/>
              <a:cs typeface="Roboto"/>
              <a:sym typeface="Roboto"/>
            </a:endParaRPr>
          </a:p>
          <a:p>
            <a:pPr marL="457200" marR="0" lvl="0" indent="-317500" algn="l" rtl="0">
              <a:lnSpc>
                <a:spcPct val="100000"/>
              </a:lnSpc>
              <a:spcBef>
                <a:spcPts val="0"/>
              </a:spcBef>
              <a:spcAft>
                <a:spcPts val="0"/>
              </a:spcAft>
              <a:buClr>
                <a:schemeClr val="dk1"/>
              </a:buClr>
              <a:buSzPts val="1400"/>
              <a:buFont typeface="Roboto"/>
              <a:buChar char="●"/>
            </a:pPr>
            <a:r>
              <a:rPr lang="en-US" sz="1400" b="0" i="0" u="none" strike="noStrike" cap="none" dirty="0">
                <a:solidFill>
                  <a:schemeClr val="dk1"/>
                </a:solidFill>
                <a:latin typeface="Roboto"/>
                <a:ea typeface="Roboto"/>
                <a:cs typeface="Roboto"/>
                <a:sym typeface="Roboto"/>
              </a:rPr>
              <a:t>~49 active permits</a:t>
            </a:r>
            <a:endParaRPr sz="1100" b="1" i="0" u="none" strike="noStrike" cap="none" dirty="0">
              <a:solidFill>
                <a:schemeClr val="dk1"/>
              </a:solidFill>
              <a:latin typeface="Roboto"/>
              <a:ea typeface="Roboto"/>
              <a:cs typeface="Roboto"/>
              <a:sym typeface="Roboto"/>
            </a:endParaRPr>
          </a:p>
          <a:p>
            <a:pPr marL="457200" marR="0" lvl="0" indent="-317500" algn="l" rtl="0">
              <a:lnSpc>
                <a:spcPct val="100000"/>
              </a:lnSpc>
              <a:spcBef>
                <a:spcPts val="0"/>
              </a:spcBef>
              <a:spcAft>
                <a:spcPts val="0"/>
              </a:spcAft>
              <a:buClr>
                <a:schemeClr val="dk1"/>
              </a:buClr>
              <a:buSzPts val="1400"/>
              <a:buFont typeface="Roboto"/>
              <a:buChar char="●"/>
            </a:pPr>
            <a:r>
              <a:rPr lang="en-US" sz="1400" b="0" i="0" u="none" strike="noStrike" cap="none" dirty="0">
                <a:solidFill>
                  <a:schemeClr val="dk1"/>
                </a:solidFill>
                <a:latin typeface="Roboto"/>
                <a:ea typeface="Roboto"/>
                <a:cs typeface="Roboto"/>
                <a:sym typeface="Roboto"/>
              </a:rPr>
              <a:t>EV exemption 8,500 </a:t>
            </a:r>
            <a:r>
              <a:rPr lang="en-US" sz="1400" b="0" i="0" u="none" strike="noStrike" cap="none" dirty="0" err="1">
                <a:solidFill>
                  <a:schemeClr val="dk1"/>
                </a:solidFill>
                <a:latin typeface="Roboto"/>
                <a:ea typeface="Roboto"/>
                <a:cs typeface="Roboto"/>
                <a:sym typeface="Roboto"/>
              </a:rPr>
              <a:t>lbs</a:t>
            </a:r>
            <a:endParaRPr sz="1400" b="0" i="0" u="none" strike="noStrike" cap="none" dirty="0">
              <a:solidFill>
                <a:schemeClr val="dk1"/>
              </a:solidFill>
              <a:latin typeface="Roboto"/>
              <a:ea typeface="Roboto"/>
              <a:cs typeface="Roboto"/>
              <a:sym typeface="Roboto"/>
            </a:endParaRPr>
          </a:p>
          <a:p>
            <a:pPr marL="457200" marR="0" lvl="0" indent="-317500" algn="l" rtl="0">
              <a:lnSpc>
                <a:spcPct val="100000"/>
              </a:lnSpc>
              <a:spcBef>
                <a:spcPts val="0"/>
              </a:spcBef>
              <a:spcAft>
                <a:spcPts val="0"/>
              </a:spcAft>
              <a:buClr>
                <a:schemeClr val="dk1"/>
              </a:buClr>
              <a:buSzPts val="1400"/>
              <a:buFont typeface="Roboto"/>
              <a:buChar char="●"/>
            </a:pPr>
            <a:r>
              <a:rPr lang="en-US" sz="1400" b="0" i="0" u="none" strike="noStrike" cap="none" dirty="0">
                <a:solidFill>
                  <a:schemeClr val="dk1"/>
                </a:solidFill>
                <a:latin typeface="Roboto"/>
                <a:ea typeface="Roboto"/>
                <a:cs typeface="Roboto"/>
                <a:sym typeface="Roboto"/>
              </a:rPr>
              <a:t>Weight limit 10,0001 </a:t>
            </a:r>
            <a:r>
              <a:rPr lang="en-US" sz="1400" b="0" i="0" u="none" strike="noStrike" cap="none" dirty="0" err="1">
                <a:solidFill>
                  <a:schemeClr val="dk1"/>
                </a:solidFill>
                <a:latin typeface="Roboto"/>
                <a:ea typeface="Roboto"/>
                <a:cs typeface="Roboto"/>
                <a:sym typeface="Roboto"/>
              </a:rPr>
              <a:t>lbs</a:t>
            </a:r>
            <a:r>
              <a:rPr lang="en-US" sz="1400" b="0" i="0" u="none" strike="noStrike" cap="none" dirty="0">
                <a:solidFill>
                  <a:schemeClr val="dk1"/>
                </a:solidFill>
                <a:latin typeface="Roboto"/>
                <a:ea typeface="Roboto"/>
                <a:cs typeface="Roboto"/>
                <a:sym typeface="Roboto"/>
              </a:rPr>
              <a:t> </a:t>
            </a:r>
            <a:endParaRPr sz="1800" b="0" i="0" u="none" strike="noStrike" cap="none" dirty="0">
              <a:solidFill>
                <a:schemeClr val="dk1"/>
              </a:solidFill>
              <a:latin typeface="Roboto"/>
              <a:ea typeface="Roboto"/>
              <a:cs typeface="Roboto"/>
              <a:sym typeface="Roboto"/>
            </a:endParaRPr>
          </a:p>
        </p:txBody>
      </p:sp>
      <p:sp>
        <p:nvSpPr>
          <p:cNvPr id="167" name="Google Shape;167;g11393c6c53c_0_857"/>
          <p:cNvSpPr txBox="1"/>
          <p:nvPr/>
        </p:nvSpPr>
        <p:spPr>
          <a:xfrm>
            <a:off x="3353597" y="1438507"/>
            <a:ext cx="2046000" cy="21156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Roboto"/>
                <a:ea typeface="Roboto"/>
                <a:cs typeface="Roboto"/>
                <a:sym typeface="Roboto"/>
              </a:rPr>
              <a:t>DMV Policy Updated</a:t>
            </a:r>
            <a:endParaRPr sz="1400" b="1"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Roboto"/>
                <a:ea typeface="Roboto"/>
                <a:cs typeface="Roboto"/>
                <a:sym typeface="Roboto"/>
              </a:rPr>
              <a:t>Added Light-duty delivery vehicles added (limit of 10,001 </a:t>
            </a:r>
            <a:r>
              <a:rPr lang="en-US" sz="1400" b="0" i="0" u="none" strike="noStrike" cap="none" dirty="0" err="1">
                <a:solidFill>
                  <a:srgbClr val="000000"/>
                </a:solidFill>
                <a:latin typeface="Roboto"/>
                <a:ea typeface="Roboto"/>
                <a:cs typeface="Roboto"/>
                <a:sym typeface="Roboto"/>
              </a:rPr>
              <a:t>lbs</a:t>
            </a:r>
            <a:r>
              <a:rPr lang="en-US" sz="1400" b="0" i="0" u="none" strike="noStrike" cap="none" dirty="0">
                <a:solidFill>
                  <a:srgbClr val="000000"/>
                </a:solidFill>
                <a:latin typeface="Roboto"/>
                <a:ea typeface="Roboto"/>
                <a:cs typeface="Roboto"/>
                <a:sym typeface="Roboto"/>
              </a:rPr>
              <a:t>)</a:t>
            </a:r>
            <a:endParaRPr sz="1400" b="0" i="0" u="none" strike="noStrike" cap="none" dirty="0">
              <a:solidFill>
                <a:srgbClr val="000000"/>
              </a:solidFill>
              <a:latin typeface="Roboto"/>
              <a:ea typeface="Roboto"/>
              <a:cs typeface="Roboto"/>
              <a:sym typeface="Roboto"/>
            </a:endParaRPr>
          </a:p>
          <a:p>
            <a:pPr marL="0" marR="0" lvl="0" indent="0" algn="l" rtl="0">
              <a:lnSpc>
                <a:spcPct val="100000"/>
              </a:lnSpc>
              <a:spcBef>
                <a:spcPts val="2100"/>
              </a:spcBef>
              <a:spcAft>
                <a:spcPts val="0"/>
              </a:spcAft>
              <a:buClr>
                <a:srgbClr val="000000"/>
              </a:buClr>
              <a:buSzPts val="1100"/>
              <a:buFont typeface="Arial"/>
              <a:buNone/>
            </a:pPr>
            <a:endParaRPr sz="1100" b="1" i="0" u="none" strike="noStrike" cap="none" dirty="0">
              <a:solidFill>
                <a:srgbClr val="000000"/>
              </a:solidFill>
              <a:latin typeface="Roboto"/>
              <a:ea typeface="Roboto"/>
              <a:cs typeface="Roboto"/>
              <a:sym typeface="Roboto"/>
            </a:endParaRPr>
          </a:p>
          <a:p>
            <a:pPr marL="0" marR="0" lvl="0" indent="0" algn="l" rtl="0">
              <a:lnSpc>
                <a:spcPct val="100000"/>
              </a:lnSpc>
              <a:spcBef>
                <a:spcPts val="2100"/>
              </a:spcBef>
              <a:spcAft>
                <a:spcPts val="0"/>
              </a:spcAft>
              <a:buClr>
                <a:srgbClr val="000000"/>
              </a:buClr>
              <a:buSzPts val="1100"/>
              <a:buFont typeface="Arial"/>
              <a:buNone/>
            </a:pPr>
            <a:endParaRPr sz="1100" b="0" i="0" u="none" strike="noStrike" cap="none" dirty="0">
              <a:solidFill>
                <a:srgbClr val="000000"/>
              </a:solidFill>
              <a:latin typeface="Roboto"/>
              <a:ea typeface="Roboto"/>
              <a:cs typeface="Roboto"/>
              <a:sym typeface="Roboto"/>
            </a:endParaRPr>
          </a:p>
          <a:p>
            <a:pPr marL="0" marR="0" lvl="0" indent="0" algn="l" rtl="0">
              <a:lnSpc>
                <a:spcPct val="100000"/>
              </a:lnSpc>
              <a:spcBef>
                <a:spcPts val="2100"/>
              </a:spcBef>
              <a:spcAft>
                <a:spcPts val="2100"/>
              </a:spcAft>
              <a:buClr>
                <a:srgbClr val="000000"/>
              </a:buClr>
              <a:buSzPts val="1100"/>
              <a:buFont typeface="Arial"/>
              <a:buNone/>
            </a:pPr>
            <a:r>
              <a:rPr lang="en-US" sz="1100" b="0" i="0" u="none" strike="noStrike" cap="none" dirty="0">
                <a:solidFill>
                  <a:srgbClr val="000000"/>
                </a:solidFill>
                <a:latin typeface="Roboto"/>
                <a:ea typeface="Roboto"/>
                <a:cs typeface="Roboto"/>
                <a:sym typeface="Roboto"/>
              </a:rPr>
              <a:t>.</a:t>
            </a:r>
            <a:endParaRPr sz="1100" b="1" i="0" u="none" strike="noStrike" cap="none" dirty="0">
              <a:solidFill>
                <a:srgbClr val="000000"/>
              </a:solidFill>
              <a:latin typeface="Roboto"/>
              <a:ea typeface="Roboto"/>
              <a:cs typeface="Roboto"/>
              <a:sym typeface="Roboto"/>
            </a:endParaRPr>
          </a:p>
        </p:txBody>
      </p:sp>
      <p:sp>
        <p:nvSpPr>
          <p:cNvPr id="168" name="Google Shape;168;g11393c6c53c_0_857"/>
          <p:cNvSpPr txBox="1"/>
          <p:nvPr/>
        </p:nvSpPr>
        <p:spPr>
          <a:xfrm>
            <a:off x="4807647" y="4571700"/>
            <a:ext cx="3572900" cy="9510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Roboto"/>
                <a:ea typeface="Roboto"/>
                <a:cs typeface="Roboto"/>
                <a:sym typeface="Roboto"/>
              </a:rPr>
              <a:t>CPUC - Moves AV Pilot to Full Deployment </a:t>
            </a:r>
            <a:endParaRPr sz="1400" b="1" i="0" u="none" strike="noStrike" cap="none">
              <a:solidFill>
                <a:srgbClr val="000000"/>
              </a:solidFill>
              <a:latin typeface="Roboto"/>
              <a:ea typeface="Roboto"/>
              <a:cs typeface="Roboto"/>
              <a:sym typeface="Roboto"/>
            </a:endParaRPr>
          </a:p>
          <a:p>
            <a:pPr marL="457200" marR="0" lvl="0" indent="-317500" algn="l" rtl="0">
              <a:lnSpc>
                <a:spcPct val="100000"/>
              </a:lnSpc>
              <a:spcBef>
                <a:spcPts val="1000"/>
              </a:spcBef>
              <a:spcAft>
                <a:spcPts val="0"/>
              </a:spcAft>
              <a:buClr>
                <a:srgbClr val="000000"/>
              </a:buClr>
              <a:buSzPts val="1400"/>
              <a:buFont typeface="Roboto"/>
              <a:buChar char="●"/>
            </a:pPr>
            <a:r>
              <a:rPr lang="en-US" sz="1400" b="0" i="0" u="none" strike="noStrike" cap="none">
                <a:solidFill>
                  <a:srgbClr val="000000"/>
                </a:solidFill>
                <a:latin typeface="Roboto"/>
                <a:ea typeface="Roboto"/>
                <a:cs typeface="Roboto"/>
                <a:sym typeface="Roboto"/>
              </a:rPr>
              <a:t>Removed fare and pooling restrictions</a:t>
            </a:r>
            <a:endParaRPr sz="1400" b="0" i="0" u="none" strike="noStrike" cap="none">
              <a:solidFill>
                <a:srgbClr val="000000"/>
              </a:solidFill>
              <a:latin typeface="Roboto"/>
              <a:ea typeface="Roboto"/>
              <a:cs typeface="Roboto"/>
              <a:sym typeface="Roboto"/>
            </a:endParaRPr>
          </a:p>
          <a:p>
            <a:pPr marL="457200" marR="0" lvl="0" indent="-317500" algn="l" rtl="0">
              <a:lnSpc>
                <a:spcPct val="100000"/>
              </a:lnSpc>
              <a:spcBef>
                <a:spcPts val="0"/>
              </a:spcBef>
              <a:spcAft>
                <a:spcPts val="0"/>
              </a:spcAft>
              <a:buClr>
                <a:srgbClr val="000000"/>
              </a:buClr>
              <a:buSzPts val="1400"/>
              <a:buFont typeface="Roboto"/>
              <a:buChar char="●"/>
            </a:pPr>
            <a:r>
              <a:rPr lang="en-US" sz="1400" b="0" i="0" u="none" strike="noStrike" cap="none">
                <a:solidFill>
                  <a:srgbClr val="000000"/>
                </a:solidFill>
                <a:latin typeface="Roboto"/>
                <a:ea typeface="Roboto"/>
                <a:cs typeface="Roboto"/>
                <a:sym typeface="Roboto"/>
              </a:rPr>
              <a:t>Approval of Safety Plans Required</a:t>
            </a:r>
            <a:endParaRPr sz="1400" b="0" i="0" u="none" strike="noStrike" cap="none">
              <a:solidFill>
                <a:srgbClr val="000000"/>
              </a:solidFill>
              <a:latin typeface="Roboto"/>
              <a:ea typeface="Roboto"/>
              <a:cs typeface="Roboto"/>
              <a:sym typeface="Roboto"/>
            </a:endParaRPr>
          </a:p>
          <a:p>
            <a:pPr marL="457200" marR="0" lvl="0" indent="-317500" algn="l" rtl="0">
              <a:lnSpc>
                <a:spcPct val="100000"/>
              </a:lnSpc>
              <a:spcBef>
                <a:spcPts val="0"/>
              </a:spcBef>
              <a:spcAft>
                <a:spcPts val="0"/>
              </a:spcAft>
              <a:buClr>
                <a:srgbClr val="000000"/>
              </a:buClr>
              <a:buSzPts val="1400"/>
              <a:buFont typeface="Roboto"/>
              <a:buChar char="●"/>
            </a:pPr>
            <a:r>
              <a:rPr lang="en-US" sz="1400" b="0" i="0" u="none" strike="noStrike" cap="none">
                <a:solidFill>
                  <a:srgbClr val="000000"/>
                </a:solidFill>
                <a:latin typeface="Roboto"/>
                <a:ea typeface="Roboto"/>
                <a:cs typeface="Roboto"/>
                <a:sym typeface="Roboto"/>
              </a:rPr>
              <a:t>San Francisco makes CEQA argument for “Phased Approach”</a:t>
            </a: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2100"/>
              </a:spcBef>
              <a:spcAft>
                <a:spcPts val="0"/>
              </a:spcAft>
              <a:buClr>
                <a:srgbClr val="000000"/>
              </a:buClr>
              <a:buSzPts val="1100"/>
              <a:buFont typeface="Arial"/>
              <a:buNone/>
            </a:pP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2100"/>
              </a:spcBef>
              <a:spcAft>
                <a:spcPts val="2100"/>
              </a:spcAft>
              <a:buClr>
                <a:srgbClr val="000000"/>
              </a:buClr>
              <a:buSzPts val="1100"/>
              <a:buFont typeface="Arial"/>
              <a:buNone/>
            </a:pPr>
            <a:endParaRPr sz="1100" b="0" i="0" u="none" strike="noStrike" cap="none">
              <a:solidFill>
                <a:srgbClr val="000000"/>
              </a:solidFill>
              <a:latin typeface="Roboto"/>
              <a:ea typeface="Roboto"/>
              <a:cs typeface="Roboto"/>
              <a:sym typeface="Roboto"/>
            </a:endParaRPr>
          </a:p>
        </p:txBody>
      </p:sp>
      <p:sp>
        <p:nvSpPr>
          <p:cNvPr id="169" name="Google Shape;169;g11393c6c53c_0_857"/>
          <p:cNvSpPr txBox="1"/>
          <p:nvPr/>
        </p:nvSpPr>
        <p:spPr>
          <a:xfrm>
            <a:off x="9629150" y="4503600"/>
            <a:ext cx="2556900" cy="10815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Roboto"/>
                <a:ea typeface="Roboto"/>
                <a:cs typeface="Roboto"/>
                <a:sym typeface="Roboto"/>
              </a:rPr>
              <a:t>CPUC: Current Status</a:t>
            </a:r>
            <a:endParaRPr sz="1400" b="1" i="0" u="none" strike="noStrike" cap="none" dirty="0">
              <a:solidFill>
                <a:srgbClr val="000000"/>
              </a:solidFill>
              <a:latin typeface="Roboto"/>
              <a:ea typeface="Roboto"/>
              <a:cs typeface="Roboto"/>
              <a:sym typeface="Roboto"/>
            </a:endParaRPr>
          </a:p>
          <a:p>
            <a:pPr marL="457200" marR="0" lvl="0" indent="-317500" algn="l" rtl="0">
              <a:lnSpc>
                <a:spcPct val="100000"/>
              </a:lnSpc>
              <a:spcBef>
                <a:spcPts val="0"/>
              </a:spcBef>
              <a:spcAft>
                <a:spcPts val="0"/>
              </a:spcAft>
              <a:buClr>
                <a:srgbClr val="000000"/>
              </a:buClr>
              <a:buSzPts val="1400"/>
              <a:buFont typeface="Roboto"/>
              <a:buChar char="●"/>
            </a:pPr>
            <a:r>
              <a:rPr lang="en-US" sz="1400" b="0" i="0" u="none" strike="noStrike" cap="none" dirty="0">
                <a:solidFill>
                  <a:srgbClr val="000000"/>
                </a:solidFill>
                <a:latin typeface="Roboto"/>
                <a:ea typeface="Roboto"/>
                <a:cs typeface="Roboto"/>
                <a:sym typeface="Roboto"/>
              </a:rPr>
              <a:t>Cruise – draft approval for Deployment Program Published</a:t>
            </a:r>
            <a:endParaRPr sz="1400" b="0" i="0" u="none" strike="noStrike" cap="none" dirty="0">
              <a:solidFill>
                <a:srgbClr val="000000"/>
              </a:solidFill>
              <a:latin typeface="Roboto"/>
              <a:ea typeface="Roboto"/>
              <a:cs typeface="Roboto"/>
              <a:sym typeface="Roboto"/>
            </a:endParaRPr>
          </a:p>
          <a:p>
            <a:pPr marL="457200" marR="0" lvl="0" indent="-317500" algn="l" rtl="0">
              <a:lnSpc>
                <a:spcPct val="100000"/>
              </a:lnSpc>
              <a:spcBef>
                <a:spcPts val="0"/>
              </a:spcBef>
              <a:spcAft>
                <a:spcPts val="0"/>
              </a:spcAft>
              <a:buClr>
                <a:srgbClr val="000000"/>
              </a:buClr>
              <a:buSzPts val="1400"/>
              <a:buFont typeface="Roboto"/>
              <a:buChar char="●"/>
            </a:pPr>
            <a:r>
              <a:rPr lang="en-US" sz="1400" b="0" i="0" u="none" strike="noStrike" cap="none" dirty="0">
                <a:solidFill>
                  <a:srgbClr val="000000"/>
                </a:solidFill>
                <a:latin typeface="Roboto"/>
                <a:ea typeface="Roboto"/>
                <a:cs typeface="Roboto"/>
                <a:sym typeface="Roboto"/>
              </a:rPr>
              <a:t>19 support letters </a:t>
            </a:r>
            <a:endParaRPr sz="1400" b="0" i="0" u="none" strike="noStrike" cap="none" dirty="0">
              <a:solidFill>
                <a:srgbClr val="000000"/>
              </a:solidFill>
              <a:latin typeface="Roboto"/>
              <a:ea typeface="Roboto"/>
              <a:cs typeface="Roboto"/>
              <a:sym typeface="Roboto"/>
            </a:endParaRPr>
          </a:p>
          <a:p>
            <a:pPr marL="457200" marR="0" lvl="0" indent="-317500" algn="l" rtl="0">
              <a:lnSpc>
                <a:spcPct val="100000"/>
              </a:lnSpc>
              <a:spcBef>
                <a:spcPts val="0"/>
              </a:spcBef>
              <a:spcAft>
                <a:spcPts val="0"/>
              </a:spcAft>
              <a:buClr>
                <a:srgbClr val="000000"/>
              </a:buClr>
              <a:buSzPts val="1400"/>
              <a:buFont typeface="Roboto"/>
              <a:buChar char="●"/>
            </a:pPr>
            <a:r>
              <a:rPr lang="en-US" sz="1400" b="0" i="0" u="none" strike="noStrike" cap="none" dirty="0">
                <a:solidFill>
                  <a:srgbClr val="000000"/>
                </a:solidFill>
                <a:latin typeface="Roboto"/>
                <a:ea typeface="Roboto"/>
                <a:cs typeface="Roboto"/>
                <a:sym typeface="Roboto"/>
              </a:rPr>
              <a:t>SF and Disability Rights Council submitted protest letters. </a:t>
            </a:r>
            <a:endParaRPr sz="1400" b="0" i="0" u="none" strike="noStrike" cap="none" dirty="0">
              <a:solidFill>
                <a:srgbClr val="000000"/>
              </a:solidFill>
              <a:latin typeface="Roboto"/>
              <a:ea typeface="Roboto"/>
              <a:cs typeface="Roboto"/>
              <a:sym typeface="Roboto"/>
            </a:endParaRPr>
          </a:p>
          <a:p>
            <a:pPr marL="0" marR="0" lvl="0" indent="0" algn="l" rtl="0">
              <a:lnSpc>
                <a:spcPct val="100000"/>
              </a:lnSpc>
              <a:spcBef>
                <a:spcPts val="2100"/>
              </a:spcBef>
              <a:spcAft>
                <a:spcPts val="0"/>
              </a:spcAft>
              <a:buClr>
                <a:srgbClr val="000000"/>
              </a:buClr>
              <a:buSzPts val="1100"/>
              <a:buFont typeface="Arial"/>
              <a:buNone/>
            </a:pPr>
            <a:endParaRPr sz="1100" b="0" i="0" u="none" strike="noStrike" cap="none" dirty="0">
              <a:solidFill>
                <a:srgbClr val="000000"/>
              </a:solidFill>
              <a:latin typeface="Roboto"/>
              <a:ea typeface="Roboto"/>
              <a:cs typeface="Roboto"/>
              <a:sym typeface="Roboto"/>
            </a:endParaRPr>
          </a:p>
          <a:p>
            <a:pPr marL="0" marR="0" lvl="0" indent="0" algn="l" rtl="0">
              <a:lnSpc>
                <a:spcPct val="100000"/>
              </a:lnSpc>
              <a:spcBef>
                <a:spcPts val="2100"/>
              </a:spcBef>
              <a:spcAft>
                <a:spcPts val="2100"/>
              </a:spcAft>
              <a:buClr>
                <a:srgbClr val="000000"/>
              </a:buClr>
              <a:buSzPts val="1100"/>
              <a:buFont typeface="Arial"/>
              <a:buNone/>
            </a:pPr>
            <a:endParaRPr sz="1100" b="0" i="0" u="none" strike="noStrike" cap="none" dirty="0">
              <a:solidFill>
                <a:srgbClr val="000000"/>
              </a:solidFill>
              <a:latin typeface="Roboto"/>
              <a:ea typeface="Roboto"/>
              <a:cs typeface="Roboto"/>
              <a:sym typeface="Roboto"/>
            </a:endParaRPr>
          </a:p>
        </p:txBody>
      </p:sp>
      <p:sp>
        <p:nvSpPr>
          <p:cNvPr id="170" name="Google Shape;170;g11393c6c53c_0_857"/>
          <p:cNvSpPr txBox="1"/>
          <p:nvPr/>
        </p:nvSpPr>
        <p:spPr>
          <a:xfrm>
            <a:off x="7777415" y="4503294"/>
            <a:ext cx="1685345" cy="857149"/>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300"/>
              </a:spcBef>
              <a:spcAft>
                <a:spcPts val="0"/>
              </a:spcAft>
              <a:buClr>
                <a:srgbClr val="000000"/>
              </a:buClr>
              <a:buSzPts val="1400"/>
              <a:buFont typeface="Arial"/>
              <a:buNone/>
            </a:pPr>
            <a:r>
              <a:rPr lang="en-US" sz="1400" b="1" i="0" u="sng" strike="noStrike" cap="none">
                <a:solidFill>
                  <a:srgbClr val="000000"/>
                </a:solidFill>
                <a:latin typeface="Roboto"/>
                <a:ea typeface="Roboto"/>
                <a:cs typeface="Roboto"/>
                <a:sym typeface="Roboto"/>
              </a:rPr>
              <a:t>SB 500 Passed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300"/>
              </a:spcAft>
              <a:buClr>
                <a:srgbClr val="000000"/>
              </a:buClr>
              <a:buSzPts val="1400"/>
              <a:buFont typeface="Arial"/>
              <a:buNone/>
            </a:pPr>
            <a:r>
              <a:rPr lang="en-US" sz="1400" b="1" i="0" u="none" strike="noStrike" cap="none">
                <a:solidFill>
                  <a:srgbClr val="548135"/>
                </a:solidFill>
                <a:latin typeface="Roboto"/>
                <a:ea typeface="Roboto"/>
                <a:cs typeface="Roboto"/>
                <a:sym typeface="Roboto"/>
              </a:rPr>
              <a:t>Requires all AVs (under 8,501 lbs) electrify by 2030</a:t>
            </a:r>
            <a:endParaRPr sz="1400" b="0" i="0" u="none" strike="noStrike" cap="none">
              <a:solidFill>
                <a:srgbClr val="000000"/>
              </a:solidFill>
              <a:latin typeface="Arial"/>
              <a:ea typeface="Arial"/>
              <a:cs typeface="Arial"/>
              <a:sym typeface="Arial"/>
            </a:endParaRPr>
          </a:p>
        </p:txBody>
      </p:sp>
      <p:grpSp>
        <p:nvGrpSpPr>
          <p:cNvPr id="9" name="Group 8">
            <a:extLst>
              <a:ext uri="{FF2B5EF4-FFF2-40B4-BE49-F238E27FC236}">
                <a16:creationId xmlns:a16="http://schemas.microsoft.com/office/drawing/2014/main" id="{11B6C2B7-B645-447E-9770-DF2C89276A6A}"/>
              </a:ext>
            </a:extLst>
          </p:cNvPr>
          <p:cNvGrpSpPr/>
          <p:nvPr/>
        </p:nvGrpSpPr>
        <p:grpSpPr>
          <a:xfrm>
            <a:off x="10358126" y="2268658"/>
            <a:ext cx="1690991" cy="1695853"/>
            <a:chOff x="10358126" y="2268658"/>
            <a:chExt cx="1690991" cy="1695853"/>
          </a:xfrm>
        </p:grpSpPr>
        <p:sp>
          <p:nvSpPr>
            <p:cNvPr id="2" name="Oval 1">
              <a:extLst>
                <a:ext uri="{FF2B5EF4-FFF2-40B4-BE49-F238E27FC236}">
                  <a16:creationId xmlns:a16="http://schemas.microsoft.com/office/drawing/2014/main" id="{43D8DF23-5C86-4E77-AF1F-0CB45966E1C9}"/>
                </a:ext>
              </a:extLst>
            </p:cNvPr>
            <p:cNvSpPr/>
            <p:nvPr/>
          </p:nvSpPr>
          <p:spPr>
            <a:xfrm>
              <a:off x="10551721" y="2268658"/>
              <a:ext cx="1489366" cy="1431017"/>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Google Shape;166;g11393c6c53c_0_857">
              <a:extLst>
                <a:ext uri="{FF2B5EF4-FFF2-40B4-BE49-F238E27FC236}">
                  <a16:creationId xmlns:a16="http://schemas.microsoft.com/office/drawing/2014/main" id="{4BECCDDD-65BD-4DF7-B097-0BC0C471C80F}"/>
                </a:ext>
              </a:extLst>
            </p:cNvPr>
            <p:cNvSpPr txBox="1"/>
            <p:nvPr/>
          </p:nvSpPr>
          <p:spPr>
            <a:xfrm>
              <a:off x="10568480" y="2496307"/>
              <a:ext cx="1480637" cy="955718"/>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1400" b="1" i="0" u="none" strike="noStrike" cap="none" dirty="0">
                  <a:solidFill>
                    <a:schemeClr val="dk1"/>
                  </a:solidFill>
                  <a:latin typeface="Roboto"/>
                  <a:ea typeface="Roboto"/>
                  <a:cs typeface="Roboto"/>
                  <a:sym typeface="Roboto"/>
                </a:rPr>
                <a:t>NHTSA</a:t>
              </a:r>
              <a:endParaRPr lang="en-US" b="1" dirty="0">
                <a:solidFill>
                  <a:schemeClr val="dk1"/>
                </a:solidFill>
                <a:latin typeface="Roboto"/>
                <a:ea typeface="Roboto"/>
                <a:cs typeface="Roboto"/>
                <a:sym typeface="Roboto"/>
              </a:endParaRPr>
            </a:p>
            <a:p>
              <a:pPr marL="0" marR="0" lvl="0" indent="0" algn="ctr" rtl="0">
                <a:lnSpc>
                  <a:spcPct val="100000"/>
                </a:lnSpc>
                <a:spcBef>
                  <a:spcPts val="0"/>
                </a:spcBef>
                <a:spcAft>
                  <a:spcPts val="0"/>
                </a:spcAft>
                <a:buClr>
                  <a:schemeClr val="dk1"/>
                </a:buClr>
                <a:buSzPts val="1100"/>
                <a:buFont typeface="Arial"/>
                <a:buNone/>
              </a:pPr>
              <a:r>
                <a:rPr lang="en-US" sz="1400" b="0" i="0" u="none" strike="noStrike" cap="none" dirty="0">
                  <a:solidFill>
                    <a:schemeClr val="dk1"/>
                  </a:solidFill>
                  <a:latin typeface="Roboto"/>
                  <a:ea typeface="Roboto"/>
                  <a:cs typeface="Roboto"/>
                  <a:sym typeface="Roboto"/>
                </a:rPr>
                <a:t>Issues Final Rule to Update FMVSS</a:t>
              </a:r>
              <a:endParaRPr sz="1800" b="0" i="0" u="none" strike="noStrike" cap="none" dirty="0">
                <a:solidFill>
                  <a:schemeClr val="dk1"/>
                </a:solidFill>
                <a:latin typeface="Roboto"/>
                <a:ea typeface="Roboto"/>
                <a:cs typeface="Roboto"/>
                <a:sym typeface="Roboto"/>
              </a:endParaRPr>
            </a:p>
          </p:txBody>
        </p:sp>
        <p:cxnSp>
          <p:nvCxnSpPr>
            <p:cNvPr id="8" name="Connector: Elbow 7">
              <a:extLst>
                <a:ext uri="{FF2B5EF4-FFF2-40B4-BE49-F238E27FC236}">
                  <a16:creationId xmlns:a16="http://schemas.microsoft.com/office/drawing/2014/main" id="{1D679142-65EE-4C70-B8C2-FC5E8C9D231F}"/>
                </a:ext>
              </a:extLst>
            </p:cNvPr>
            <p:cNvCxnSpPr>
              <a:cxnSpLocks/>
              <a:endCxn id="2" idx="2"/>
            </p:cNvCxnSpPr>
            <p:nvPr/>
          </p:nvCxnSpPr>
          <p:spPr>
            <a:xfrm rot="5400000" flipH="1" flipV="1">
              <a:off x="9964752" y="3377542"/>
              <a:ext cx="980343" cy="193595"/>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000"/>
              <a:buNone/>
            </a:pPr>
            <a:r>
              <a:rPr lang="en-US" sz="3200" dirty="0"/>
              <a:t>Federal AV Policy</a:t>
            </a:r>
            <a:endParaRPr dirty="0"/>
          </a:p>
        </p:txBody>
      </p:sp>
      <p:sp>
        <p:nvSpPr>
          <p:cNvPr id="132" name="Google Shape;132;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indent="-457200">
              <a:buSzPct val="117646"/>
            </a:pPr>
            <a:r>
              <a:rPr lang="en-US" sz="1600" dirty="0">
                <a:latin typeface="+mj-lt"/>
              </a:rPr>
              <a:t>Prior to a recent ruling four high-level guidance documents issued. </a:t>
            </a:r>
          </a:p>
          <a:p>
            <a:pPr indent="-457200">
              <a:buSzPct val="117646"/>
            </a:pPr>
            <a:r>
              <a:rPr lang="en-US" sz="1600" b="1" dirty="0">
                <a:latin typeface="+mj-lt"/>
                <a:sym typeface="Arial"/>
              </a:rPr>
              <a:t>March 2022 </a:t>
            </a:r>
            <a:r>
              <a:rPr lang="en-US" sz="1600" dirty="0">
                <a:latin typeface="+mj-lt"/>
                <a:sym typeface="Arial"/>
              </a:rPr>
              <a:t>– New Rule issued that updates the Federal Motor Vehicle Safety Standards (FMVSS) </a:t>
            </a:r>
          </a:p>
          <a:p>
            <a:pPr lvl="1" indent="-457200">
              <a:buSzPct val="117646"/>
            </a:pPr>
            <a:r>
              <a:rPr lang="en-US" sz="1600" dirty="0">
                <a:latin typeface="+mj-lt"/>
              </a:rPr>
              <a:t>Goals include minimizing changes </a:t>
            </a:r>
            <a:r>
              <a:rPr lang="en-US" sz="1600" dirty="0">
                <a:latin typeface="+mj-lt"/>
                <a:sym typeface="Arial"/>
              </a:rPr>
              <a:t>and providing regulatory certainty</a:t>
            </a:r>
          </a:p>
          <a:p>
            <a:pPr lvl="1" indent="-457200">
              <a:buSzPct val="117646"/>
            </a:pPr>
            <a:r>
              <a:rPr lang="en-US" sz="1600" dirty="0">
                <a:latin typeface="+mj-lt"/>
              </a:rPr>
              <a:t>Rule only applies to row seating (additional research needed for campfire or rear facing seating)</a:t>
            </a:r>
          </a:p>
          <a:p>
            <a:pPr lvl="1" indent="-457200">
              <a:buSzPct val="117646"/>
            </a:pPr>
            <a:r>
              <a:rPr lang="en-US" sz="1600" dirty="0">
                <a:latin typeface="+mj-lt"/>
              </a:rPr>
              <a:t>Rule will “eliminate the need for ADS-equipped -vehicle manufacturers to equip vehicles with redundant manual driving controls in vehicles that do not have manual driving capabilities.” </a:t>
            </a:r>
          </a:p>
          <a:p>
            <a:pPr lvl="1" indent="-457200">
              <a:buSzPct val="117646"/>
            </a:pPr>
            <a:r>
              <a:rPr lang="en-US" sz="1600" dirty="0">
                <a:latin typeface="+mj-lt"/>
              </a:rPr>
              <a:t>Require that the left front seating position equivalent to the right front seating position</a:t>
            </a:r>
          </a:p>
          <a:p>
            <a:pPr lvl="1" indent="-457200">
              <a:buSzPct val="117646"/>
            </a:pPr>
            <a:r>
              <a:rPr lang="en-US" sz="1600" dirty="0">
                <a:latin typeface="+mj-lt"/>
              </a:rPr>
              <a:t>Made accommodations for vehicles intended for people with wheelchairs (no seats- still requires occupant safety standards)</a:t>
            </a:r>
          </a:p>
          <a:p>
            <a:pPr marL="342900" indent="-342900">
              <a:buSzPct val="137254"/>
            </a:pPr>
            <a:r>
              <a:rPr lang="en-US" sz="1600" dirty="0">
                <a:latin typeface="+mj-lt"/>
              </a:rPr>
              <a:t>Still coming a possible new “Safety Framework” for the Automated Driving System (ADS)  - Draft Proposed by Trump Admin – stalled</a:t>
            </a:r>
          </a:p>
          <a:p>
            <a:pPr marL="800100" lvl="1" indent="-342900">
              <a:buSzPct val="137254"/>
            </a:pPr>
            <a:r>
              <a:rPr lang="en-US" sz="1600" dirty="0">
                <a:latin typeface="+mj-lt"/>
              </a:rPr>
              <a:t>	 CalSTA public Comment: Consider ADS Competency Evaluation  </a:t>
            </a:r>
            <a:endParaRPr sz="1600" dirty="0">
              <a:latin typeface="+mj-lt"/>
              <a:sym typeface="Arial"/>
            </a:endParaRPr>
          </a:p>
          <a:p>
            <a:pPr marL="0" lvl="0" indent="0">
              <a:buSzPct val="156862"/>
              <a:buNone/>
            </a:pPr>
            <a:r>
              <a:rPr lang="en-US" sz="1600" dirty="0">
                <a:latin typeface="+mj-lt"/>
              </a:rPr>
              <a:t>(Important Note: these actions are distinct from NHTSA activities associated with semi-autonomous vehicles- include investigation of crashes involving semi-autonomous vehicles, and is considering ADAS related updates to its New Car Assessment.)</a:t>
            </a:r>
            <a:endParaRPr sz="16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2">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2">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2">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2">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uiExpand="1" build="p"/>
    </p:bld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529</TotalTime>
  <Words>1939</Words>
  <Application>Microsoft Office PowerPoint</Application>
  <PresentationFormat>Widescreen</PresentationFormat>
  <Paragraphs>226</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 Black</vt:lpstr>
      <vt:lpstr>Arial</vt:lpstr>
      <vt:lpstr>Calibri</vt:lpstr>
      <vt:lpstr>Roboto</vt:lpstr>
      <vt:lpstr>Office Theme</vt:lpstr>
      <vt:lpstr>Automated Vehicle Policy Strategies for California</vt:lpstr>
      <vt:lpstr>AV Innovation timeline   </vt:lpstr>
      <vt:lpstr>PowerPoint Presentation</vt:lpstr>
      <vt:lpstr>Methodology</vt:lpstr>
      <vt:lpstr>1. State of the Industry in California</vt:lpstr>
      <vt:lpstr>AV Business Models</vt:lpstr>
      <vt:lpstr>2. Legal Policy Gap Analysis    State and Federal AV Policy and Regulation</vt:lpstr>
      <vt:lpstr>Timeline: California Automated Vehicle Policy</vt:lpstr>
      <vt:lpstr>Federal AV Policy</vt:lpstr>
      <vt:lpstr>3. Policy Options Assembled   Top 10 AV Policy Areas (not ordered)</vt:lpstr>
      <vt:lpstr> AVs and Safety</vt:lpstr>
      <vt:lpstr>Safety &amp; Security Definitions </vt:lpstr>
      <vt:lpstr>AV Electrification</vt:lpstr>
      <vt:lpstr>AV Electrification Plans</vt:lpstr>
      <vt:lpstr>AVs and Pooling</vt:lpstr>
      <vt:lpstr>Transit and Interoperability</vt:lpstr>
      <vt:lpstr>Rural and Suburban AV Service</vt:lpstr>
      <vt:lpstr>AVs and Workforce</vt:lpstr>
      <vt:lpstr>PowerPoint Presentation</vt:lpstr>
      <vt:lpstr>AVs and Disability Access</vt:lpstr>
      <vt:lpstr>AV Data Collection and Insurance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Automated Vehicle Policy: Strategies for California</dc:title>
  <dc:creator>Mindy Tran</dc:creator>
  <cp:lastModifiedBy>Mollie Cr D'Agostino</cp:lastModifiedBy>
  <cp:revision>20</cp:revision>
  <dcterms:created xsi:type="dcterms:W3CDTF">2020-08-31T06:10:07Z</dcterms:created>
  <dcterms:modified xsi:type="dcterms:W3CDTF">2022-05-27T06:06:32Z</dcterms:modified>
</cp:coreProperties>
</file>