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2"/>
  </p:notesMasterIdLst>
  <p:sldIdLst>
    <p:sldId id="256" r:id="rId2"/>
    <p:sldId id="257" r:id="rId3"/>
    <p:sldId id="258" r:id="rId4"/>
    <p:sldId id="274" r:id="rId5"/>
    <p:sldId id="259" r:id="rId6"/>
    <p:sldId id="260" r:id="rId7"/>
    <p:sldId id="261" r:id="rId8"/>
    <p:sldId id="275" r:id="rId9"/>
    <p:sldId id="262" r:id="rId10"/>
    <p:sldId id="263" r:id="rId11"/>
    <p:sldId id="264" r:id="rId12"/>
    <p:sldId id="265" r:id="rId13"/>
    <p:sldId id="266" r:id="rId14"/>
    <p:sldId id="267" r:id="rId15"/>
    <p:sldId id="268" r:id="rId16"/>
    <p:sldId id="269" r:id="rId17"/>
    <p:sldId id="270" r:id="rId18"/>
    <p:sldId id="271" r:id="rId19"/>
    <p:sldId id="273"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840"/>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E6F75-D1A1-EC42-B648-05B5FDA9770B}"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ADB84-09DC-5048-B8BB-A765164FA1BF}" type="slidenum">
              <a:rPr lang="en-US" smtClean="0"/>
              <a:t>‹#›</a:t>
            </a:fld>
            <a:endParaRPr lang="en-US"/>
          </a:p>
        </p:txBody>
      </p:sp>
    </p:spTree>
    <p:extLst>
      <p:ext uri="{BB962C8B-B14F-4D97-AF65-F5344CB8AC3E}">
        <p14:creationId xmlns:p14="http://schemas.microsoft.com/office/powerpoint/2010/main" val="37858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4AF8F5F-A25C-E046-B924-F42AEF3963D0}" type="datetime1">
              <a:rPr lang="en-US" smtClean="0"/>
              <a:t>5/27/22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2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98606B-FA19-F04A-86E3-C3867772D232}" type="datetime1">
              <a:rPr lang="en-US" smtClean="0"/>
              <a:t>5/27/22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835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3A5510C-6747-BA4F-812B-F5CD709D6667}" type="datetime1">
              <a:rPr lang="en-US" smtClean="0"/>
              <a:t>5/27/22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603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FA4EF2-AD5D-9942-99FB-570C5A887660}" type="datetime1">
              <a:rPr lang="en-US" smtClean="0"/>
              <a:t>5/27/22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083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7C98060-F98A-8240-98F6-319C4F879A18}" type="datetime1">
              <a:rPr lang="en-US" smtClean="0"/>
              <a:t>5/27/22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40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87CF58-47D5-DB41-A47B-8FA9E663B5B2}" type="datetime1">
              <a:rPr lang="en-US" smtClean="0"/>
              <a:t>5/27/22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649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35C656-696B-704D-8FC9-8FD1A6E53C66}" type="datetime1">
              <a:rPr lang="en-US" smtClean="0"/>
              <a:t>5/27/22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91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17806E-F6B7-5C46-A80C-99AE3EE99864}" type="datetime1">
              <a:rPr lang="en-US" smtClean="0"/>
              <a:t>5/27/22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63912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A1B8A-1828-2F48-8972-C1B727B13E5F}" type="datetime1">
              <a:rPr lang="en-US" smtClean="0"/>
              <a:t>5/27/22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051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88F1C25-7C2C-7A43-94DC-1947ABFC8A72}" type="datetime1">
              <a:rPr lang="en-US" smtClean="0"/>
              <a:t>5/27/22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23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51F93-6E0A-CA4A-8977-16860D2053B0}" type="datetime1">
              <a:rPr lang="en-US" smtClean="0"/>
              <a:t>5/27/22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52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8155A4A-9B9D-8F4C-8EC9-64690CE41E1B}" type="datetime1">
              <a:rPr lang="en-US" smtClean="0"/>
              <a:t>5/27/22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5531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lackcarnews.com/article/report-card-on-new-nyc-transportation-policies-fhv-vehicle-cap-driver-pay-congestion-pricing" TargetMode="External"/><Relationship Id="rId2" Type="http://schemas.openxmlformats.org/officeDocument/2006/relationships/hyperlink" Target="https://www.blackcarnews.com/article/nyc-congestion-pricing-primer-plans-policies-pandemic-impacts-ideas-to-make-it-work-better"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blackcarnews.com/article/first-report-card-on-congestion-surcharg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atr.globa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mdaus@iatr.global" TargetMode="External"/><Relationship Id="rId5" Type="http://schemas.openxmlformats.org/officeDocument/2006/relationships/hyperlink" Target="http://www.windelsmarx.com/" TargetMode="External"/><Relationship Id="rId4" Type="http://schemas.openxmlformats.org/officeDocument/2006/relationships/hyperlink" Target="http://www.utrc2.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7A8D-02D1-3C00-5C73-EDC73AB1CCA9}"/>
              </a:ext>
            </a:extLst>
          </p:cNvPr>
          <p:cNvSpPr>
            <a:spLocks noGrp="1"/>
          </p:cNvSpPr>
          <p:nvPr>
            <p:ph type="ctrTitle"/>
          </p:nvPr>
        </p:nvSpPr>
        <p:spPr>
          <a:xfrm>
            <a:off x="432601" y="3539362"/>
            <a:ext cx="10993549" cy="1475013"/>
          </a:xfrm>
        </p:spPr>
        <p:txBody>
          <a:bodyPr>
            <a:normAutofit fontScale="90000"/>
          </a:bodyPr>
          <a:lstStyle/>
          <a:p>
            <a:r>
              <a:rPr lang="en-US" dirty="0"/>
              <a:t>Congestion Pricing Policy – Factoring Shared Mobility and Autonomous Vehicles </a:t>
            </a:r>
            <a:br>
              <a:rPr lang="en-US" dirty="0"/>
            </a:br>
            <a:br>
              <a:rPr lang="en-US" dirty="0"/>
            </a:br>
            <a:br>
              <a:rPr lang="en-US" dirty="0"/>
            </a:br>
            <a:br>
              <a:rPr lang="en-US" dirty="0"/>
            </a:br>
            <a:br>
              <a:rPr lang="en-US" dirty="0"/>
            </a:br>
            <a:br>
              <a:rPr lang="en-US" dirty="0"/>
            </a:br>
            <a:endParaRPr lang="en-US" dirty="0"/>
          </a:p>
        </p:txBody>
      </p:sp>
      <p:sp>
        <p:nvSpPr>
          <p:cNvPr id="3" name="Subtitle 2">
            <a:extLst>
              <a:ext uri="{FF2B5EF4-FFF2-40B4-BE49-F238E27FC236}">
                <a16:creationId xmlns:a16="http://schemas.microsoft.com/office/drawing/2014/main" id="{B8C55D98-F5E0-F238-A889-480612A57C82}"/>
              </a:ext>
            </a:extLst>
          </p:cNvPr>
          <p:cNvSpPr>
            <a:spLocks noGrp="1"/>
          </p:cNvSpPr>
          <p:nvPr>
            <p:ph type="subTitle" idx="1"/>
          </p:nvPr>
        </p:nvSpPr>
        <p:spPr>
          <a:xfrm>
            <a:off x="432604" y="5469241"/>
            <a:ext cx="10993546" cy="922125"/>
          </a:xfrm>
        </p:spPr>
        <p:txBody>
          <a:bodyPr>
            <a:normAutofit/>
          </a:bodyPr>
          <a:lstStyle/>
          <a:p>
            <a:r>
              <a:rPr lang="en-US" dirty="0"/>
              <a:t>Session Track: New Mobility Services</a:t>
            </a:r>
          </a:p>
          <a:p>
            <a:r>
              <a:rPr lang="en-US" dirty="0"/>
              <a:t>6/2/2022, 10:30 AM - 12:00 PM</a:t>
            </a:r>
          </a:p>
          <a:p>
            <a:endParaRPr lang="en-US" dirty="0"/>
          </a:p>
        </p:txBody>
      </p:sp>
      <p:sp>
        <p:nvSpPr>
          <p:cNvPr id="4" name="Subtitle 2">
            <a:extLst>
              <a:ext uri="{FF2B5EF4-FFF2-40B4-BE49-F238E27FC236}">
                <a16:creationId xmlns:a16="http://schemas.microsoft.com/office/drawing/2014/main" id="{8652E6F3-8775-A220-E9B1-AF58BDF11F1A}"/>
              </a:ext>
            </a:extLst>
          </p:cNvPr>
          <p:cNvSpPr txBox="1">
            <a:spLocks/>
          </p:cNvSpPr>
          <p:nvPr/>
        </p:nvSpPr>
        <p:spPr>
          <a:xfrm>
            <a:off x="432601" y="2129632"/>
            <a:ext cx="3739349" cy="72400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2000" b="1" dirty="0"/>
              <a:t>Matthew W. </a:t>
            </a:r>
            <a:r>
              <a:rPr lang="en-US" sz="2000" b="1" dirty="0" err="1"/>
              <a:t>Daus</a:t>
            </a:r>
            <a:r>
              <a:rPr lang="en-US" sz="2000" b="1" dirty="0"/>
              <a:t>, Esq.</a:t>
            </a:r>
          </a:p>
          <a:p>
            <a:endParaRPr lang="en-US" dirty="0"/>
          </a:p>
        </p:txBody>
      </p:sp>
      <p:sp>
        <p:nvSpPr>
          <p:cNvPr id="6" name="TextBox 5">
            <a:extLst>
              <a:ext uri="{FF2B5EF4-FFF2-40B4-BE49-F238E27FC236}">
                <a16:creationId xmlns:a16="http://schemas.microsoft.com/office/drawing/2014/main" id="{7260F138-71D4-341D-E830-4E66B8EA5509}"/>
              </a:ext>
            </a:extLst>
          </p:cNvPr>
          <p:cNvSpPr txBox="1"/>
          <p:nvPr/>
        </p:nvSpPr>
        <p:spPr>
          <a:xfrm>
            <a:off x="404895" y="5130687"/>
            <a:ext cx="7534109" cy="338554"/>
          </a:xfrm>
          <a:prstGeom prst="rect">
            <a:avLst/>
          </a:prstGeom>
          <a:noFill/>
        </p:spPr>
        <p:txBody>
          <a:bodyPr wrap="square">
            <a:spAutoFit/>
          </a:bodyPr>
          <a:lstStyle/>
          <a:p>
            <a:pPr>
              <a:spcBef>
                <a:spcPct val="20000"/>
              </a:spcBef>
              <a:spcAft>
                <a:spcPts val="600"/>
              </a:spcAft>
              <a:buClr>
                <a:schemeClr val="accent2"/>
              </a:buClr>
              <a:buSzPct val="92000"/>
            </a:pPr>
            <a:r>
              <a:rPr lang="en-US" sz="1600" cap="all" dirty="0">
                <a:solidFill>
                  <a:schemeClr val="accent2"/>
                </a:solidFill>
              </a:rPr>
              <a:t>Technical Session C5: Policy Impacts on Emerging Mobility Services</a:t>
            </a:r>
          </a:p>
        </p:txBody>
      </p:sp>
      <p:pic>
        <p:nvPicPr>
          <p:cNvPr id="1026" name="Picture 2">
            <a:extLst>
              <a:ext uri="{FF2B5EF4-FFF2-40B4-BE49-F238E27FC236}">
                <a16:creationId xmlns:a16="http://schemas.microsoft.com/office/drawing/2014/main" id="{5413FDC4-D8EF-6FAF-3014-25B2496B4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708911"/>
            <a:ext cx="8673299" cy="2305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6712D44-DB8F-4177-4A08-C414B288271A}"/>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54983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6416-493E-1D61-4EC8-D0A4C4679EBA}"/>
              </a:ext>
            </a:extLst>
          </p:cNvPr>
          <p:cNvSpPr>
            <a:spLocks noGrp="1"/>
          </p:cNvSpPr>
          <p:nvPr>
            <p:ph type="title"/>
          </p:nvPr>
        </p:nvSpPr>
        <p:spPr>
          <a:xfrm>
            <a:off x="581192" y="702156"/>
            <a:ext cx="11029616" cy="1013800"/>
          </a:xfrm>
        </p:spPr>
        <p:txBody>
          <a:bodyPr>
            <a:normAutofit/>
          </a:bodyPr>
          <a:lstStyle/>
          <a:p>
            <a:r>
              <a:rPr lang="en-US" dirty="0"/>
              <a:t>Congestion Pricing Exemptions and Discounts </a:t>
            </a:r>
          </a:p>
        </p:txBody>
      </p:sp>
      <p:sp>
        <p:nvSpPr>
          <p:cNvPr id="71" name="Rectangle 7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irst EMS worker in NYC tests positive for coronavirus">
            <a:extLst>
              <a:ext uri="{FF2B5EF4-FFF2-40B4-BE49-F238E27FC236}">
                <a16:creationId xmlns:a16="http://schemas.microsoft.com/office/drawing/2014/main" id="{33B702C7-BF9E-CFAA-24DF-0ECF7D70D5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225" y="2534498"/>
            <a:ext cx="4962525" cy="33023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A645DD7-CAFB-E3CA-D370-5606F4984790}"/>
              </a:ext>
            </a:extLst>
          </p:cNvPr>
          <p:cNvSpPr>
            <a:spLocks noGrp="1"/>
          </p:cNvSpPr>
          <p:nvPr>
            <p:ph idx="1"/>
          </p:nvPr>
        </p:nvSpPr>
        <p:spPr>
          <a:xfrm>
            <a:off x="6335805" y="2180496"/>
            <a:ext cx="5275001" cy="4045683"/>
          </a:xfrm>
        </p:spPr>
        <p:txBody>
          <a:bodyPr>
            <a:normAutofit/>
          </a:bodyPr>
          <a:lstStyle/>
          <a:p>
            <a:pPr lvl="0"/>
            <a:r>
              <a:rPr lang="en-US" dirty="0"/>
              <a:t>MTA is under a mandate to use the congestion tolls to produce $15 billion in transit funding by 2024.  </a:t>
            </a:r>
          </a:p>
          <a:p>
            <a:pPr lvl="0"/>
            <a:r>
              <a:rPr lang="en-US" dirty="0"/>
              <a:t>Every carve-out and exemption may make the price of commuting more expensive for everyone else.</a:t>
            </a:r>
          </a:p>
          <a:p>
            <a:pPr lvl="0"/>
            <a:r>
              <a:rPr lang="en-US" dirty="0"/>
              <a:t>There are only two exemptions in NY’s law: emergency vehicles and vehicles transporting a person with a disability. </a:t>
            </a:r>
          </a:p>
          <a:p>
            <a:endParaRPr lang="en-US" dirty="0"/>
          </a:p>
        </p:txBody>
      </p:sp>
      <p:sp>
        <p:nvSpPr>
          <p:cNvPr id="4" name="Slide Number Placeholder 3">
            <a:extLst>
              <a:ext uri="{FF2B5EF4-FFF2-40B4-BE49-F238E27FC236}">
                <a16:creationId xmlns:a16="http://schemas.microsoft.com/office/drawing/2014/main" id="{C8DE9FAB-8C36-86EC-B54C-108563DAB31E}"/>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10</a:t>
            </a:fld>
            <a:endParaRPr lang="en-US"/>
          </a:p>
        </p:txBody>
      </p:sp>
    </p:spTree>
    <p:extLst>
      <p:ext uri="{BB962C8B-B14F-4D97-AF65-F5344CB8AC3E}">
        <p14:creationId xmlns:p14="http://schemas.microsoft.com/office/powerpoint/2010/main" val="157178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B67B-1EF8-94C1-5446-E507BBD5B664}"/>
              </a:ext>
            </a:extLst>
          </p:cNvPr>
          <p:cNvSpPr>
            <a:spLocks noGrp="1"/>
          </p:cNvSpPr>
          <p:nvPr>
            <p:ph type="title"/>
          </p:nvPr>
        </p:nvSpPr>
        <p:spPr>
          <a:xfrm>
            <a:off x="581192" y="702156"/>
            <a:ext cx="11029616" cy="1013800"/>
          </a:xfrm>
        </p:spPr>
        <p:txBody>
          <a:bodyPr>
            <a:normAutofit/>
          </a:bodyPr>
          <a:lstStyle/>
          <a:p>
            <a:r>
              <a:rPr lang="en-US" dirty="0"/>
              <a:t>Congestion Pricing Exemptions and Discounts: Taxis &amp; FHVs</a:t>
            </a:r>
          </a:p>
        </p:txBody>
      </p:sp>
      <p:sp>
        <p:nvSpPr>
          <p:cNvPr id="3" name="Content Placeholder 2">
            <a:extLst>
              <a:ext uri="{FF2B5EF4-FFF2-40B4-BE49-F238E27FC236}">
                <a16:creationId xmlns:a16="http://schemas.microsoft.com/office/drawing/2014/main" id="{8E4B0C97-428E-7C41-F4CA-3169F826DA25}"/>
              </a:ext>
            </a:extLst>
          </p:cNvPr>
          <p:cNvSpPr>
            <a:spLocks noGrp="1"/>
          </p:cNvSpPr>
          <p:nvPr>
            <p:ph idx="1"/>
          </p:nvPr>
        </p:nvSpPr>
        <p:spPr>
          <a:xfrm>
            <a:off x="457200" y="2158831"/>
            <a:ext cx="7349067" cy="4194904"/>
          </a:xfrm>
        </p:spPr>
        <p:txBody>
          <a:bodyPr>
            <a:normAutofit fontScale="92500"/>
          </a:bodyPr>
          <a:lstStyle/>
          <a:p>
            <a:pPr lvl="0">
              <a:lnSpc>
                <a:spcPct val="90000"/>
              </a:lnSpc>
            </a:pPr>
            <a:r>
              <a:rPr lang="en-US" dirty="0"/>
              <a:t>TMRB </a:t>
            </a:r>
            <a:r>
              <a:rPr lang="en-US" b="1" dirty="0"/>
              <a:t>must come up with a plan to address </a:t>
            </a:r>
            <a:r>
              <a:rPr lang="en-US" dirty="0"/>
              <a:t>credits, discounts, and/or exemptions for taxi and FHV trips already subject to the “Congestion Surcharge.”</a:t>
            </a:r>
          </a:p>
          <a:p>
            <a:pPr lvl="1">
              <a:lnSpc>
                <a:spcPct val="90000"/>
              </a:lnSpc>
            </a:pPr>
            <a:r>
              <a:rPr lang="en-US" sz="1800" dirty="0"/>
              <a:t>Since February 2, 2019, taxi and FHV trips that begin, end, or pass through Manhattan below 96th Street have been subject to a congestion surcharge. The surcharge fees are $2.50 for taxis, $2.75 for for-hire vehicles, and 75 cents for app-based pooled rides of multiple passengers. </a:t>
            </a:r>
          </a:p>
          <a:p>
            <a:pPr lvl="1">
              <a:lnSpc>
                <a:spcPct val="90000"/>
              </a:lnSpc>
            </a:pPr>
            <a:r>
              <a:rPr lang="en-US" sz="1800" dirty="0"/>
              <a:t>Taxis and FHVs should be exempt as they are an alternative to PMV car usage. </a:t>
            </a:r>
          </a:p>
          <a:p>
            <a:pPr lvl="1">
              <a:lnSpc>
                <a:spcPct val="90000"/>
              </a:lnSpc>
            </a:pPr>
            <a:r>
              <a:rPr lang="en-US" sz="1800" dirty="0"/>
              <a:t>Opponents of this exemption argue that these vehicles accounted for over half of all vehicle miles travelled in the CBD before the pandemic, and it is possible that giving them an exemption would negatively impact the pricing scheme’s effectiveness, like it did in London.  </a:t>
            </a:r>
          </a:p>
          <a:p>
            <a:pPr lvl="0">
              <a:lnSpc>
                <a:spcPct val="90000"/>
              </a:lnSpc>
            </a:pPr>
            <a:r>
              <a:rPr lang="en-US" dirty="0"/>
              <a:t>The TMRB could recommend other credits, discounts, and exemptions, including an exemption for shared rides and electric vehicles.  </a:t>
            </a:r>
          </a:p>
          <a:p>
            <a:pPr>
              <a:lnSpc>
                <a:spcPct val="90000"/>
              </a:lnSpc>
            </a:pPr>
            <a:endParaRPr lang="en-US" sz="1500" dirty="0"/>
          </a:p>
        </p:txBody>
      </p:sp>
      <p:sp>
        <p:nvSpPr>
          <p:cNvPr id="4" name="Slide Number Placeholder 3">
            <a:extLst>
              <a:ext uri="{FF2B5EF4-FFF2-40B4-BE49-F238E27FC236}">
                <a16:creationId xmlns:a16="http://schemas.microsoft.com/office/drawing/2014/main" id="{0C321D06-8BF5-B070-8809-9AC9E7ABF3A4}"/>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11</a:t>
            </a:fld>
            <a:endParaRPr lang="en-US"/>
          </a:p>
        </p:txBody>
      </p:sp>
      <p:pic>
        <p:nvPicPr>
          <p:cNvPr id="6146" name="Picture 2" descr="7 Fun Facts About NYC Taxis You Might Not Know - PureWow">
            <a:extLst>
              <a:ext uri="{FF2B5EF4-FFF2-40B4-BE49-F238E27FC236}">
                <a16:creationId xmlns:a16="http://schemas.microsoft.com/office/drawing/2014/main" id="{1ED2E870-E618-AD5A-15D9-1251831F02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27" r="25591" b="-2"/>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F334-956A-5D67-A49A-8D5D55DC3608}"/>
              </a:ext>
            </a:extLst>
          </p:cNvPr>
          <p:cNvSpPr>
            <a:spLocks noGrp="1"/>
          </p:cNvSpPr>
          <p:nvPr>
            <p:ph type="title"/>
          </p:nvPr>
        </p:nvSpPr>
        <p:spPr>
          <a:xfrm>
            <a:off x="581192" y="702156"/>
            <a:ext cx="11029616" cy="1013800"/>
          </a:xfrm>
        </p:spPr>
        <p:txBody>
          <a:bodyPr>
            <a:normAutofit/>
          </a:bodyPr>
          <a:lstStyle/>
          <a:p>
            <a:r>
              <a:rPr lang="en-US" dirty="0"/>
              <a:t>Other Initiatives to Work in Conjunction with Congestion Pricing</a:t>
            </a:r>
          </a:p>
        </p:txBody>
      </p:sp>
      <p:sp>
        <p:nvSpPr>
          <p:cNvPr id="71" name="Rectangle 7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ayor de Blasio Signs Executive Order to Reduce City's Vehicle Fleet,  Reduce Environmental Impact | City of New York">
            <a:extLst>
              <a:ext uri="{FF2B5EF4-FFF2-40B4-BE49-F238E27FC236}">
                <a16:creationId xmlns:a16="http://schemas.microsoft.com/office/drawing/2014/main" id="{309081DD-A054-FEEE-E506-56256E4B29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42" r="682" b="-4"/>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B5979C-5873-992C-1668-4A8C4B47DAEA}"/>
              </a:ext>
            </a:extLst>
          </p:cNvPr>
          <p:cNvSpPr>
            <a:spLocks noGrp="1"/>
          </p:cNvSpPr>
          <p:nvPr>
            <p:ph idx="1"/>
          </p:nvPr>
        </p:nvSpPr>
        <p:spPr>
          <a:xfrm>
            <a:off x="6061864" y="2196526"/>
            <a:ext cx="5404639" cy="4220304"/>
          </a:xfrm>
        </p:spPr>
        <p:txBody>
          <a:bodyPr>
            <a:normAutofit fontScale="92500" lnSpcReduction="10000"/>
          </a:bodyPr>
          <a:lstStyle/>
          <a:p>
            <a:pPr lvl="0">
              <a:lnSpc>
                <a:spcPct val="90000"/>
              </a:lnSpc>
            </a:pPr>
            <a:r>
              <a:rPr lang="en-US" sz="2200" b="1" dirty="0"/>
              <a:t>Municipal Fleet Reduction</a:t>
            </a:r>
          </a:p>
          <a:p>
            <a:pPr lvl="1">
              <a:lnSpc>
                <a:spcPct val="90000"/>
              </a:lnSpc>
            </a:pPr>
            <a:r>
              <a:rPr lang="en-US" sz="1900" dirty="0"/>
              <a:t>New York City’s fleet currently consists of 24,526 owned and leased on-road vehicles, the largest municipal fleet in the United States. </a:t>
            </a:r>
          </a:p>
          <a:p>
            <a:pPr lvl="1">
              <a:lnSpc>
                <a:spcPct val="90000"/>
              </a:lnSpc>
            </a:pPr>
            <a:r>
              <a:rPr lang="en-US" sz="1900" dirty="0"/>
              <a:t>In April 2022, Mayor Eric Adams announced a resolution aiming to reduce the city’s vehicle fleet by at least 855 (4% of the fleet) by September 1, 2022, in an effort to reduce carbon emissions.   The reduction will focus on general use cars (non-emergency) and will reduce agency vehicle acquisition budgets by an estimated $13.7 million.</a:t>
            </a:r>
          </a:p>
          <a:p>
            <a:pPr lvl="0">
              <a:lnSpc>
                <a:spcPct val="90000"/>
              </a:lnSpc>
            </a:pPr>
            <a:r>
              <a:rPr lang="en-US" sz="2200" b="1" dirty="0"/>
              <a:t>Municipal </a:t>
            </a:r>
            <a:r>
              <a:rPr lang="en-US" sz="2200" b="1" dirty="0" err="1"/>
              <a:t>Fleetshare</a:t>
            </a:r>
            <a:r>
              <a:rPr lang="en-US" sz="2200" b="1" dirty="0"/>
              <a:t>: </a:t>
            </a:r>
            <a:r>
              <a:rPr lang="en-US" sz="2200" dirty="0"/>
              <a:t>NYC has a fleet share program, where technology enables agencies to share and optimize City owned fleet units and to reserve City owned fleet units online.</a:t>
            </a:r>
          </a:p>
          <a:p>
            <a:pPr>
              <a:lnSpc>
                <a:spcPct val="90000"/>
              </a:lnSpc>
            </a:pPr>
            <a:endParaRPr lang="en-US" dirty="0"/>
          </a:p>
        </p:txBody>
      </p:sp>
      <p:sp>
        <p:nvSpPr>
          <p:cNvPr id="4" name="Slide Number Placeholder 3">
            <a:extLst>
              <a:ext uri="{FF2B5EF4-FFF2-40B4-BE49-F238E27FC236}">
                <a16:creationId xmlns:a16="http://schemas.microsoft.com/office/drawing/2014/main" id="{8FA5FFC7-930E-37FE-BE99-E234A7F9CD1B}"/>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12</a:t>
            </a:fld>
            <a:endParaRPr lang="en-US"/>
          </a:p>
        </p:txBody>
      </p:sp>
    </p:spTree>
    <p:extLst>
      <p:ext uri="{BB962C8B-B14F-4D97-AF65-F5344CB8AC3E}">
        <p14:creationId xmlns:p14="http://schemas.microsoft.com/office/powerpoint/2010/main" val="79480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4A45-B7A9-14B4-048B-44697BD70F07}"/>
              </a:ext>
            </a:extLst>
          </p:cNvPr>
          <p:cNvSpPr>
            <a:spLocks noGrp="1"/>
          </p:cNvSpPr>
          <p:nvPr>
            <p:ph type="title"/>
          </p:nvPr>
        </p:nvSpPr>
        <p:spPr>
          <a:xfrm>
            <a:off x="581192" y="702156"/>
            <a:ext cx="11029616" cy="1013800"/>
          </a:xfrm>
        </p:spPr>
        <p:txBody>
          <a:bodyPr>
            <a:normAutofit/>
          </a:bodyPr>
          <a:lstStyle/>
          <a:p>
            <a:r>
              <a:rPr lang="en-US"/>
              <a:t>Other Initiatives to Work in Conjunction with Congestion Pricing</a:t>
            </a:r>
            <a:endParaRPr lang="en-US" dirty="0"/>
          </a:p>
        </p:txBody>
      </p:sp>
      <p:sp>
        <p:nvSpPr>
          <p:cNvPr id="3" name="Content Placeholder 2">
            <a:extLst>
              <a:ext uri="{FF2B5EF4-FFF2-40B4-BE49-F238E27FC236}">
                <a16:creationId xmlns:a16="http://schemas.microsoft.com/office/drawing/2014/main" id="{4DBE5CA5-5119-197C-FBB3-916A0DDBEA65}"/>
              </a:ext>
            </a:extLst>
          </p:cNvPr>
          <p:cNvSpPr>
            <a:spLocks noGrp="1"/>
          </p:cNvSpPr>
          <p:nvPr>
            <p:ph idx="1"/>
          </p:nvPr>
        </p:nvSpPr>
        <p:spPr>
          <a:xfrm>
            <a:off x="581192" y="2053175"/>
            <a:ext cx="7548396" cy="4520342"/>
          </a:xfrm>
        </p:spPr>
        <p:txBody>
          <a:bodyPr>
            <a:normAutofit/>
          </a:bodyPr>
          <a:lstStyle/>
          <a:p>
            <a:pPr lvl="0">
              <a:lnSpc>
                <a:spcPct val="90000"/>
              </a:lnSpc>
            </a:pPr>
            <a:r>
              <a:rPr lang="en-US" sz="2000" b="1" dirty="0"/>
              <a:t>Carshare:  </a:t>
            </a:r>
          </a:p>
          <a:p>
            <a:pPr lvl="1">
              <a:lnSpc>
                <a:spcPct val="90000"/>
              </a:lnSpc>
            </a:pPr>
            <a:r>
              <a:rPr lang="en-US" sz="1800" dirty="0"/>
              <a:t>Municipal Carshare: In the last four years, NYC has reduced its light duty (non-emergency) fleet size by 1,000 units in part through a contract with Zipcar to provide carshare for City employees on official business.</a:t>
            </a:r>
          </a:p>
          <a:p>
            <a:pPr lvl="1">
              <a:lnSpc>
                <a:spcPct val="90000"/>
              </a:lnSpc>
            </a:pPr>
            <a:r>
              <a:rPr lang="en-US" sz="1800" dirty="0"/>
              <a:t>Dedicated Parking Spaces: NYC provides “carshare parking only” spaces at the curb that are open to the public and in its municipal parking facilities through a permit system, which it is in the process of making permanent.</a:t>
            </a:r>
          </a:p>
          <a:p>
            <a:pPr lvl="0">
              <a:lnSpc>
                <a:spcPct val="90000"/>
              </a:lnSpc>
            </a:pPr>
            <a:r>
              <a:rPr lang="en-US" sz="2000" b="1" dirty="0"/>
              <a:t>Rideshare: </a:t>
            </a:r>
            <a:r>
              <a:rPr lang="en-US" sz="2000" dirty="0"/>
              <a:t>In April 2020, the U.S. General Services Administration (GSA) awarded Uber and Lyft with contracts to provide government-wide rideshare services for official travel or local travel.  The five-year contracts are worth up to $810 million and are expected to reduce travel expenses and the related burdensome back-office functions, such as reports, analytics, and business improvement processes.</a:t>
            </a:r>
          </a:p>
          <a:p>
            <a:pPr>
              <a:lnSpc>
                <a:spcPct val="90000"/>
              </a:lnSpc>
            </a:pPr>
            <a:endParaRPr lang="en-US" dirty="0"/>
          </a:p>
        </p:txBody>
      </p:sp>
      <p:sp>
        <p:nvSpPr>
          <p:cNvPr id="4" name="Slide Number Placeholder 3">
            <a:extLst>
              <a:ext uri="{FF2B5EF4-FFF2-40B4-BE49-F238E27FC236}">
                <a16:creationId xmlns:a16="http://schemas.microsoft.com/office/drawing/2014/main" id="{ABBA1DF7-56C8-6E0E-6995-B140C6253290}"/>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13</a:t>
            </a:fld>
            <a:endParaRPr lang="en-US"/>
          </a:p>
        </p:txBody>
      </p:sp>
      <p:pic>
        <p:nvPicPr>
          <p:cNvPr id="8194" name="Picture 2" descr="GSA Makes Travel Easier and Cheaper for Feds When They Rideshare | GSA">
            <a:extLst>
              <a:ext uri="{FF2B5EF4-FFF2-40B4-BE49-F238E27FC236}">
                <a16:creationId xmlns:a16="http://schemas.microsoft.com/office/drawing/2014/main" id="{FD39E356-4757-AA13-B631-BAE8289E7F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35" r="26851" b="-2"/>
          <a:stretch/>
        </p:blipFill>
        <p:spPr bwMode="auto">
          <a:xfrm>
            <a:off x="8549351" y="2271243"/>
            <a:ext cx="3162300" cy="386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87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50D4-71E2-3865-0D3B-F4E7E8F4C484}"/>
              </a:ext>
            </a:extLst>
          </p:cNvPr>
          <p:cNvSpPr>
            <a:spLocks noGrp="1"/>
          </p:cNvSpPr>
          <p:nvPr>
            <p:ph type="title"/>
          </p:nvPr>
        </p:nvSpPr>
        <p:spPr>
          <a:xfrm>
            <a:off x="581192" y="702156"/>
            <a:ext cx="11029616" cy="1013800"/>
          </a:xfrm>
        </p:spPr>
        <p:txBody>
          <a:bodyPr>
            <a:normAutofit/>
          </a:bodyPr>
          <a:lstStyle/>
          <a:p>
            <a:r>
              <a:rPr lang="en-US" dirty="0"/>
              <a:t>Santa Cruz Study on AVs</a:t>
            </a:r>
          </a:p>
        </p:txBody>
      </p:sp>
      <p:sp>
        <p:nvSpPr>
          <p:cNvPr id="71" name="Rectangle 7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All of the Money Put Into Autonomous Vehicles Should Be Going to Fix Traffic  and Parking - Propmodo">
            <a:extLst>
              <a:ext uri="{FF2B5EF4-FFF2-40B4-BE49-F238E27FC236}">
                <a16:creationId xmlns:a16="http://schemas.microsoft.com/office/drawing/2014/main" id="{756ED3C9-83D9-EFF4-30AB-2396CE8646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225" y="2529423"/>
            <a:ext cx="4962525" cy="33124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109CC85-497B-7DD7-0448-F413E360017B}"/>
              </a:ext>
            </a:extLst>
          </p:cNvPr>
          <p:cNvSpPr>
            <a:spLocks noGrp="1"/>
          </p:cNvSpPr>
          <p:nvPr>
            <p:ph idx="1"/>
          </p:nvPr>
        </p:nvSpPr>
        <p:spPr>
          <a:xfrm>
            <a:off x="6335805" y="2180496"/>
            <a:ext cx="5275001" cy="4045683"/>
          </a:xfrm>
        </p:spPr>
        <p:txBody>
          <a:bodyPr>
            <a:normAutofit/>
          </a:bodyPr>
          <a:lstStyle/>
          <a:p>
            <a:pPr>
              <a:lnSpc>
                <a:spcPct val="90000"/>
              </a:lnSpc>
            </a:pPr>
            <a:r>
              <a:rPr lang="en-US" dirty="0"/>
              <a:t>In 2019, a UC Santa Cruz study makes a convincing case that AVs will exacerbate traffic congestion.</a:t>
            </a:r>
            <a:endParaRPr lang="en-US"/>
          </a:p>
          <a:p>
            <a:pPr>
              <a:lnSpc>
                <a:spcPct val="90000"/>
              </a:lnSpc>
            </a:pPr>
            <a:r>
              <a:rPr lang="en-US" dirty="0"/>
              <a:t>Using a traffic microsimulation model and data from downtown San Francisco, the study suggests that AVs could more than double vehicle travel to, from and within dense, urban cores.</a:t>
            </a:r>
            <a:endParaRPr lang="en-US"/>
          </a:p>
          <a:p>
            <a:pPr>
              <a:lnSpc>
                <a:spcPct val="90000"/>
              </a:lnSpc>
            </a:pPr>
            <a:r>
              <a:rPr lang="en-US" dirty="0"/>
              <a:t>New vehicle trips are generated by a 90% reduction in effective parking costs, while existing trips become longer because of driving to more distant parking spaces and cruising.</a:t>
            </a:r>
            <a:endParaRPr lang="en-US"/>
          </a:p>
          <a:p>
            <a:pPr>
              <a:lnSpc>
                <a:spcPct val="90000"/>
              </a:lnSpc>
            </a:pPr>
            <a:r>
              <a:rPr lang="en-US" dirty="0"/>
              <a:t>The study argues that the rise of AVs provides the opportunity and the imperative to implement congestion pricing in urban centers.</a:t>
            </a:r>
            <a:endParaRPr lang="en-US"/>
          </a:p>
          <a:p>
            <a:pPr marL="0" indent="0">
              <a:lnSpc>
                <a:spcPct val="90000"/>
              </a:lnSpc>
              <a:buNone/>
            </a:pPr>
            <a:endParaRPr lang="en-US"/>
          </a:p>
        </p:txBody>
      </p:sp>
      <p:sp>
        <p:nvSpPr>
          <p:cNvPr id="4" name="Slide Number Placeholder 3">
            <a:extLst>
              <a:ext uri="{FF2B5EF4-FFF2-40B4-BE49-F238E27FC236}">
                <a16:creationId xmlns:a16="http://schemas.microsoft.com/office/drawing/2014/main" id="{3E023AC6-0796-B155-AA6C-F8430D13BC93}"/>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14</a:t>
            </a:fld>
            <a:endParaRPr lang="en-US"/>
          </a:p>
        </p:txBody>
      </p:sp>
    </p:spTree>
    <p:extLst>
      <p:ext uri="{BB962C8B-B14F-4D97-AF65-F5344CB8AC3E}">
        <p14:creationId xmlns:p14="http://schemas.microsoft.com/office/powerpoint/2010/main" val="341993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E5E1-5350-8759-6543-B97E1B4142F0}"/>
              </a:ext>
            </a:extLst>
          </p:cNvPr>
          <p:cNvSpPr>
            <a:spLocks noGrp="1"/>
          </p:cNvSpPr>
          <p:nvPr>
            <p:ph type="title"/>
          </p:nvPr>
        </p:nvSpPr>
        <p:spPr/>
        <p:txBody>
          <a:bodyPr/>
          <a:lstStyle/>
          <a:p>
            <a:r>
              <a:rPr lang="en-US" dirty="0"/>
              <a:t>What The Future Should Look Like: Short-Term Plans</a:t>
            </a:r>
          </a:p>
        </p:txBody>
      </p:sp>
      <p:sp>
        <p:nvSpPr>
          <p:cNvPr id="3" name="Content Placeholder 2">
            <a:extLst>
              <a:ext uri="{FF2B5EF4-FFF2-40B4-BE49-F238E27FC236}">
                <a16:creationId xmlns:a16="http://schemas.microsoft.com/office/drawing/2014/main" id="{83AB289D-1AFF-3D21-2AC9-C0D27A5E6228}"/>
              </a:ext>
            </a:extLst>
          </p:cNvPr>
          <p:cNvSpPr>
            <a:spLocks noGrp="1"/>
          </p:cNvSpPr>
          <p:nvPr>
            <p:ph idx="1"/>
          </p:nvPr>
        </p:nvSpPr>
        <p:spPr>
          <a:xfrm>
            <a:off x="465138" y="2009046"/>
            <a:ext cx="7005471" cy="4677504"/>
          </a:xfrm>
        </p:spPr>
        <p:txBody>
          <a:bodyPr>
            <a:normAutofit lnSpcReduction="10000"/>
          </a:bodyPr>
          <a:lstStyle/>
          <a:p>
            <a:pPr lvl="0"/>
            <a:r>
              <a:rPr lang="en-US" sz="2000" dirty="0"/>
              <a:t>Let’s start by at least exempting: corporate shuttles and private buses in general; FHVs and taxis coming into the CBD to work without a passenger; and group rides or full vehicles (like an HOV 3 lane).</a:t>
            </a:r>
          </a:p>
          <a:p>
            <a:pPr lvl="1"/>
            <a:r>
              <a:rPr lang="en-US" sz="1800" dirty="0"/>
              <a:t>It makes no sense from a congestion mitigation standpoint to charge private buses, or shared ride services like Via for that matter.  </a:t>
            </a:r>
          </a:p>
          <a:p>
            <a:pPr lvl="1"/>
            <a:r>
              <a:rPr lang="en-US" sz="1800" dirty="0"/>
              <a:t>We should encourage shared mobility at all levels as an alternative to PMV usage.</a:t>
            </a:r>
          </a:p>
          <a:p>
            <a:pPr lvl="0"/>
            <a:r>
              <a:rPr lang="en-US" sz="2000" dirty="0"/>
              <a:t>Sustainable Policies to Solve the First Mile/Last Mile Problem:</a:t>
            </a:r>
          </a:p>
          <a:p>
            <a:pPr lvl="1"/>
            <a:r>
              <a:rPr lang="en-US" sz="1800" dirty="0"/>
              <a:t>During the night, some bus routes do not operate or operate very limited services, and many neighborhoods are considered transit deserts, where residents have at least a 15-minute walk to the nearest subway or rail station.</a:t>
            </a:r>
          </a:p>
          <a:p>
            <a:endParaRPr lang="en-US" dirty="0"/>
          </a:p>
        </p:txBody>
      </p:sp>
      <p:sp>
        <p:nvSpPr>
          <p:cNvPr id="4" name="Slide Number Placeholder 3">
            <a:extLst>
              <a:ext uri="{FF2B5EF4-FFF2-40B4-BE49-F238E27FC236}">
                <a16:creationId xmlns:a16="http://schemas.microsoft.com/office/drawing/2014/main" id="{B5DF407D-2279-2EDA-C250-B7D3A5E94DFD}"/>
              </a:ext>
            </a:extLst>
          </p:cNvPr>
          <p:cNvSpPr>
            <a:spLocks noGrp="1"/>
          </p:cNvSpPr>
          <p:nvPr>
            <p:ph type="sldNum" sz="quarter" idx="12"/>
          </p:nvPr>
        </p:nvSpPr>
        <p:spPr>
          <a:xfrm>
            <a:off x="12252947" y="7565134"/>
            <a:ext cx="586585" cy="152440"/>
          </a:xfrm>
        </p:spPr>
        <p:txBody>
          <a:bodyPr/>
          <a:lstStyle/>
          <a:p>
            <a:fld id="{D57F1E4F-1CFF-5643-939E-217C01CDF565}" type="slidenum">
              <a:rPr lang="en-US" smtClean="0"/>
              <a:pPr/>
              <a:t>15</a:t>
            </a:fld>
            <a:endParaRPr lang="en-US" dirty="0"/>
          </a:p>
        </p:txBody>
      </p:sp>
      <p:pic>
        <p:nvPicPr>
          <p:cNvPr id="9218" name="Picture 2">
            <a:extLst>
              <a:ext uri="{FF2B5EF4-FFF2-40B4-BE49-F238E27FC236}">
                <a16:creationId xmlns:a16="http://schemas.microsoft.com/office/drawing/2014/main" id="{EEACAD8C-1B4C-B68C-CD28-4B0A43AE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441" y="2864307"/>
            <a:ext cx="3942367" cy="253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0CF2-25E2-0ADC-1A6E-408FDB093991}"/>
              </a:ext>
            </a:extLst>
          </p:cNvPr>
          <p:cNvSpPr>
            <a:spLocks noGrp="1"/>
          </p:cNvSpPr>
          <p:nvPr>
            <p:ph type="title"/>
          </p:nvPr>
        </p:nvSpPr>
        <p:spPr>
          <a:xfrm>
            <a:off x="581192" y="702156"/>
            <a:ext cx="11029616" cy="1013800"/>
          </a:xfrm>
        </p:spPr>
        <p:txBody>
          <a:bodyPr>
            <a:normAutofit/>
          </a:bodyPr>
          <a:lstStyle/>
          <a:p>
            <a:r>
              <a:rPr lang="en-US" dirty="0"/>
              <a:t>What The Future Should Look Like: Short-Term Plans (cont.)</a:t>
            </a:r>
          </a:p>
        </p:txBody>
      </p:sp>
      <p:sp>
        <p:nvSpPr>
          <p:cNvPr id="73" name="Rectangle 72">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Via vans now available six days a week - Hudson Reporter">
            <a:extLst>
              <a:ext uri="{FF2B5EF4-FFF2-40B4-BE49-F238E27FC236}">
                <a16:creationId xmlns:a16="http://schemas.microsoft.com/office/drawing/2014/main" id="{EBA6CC58-7450-9623-C596-544B35C9F4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675" y="2361056"/>
            <a:ext cx="48656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E1F869-B37F-8465-B9E7-7F9B5F46683E}"/>
              </a:ext>
            </a:extLst>
          </p:cNvPr>
          <p:cNvSpPr>
            <a:spLocks noGrp="1"/>
          </p:cNvSpPr>
          <p:nvPr>
            <p:ph idx="1"/>
          </p:nvPr>
        </p:nvSpPr>
        <p:spPr>
          <a:xfrm>
            <a:off x="5985833" y="2180496"/>
            <a:ext cx="5500492" cy="4045683"/>
          </a:xfrm>
        </p:spPr>
        <p:txBody>
          <a:bodyPr>
            <a:normAutofit/>
          </a:bodyPr>
          <a:lstStyle/>
          <a:p>
            <a:pPr marL="324000" lvl="1" indent="0">
              <a:buNone/>
            </a:pPr>
            <a:r>
              <a:rPr lang="en-US" sz="2000" dirty="0"/>
              <a:t>Possible Solutions:</a:t>
            </a:r>
          </a:p>
          <a:p>
            <a:pPr lvl="2"/>
            <a:r>
              <a:rPr lang="en-US" sz="1800" dirty="0"/>
              <a:t>Divert taxis and FHVs to the outer boroughs to provide first/last mile transportation to transit hubs.  Now is the time to use subsidized taxis and liveries for first and last mile service in transit deserts.</a:t>
            </a:r>
          </a:p>
          <a:p>
            <a:pPr lvl="2"/>
            <a:r>
              <a:rPr lang="en-US" sz="1800" dirty="0" err="1"/>
              <a:t>Microtransit</a:t>
            </a:r>
            <a:r>
              <a:rPr lang="en-US" sz="1800" dirty="0"/>
              <a:t>/Commuter Vans:  Shared-Mobility pilot programs to provide cost-effective on-demand, shared, dynamically-routed mobility service in New York City’s outer borough areas where bus service is less frequent than subway service or is unavailable.</a:t>
            </a:r>
          </a:p>
          <a:p>
            <a:endParaRPr lang="en-US" dirty="0"/>
          </a:p>
        </p:txBody>
      </p:sp>
      <p:sp>
        <p:nvSpPr>
          <p:cNvPr id="4" name="Slide Number Placeholder 3">
            <a:extLst>
              <a:ext uri="{FF2B5EF4-FFF2-40B4-BE49-F238E27FC236}">
                <a16:creationId xmlns:a16="http://schemas.microsoft.com/office/drawing/2014/main" id="{CBA2B7CF-A8C0-8D4D-6210-752982957AD3}"/>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16</a:t>
            </a:fld>
            <a:endParaRPr lang="en-US"/>
          </a:p>
        </p:txBody>
      </p:sp>
    </p:spTree>
    <p:extLst>
      <p:ext uri="{BB962C8B-B14F-4D97-AF65-F5344CB8AC3E}">
        <p14:creationId xmlns:p14="http://schemas.microsoft.com/office/powerpoint/2010/main" val="298273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ACF0-D74D-1DED-93B3-289B2F988FCE}"/>
              </a:ext>
            </a:extLst>
          </p:cNvPr>
          <p:cNvSpPr>
            <a:spLocks noGrp="1"/>
          </p:cNvSpPr>
          <p:nvPr>
            <p:ph type="title"/>
          </p:nvPr>
        </p:nvSpPr>
        <p:spPr>
          <a:xfrm>
            <a:off x="581192" y="702156"/>
            <a:ext cx="11029616" cy="1013800"/>
          </a:xfrm>
        </p:spPr>
        <p:txBody>
          <a:bodyPr>
            <a:normAutofit/>
          </a:bodyPr>
          <a:lstStyle/>
          <a:p>
            <a:r>
              <a:rPr lang="en-US" dirty="0"/>
              <a:t>What The Future Should Look Like: Mid-Term Plans</a:t>
            </a:r>
          </a:p>
        </p:txBody>
      </p:sp>
      <p:sp>
        <p:nvSpPr>
          <p:cNvPr id="71" name="Rectangle 7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Why mobility hubs are crucial to making transport more sustainable">
            <a:extLst>
              <a:ext uri="{FF2B5EF4-FFF2-40B4-BE49-F238E27FC236}">
                <a16:creationId xmlns:a16="http://schemas.microsoft.com/office/drawing/2014/main" id="{C7ACD92D-4A99-1754-D3AB-94D9F0C097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225" y="2535626"/>
            <a:ext cx="4962525" cy="33000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2068EC-F6A2-BB35-06FD-BA5727B6149B}"/>
              </a:ext>
            </a:extLst>
          </p:cNvPr>
          <p:cNvSpPr>
            <a:spLocks noGrp="1"/>
          </p:cNvSpPr>
          <p:nvPr>
            <p:ph idx="1"/>
          </p:nvPr>
        </p:nvSpPr>
        <p:spPr>
          <a:xfrm>
            <a:off x="6335805" y="2180496"/>
            <a:ext cx="5275001" cy="4045683"/>
          </a:xfrm>
        </p:spPr>
        <p:txBody>
          <a:bodyPr>
            <a:normAutofit/>
          </a:bodyPr>
          <a:lstStyle/>
          <a:p>
            <a:r>
              <a:rPr lang="en-US" sz="2000" dirty="0"/>
              <a:t>Complete Subsidization of Paratransit with Apps</a:t>
            </a:r>
          </a:p>
          <a:p>
            <a:r>
              <a:rPr lang="en-US" sz="2000" dirty="0"/>
              <a:t>First and Last Mile Stands with EV Charging and Multi-Modal Mobility Hubs</a:t>
            </a:r>
          </a:p>
          <a:p>
            <a:pPr marL="324000" lvl="1" indent="0">
              <a:buNone/>
            </a:pPr>
            <a:endParaRPr lang="en-US" dirty="0"/>
          </a:p>
          <a:p>
            <a:endParaRPr lang="en-US" dirty="0"/>
          </a:p>
        </p:txBody>
      </p:sp>
      <p:sp>
        <p:nvSpPr>
          <p:cNvPr id="4" name="Slide Number Placeholder 3">
            <a:extLst>
              <a:ext uri="{FF2B5EF4-FFF2-40B4-BE49-F238E27FC236}">
                <a16:creationId xmlns:a16="http://schemas.microsoft.com/office/drawing/2014/main" id="{3DF5A604-895F-BA64-F51B-36C7B58CBF02}"/>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17</a:t>
            </a:fld>
            <a:endParaRPr lang="en-US"/>
          </a:p>
        </p:txBody>
      </p:sp>
    </p:spTree>
    <p:extLst>
      <p:ext uri="{BB962C8B-B14F-4D97-AF65-F5344CB8AC3E}">
        <p14:creationId xmlns:p14="http://schemas.microsoft.com/office/powerpoint/2010/main" val="346168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C5EF-A360-5A76-D8D5-BEF44C371496}"/>
              </a:ext>
            </a:extLst>
          </p:cNvPr>
          <p:cNvSpPr>
            <a:spLocks noGrp="1"/>
          </p:cNvSpPr>
          <p:nvPr>
            <p:ph type="title"/>
          </p:nvPr>
        </p:nvSpPr>
        <p:spPr>
          <a:xfrm>
            <a:off x="581192" y="702156"/>
            <a:ext cx="11029616" cy="1013800"/>
          </a:xfrm>
        </p:spPr>
        <p:txBody>
          <a:bodyPr>
            <a:normAutofit/>
          </a:bodyPr>
          <a:lstStyle/>
          <a:p>
            <a:r>
              <a:rPr lang="en-US" dirty="0"/>
              <a:t>What The Future Should Look Like: Long-Term Plans</a:t>
            </a:r>
          </a:p>
        </p:txBody>
      </p:sp>
      <p:sp>
        <p:nvSpPr>
          <p:cNvPr id="71" name="Rectangle 7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Smart and Shared Mobility - The Overview,definition and future - Vehicle  Telematics, ADAS, Connected and Autonomous Vehicle">
            <a:extLst>
              <a:ext uri="{FF2B5EF4-FFF2-40B4-BE49-F238E27FC236}">
                <a16:creationId xmlns:a16="http://schemas.microsoft.com/office/drawing/2014/main" id="{0CACACA8-9770-6421-D390-6BA5F65EF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8" r="17539"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057BF34-5D10-CD38-7949-3D82958172AE}"/>
              </a:ext>
            </a:extLst>
          </p:cNvPr>
          <p:cNvSpPr>
            <a:spLocks noGrp="1"/>
          </p:cNvSpPr>
          <p:nvPr>
            <p:ph idx="1"/>
          </p:nvPr>
        </p:nvSpPr>
        <p:spPr>
          <a:xfrm>
            <a:off x="6335805" y="2180496"/>
            <a:ext cx="5275001" cy="4045683"/>
          </a:xfrm>
        </p:spPr>
        <p:txBody>
          <a:bodyPr>
            <a:normAutofit/>
          </a:bodyPr>
          <a:lstStyle/>
          <a:p>
            <a:r>
              <a:rPr lang="en-US" sz="3200" dirty="0" err="1"/>
              <a:t>MaaS</a:t>
            </a:r>
            <a:r>
              <a:rPr lang="en-US" sz="3200" dirty="0"/>
              <a:t> platform and AVs will be used to fit into this paradigm.</a:t>
            </a:r>
          </a:p>
          <a:p>
            <a:pPr marL="0" indent="0">
              <a:buNone/>
            </a:pPr>
            <a:endParaRPr lang="en-US" dirty="0"/>
          </a:p>
        </p:txBody>
      </p:sp>
      <p:sp>
        <p:nvSpPr>
          <p:cNvPr id="4" name="Slide Number Placeholder 3">
            <a:extLst>
              <a:ext uri="{FF2B5EF4-FFF2-40B4-BE49-F238E27FC236}">
                <a16:creationId xmlns:a16="http://schemas.microsoft.com/office/drawing/2014/main" id="{9B9A8E07-7BF0-9AB8-70E8-629290B25653}"/>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18</a:t>
            </a:fld>
            <a:endParaRPr lang="en-US"/>
          </a:p>
        </p:txBody>
      </p:sp>
    </p:spTree>
    <p:extLst>
      <p:ext uri="{BB962C8B-B14F-4D97-AF65-F5344CB8AC3E}">
        <p14:creationId xmlns:p14="http://schemas.microsoft.com/office/powerpoint/2010/main" val="213915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13F6-44C6-91CE-F7A5-D5327B249E27}"/>
              </a:ext>
            </a:extLst>
          </p:cNvPr>
          <p:cNvSpPr>
            <a:spLocks noGrp="1"/>
          </p:cNvSpPr>
          <p:nvPr>
            <p:ph type="title"/>
          </p:nvPr>
        </p:nvSpPr>
        <p:spPr>
          <a:xfrm>
            <a:off x="581192" y="702156"/>
            <a:ext cx="11029616" cy="1013800"/>
          </a:xfrm>
        </p:spPr>
        <p:txBody>
          <a:bodyPr>
            <a:normAutofit/>
          </a:bodyPr>
          <a:lstStyle/>
          <a:p>
            <a:r>
              <a:rPr lang="en-US" dirty="0"/>
              <a:t>Further Reading </a:t>
            </a:r>
          </a:p>
        </p:txBody>
      </p:sp>
      <p:sp>
        <p:nvSpPr>
          <p:cNvPr id="3" name="Content Placeholder 2">
            <a:extLst>
              <a:ext uri="{FF2B5EF4-FFF2-40B4-BE49-F238E27FC236}">
                <a16:creationId xmlns:a16="http://schemas.microsoft.com/office/drawing/2014/main" id="{7FCD5EC6-9AAD-38B0-9A03-27E321B8135F}"/>
              </a:ext>
            </a:extLst>
          </p:cNvPr>
          <p:cNvSpPr>
            <a:spLocks noGrp="1"/>
          </p:cNvSpPr>
          <p:nvPr>
            <p:ph idx="1"/>
          </p:nvPr>
        </p:nvSpPr>
        <p:spPr>
          <a:xfrm>
            <a:off x="581192" y="2180496"/>
            <a:ext cx="7228082" cy="4391754"/>
          </a:xfrm>
        </p:spPr>
        <p:txBody>
          <a:bodyPr>
            <a:normAutofit/>
          </a:bodyPr>
          <a:lstStyle/>
          <a:p>
            <a:pPr lvl="0"/>
            <a:r>
              <a:rPr lang="en-US" u="sng" dirty="0"/>
              <a:t>NYC Congestion Pricing Primer: Plans, Policies, Pandemic Impacts &amp; Ideas to Make It Work Better!. </a:t>
            </a:r>
            <a:r>
              <a:rPr lang="en-US" i="1" dirty="0"/>
              <a:t>Black Car News</a:t>
            </a:r>
            <a:r>
              <a:rPr lang="en-US" dirty="0"/>
              <a:t>, et al. (Oct. 2021). </a:t>
            </a:r>
            <a:r>
              <a:rPr lang="en-US" u="sng" dirty="0">
                <a:hlinkClick r:id="rId2"/>
              </a:rPr>
              <a:t>https://www.blackcarnews.com/article/nyc-congestion-pricing-primer-plans-policies-pandemic-impacts-ideas-to-make-it-work-better</a:t>
            </a:r>
            <a:endParaRPr lang="en-US" dirty="0"/>
          </a:p>
          <a:p>
            <a:pPr lvl="0"/>
            <a:r>
              <a:rPr lang="en-US" u="sng" dirty="0"/>
              <a:t>Report Card on New NYC Transportation Policies: FHV Vehicle Cap, Driver Pay &amp; Congestion Pricing, </a:t>
            </a:r>
            <a:r>
              <a:rPr lang="en-US" i="1" dirty="0"/>
              <a:t>Black Car News</a:t>
            </a:r>
            <a:r>
              <a:rPr lang="en-US" dirty="0"/>
              <a:t>, et al. (Aug, 2019). </a:t>
            </a:r>
            <a:r>
              <a:rPr lang="en-US" u="sng" dirty="0">
                <a:hlinkClick r:id="rId3"/>
              </a:rPr>
              <a:t>https://www.blackcarnews.com/article/report-card-on-new-nyc-transportation-policies-fhv-vehicle-cap-driver-pay-congestion-pricing</a:t>
            </a:r>
            <a:r>
              <a:rPr lang="en-US" dirty="0"/>
              <a:t>  </a:t>
            </a:r>
          </a:p>
          <a:p>
            <a:pPr lvl="0"/>
            <a:r>
              <a:rPr lang="en-US" u="sng" dirty="0"/>
              <a:t>First Report Card on Congestion Surcharge </a:t>
            </a:r>
            <a:r>
              <a:rPr lang="en-US" i="1" dirty="0"/>
              <a:t>Black Car News</a:t>
            </a:r>
            <a:r>
              <a:rPr lang="en-US" dirty="0"/>
              <a:t>, et al. (May, 2019). </a:t>
            </a:r>
            <a:r>
              <a:rPr lang="en-US" u="sng" dirty="0">
                <a:hlinkClick r:id="rId4"/>
              </a:rPr>
              <a:t>https://www.blackcarnews.com/article/first-report-card-on-congestion-surcharge</a:t>
            </a:r>
            <a:r>
              <a:rPr lang="en-US" dirty="0"/>
              <a:t>  </a:t>
            </a:r>
          </a:p>
          <a:p>
            <a:endParaRPr lang="en-US" dirty="0"/>
          </a:p>
        </p:txBody>
      </p:sp>
      <p:sp>
        <p:nvSpPr>
          <p:cNvPr id="4" name="Slide Number Placeholder 3">
            <a:extLst>
              <a:ext uri="{FF2B5EF4-FFF2-40B4-BE49-F238E27FC236}">
                <a16:creationId xmlns:a16="http://schemas.microsoft.com/office/drawing/2014/main" id="{F093D9CD-9B36-83CD-2761-A2FA4D247639}"/>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19</a:t>
            </a:fld>
            <a:endParaRPr lang="en-US"/>
          </a:p>
        </p:txBody>
      </p:sp>
      <p:pic>
        <p:nvPicPr>
          <p:cNvPr id="13314" name="Picture 2" descr="The benefits of reading | DeskTime Blog">
            <a:extLst>
              <a:ext uri="{FF2B5EF4-FFF2-40B4-BE49-F238E27FC236}">
                <a16:creationId xmlns:a16="http://schemas.microsoft.com/office/drawing/2014/main" id="{6DB0A368-06EB-9B1F-4CEB-5361BF95A3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537" r="21045" b="1"/>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1310-AB7C-BFEA-08F3-868ACDDC462A}"/>
              </a:ext>
            </a:extLst>
          </p:cNvPr>
          <p:cNvSpPr>
            <a:spLocks noGrp="1"/>
          </p:cNvSpPr>
          <p:nvPr>
            <p:ph type="title"/>
          </p:nvPr>
        </p:nvSpPr>
        <p:spPr/>
        <p:txBody>
          <a:bodyPr/>
          <a:lstStyle/>
          <a:p>
            <a:r>
              <a:rPr lang="en-US" dirty="0"/>
              <a:t>Matthew W. </a:t>
            </a:r>
            <a:r>
              <a:rPr lang="en-US" dirty="0" err="1"/>
              <a:t>Daus</a:t>
            </a:r>
            <a:r>
              <a:rPr lang="en-US" dirty="0"/>
              <a:t>, Esq. </a:t>
            </a:r>
          </a:p>
        </p:txBody>
      </p:sp>
      <p:pic>
        <p:nvPicPr>
          <p:cNvPr id="4" name="Picture 3" descr="M-Matthew-Daus-Windles-Marx-1">
            <a:extLst>
              <a:ext uri="{FF2B5EF4-FFF2-40B4-BE49-F238E27FC236}">
                <a16:creationId xmlns:a16="http://schemas.microsoft.com/office/drawing/2014/main" id="{4F55CB9A-D2A3-93E4-F40A-AFE1C458D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88" r="3" b="3"/>
          <a:stretch/>
        </p:blipFill>
        <p:spPr bwMode="auto">
          <a:xfrm>
            <a:off x="537010" y="2084033"/>
            <a:ext cx="2687293" cy="4326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E281AD3B-F4AD-C15F-F8A8-713FC944813F}"/>
              </a:ext>
            </a:extLst>
          </p:cNvPr>
          <p:cNvSpPr>
            <a:spLocks noGrp="1"/>
          </p:cNvSpPr>
          <p:nvPr>
            <p:ph idx="1"/>
          </p:nvPr>
        </p:nvSpPr>
        <p:spPr>
          <a:xfrm>
            <a:off x="3657600" y="2084033"/>
            <a:ext cx="7853195" cy="4326819"/>
          </a:xfrm>
        </p:spPr>
        <p:txBody>
          <a:bodyPr>
            <a:normAutofit lnSpcReduction="10000"/>
          </a:bodyPr>
          <a:lstStyle/>
          <a:p>
            <a:pPr marL="436306">
              <a:lnSpc>
                <a:spcPct val="110000"/>
              </a:lnSpc>
            </a:pPr>
            <a:r>
              <a:rPr lang="en-US" altLang="en-US" sz="2000" b="1" dirty="0"/>
              <a:t>Former Commissioner/Chair/CEO &amp; General Counsel, New York City Taxi &amp; Limousine Commission </a:t>
            </a:r>
          </a:p>
          <a:p>
            <a:pPr marL="436306">
              <a:lnSpc>
                <a:spcPct val="110000"/>
              </a:lnSpc>
            </a:pPr>
            <a:r>
              <a:rPr lang="en-US" altLang="en-US" sz="2000" b="1" dirty="0"/>
              <a:t>President, IATR</a:t>
            </a:r>
          </a:p>
          <a:p>
            <a:pPr marL="867492" lvl="1">
              <a:lnSpc>
                <a:spcPct val="110000"/>
              </a:lnSpc>
            </a:pPr>
            <a:r>
              <a:rPr lang="en-US" altLang="en-US" sz="2000" i="1" dirty="0"/>
              <a:t>International Association of Transportation Regulators  </a:t>
            </a:r>
            <a:r>
              <a:rPr lang="en-US" altLang="en-US" sz="2000" i="1" dirty="0">
                <a:hlinkClick r:id="rId3"/>
              </a:rPr>
              <a:t>www.iatr.global</a:t>
            </a:r>
            <a:endParaRPr lang="en-US" altLang="en-US" sz="2000" i="1" dirty="0"/>
          </a:p>
          <a:p>
            <a:pPr marL="436306">
              <a:lnSpc>
                <a:spcPct val="110000"/>
              </a:lnSpc>
            </a:pPr>
            <a:r>
              <a:rPr lang="en-US" altLang="en-US" sz="2000" b="1" dirty="0"/>
              <a:t>Transportation Technology Chair, CUNY-UTRC, CCNY</a:t>
            </a:r>
          </a:p>
          <a:p>
            <a:pPr marL="867492" lvl="1">
              <a:lnSpc>
                <a:spcPct val="110000"/>
              </a:lnSpc>
            </a:pPr>
            <a:r>
              <a:rPr lang="en-US" altLang="en-US" sz="2000" i="1" dirty="0"/>
              <a:t>University Transportation Research Center, City University of New York at The City College of NY </a:t>
            </a:r>
            <a:r>
              <a:rPr lang="en-US" altLang="en-US" sz="2000" i="1" dirty="0">
                <a:hlinkClick r:id="rId4"/>
              </a:rPr>
              <a:t>www.utrc2.org</a:t>
            </a:r>
            <a:endParaRPr lang="en-US" altLang="en-US" sz="2000" i="1" dirty="0"/>
          </a:p>
          <a:p>
            <a:pPr marL="436306">
              <a:lnSpc>
                <a:spcPct val="110000"/>
              </a:lnSpc>
            </a:pPr>
            <a:r>
              <a:rPr lang="en-US" altLang="en-US" sz="2000" b="1" dirty="0"/>
              <a:t>Partner &amp; Chairman, Transportation Practice</a:t>
            </a:r>
          </a:p>
          <a:p>
            <a:pPr marL="867492" lvl="1">
              <a:lnSpc>
                <a:spcPct val="110000"/>
              </a:lnSpc>
            </a:pPr>
            <a:r>
              <a:rPr lang="en-US" altLang="en-US" sz="2000" i="1" dirty="0" err="1"/>
              <a:t>Windels</a:t>
            </a:r>
            <a:r>
              <a:rPr lang="en-US" altLang="en-US" sz="2000" i="1" dirty="0"/>
              <a:t> Marx Lane &amp; </a:t>
            </a:r>
            <a:r>
              <a:rPr lang="en-US" altLang="en-US" sz="2000" i="1" dirty="0" err="1"/>
              <a:t>Mittendorf</a:t>
            </a:r>
            <a:r>
              <a:rPr lang="en-US" altLang="en-US" sz="2000" i="1" dirty="0"/>
              <a:t>, LLP </a:t>
            </a:r>
            <a:r>
              <a:rPr lang="en-US" altLang="en-US" sz="2000" dirty="0">
                <a:hlinkClick r:id="rId5"/>
              </a:rPr>
              <a:t>www.windelsmarx.com</a:t>
            </a:r>
            <a:endParaRPr lang="en-US" altLang="en-US" sz="2000" dirty="0"/>
          </a:p>
          <a:p>
            <a:pPr>
              <a:lnSpc>
                <a:spcPct val="110000"/>
              </a:lnSpc>
            </a:pPr>
            <a:r>
              <a:rPr lang="en-US" altLang="en-US" sz="2000" b="1" dirty="0"/>
              <a:t>Contact: </a:t>
            </a:r>
            <a:r>
              <a:rPr lang="en-US" altLang="en-US" sz="2000" b="1" dirty="0">
                <a:hlinkClick r:id="rId6"/>
              </a:rPr>
              <a:t>mdaus@iatr.global</a:t>
            </a:r>
            <a:r>
              <a:rPr lang="en-US" altLang="en-US" sz="2000" b="1" dirty="0"/>
              <a:t> 646-261-1590  </a:t>
            </a:r>
          </a:p>
          <a:p>
            <a:pPr marL="0" indent="0">
              <a:buNone/>
            </a:pPr>
            <a:endParaRPr lang="en-US" dirty="0"/>
          </a:p>
        </p:txBody>
      </p:sp>
      <p:sp>
        <p:nvSpPr>
          <p:cNvPr id="6" name="Slide Number Placeholder 5">
            <a:extLst>
              <a:ext uri="{FF2B5EF4-FFF2-40B4-BE49-F238E27FC236}">
                <a16:creationId xmlns:a16="http://schemas.microsoft.com/office/drawing/2014/main" id="{3AF9AEFB-A146-6387-03EB-41922169F95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78039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D17E-5043-845E-EE9D-DEA7B144A3FA}"/>
              </a:ext>
            </a:extLst>
          </p:cNvPr>
          <p:cNvSpPr>
            <a:spLocks noGrp="1"/>
          </p:cNvSpPr>
          <p:nvPr>
            <p:ph type="title"/>
          </p:nvPr>
        </p:nvSpPr>
        <p:spPr/>
        <p:txBody>
          <a:bodyPr/>
          <a:lstStyle/>
          <a:p>
            <a:r>
              <a:rPr lang="en-US" dirty="0"/>
              <a:t>Questions for the Audience </a:t>
            </a:r>
          </a:p>
        </p:txBody>
      </p:sp>
      <p:sp>
        <p:nvSpPr>
          <p:cNvPr id="3" name="Content Placeholder 2">
            <a:extLst>
              <a:ext uri="{FF2B5EF4-FFF2-40B4-BE49-F238E27FC236}">
                <a16:creationId xmlns:a16="http://schemas.microsoft.com/office/drawing/2014/main" id="{CF957D96-2E4B-E65E-4FA8-C23BECB2873C}"/>
              </a:ext>
            </a:extLst>
          </p:cNvPr>
          <p:cNvSpPr>
            <a:spLocks noGrp="1"/>
          </p:cNvSpPr>
          <p:nvPr>
            <p:ph idx="1"/>
          </p:nvPr>
        </p:nvSpPr>
        <p:spPr>
          <a:xfrm>
            <a:off x="581192" y="2031744"/>
            <a:ext cx="10611527" cy="4090555"/>
          </a:xfrm>
        </p:spPr>
        <p:txBody>
          <a:bodyPr/>
          <a:lstStyle/>
          <a:p>
            <a:pPr marL="666900" lvl="1" indent="-342900">
              <a:buFont typeface="+mj-lt"/>
              <a:buAutoNum type="arabicPeriod"/>
            </a:pPr>
            <a:r>
              <a:rPr lang="en-US" sz="2400" b="1" dirty="0"/>
              <a:t>What exemptions and/or incentives should be part of CP – if any?</a:t>
            </a:r>
          </a:p>
          <a:p>
            <a:pPr marL="666900" lvl="1" indent="-342900">
              <a:buFont typeface="+mj-lt"/>
              <a:buAutoNum type="arabicPeriod"/>
            </a:pPr>
            <a:r>
              <a:rPr lang="en-US" sz="2400" b="1" dirty="0"/>
              <a:t>What should be the role of public and private transit in the CP/AV ecosystem to promote shared multi-mobility and to discourage PMV use?</a:t>
            </a:r>
          </a:p>
          <a:p>
            <a:pPr marL="0" indent="0">
              <a:buNone/>
            </a:pPr>
            <a:endParaRPr lang="en-US" dirty="0"/>
          </a:p>
        </p:txBody>
      </p:sp>
      <p:sp>
        <p:nvSpPr>
          <p:cNvPr id="4" name="Slide Number Placeholder 3">
            <a:extLst>
              <a:ext uri="{FF2B5EF4-FFF2-40B4-BE49-F238E27FC236}">
                <a16:creationId xmlns:a16="http://schemas.microsoft.com/office/drawing/2014/main" id="{9926BFA4-75AF-4724-F9BC-FC09D14A204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12290" name="Picture 2" descr="Why Would You Want the Audience Texting Questions During Presentation">
            <a:extLst>
              <a:ext uri="{FF2B5EF4-FFF2-40B4-BE49-F238E27FC236}">
                <a16:creationId xmlns:a16="http://schemas.microsoft.com/office/drawing/2014/main" id="{2A66704D-6D0B-7EF5-58FB-20DE1694B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209" y="4394200"/>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77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8B59-614D-CE8D-5008-6D5DF1CF4D89}"/>
              </a:ext>
            </a:extLst>
          </p:cNvPr>
          <p:cNvSpPr>
            <a:spLocks noGrp="1"/>
          </p:cNvSpPr>
          <p:nvPr>
            <p:ph type="title"/>
          </p:nvPr>
        </p:nvSpPr>
        <p:spPr>
          <a:xfrm>
            <a:off x="581192" y="702156"/>
            <a:ext cx="11029616" cy="1013800"/>
          </a:xfrm>
        </p:spPr>
        <p:txBody>
          <a:bodyPr>
            <a:normAutofit/>
          </a:bodyPr>
          <a:lstStyle/>
          <a:p>
            <a:r>
              <a:rPr lang="en-US" dirty="0"/>
              <a:t>Lessons Learned from London</a:t>
            </a:r>
          </a:p>
        </p:txBody>
      </p:sp>
      <p:sp>
        <p:nvSpPr>
          <p:cNvPr id="71" name="Rectangle 7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t Practices: Vision Zero Lessons from London's Congestion Pricing –  Streetsblog USA">
            <a:extLst>
              <a:ext uri="{FF2B5EF4-FFF2-40B4-BE49-F238E27FC236}">
                <a16:creationId xmlns:a16="http://schemas.microsoft.com/office/drawing/2014/main" id="{5EBED8FA-D449-5B34-42EC-3C87CF10E8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24" b="-4"/>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C7E18B2-69F9-DA97-E2AB-528309EDA6D0}"/>
              </a:ext>
            </a:extLst>
          </p:cNvPr>
          <p:cNvSpPr>
            <a:spLocks noGrp="1"/>
          </p:cNvSpPr>
          <p:nvPr>
            <p:ph idx="1"/>
          </p:nvPr>
        </p:nvSpPr>
        <p:spPr>
          <a:xfrm>
            <a:off x="5946117" y="2361056"/>
            <a:ext cx="5968084" cy="4440223"/>
          </a:xfrm>
        </p:spPr>
        <p:txBody>
          <a:bodyPr>
            <a:normAutofit fontScale="92500" lnSpcReduction="10000"/>
          </a:bodyPr>
          <a:lstStyle/>
          <a:p>
            <a:pPr lvl="0"/>
            <a:r>
              <a:rPr lang="en-US" dirty="0"/>
              <a:t>Since 2003, London has had a congestion pricing scheme, which initially exempted all for-hire vehicles (private-hire vehicles and black cabs) from the fees. </a:t>
            </a:r>
          </a:p>
          <a:p>
            <a:pPr lvl="0"/>
            <a:r>
              <a:rPr lang="en-US" dirty="0"/>
              <a:t>As TNCs became increasingly popular, they diminished the pricing scheme’s effectiveness, leading London to remove the exemption for private-hire vehicles in 2019. London’s black cabs remain exempt.  </a:t>
            </a:r>
          </a:p>
          <a:p>
            <a:r>
              <a:rPr lang="en-US" dirty="0"/>
              <a:t>  Key lessons from </a:t>
            </a:r>
            <a:r>
              <a:rPr lang="en-US" dirty="0" err="1"/>
              <a:t>TfL</a:t>
            </a:r>
            <a:r>
              <a:rPr lang="en-US" dirty="0"/>
              <a:t> (as noted from the IATR workshop):</a:t>
            </a:r>
          </a:p>
          <a:p>
            <a:pPr lvl="1"/>
            <a:r>
              <a:rPr lang="en-US" dirty="0"/>
              <a:t>Charging scheme should be accompanied by measures to make public transport (and other alternatives to car travel) cheaper, faster and more reliable.</a:t>
            </a:r>
          </a:p>
          <a:p>
            <a:pPr lvl="1"/>
            <a:r>
              <a:rPr lang="en-US" dirty="0"/>
              <a:t>There must be political will and commitment to deliver solutions related to equity and accessibility.</a:t>
            </a:r>
          </a:p>
          <a:p>
            <a:pPr lvl="1"/>
            <a:r>
              <a:rPr lang="en-US" dirty="0"/>
              <a:t> </a:t>
            </a:r>
            <a:r>
              <a:rPr lang="en-US" dirty="0" err="1"/>
              <a:t>TfL</a:t>
            </a:r>
            <a:r>
              <a:rPr lang="en-US" dirty="0"/>
              <a:t> is looking into mileage-based user fee (MBUF) due to the anticipated reduction in gas tax revenue as a result of increasing EVs on the road.</a:t>
            </a:r>
          </a:p>
          <a:p>
            <a:pPr lvl="0"/>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8EA784E-00F6-217A-5C10-81DE53B5B2BA}"/>
              </a:ext>
            </a:extLst>
          </p:cNvPr>
          <p:cNvSpPr>
            <a:spLocks noGrp="1"/>
          </p:cNvSpPr>
          <p:nvPr>
            <p:ph type="sldNum" sz="quarter" idx="12"/>
          </p:nvPr>
        </p:nvSpPr>
        <p:spPr>
          <a:xfrm>
            <a:off x="10634138" y="6226179"/>
            <a:ext cx="1052508" cy="365125"/>
          </a:xfrm>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27958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A7BB-BFB8-F78D-E705-366859BD6538}"/>
              </a:ext>
            </a:extLst>
          </p:cNvPr>
          <p:cNvSpPr>
            <a:spLocks noGrp="1"/>
          </p:cNvSpPr>
          <p:nvPr>
            <p:ph type="title"/>
          </p:nvPr>
        </p:nvSpPr>
        <p:spPr>
          <a:xfrm>
            <a:off x="581192" y="702156"/>
            <a:ext cx="11029616" cy="1013800"/>
          </a:xfrm>
        </p:spPr>
        <p:txBody>
          <a:bodyPr>
            <a:normAutofit/>
          </a:bodyPr>
          <a:lstStyle/>
          <a:p>
            <a:r>
              <a:rPr lang="en-US" dirty="0"/>
              <a:t>New York: Congestion Surcharge </a:t>
            </a:r>
          </a:p>
        </p:txBody>
      </p:sp>
      <p:sp>
        <p:nvSpPr>
          <p:cNvPr id="3" name="Content Placeholder 2">
            <a:extLst>
              <a:ext uri="{FF2B5EF4-FFF2-40B4-BE49-F238E27FC236}">
                <a16:creationId xmlns:a16="http://schemas.microsoft.com/office/drawing/2014/main" id="{34B1411E-E688-BDB8-F669-9182F3021BE7}"/>
              </a:ext>
            </a:extLst>
          </p:cNvPr>
          <p:cNvSpPr>
            <a:spLocks noGrp="1"/>
          </p:cNvSpPr>
          <p:nvPr>
            <p:ph idx="1"/>
          </p:nvPr>
        </p:nvSpPr>
        <p:spPr>
          <a:xfrm>
            <a:off x="457200" y="1871133"/>
            <a:ext cx="7470607" cy="4832681"/>
          </a:xfrm>
        </p:spPr>
        <p:txBody>
          <a:bodyPr>
            <a:normAutofit/>
          </a:bodyPr>
          <a:lstStyle/>
          <a:p>
            <a:pPr>
              <a:lnSpc>
                <a:spcPct val="90000"/>
              </a:lnSpc>
            </a:pPr>
            <a:r>
              <a:rPr lang="en-US" sz="1650" dirty="0"/>
              <a:t>The congestion surcharge was implemented in February 2019 with the stated hope of reducing dependence on for-hire services – and to encourage New Yorkers to use more public transit or pooled rides.</a:t>
            </a:r>
          </a:p>
          <a:p>
            <a:pPr lvl="1">
              <a:lnSpc>
                <a:spcPct val="90000"/>
              </a:lnSpc>
            </a:pPr>
            <a:r>
              <a:rPr lang="en-US" sz="1650" dirty="0"/>
              <a:t>The Congestion Zone is south of 96th Street in Manhattan.</a:t>
            </a:r>
          </a:p>
          <a:p>
            <a:pPr lvl="1">
              <a:lnSpc>
                <a:spcPct val="90000"/>
              </a:lnSpc>
            </a:pPr>
            <a:r>
              <a:rPr lang="en-US" sz="1650" dirty="0"/>
              <a:t> The surcharge amount is $2.75 for each for-hire vehicle trip, $2.50 per trip in a medallion taxicab, and $0.75 per passenger for rides in a pool vehicle.</a:t>
            </a:r>
          </a:p>
          <a:p>
            <a:pPr lvl="1">
              <a:lnSpc>
                <a:spcPct val="90000"/>
              </a:lnSpc>
            </a:pPr>
            <a:r>
              <a:rPr lang="en-US" sz="1650" dirty="0"/>
              <a:t> All revenue from the surcharge goes to the MTA.</a:t>
            </a:r>
          </a:p>
          <a:p>
            <a:pPr lvl="2">
              <a:lnSpc>
                <a:spcPct val="90000"/>
              </a:lnSpc>
            </a:pPr>
            <a:r>
              <a:rPr lang="en-US" sz="1650" dirty="0"/>
              <a:t>o   Total revenue in 2019: $376 Million</a:t>
            </a:r>
          </a:p>
          <a:p>
            <a:pPr lvl="2">
              <a:lnSpc>
                <a:spcPct val="90000"/>
              </a:lnSpc>
            </a:pPr>
            <a:r>
              <a:rPr lang="en-US" sz="1650" dirty="0"/>
              <a:t>o   Total revenue in 2020: $177 Million (↓53% compared to 2019)</a:t>
            </a:r>
          </a:p>
          <a:p>
            <a:pPr lvl="2">
              <a:lnSpc>
                <a:spcPct val="90000"/>
              </a:lnSpc>
            </a:pPr>
            <a:r>
              <a:rPr lang="en-US" sz="1650" dirty="0"/>
              <a:t>o   Total revenue in 2021: $256 Million (↓32% compared to 2019)</a:t>
            </a:r>
          </a:p>
          <a:p>
            <a:pPr lvl="2">
              <a:lnSpc>
                <a:spcPct val="90000"/>
              </a:lnSpc>
            </a:pPr>
            <a:r>
              <a:rPr lang="en-US" sz="1650" dirty="0"/>
              <a:t>o   Total revenue in 2022: ???</a:t>
            </a:r>
          </a:p>
          <a:p>
            <a:pPr>
              <a:lnSpc>
                <a:spcPct val="90000"/>
              </a:lnSpc>
            </a:pPr>
            <a:r>
              <a:rPr lang="en-US" sz="1650" dirty="0"/>
              <a:t>Congestion never really abated in 2019, while traffic reduction in the subsequent years is strictly attributed to COVID-19, so this surcharge plan is nothing more than an MTA tax.</a:t>
            </a:r>
          </a:p>
          <a:p>
            <a:pPr>
              <a:lnSpc>
                <a:spcPct val="90000"/>
              </a:lnSpc>
            </a:pPr>
            <a:endParaRPr lang="en-US" sz="1400" dirty="0"/>
          </a:p>
        </p:txBody>
      </p:sp>
      <p:sp>
        <p:nvSpPr>
          <p:cNvPr id="4" name="Slide Number Placeholder 3">
            <a:extLst>
              <a:ext uri="{FF2B5EF4-FFF2-40B4-BE49-F238E27FC236}">
                <a16:creationId xmlns:a16="http://schemas.microsoft.com/office/drawing/2014/main" id="{E1843B7C-7B08-B651-264D-D15327861DF4}"/>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4</a:t>
            </a:fld>
            <a:endParaRPr lang="en-US"/>
          </a:p>
        </p:txBody>
      </p:sp>
      <p:pic>
        <p:nvPicPr>
          <p:cNvPr id="14340" name="Picture 4" descr="How New York City can get congestion pricing right - Curbed NY">
            <a:extLst>
              <a:ext uri="{FF2B5EF4-FFF2-40B4-BE49-F238E27FC236}">
                <a16:creationId xmlns:a16="http://schemas.microsoft.com/office/drawing/2014/main" id="{591C3AB5-81B0-0A48-DFD5-BED5C71A3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12" r="15561" b="-1"/>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7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7D39-EEBD-F3EE-0361-E291BF671347}"/>
              </a:ext>
            </a:extLst>
          </p:cNvPr>
          <p:cNvSpPr>
            <a:spLocks noGrp="1"/>
          </p:cNvSpPr>
          <p:nvPr>
            <p:ph type="title"/>
          </p:nvPr>
        </p:nvSpPr>
        <p:spPr>
          <a:xfrm>
            <a:off x="453871" y="1047733"/>
            <a:ext cx="11029616" cy="1013800"/>
          </a:xfrm>
        </p:spPr>
        <p:txBody>
          <a:bodyPr>
            <a:normAutofit/>
          </a:bodyPr>
          <a:lstStyle/>
          <a:p>
            <a:r>
              <a:rPr lang="en-US" dirty="0"/>
              <a:t>New York:  The Central Business District Tolling Program </a:t>
            </a:r>
            <a:br>
              <a:rPr lang="en-US" dirty="0"/>
            </a:br>
            <a:endParaRPr lang="en-US" dirty="0"/>
          </a:p>
        </p:txBody>
      </p:sp>
      <p:sp>
        <p:nvSpPr>
          <p:cNvPr id="3" name="Content Placeholder 2">
            <a:extLst>
              <a:ext uri="{FF2B5EF4-FFF2-40B4-BE49-F238E27FC236}">
                <a16:creationId xmlns:a16="http://schemas.microsoft.com/office/drawing/2014/main" id="{91BC3188-393E-308E-390F-62C8C81077E9}"/>
              </a:ext>
            </a:extLst>
          </p:cNvPr>
          <p:cNvSpPr>
            <a:spLocks noGrp="1"/>
          </p:cNvSpPr>
          <p:nvPr>
            <p:ph idx="1"/>
          </p:nvPr>
        </p:nvSpPr>
        <p:spPr>
          <a:xfrm>
            <a:off x="581192" y="2061533"/>
            <a:ext cx="7225075" cy="4266342"/>
          </a:xfrm>
        </p:spPr>
        <p:txBody>
          <a:bodyPr>
            <a:normAutofit/>
          </a:bodyPr>
          <a:lstStyle/>
          <a:p>
            <a:pPr lvl="0">
              <a:lnSpc>
                <a:spcPct val="90000"/>
              </a:lnSpc>
            </a:pPr>
            <a:r>
              <a:rPr lang="en-US" sz="1600" dirty="0"/>
              <a:t>In April 2019, New York passed a first-in-the-nation congestion pricing law to reduce traffic in the Central Business District (CBD) of Manhattan. </a:t>
            </a:r>
          </a:p>
          <a:p>
            <a:pPr lvl="0">
              <a:lnSpc>
                <a:spcPct val="90000"/>
              </a:lnSpc>
            </a:pPr>
            <a:r>
              <a:rPr lang="en-US" sz="1600" dirty="0"/>
              <a:t>A Traffic Mobility Review Board (TMRB) will recommend toll rates.</a:t>
            </a:r>
          </a:p>
          <a:p>
            <a:pPr lvl="0">
              <a:lnSpc>
                <a:spcPct val="90000"/>
              </a:lnSpc>
            </a:pPr>
            <a:r>
              <a:rPr lang="en-US" sz="1600" dirty="0"/>
              <a:t>Under the law, the Tolling Program must:</a:t>
            </a:r>
          </a:p>
          <a:p>
            <a:pPr lvl="1">
              <a:lnSpc>
                <a:spcPct val="90000"/>
              </a:lnSpc>
            </a:pPr>
            <a:r>
              <a:rPr lang="en-US" dirty="0"/>
              <a:t>Charge passenger vehicles only once each day for entering or remaining in the CBD.</a:t>
            </a:r>
          </a:p>
          <a:p>
            <a:pPr lvl="1">
              <a:lnSpc>
                <a:spcPct val="90000"/>
              </a:lnSpc>
            </a:pPr>
            <a:r>
              <a:rPr lang="en-US" dirty="0"/>
              <a:t>Change the toll rates at set times or days (variable tolling). </a:t>
            </a:r>
          </a:p>
          <a:p>
            <a:pPr lvl="1">
              <a:lnSpc>
                <a:spcPct val="90000"/>
              </a:lnSpc>
            </a:pPr>
            <a:r>
              <a:rPr lang="en-US" dirty="0"/>
              <a:t>Allow CBD residents making less than $60,000 to get a NYS tax credit for CBD tolls paid.</a:t>
            </a:r>
          </a:p>
          <a:p>
            <a:pPr lvl="1">
              <a:lnSpc>
                <a:spcPct val="90000"/>
              </a:lnSpc>
            </a:pPr>
            <a:r>
              <a:rPr lang="en-US" dirty="0"/>
              <a:t>Not toll qualifying authorized emergency vehicles and qualifying vehicles transporting people with disabilities.</a:t>
            </a:r>
          </a:p>
          <a:p>
            <a:pPr>
              <a:lnSpc>
                <a:spcPct val="90000"/>
              </a:lnSpc>
            </a:pPr>
            <a:r>
              <a:rPr lang="en-US" sz="1600" dirty="0"/>
              <a:t>Recommend a plan for credits, discounts, and/or exemptions for tolls paid the same day on bridges </a:t>
            </a:r>
          </a:p>
        </p:txBody>
      </p:sp>
      <p:sp>
        <p:nvSpPr>
          <p:cNvPr id="4" name="Slide Number Placeholder 3">
            <a:extLst>
              <a:ext uri="{FF2B5EF4-FFF2-40B4-BE49-F238E27FC236}">
                <a16:creationId xmlns:a16="http://schemas.microsoft.com/office/drawing/2014/main" id="{55AB6DAC-6BB3-2AC2-F717-194A06906A27}"/>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5</a:t>
            </a:fld>
            <a:endParaRPr lang="en-US"/>
          </a:p>
        </p:txBody>
      </p:sp>
      <p:pic>
        <p:nvPicPr>
          <p:cNvPr id="3074" name="Picture 2" descr="Regional Plan Association">
            <a:extLst>
              <a:ext uri="{FF2B5EF4-FFF2-40B4-BE49-F238E27FC236}">
                <a16:creationId xmlns:a16="http://schemas.microsoft.com/office/drawing/2014/main" id="{734C1F66-85EE-7CE2-0FF0-C80EED4CBA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91" r="17596" b="-3"/>
          <a:stretch/>
        </p:blipFill>
        <p:spPr bwMode="auto">
          <a:xfrm>
            <a:off x="7927807" y="1942571"/>
            <a:ext cx="3683001" cy="450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6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D597-B243-013F-0D4D-227C3DF358D9}"/>
              </a:ext>
            </a:extLst>
          </p:cNvPr>
          <p:cNvSpPr>
            <a:spLocks noGrp="1"/>
          </p:cNvSpPr>
          <p:nvPr>
            <p:ph type="title"/>
          </p:nvPr>
        </p:nvSpPr>
        <p:spPr>
          <a:xfrm>
            <a:off x="581192" y="702156"/>
            <a:ext cx="11029616" cy="1013800"/>
          </a:xfrm>
        </p:spPr>
        <p:txBody>
          <a:bodyPr>
            <a:normAutofit/>
          </a:bodyPr>
          <a:lstStyle/>
          <a:p>
            <a:r>
              <a:rPr lang="en-US" dirty="0"/>
              <a:t>The Central Business District Tolling Program (cont.)</a:t>
            </a:r>
          </a:p>
        </p:txBody>
      </p:sp>
      <p:sp>
        <p:nvSpPr>
          <p:cNvPr id="71" name="Rectangle 7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pinion | A Congestion Pricing Plan for Manhattan - The New York Times">
            <a:extLst>
              <a:ext uri="{FF2B5EF4-FFF2-40B4-BE49-F238E27FC236}">
                <a16:creationId xmlns:a16="http://schemas.microsoft.com/office/drawing/2014/main" id="{1FF6ADDE-3A9D-4AB3-EF81-BE53820D26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6" r="8588" b="-4"/>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675B3DF-608A-D4AF-7731-D665701258ED}"/>
              </a:ext>
            </a:extLst>
          </p:cNvPr>
          <p:cNvSpPr>
            <a:spLocks noGrp="1"/>
          </p:cNvSpPr>
          <p:nvPr>
            <p:ph idx="1"/>
          </p:nvPr>
        </p:nvSpPr>
        <p:spPr>
          <a:xfrm>
            <a:off x="6235348" y="2180496"/>
            <a:ext cx="5505096" cy="4324476"/>
          </a:xfrm>
        </p:spPr>
        <p:txBody>
          <a:bodyPr>
            <a:normAutofit/>
          </a:bodyPr>
          <a:lstStyle/>
          <a:p>
            <a:pPr lvl="0">
              <a:lnSpc>
                <a:spcPct val="90000"/>
              </a:lnSpc>
            </a:pPr>
            <a:r>
              <a:rPr lang="en-US" sz="1600" dirty="0"/>
              <a:t>At this time, the modeling is not complete.  However, it has been reported that officials are planning on a congestion pricing amount somewhere between $9 and $23.</a:t>
            </a:r>
          </a:p>
          <a:p>
            <a:pPr lvl="0">
              <a:lnSpc>
                <a:spcPct val="90000"/>
              </a:lnSpc>
            </a:pPr>
            <a:r>
              <a:rPr lang="en-US" sz="1600" b="1" dirty="0"/>
              <a:t>Status: </a:t>
            </a:r>
          </a:p>
          <a:p>
            <a:pPr lvl="1">
              <a:lnSpc>
                <a:spcPct val="90000"/>
              </a:lnSpc>
            </a:pPr>
            <a:r>
              <a:rPr lang="en-US" dirty="0"/>
              <a:t>The Environmental Assessment process began at the end of August 2021, setting in motion a 16-month process to obtain federal approval for the project. </a:t>
            </a:r>
          </a:p>
          <a:p>
            <a:pPr lvl="1">
              <a:lnSpc>
                <a:spcPct val="90000"/>
              </a:lnSpc>
            </a:pPr>
            <a:r>
              <a:rPr lang="en-US" dirty="0"/>
              <a:t>Once the review is complete, FHWA will need to give it permission to proceed.  </a:t>
            </a:r>
          </a:p>
          <a:p>
            <a:pPr lvl="1">
              <a:lnSpc>
                <a:spcPct val="90000"/>
              </a:lnSpc>
            </a:pPr>
            <a:r>
              <a:rPr lang="en-US" dirty="0"/>
              <a:t>Then, the vendor installing the infrastructure (</a:t>
            </a:r>
            <a:r>
              <a:rPr lang="en-US" dirty="0" err="1"/>
              <a:t>Transcore</a:t>
            </a:r>
            <a:r>
              <a:rPr lang="en-US" dirty="0"/>
              <a:t>) will have up to another 310 days to get the tolls underway.  </a:t>
            </a:r>
          </a:p>
          <a:p>
            <a:pPr lvl="1">
              <a:lnSpc>
                <a:spcPct val="90000"/>
              </a:lnSpc>
            </a:pPr>
            <a:r>
              <a:rPr lang="en-US" dirty="0"/>
              <a:t>Transit officials expect the tolls to be up and running in 2023—conveniently after the next gubernatorial election in November 2022.</a:t>
            </a:r>
          </a:p>
          <a:p>
            <a:pPr>
              <a:lnSpc>
                <a:spcPct val="90000"/>
              </a:lnSpc>
            </a:pPr>
            <a:endParaRPr lang="en-US" sz="1500" dirty="0"/>
          </a:p>
        </p:txBody>
      </p:sp>
      <p:sp>
        <p:nvSpPr>
          <p:cNvPr id="4" name="Slide Number Placeholder 3">
            <a:extLst>
              <a:ext uri="{FF2B5EF4-FFF2-40B4-BE49-F238E27FC236}">
                <a16:creationId xmlns:a16="http://schemas.microsoft.com/office/drawing/2014/main" id="{4003E90E-0C8E-6716-E445-312FBBF4AC0D}"/>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6</a:t>
            </a:fld>
            <a:endParaRPr lang="en-US"/>
          </a:p>
        </p:txBody>
      </p:sp>
    </p:spTree>
    <p:extLst>
      <p:ext uri="{BB962C8B-B14F-4D97-AF65-F5344CB8AC3E}">
        <p14:creationId xmlns:p14="http://schemas.microsoft.com/office/powerpoint/2010/main" val="376552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5415-7906-2DE7-2B5A-06246E988B6F}"/>
              </a:ext>
            </a:extLst>
          </p:cNvPr>
          <p:cNvSpPr>
            <a:spLocks noGrp="1"/>
          </p:cNvSpPr>
          <p:nvPr>
            <p:ph type="title"/>
          </p:nvPr>
        </p:nvSpPr>
        <p:spPr>
          <a:xfrm>
            <a:off x="581192" y="702156"/>
            <a:ext cx="11029616" cy="1013800"/>
          </a:xfrm>
        </p:spPr>
        <p:txBody>
          <a:bodyPr>
            <a:normAutofit/>
          </a:bodyPr>
          <a:lstStyle/>
          <a:p>
            <a:r>
              <a:rPr lang="en-US" dirty="0"/>
              <a:t>Post-Pandemic </a:t>
            </a:r>
            <a:r>
              <a:rPr lang="en-US" dirty="0" err="1"/>
              <a:t>Carmageddon</a:t>
            </a:r>
            <a:r>
              <a:rPr lang="en-US" dirty="0"/>
              <a:t> and Work From Home Trends </a:t>
            </a:r>
          </a:p>
        </p:txBody>
      </p:sp>
      <p:pic>
        <p:nvPicPr>
          <p:cNvPr id="15362" name="Picture 2" descr="Driving With No Traffic in New York, New Jersey Amid COVID-19 Pandemic">
            <a:extLst>
              <a:ext uri="{FF2B5EF4-FFF2-40B4-BE49-F238E27FC236}">
                <a16:creationId xmlns:a16="http://schemas.microsoft.com/office/drawing/2014/main" id="{32FD4A6D-458D-71CD-76AC-F055AE48D8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86" r="12088" b="1"/>
          <a:stretch/>
        </p:blipFill>
        <p:spPr bwMode="auto">
          <a:xfrm>
            <a:off x="448732"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A35E90-777F-74FD-0529-0B0D019E1817}"/>
              </a:ext>
            </a:extLst>
          </p:cNvPr>
          <p:cNvSpPr>
            <a:spLocks noGrp="1"/>
          </p:cNvSpPr>
          <p:nvPr>
            <p:ph idx="1"/>
          </p:nvPr>
        </p:nvSpPr>
        <p:spPr>
          <a:xfrm>
            <a:off x="4354598" y="2180496"/>
            <a:ext cx="7411342" cy="4194904"/>
          </a:xfrm>
        </p:spPr>
        <p:txBody>
          <a:bodyPr>
            <a:normAutofit lnSpcReduction="10000"/>
          </a:bodyPr>
          <a:lstStyle/>
          <a:p>
            <a:pPr>
              <a:lnSpc>
                <a:spcPct val="90000"/>
              </a:lnSpc>
            </a:pPr>
            <a:r>
              <a:rPr lang="en-US" dirty="0"/>
              <a:t>Car registrations continue to increase in NYC amid pandemic. </a:t>
            </a:r>
          </a:p>
          <a:p>
            <a:pPr lvl="1">
              <a:lnSpc>
                <a:spcPct val="90000"/>
              </a:lnSpc>
            </a:pPr>
            <a:r>
              <a:rPr lang="en-US" sz="1800" dirty="0"/>
              <a:t>In June 2020, about 34,000 cars were registered, up 2,000 from 2019. </a:t>
            </a:r>
          </a:p>
          <a:p>
            <a:pPr lvl="1">
              <a:lnSpc>
                <a:spcPct val="90000"/>
              </a:lnSpc>
            </a:pPr>
            <a:r>
              <a:rPr lang="en-US" sz="1800" dirty="0"/>
              <a:t>In July 2020, nearly 40,000 cars were registered, an increase of more than 9,000 from the prior year.</a:t>
            </a:r>
          </a:p>
          <a:p>
            <a:pPr>
              <a:lnSpc>
                <a:spcPct val="90000"/>
              </a:lnSpc>
            </a:pPr>
            <a:r>
              <a:rPr lang="en-US" dirty="0"/>
              <a:t> By the end of 2021, NYC tops the list of most congested cities in the country, with 102 lost hours in traffic (versus an average of 36 hours nationwide).</a:t>
            </a:r>
          </a:p>
          <a:p>
            <a:pPr>
              <a:lnSpc>
                <a:spcPct val="90000"/>
              </a:lnSpc>
            </a:pPr>
            <a:r>
              <a:rPr lang="en-US" dirty="0"/>
              <a:t> On a worldwide scale, New York City places fifth among the most congested cities, with London (148 hours) leading the ranking, followed by Paris (140 hours), Brussels (134 hours), and Moscow (108 hours).</a:t>
            </a:r>
          </a:p>
          <a:p>
            <a:pPr>
              <a:lnSpc>
                <a:spcPct val="90000"/>
              </a:lnSpc>
            </a:pPr>
            <a:r>
              <a:rPr lang="en-US" dirty="0"/>
              <a:t>Currently, NYC bridges and tunnels are witnessing traffic comparable to (if not worse than) before the pandemic. According to the Port Authority, in April 2022, daily traffic across the Port Authority's bridges and tunnels increased by 4% over March 2022, while April 2022 traffic levels were the same as those of April 2019.</a:t>
            </a:r>
          </a:p>
          <a:p>
            <a:pPr>
              <a:lnSpc>
                <a:spcPct val="90000"/>
              </a:lnSpc>
            </a:pPr>
            <a:endParaRPr lang="en-US" sz="1500" dirty="0"/>
          </a:p>
        </p:txBody>
      </p:sp>
      <p:sp>
        <p:nvSpPr>
          <p:cNvPr id="4" name="Slide Number Placeholder 3">
            <a:extLst>
              <a:ext uri="{FF2B5EF4-FFF2-40B4-BE49-F238E27FC236}">
                <a16:creationId xmlns:a16="http://schemas.microsoft.com/office/drawing/2014/main" id="{4D218C06-DFD8-A94C-95CA-8F56EC1BAEA7}"/>
              </a:ext>
            </a:extLst>
          </p:cNvPr>
          <p:cNvSpPr>
            <a:spLocks noGrp="1"/>
          </p:cNvSpPr>
          <p:nvPr>
            <p:ph type="sldNum" sz="quarter" idx="12"/>
          </p:nvPr>
        </p:nvSpPr>
        <p:spPr>
          <a:xfrm>
            <a:off x="11065932" y="5956137"/>
            <a:ext cx="544875" cy="365125"/>
          </a:xfrm>
        </p:spPr>
        <p:txBody>
          <a:bodyPr>
            <a:normAutofit/>
          </a:bodyPr>
          <a:lstStyle/>
          <a:p>
            <a:pPr>
              <a:spcAft>
                <a:spcPts val="600"/>
              </a:spcAft>
            </a:pPr>
            <a:fld id="{D57F1E4F-1CFF-5643-939E-217C01CDF565}" type="slidenum">
              <a:rPr lang="en-US" smtClean="0"/>
              <a:pPr>
                <a:spcAft>
                  <a:spcPts val="600"/>
                </a:spcAft>
              </a:pPr>
              <a:t>7</a:t>
            </a:fld>
            <a:endParaRPr lang="en-US"/>
          </a:p>
        </p:txBody>
      </p:sp>
    </p:spTree>
    <p:extLst>
      <p:ext uri="{BB962C8B-B14F-4D97-AF65-F5344CB8AC3E}">
        <p14:creationId xmlns:p14="http://schemas.microsoft.com/office/powerpoint/2010/main" val="205862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5415-7906-2DE7-2B5A-06246E988B6F}"/>
              </a:ext>
            </a:extLst>
          </p:cNvPr>
          <p:cNvSpPr>
            <a:spLocks noGrp="1"/>
          </p:cNvSpPr>
          <p:nvPr>
            <p:ph type="title"/>
          </p:nvPr>
        </p:nvSpPr>
        <p:spPr>
          <a:xfrm>
            <a:off x="581192" y="702156"/>
            <a:ext cx="11029616" cy="1013800"/>
          </a:xfrm>
        </p:spPr>
        <p:txBody>
          <a:bodyPr>
            <a:normAutofit/>
          </a:bodyPr>
          <a:lstStyle/>
          <a:p>
            <a:r>
              <a:rPr lang="en-US" dirty="0"/>
              <a:t>Post-Pandemic </a:t>
            </a:r>
            <a:r>
              <a:rPr lang="en-US" dirty="0" err="1"/>
              <a:t>Carmageddon</a:t>
            </a:r>
            <a:r>
              <a:rPr lang="en-US" dirty="0"/>
              <a:t> and Work From Home Trends (Cont.)</a:t>
            </a:r>
          </a:p>
        </p:txBody>
      </p:sp>
      <p:sp>
        <p:nvSpPr>
          <p:cNvPr id="71" name="Rectangle 7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Inside the Newly Spotless Subway: 'I've Never Seen It Like This' - The New  York Times">
            <a:extLst>
              <a:ext uri="{FF2B5EF4-FFF2-40B4-BE49-F238E27FC236}">
                <a16:creationId xmlns:a16="http://schemas.microsoft.com/office/drawing/2014/main" id="{2B16EB10-1D99-9774-0C7D-8E564661A9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28" r="-4" b="-4"/>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A35E90-777F-74FD-0529-0B0D019E1817}"/>
              </a:ext>
            </a:extLst>
          </p:cNvPr>
          <p:cNvSpPr>
            <a:spLocks noGrp="1"/>
          </p:cNvSpPr>
          <p:nvPr>
            <p:ph idx="1"/>
          </p:nvPr>
        </p:nvSpPr>
        <p:spPr>
          <a:xfrm>
            <a:off x="5957693" y="2119990"/>
            <a:ext cx="5787774" cy="4463372"/>
          </a:xfrm>
        </p:spPr>
        <p:txBody>
          <a:bodyPr>
            <a:normAutofit fontScale="92500" lnSpcReduction="20000"/>
          </a:bodyPr>
          <a:lstStyle/>
          <a:p>
            <a:pPr>
              <a:lnSpc>
                <a:spcPct val="90000"/>
              </a:lnSpc>
            </a:pPr>
            <a:r>
              <a:rPr lang="en-US" sz="1700" dirty="0"/>
              <a:t>On the other hand, trains are negatively affected. Subway ridership remains at less than 70% of pre-pandemic levels, and this is due in part to WFH and rising crime.</a:t>
            </a:r>
          </a:p>
          <a:p>
            <a:pPr lvl="1">
              <a:lnSpc>
                <a:spcPct val="90000"/>
              </a:lnSpc>
            </a:pPr>
            <a:r>
              <a:rPr lang="en-US" sz="1700" dirty="0"/>
              <a:t>  The office occupancy rate in NYC was 38.8% in the week that ended May 11, below the 43.4% occupancy rate nationwide.</a:t>
            </a:r>
          </a:p>
          <a:p>
            <a:pPr lvl="1">
              <a:lnSpc>
                <a:spcPct val="90000"/>
              </a:lnSpc>
            </a:pPr>
            <a:r>
              <a:rPr lang="en-US" sz="1700" dirty="0"/>
              <a:t>Crime in the subway is up 58% compared to last year. Fifteen people have been shot in the transit system so far this year, compared to two last year. Criminal complaints on the subway system in April were up 24.7% compared to last year.</a:t>
            </a:r>
          </a:p>
          <a:p>
            <a:pPr>
              <a:lnSpc>
                <a:spcPct val="90000"/>
              </a:lnSpc>
            </a:pPr>
            <a:r>
              <a:rPr lang="en-US" sz="1700" dirty="0"/>
              <a:t>Congestion pricing faces more delays as MTA officials struggle to answer hundreds of questions from the feds on the plan to toll motorists driving south of 60th St. in Manhattan.</a:t>
            </a:r>
          </a:p>
          <a:p>
            <a:pPr>
              <a:lnSpc>
                <a:spcPct val="90000"/>
              </a:lnSpc>
            </a:pPr>
            <a:r>
              <a:rPr lang="en-US" sz="1700" dirty="0"/>
              <a:t>MTA Chairman </a:t>
            </a:r>
            <a:r>
              <a:rPr lang="en-US" sz="1700" dirty="0" err="1"/>
              <a:t>Janno</a:t>
            </a:r>
            <a:r>
              <a:rPr lang="en-US" sz="1700" dirty="0"/>
              <a:t> Lieber recently lamented on the lengthy approval process required by the Federal Highway Administration, which must give the program the green light because streets in Manhattan receive federal funding.</a:t>
            </a:r>
          </a:p>
          <a:p>
            <a:pPr marL="0" indent="0">
              <a:lnSpc>
                <a:spcPct val="90000"/>
              </a:lnSpc>
              <a:buNone/>
            </a:pPr>
            <a:br>
              <a:rPr lang="en-US" sz="1400" dirty="0"/>
            </a:br>
            <a:endParaRPr lang="en-US" sz="1400" dirty="0"/>
          </a:p>
        </p:txBody>
      </p:sp>
      <p:sp>
        <p:nvSpPr>
          <p:cNvPr id="4" name="Slide Number Placeholder 3">
            <a:extLst>
              <a:ext uri="{FF2B5EF4-FFF2-40B4-BE49-F238E27FC236}">
                <a16:creationId xmlns:a16="http://schemas.microsoft.com/office/drawing/2014/main" id="{4D218C06-DFD8-A94C-95CA-8F56EC1BAEA7}"/>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8</a:t>
            </a:fld>
            <a:endParaRPr lang="en-US"/>
          </a:p>
        </p:txBody>
      </p:sp>
    </p:spTree>
    <p:extLst>
      <p:ext uri="{BB962C8B-B14F-4D97-AF65-F5344CB8AC3E}">
        <p14:creationId xmlns:p14="http://schemas.microsoft.com/office/powerpoint/2010/main" val="368540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67C4-3D1D-93A4-49F6-DCEF626A4804}"/>
              </a:ext>
            </a:extLst>
          </p:cNvPr>
          <p:cNvSpPr>
            <a:spLocks noGrp="1"/>
          </p:cNvSpPr>
          <p:nvPr>
            <p:ph type="title"/>
          </p:nvPr>
        </p:nvSpPr>
        <p:spPr>
          <a:xfrm>
            <a:off x="581192" y="702156"/>
            <a:ext cx="11029616" cy="1013800"/>
          </a:xfrm>
        </p:spPr>
        <p:txBody>
          <a:bodyPr>
            <a:normAutofit/>
          </a:bodyPr>
          <a:lstStyle/>
          <a:p>
            <a:r>
              <a:rPr lang="en-US" dirty="0"/>
              <a:t>Shared Rides </a:t>
            </a:r>
          </a:p>
        </p:txBody>
      </p:sp>
      <p:sp>
        <p:nvSpPr>
          <p:cNvPr id="3" name="Content Placeholder 2">
            <a:extLst>
              <a:ext uri="{FF2B5EF4-FFF2-40B4-BE49-F238E27FC236}">
                <a16:creationId xmlns:a16="http://schemas.microsoft.com/office/drawing/2014/main" id="{1A5F5F5D-4ADD-4A19-E6B6-6E9E081B9822}"/>
              </a:ext>
            </a:extLst>
          </p:cNvPr>
          <p:cNvSpPr>
            <a:spLocks noGrp="1"/>
          </p:cNvSpPr>
          <p:nvPr>
            <p:ph idx="1"/>
          </p:nvPr>
        </p:nvSpPr>
        <p:spPr>
          <a:xfrm>
            <a:off x="404898" y="2143522"/>
            <a:ext cx="7470607" cy="4350081"/>
          </a:xfrm>
        </p:spPr>
        <p:txBody>
          <a:bodyPr>
            <a:normAutofit lnSpcReduction="10000"/>
          </a:bodyPr>
          <a:lstStyle/>
          <a:p>
            <a:pPr>
              <a:lnSpc>
                <a:spcPct val="90000"/>
              </a:lnSpc>
            </a:pPr>
            <a:r>
              <a:rPr lang="en-US" sz="1600" dirty="0"/>
              <a:t> One issue with how taxis, TNCs and other for hire vehicles operate which contributes to congestion is “deadheading,” which refers to miles traveled without passengers.</a:t>
            </a:r>
          </a:p>
          <a:p>
            <a:pPr>
              <a:lnSpc>
                <a:spcPct val="90000"/>
              </a:lnSpc>
            </a:pPr>
            <a:r>
              <a:rPr lang="en-US" sz="1600" dirty="0"/>
              <a:t> TNCs spend 42% of their time deadheading without passengers.</a:t>
            </a:r>
          </a:p>
          <a:p>
            <a:pPr>
              <a:lnSpc>
                <a:spcPct val="90000"/>
              </a:lnSpc>
            </a:pPr>
            <a:r>
              <a:rPr lang="en-US" sz="1600" dirty="0"/>
              <a:t>Conceptually, some deadheading could be offset by shared rides, but the percentage of shared trips remains stubbornly low for TNCs.</a:t>
            </a:r>
          </a:p>
          <a:p>
            <a:pPr>
              <a:lnSpc>
                <a:spcPct val="90000"/>
              </a:lnSpc>
            </a:pPr>
            <a:r>
              <a:rPr lang="en-US" sz="1600" dirty="0"/>
              <a:t> Prior to the pandemic, it was hovering around 6% of all trips for Uber and 22% for Lyft in New York City.</a:t>
            </a:r>
          </a:p>
          <a:p>
            <a:pPr>
              <a:lnSpc>
                <a:spcPct val="90000"/>
              </a:lnSpc>
            </a:pPr>
            <a:r>
              <a:rPr lang="en-US" sz="1600" dirty="0"/>
              <a:t> The TLC and the NYC Council could have promoted sharing rides and put a plan in place to reduce the number of vehicle permits, not simply cap them and preserve the status quo. Examples of policy interventions include:</a:t>
            </a:r>
          </a:p>
          <a:p>
            <a:pPr lvl="1">
              <a:lnSpc>
                <a:spcPct val="90000"/>
              </a:lnSpc>
            </a:pPr>
            <a:r>
              <a:rPr lang="en-US" dirty="0"/>
              <a:t>Exempt shared rides from congestion surcharge</a:t>
            </a:r>
          </a:p>
          <a:p>
            <a:pPr lvl="1">
              <a:lnSpc>
                <a:spcPct val="90000"/>
              </a:lnSpc>
            </a:pPr>
            <a:r>
              <a:rPr lang="en-US" dirty="0"/>
              <a:t> Ban surge (or demand) pricing in the CBD unless rides are shared</a:t>
            </a:r>
          </a:p>
          <a:p>
            <a:pPr lvl="1">
              <a:lnSpc>
                <a:spcPct val="90000"/>
              </a:lnSpc>
            </a:pPr>
            <a:r>
              <a:rPr lang="en-US" dirty="0"/>
              <a:t>Introduce first &amp; last mile collaborations between ride-hailing and public transit (with cost reductions)</a:t>
            </a:r>
          </a:p>
          <a:p>
            <a:pPr marL="0" indent="0">
              <a:lnSpc>
                <a:spcPct val="90000"/>
              </a:lnSpc>
              <a:buNone/>
            </a:pPr>
            <a:br>
              <a:rPr lang="en-US" sz="1300" dirty="0"/>
            </a:br>
            <a:endParaRPr lang="en-US" sz="1300" dirty="0"/>
          </a:p>
        </p:txBody>
      </p:sp>
      <p:sp>
        <p:nvSpPr>
          <p:cNvPr id="4" name="Slide Number Placeholder 3">
            <a:extLst>
              <a:ext uri="{FF2B5EF4-FFF2-40B4-BE49-F238E27FC236}">
                <a16:creationId xmlns:a16="http://schemas.microsoft.com/office/drawing/2014/main" id="{15784E19-4DA1-4BD4-6B21-D148253F69E8}"/>
              </a:ext>
            </a:extLst>
          </p:cNvPr>
          <p:cNvSpPr>
            <a:spLocks noGrp="1"/>
          </p:cNvSpPr>
          <p:nvPr>
            <p:ph type="sldNum" sz="quarter" idx="12"/>
          </p:nvPr>
        </p:nvSpPr>
        <p:spPr>
          <a:xfrm>
            <a:off x="7264399" y="5956137"/>
            <a:ext cx="544875" cy="365125"/>
          </a:xfrm>
        </p:spPr>
        <p:txBody>
          <a:bodyPr>
            <a:normAutofit/>
          </a:bodyPr>
          <a:lstStyle/>
          <a:p>
            <a:pPr>
              <a:spcAft>
                <a:spcPts val="600"/>
              </a:spcAft>
            </a:pPr>
            <a:fld id="{D57F1E4F-1CFF-5643-939E-217C01CDF565}" type="slidenum">
              <a:rPr lang="en-US" smtClean="0"/>
              <a:pPr>
                <a:spcAft>
                  <a:spcPts val="600"/>
                </a:spcAft>
              </a:pPr>
              <a:t>9</a:t>
            </a:fld>
            <a:endParaRPr lang="en-US"/>
          </a:p>
        </p:txBody>
      </p:sp>
      <p:pic>
        <p:nvPicPr>
          <p:cNvPr id="18434" name="Picture 2" descr="5 Ways to Gain More Taxi Customers - TaxiFareFinder Newsroom">
            <a:extLst>
              <a:ext uri="{FF2B5EF4-FFF2-40B4-BE49-F238E27FC236}">
                <a16:creationId xmlns:a16="http://schemas.microsoft.com/office/drawing/2014/main" id="{DDCBFA45-71D7-1455-FD6C-209BBED235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3360" b="-1"/>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1412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{D9C90025-B7CE-7142-A9FC-97F8F7B99198}tf10001123</Template>
  <TotalTime>282</TotalTime>
  <Words>2396</Words>
  <Application>Microsoft Macintosh PowerPoint</Application>
  <PresentationFormat>Widescreen</PresentationFormat>
  <Paragraphs>138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Gill Sans MT</vt:lpstr>
      <vt:lpstr>Wingdings 2</vt:lpstr>
      <vt:lpstr>Dividend</vt:lpstr>
      <vt:lpstr>Congestion Pricing Policy – Factoring Shared Mobility and Autonomous Vehicles       </vt:lpstr>
      <vt:lpstr>Matthew W. Daus, Esq. </vt:lpstr>
      <vt:lpstr>Lessons Learned from London</vt:lpstr>
      <vt:lpstr>New York: Congestion Surcharge </vt:lpstr>
      <vt:lpstr>New York:  The Central Business District Tolling Program  </vt:lpstr>
      <vt:lpstr>The Central Business District Tolling Program (cont.)</vt:lpstr>
      <vt:lpstr>Post-Pandemic Carmageddon and Work From Home Trends </vt:lpstr>
      <vt:lpstr>Post-Pandemic Carmageddon and Work From Home Trends (Cont.)</vt:lpstr>
      <vt:lpstr>Shared Rides </vt:lpstr>
      <vt:lpstr>Congestion Pricing Exemptions and Discounts </vt:lpstr>
      <vt:lpstr>Congestion Pricing Exemptions and Discounts: Taxis &amp; FHVs</vt:lpstr>
      <vt:lpstr>Other Initiatives to Work in Conjunction with Congestion Pricing</vt:lpstr>
      <vt:lpstr>Other Initiatives to Work in Conjunction with Congestion Pricing</vt:lpstr>
      <vt:lpstr>Santa Cruz Study on AVs</vt:lpstr>
      <vt:lpstr>What The Future Should Look Like: Short-Term Plans</vt:lpstr>
      <vt:lpstr>What The Future Should Look Like: Short-Term Plans (cont.)</vt:lpstr>
      <vt:lpstr>What The Future Should Look Like: Mid-Term Plans</vt:lpstr>
      <vt:lpstr>What The Future Should Look Like: Long-Term Plans</vt:lpstr>
      <vt:lpstr>Further Reading </vt:lpstr>
      <vt:lpstr>Questions for the Audience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Congestion Pricing Policy – Factoring Shared Mobility and Autonomous Vehicles       </dc:title>
  <dc:creator>Kristin Cassidy</dc:creator>
  <cp:lastModifiedBy>Matthew Daus</cp:lastModifiedBy>
  <cp:revision>30</cp:revision>
  <dcterms:created xsi:type="dcterms:W3CDTF">2022-05-26T14:27:48Z</dcterms:created>
  <dcterms:modified xsi:type="dcterms:W3CDTF">2022-05-27T15:54:19Z</dcterms:modified>
</cp:coreProperties>
</file>