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5"/>
  </p:notesMasterIdLst>
  <p:sldIdLst>
    <p:sldId id="301" r:id="rId5"/>
    <p:sldId id="355" r:id="rId6"/>
    <p:sldId id="419" r:id="rId7"/>
    <p:sldId id="382" r:id="rId8"/>
    <p:sldId id="381" r:id="rId9"/>
    <p:sldId id="385" r:id="rId10"/>
    <p:sldId id="384" r:id="rId11"/>
    <p:sldId id="387" r:id="rId12"/>
    <p:sldId id="388" r:id="rId13"/>
    <p:sldId id="383" r:id="rId14"/>
    <p:sldId id="389" r:id="rId15"/>
    <p:sldId id="391" r:id="rId16"/>
    <p:sldId id="390" r:id="rId17"/>
    <p:sldId id="399" r:id="rId18"/>
    <p:sldId id="392" r:id="rId19"/>
    <p:sldId id="393" r:id="rId20"/>
    <p:sldId id="394" r:id="rId21"/>
    <p:sldId id="396" r:id="rId22"/>
    <p:sldId id="395" r:id="rId23"/>
    <p:sldId id="397" r:id="rId24"/>
    <p:sldId id="411" r:id="rId25"/>
    <p:sldId id="407" r:id="rId26"/>
    <p:sldId id="414" r:id="rId27"/>
    <p:sldId id="401" r:id="rId28"/>
    <p:sldId id="418" r:id="rId29"/>
    <p:sldId id="416" r:id="rId30"/>
    <p:sldId id="415" r:id="rId31"/>
    <p:sldId id="417" r:id="rId32"/>
    <p:sldId id="370" r:id="rId33"/>
    <p:sldId id="3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68A6"/>
    <a:srgbClr val="FF0093"/>
    <a:srgbClr val="FF522B"/>
    <a:srgbClr val="FFC600"/>
    <a:srgbClr val="FFE900"/>
    <a:srgbClr val="007AA5"/>
    <a:srgbClr val="6EC800"/>
    <a:srgbClr val="3044B5"/>
    <a:srgbClr val="BBDC00"/>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ECB5D-39B2-4074-B279-EA9E2EE7737B}" v="921" dt="2022-05-27T17:04:07.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90" autoAdjust="0"/>
  </p:normalViewPr>
  <p:slideViewPr>
    <p:cSldViewPr snapToGrid="0">
      <p:cViewPr varScale="1">
        <p:scale>
          <a:sx n="48" d="100"/>
          <a:sy n="48" d="100"/>
        </p:scale>
        <p:origin x="1404" y="28"/>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Martin" userId="f1fb5ecf-971f-4a7e-a8d6-9a3072d9478a" providerId="ADAL" clId="{A720B0F4-7DCC-465C-9A3D-1B7B8D6E3731}"/>
    <pc:docChg chg="custSel addSld modSld">
      <pc:chgData name="Jeremy Martin" userId="f1fb5ecf-971f-4a7e-a8d6-9a3072d9478a" providerId="ADAL" clId="{A720B0F4-7DCC-465C-9A3D-1B7B8D6E3731}" dt="2022-05-25T19:55:08.605" v="16" actId="1076"/>
      <pc:docMkLst>
        <pc:docMk/>
      </pc:docMkLst>
      <pc:sldChg chg="addSp delSp modSp new mod">
        <pc:chgData name="Jeremy Martin" userId="f1fb5ecf-971f-4a7e-a8d6-9a3072d9478a" providerId="ADAL" clId="{A720B0F4-7DCC-465C-9A3D-1B7B8D6E3731}" dt="2022-05-25T19:55:08.605" v="16" actId="1076"/>
        <pc:sldMkLst>
          <pc:docMk/>
          <pc:sldMk cId="3469175961" sldId="419"/>
        </pc:sldMkLst>
        <pc:spChg chg="add del mod">
          <ac:chgData name="Jeremy Martin" userId="f1fb5ecf-971f-4a7e-a8d6-9a3072d9478a" providerId="ADAL" clId="{A720B0F4-7DCC-465C-9A3D-1B7B8D6E3731}" dt="2022-05-25T19:54:13.979" v="9" actId="478"/>
          <ac:spMkLst>
            <pc:docMk/>
            <pc:sldMk cId="3469175961" sldId="419"/>
            <ac:spMk id="3" creationId="{EF51D75C-3B62-8CD1-B230-F42798BD2DB2}"/>
          </ac:spMkLst>
        </pc:spChg>
        <pc:spChg chg="add mod">
          <ac:chgData name="Jeremy Martin" userId="f1fb5ecf-971f-4a7e-a8d6-9a3072d9478a" providerId="ADAL" clId="{A720B0F4-7DCC-465C-9A3D-1B7B8D6E3731}" dt="2022-05-25T19:54:58.519" v="14" actId="1076"/>
          <ac:spMkLst>
            <pc:docMk/>
            <pc:sldMk cId="3469175961" sldId="419"/>
            <ac:spMk id="5" creationId="{D819F6CC-DFF0-E0FD-20B4-8B32706E73AF}"/>
          </ac:spMkLst>
        </pc:spChg>
        <pc:spChg chg="add mod">
          <ac:chgData name="Jeremy Martin" userId="f1fb5ecf-971f-4a7e-a8d6-9a3072d9478a" providerId="ADAL" clId="{A720B0F4-7DCC-465C-9A3D-1B7B8D6E3731}" dt="2022-05-25T19:55:01.380" v="15" actId="1076"/>
          <ac:spMkLst>
            <pc:docMk/>
            <pc:sldMk cId="3469175961" sldId="419"/>
            <ac:spMk id="6" creationId="{DE98619B-5536-48AE-428A-409B9FF9AD5C}"/>
          </ac:spMkLst>
        </pc:spChg>
        <pc:spChg chg="add mod">
          <ac:chgData name="Jeremy Martin" userId="f1fb5ecf-971f-4a7e-a8d6-9a3072d9478a" providerId="ADAL" clId="{A720B0F4-7DCC-465C-9A3D-1B7B8D6E3731}" dt="2022-05-25T19:55:08.605" v="16" actId="1076"/>
          <ac:spMkLst>
            <pc:docMk/>
            <pc:sldMk cId="3469175961" sldId="419"/>
            <ac:spMk id="7" creationId="{BD98DBE4-AA5C-A170-2862-DE4556D50057}"/>
          </ac:spMkLst>
        </pc:spChg>
        <pc:spChg chg="add mod">
          <ac:chgData name="Jeremy Martin" userId="f1fb5ecf-971f-4a7e-a8d6-9a3072d9478a" providerId="ADAL" clId="{A720B0F4-7DCC-465C-9A3D-1B7B8D6E3731}" dt="2022-05-25T19:53:27.160" v="6"/>
          <ac:spMkLst>
            <pc:docMk/>
            <pc:sldMk cId="3469175961" sldId="419"/>
            <ac:spMk id="8" creationId="{7F3BD829-049D-62D0-808B-848ED638CDE5}"/>
          </ac:spMkLst>
        </pc:spChg>
        <pc:spChg chg="add mod">
          <ac:chgData name="Jeremy Martin" userId="f1fb5ecf-971f-4a7e-a8d6-9a3072d9478a" providerId="ADAL" clId="{A720B0F4-7DCC-465C-9A3D-1B7B8D6E3731}" dt="2022-05-25T19:54:53.905" v="13" actId="1076"/>
          <ac:spMkLst>
            <pc:docMk/>
            <pc:sldMk cId="3469175961" sldId="419"/>
            <ac:spMk id="9" creationId="{26AE02A5-BD53-2E83-F679-2C1CA611530D}"/>
          </ac:spMkLst>
        </pc:spChg>
        <pc:graphicFrameChg chg="add mod">
          <ac:chgData name="Jeremy Martin" userId="f1fb5ecf-971f-4a7e-a8d6-9a3072d9478a" providerId="ADAL" clId="{A720B0F4-7DCC-465C-9A3D-1B7B8D6E3731}" dt="2022-05-25T19:54:31.762" v="12" actId="403"/>
          <ac:graphicFrameMkLst>
            <pc:docMk/>
            <pc:sldMk cId="3469175961" sldId="419"/>
            <ac:graphicFrameMk id="2" creationId="{3592A093-0B9E-4615-B591-F86407BEFF6E}"/>
          </ac:graphicFrameMkLst>
        </pc:graphicFrameChg>
        <pc:graphicFrameChg chg="add del mod">
          <ac:chgData name="Jeremy Martin" userId="f1fb5ecf-971f-4a7e-a8d6-9a3072d9478a" providerId="ADAL" clId="{A720B0F4-7DCC-465C-9A3D-1B7B8D6E3731}" dt="2022-05-25T19:54:08.890" v="8" actId="478"/>
          <ac:graphicFrameMkLst>
            <pc:docMk/>
            <pc:sldMk cId="3469175961" sldId="419"/>
            <ac:graphicFrameMk id="4" creationId="{42B2726C-56D6-5F99-241C-914303548A65}"/>
          </ac:graphicFrameMkLst>
        </pc:graphicFrameChg>
      </pc:sldChg>
    </pc:docChg>
  </pc:docChgLst>
  <pc:docChgLst>
    <pc:chgData name="Elizabeth Irvin" userId="6c17b14f-2233-46bf-939c-ac4ecffaf0ed" providerId="ADAL" clId="{ADDECB5D-39B2-4074-B279-EA9E2EE7737B}"/>
    <pc:docChg chg="undo redo custSel addSld delSld modSld sldOrd">
      <pc:chgData name="Elizabeth Irvin" userId="6c17b14f-2233-46bf-939c-ac4ecffaf0ed" providerId="ADAL" clId="{ADDECB5D-39B2-4074-B279-EA9E2EE7737B}" dt="2022-05-27T17:04:07.433" v="3811" actId="20577"/>
      <pc:docMkLst>
        <pc:docMk/>
      </pc:docMkLst>
      <pc:sldChg chg="modSp mod modNotesTx">
        <pc:chgData name="Elizabeth Irvin" userId="6c17b14f-2233-46bf-939c-ac4ecffaf0ed" providerId="ADAL" clId="{ADDECB5D-39B2-4074-B279-EA9E2EE7737B}" dt="2022-05-25T16:57:13.811" v="3414" actId="20577"/>
        <pc:sldMkLst>
          <pc:docMk/>
          <pc:sldMk cId="1527147763" sldId="301"/>
        </pc:sldMkLst>
        <pc:spChg chg="mod">
          <ac:chgData name="Elizabeth Irvin" userId="6c17b14f-2233-46bf-939c-ac4ecffaf0ed" providerId="ADAL" clId="{ADDECB5D-39B2-4074-B279-EA9E2EE7737B}" dt="2022-05-20T23:33:27.450" v="36" actId="1036"/>
          <ac:spMkLst>
            <pc:docMk/>
            <pc:sldMk cId="1527147763" sldId="301"/>
            <ac:spMk id="4" creationId="{7DE2F991-E26E-4FC7-8BC9-5059736C1D48}"/>
          </ac:spMkLst>
        </pc:spChg>
      </pc:sldChg>
      <pc:sldChg chg="del">
        <pc:chgData name="Elizabeth Irvin" userId="6c17b14f-2233-46bf-939c-ac4ecffaf0ed" providerId="ADAL" clId="{ADDECB5D-39B2-4074-B279-EA9E2EE7737B}" dt="2022-05-21T01:26:24.231" v="1908" actId="47"/>
        <pc:sldMkLst>
          <pc:docMk/>
          <pc:sldMk cId="681850827" sldId="336"/>
        </pc:sldMkLst>
      </pc:sldChg>
      <pc:sldChg chg="modNotesTx">
        <pc:chgData name="Elizabeth Irvin" userId="6c17b14f-2233-46bf-939c-ac4ecffaf0ed" providerId="ADAL" clId="{ADDECB5D-39B2-4074-B279-EA9E2EE7737B}" dt="2022-05-27T16:20:15.743" v="3434" actId="20577"/>
        <pc:sldMkLst>
          <pc:docMk/>
          <pc:sldMk cId="3301619071" sldId="370"/>
        </pc:sldMkLst>
      </pc:sldChg>
      <pc:sldChg chg="del ord">
        <pc:chgData name="Elizabeth Irvin" userId="6c17b14f-2233-46bf-939c-ac4ecffaf0ed" providerId="ADAL" clId="{ADDECB5D-39B2-4074-B279-EA9E2EE7737B}" dt="2022-05-27T16:22:23.262" v="3530" actId="2696"/>
        <pc:sldMkLst>
          <pc:docMk/>
          <pc:sldMk cId="2306435845" sldId="380"/>
        </pc:sldMkLst>
      </pc:sldChg>
      <pc:sldChg chg="modNotesTx">
        <pc:chgData name="Elizabeth Irvin" userId="6c17b14f-2233-46bf-939c-ac4ecffaf0ed" providerId="ADAL" clId="{ADDECB5D-39B2-4074-B279-EA9E2EE7737B}" dt="2022-05-27T16:24:11.580" v="3791" actId="20577"/>
        <pc:sldMkLst>
          <pc:docMk/>
          <pc:sldMk cId="1253945710" sldId="381"/>
        </pc:sldMkLst>
      </pc:sldChg>
      <pc:sldChg chg="ord modNotesTx">
        <pc:chgData name="Elizabeth Irvin" userId="6c17b14f-2233-46bf-939c-ac4ecffaf0ed" providerId="ADAL" clId="{ADDECB5D-39B2-4074-B279-EA9E2EE7737B}" dt="2022-05-21T00:02:17.336" v="666" actId="20577"/>
        <pc:sldMkLst>
          <pc:docMk/>
          <pc:sldMk cId="811202773" sldId="382"/>
        </pc:sldMkLst>
      </pc:sldChg>
      <pc:sldChg chg="modNotesTx">
        <pc:chgData name="Elizabeth Irvin" userId="6c17b14f-2233-46bf-939c-ac4ecffaf0ed" providerId="ADAL" clId="{ADDECB5D-39B2-4074-B279-EA9E2EE7737B}" dt="2022-05-24T15:33:55.343" v="3299" actId="20577"/>
        <pc:sldMkLst>
          <pc:docMk/>
          <pc:sldMk cId="1585516789" sldId="383"/>
        </pc:sldMkLst>
      </pc:sldChg>
      <pc:sldChg chg="modSp">
        <pc:chgData name="Elizabeth Irvin" userId="6c17b14f-2233-46bf-939c-ac4ecffaf0ed" providerId="ADAL" clId="{ADDECB5D-39B2-4074-B279-EA9E2EE7737B}" dt="2022-05-21T00:19:43.913" v="996" actId="20577"/>
        <pc:sldMkLst>
          <pc:docMk/>
          <pc:sldMk cId="537729138" sldId="384"/>
        </pc:sldMkLst>
        <pc:spChg chg="mod">
          <ac:chgData name="Elizabeth Irvin" userId="6c17b14f-2233-46bf-939c-ac4ecffaf0ed" providerId="ADAL" clId="{ADDECB5D-39B2-4074-B279-EA9E2EE7737B}" dt="2022-05-21T00:19:43.913" v="996" actId="20577"/>
          <ac:spMkLst>
            <pc:docMk/>
            <pc:sldMk cId="537729138" sldId="384"/>
            <ac:spMk id="2" creationId="{BAD69C66-218B-4291-AF51-5CF1BD6D2ABA}"/>
          </ac:spMkLst>
        </pc:spChg>
      </pc:sldChg>
      <pc:sldChg chg="del">
        <pc:chgData name="Elizabeth Irvin" userId="6c17b14f-2233-46bf-939c-ac4ecffaf0ed" providerId="ADAL" clId="{ADDECB5D-39B2-4074-B279-EA9E2EE7737B}" dt="2022-05-21T00:02:44.252" v="667" actId="47"/>
        <pc:sldMkLst>
          <pc:docMk/>
          <pc:sldMk cId="4213801941" sldId="386"/>
        </pc:sldMkLst>
      </pc:sldChg>
      <pc:sldChg chg="modNotesTx">
        <pc:chgData name="Elizabeth Irvin" userId="6c17b14f-2233-46bf-939c-ac4ecffaf0ed" providerId="ADAL" clId="{ADDECB5D-39B2-4074-B279-EA9E2EE7737B}" dt="2022-05-27T17:04:07.433" v="3811" actId="20577"/>
        <pc:sldMkLst>
          <pc:docMk/>
          <pc:sldMk cId="1220797636" sldId="388"/>
        </pc:sldMkLst>
      </pc:sldChg>
      <pc:sldChg chg="modSp mod">
        <pc:chgData name="Elizabeth Irvin" userId="6c17b14f-2233-46bf-939c-ac4ecffaf0ed" providerId="ADAL" clId="{ADDECB5D-39B2-4074-B279-EA9E2EE7737B}" dt="2022-05-21T00:10:49.406" v="737" actId="1076"/>
        <pc:sldMkLst>
          <pc:docMk/>
          <pc:sldMk cId="1386740060" sldId="392"/>
        </pc:sldMkLst>
        <pc:spChg chg="mod">
          <ac:chgData name="Elizabeth Irvin" userId="6c17b14f-2233-46bf-939c-ac4ecffaf0ed" providerId="ADAL" clId="{ADDECB5D-39B2-4074-B279-EA9E2EE7737B}" dt="2022-05-21T00:10:49.406" v="737" actId="1076"/>
          <ac:spMkLst>
            <pc:docMk/>
            <pc:sldMk cId="1386740060" sldId="392"/>
            <ac:spMk id="4" creationId="{00000000-0000-0000-0000-000000000000}"/>
          </ac:spMkLst>
        </pc:spChg>
      </pc:sldChg>
      <pc:sldChg chg="addSp modSp mod">
        <pc:chgData name="Elizabeth Irvin" userId="6c17b14f-2233-46bf-939c-ac4ecffaf0ed" providerId="ADAL" clId="{ADDECB5D-39B2-4074-B279-EA9E2EE7737B}" dt="2022-05-23T14:12:40.696" v="1915" actId="113"/>
        <pc:sldMkLst>
          <pc:docMk/>
          <pc:sldMk cId="2595503062" sldId="394"/>
        </pc:sldMkLst>
        <pc:spChg chg="add mod">
          <ac:chgData name="Elizabeth Irvin" userId="6c17b14f-2233-46bf-939c-ac4ecffaf0ed" providerId="ADAL" clId="{ADDECB5D-39B2-4074-B279-EA9E2EE7737B}" dt="2022-05-21T00:10:10.694" v="732" actId="122"/>
          <ac:spMkLst>
            <pc:docMk/>
            <pc:sldMk cId="2595503062" sldId="394"/>
            <ac:spMk id="2" creationId="{EC3DC3F5-E124-D021-3926-B0297D257AF3}"/>
          </ac:spMkLst>
        </pc:spChg>
        <pc:spChg chg="add mod">
          <ac:chgData name="Elizabeth Irvin" userId="6c17b14f-2233-46bf-939c-ac4ecffaf0ed" providerId="ADAL" clId="{ADDECB5D-39B2-4074-B279-EA9E2EE7737B}" dt="2022-05-23T14:12:40.696" v="1915" actId="113"/>
          <ac:spMkLst>
            <pc:docMk/>
            <pc:sldMk cId="2595503062" sldId="394"/>
            <ac:spMk id="4" creationId="{AFAC34A6-D01A-129F-0679-4B6E01E8E66A}"/>
          </ac:spMkLst>
        </pc:spChg>
        <pc:picChg chg="mod modCrop">
          <ac:chgData name="Elizabeth Irvin" userId="6c17b14f-2233-46bf-939c-ac4ecffaf0ed" providerId="ADAL" clId="{ADDECB5D-39B2-4074-B279-EA9E2EE7737B}" dt="2022-05-21T00:10:30.040" v="734" actId="732"/>
          <ac:picMkLst>
            <pc:docMk/>
            <pc:sldMk cId="2595503062" sldId="394"/>
            <ac:picMk id="5" creationId="{359AE01B-0818-4F1B-A279-102BDC94DAFD}"/>
          </ac:picMkLst>
        </pc:picChg>
      </pc:sldChg>
      <pc:sldChg chg="addSp modSp mod">
        <pc:chgData name="Elizabeth Irvin" userId="6c17b14f-2233-46bf-939c-ac4ecffaf0ed" providerId="ADAL" clId="{ADDECB5D-39B2-4074-B279-EA9E2EE7737B}" dt="2022-05-21T00:15:41.757" v="981" actId="113"/>
        <pc:sldMkLst>
          <pc:docMk/>
          <pc:sldMk cId="3813128034" sldId="395"/>
        </pc:sldMkLst>
        <pc:spChg chg="add mod">
          <ac:chgData name="Elizabeth Irvin" userId="6c17b14f-2233-46bf-939c-ac4ecffaf0ed" providerId="ADAL" clId="{ADDECB5D-39B2-4074-B279-EA9E2EE7737B}" dt="2022-05-21T00:15:41.757" v="981" actId="113"/>
          <ac:spMkLst>
            <pc:docMk/>
            <pc:sldMk cId="3813128034" sldId="395"/>
            <ac:spMk id="4" creationId="{954BD8E4-009F-17B5-AC4C-F89E07A0BD68}"/>
          </ac:spMkLst>
        </pc:spChg>
      </pc:sldChg>
      <pc:sldChg chg="modSp mod ord">
        <pc:chgData name="Elizabeth Irvin" userId="6c17b14f-2233-46bf-939c-ac4ecffaf0ed" providerId="ADAL" clId="{ADDECB5D-39B2-4074-B279-EA9E2EE7737B}" dt="2022-05-21T00:16:37.737" v="984" actId="1076"/>
        <pc:sldMkLst>
          <pc:docMk/>
          <pc:sldMk cId="982224851" sldId="396"/>
        </pc:sldMkLst>
        <pc:picChg chg="mod">
          <ac:chgData name="Elizabeth Irvin" userId="6c17b14f-2233-46bf-939c-ac4ecffaf0ed" providerId="ADAL" clId="{ADDECB5D-39B2-4074-B279-EA9E2EE7737B}" dt="2022-05-21T00:16:37.737" v="984" actId="1076"/>
          <ac:picMkLst>
            <pc:docMk/>
            <pc:sldMk cId="982224851" sldId="396"/>
            <ac:picMk id="3" creationId="{B04234D0-805E-4111-9F3E-A1F04E3B8170}"/>
          </ac:picMkLst>
        </pc:picChg>
      </pc:sldChg>
      <pc:sldChg chg="modSp mod">
        <pc:chgData name="Elizabeth Irvin" userId="6c17b14f-2233-46bf-939c-ac4ecffaf0ed" providerId="ADAL" clId="{ADDECB5D-39B2-4074-B279-EA9E2EE7737B}" dt="2022-05-23T16:13:41.620" v="3264" actId="20577"/>
        <pc:sldMkLst>
          <pc:docMk/>
          <pc:sldMk cId="217093466" sldId="398"/>
        </pc:sldMkLst>
        <pc:spChg chg="mod">
          <ac:chgData name="Elizabeth Irvin" userId="6c17b14f-2233-46bf-939c-ac4ecffaf0ed" providerId="ADAL" clId="{ADDECB5D-39B2-4074-B279-EA9E2EE7737B}" dt="2022-05-23T16:13:41.620" v="3264" actId="20577"/>
          <ac:spMkLst>
            <pc:docMk/>
            <pc:sldMk cId="217093466" sldId="398"/>
            <ac:spMk id="2" creationId="{C7A1B67B-A4E8-47B9-89AC-2DDF47D45139}"/>
          </ac:spMkLst>
        </pc:spChg>
      </pc:sldChg>
      <pc:sldChg chg="del">
        <pc:chgData name="Elizabeth Irvin" userId="6c17b14f-2233-46bf-939c-ac4ecffaf0ed" providerId="ADAL" clId="{ADDECB5D-39B2-4074-B279-EA9E2EE7737B}" dt="2022-05-21T00:17:57.993" v="985" actId="2696"/>
        <pc:sldMkLst>
          <pc:docMk/>
          <pc:sldMk cId="2768384412" sldId="400"/>
        </pc:sldMkLst>
      </pc:sldChg>
      <pc:sldChg chg="addSp delSp modSp mod modNotesTx">
        <pc:chgData name="Elizabeth Irvin" userId="6c17b14f-2233-46bf-939c-ac4ecffaf0ed" providerId="ADAL" clId="{ADDECB5D-39B2-4074-B279-EA9E2EE7737B}" dt="2022-05-24T21:03:03.806" v="3413" actId="20577"/>
        <pc:sldMkLst>
          <pc:docMk/>
          <pc:sldMk cId="670495236" sldId="401"/>
        </pc:sldMkLst>
        <pc:graphicFrameChg chg="add mod">
          <ac:chgData name="Elizabeth Irvin" userId="6c17b14f-2233-46bf-939c-ac4ecffaf0ed" providerId="ADAL" clId="{ADDECB5D-39B2-4074-B279-EA9E2EE7737B}" dt="2022-05-21T01:22:48.566" v="1890" actId="255"/>
          <ac:graphicFrameMkLst>
            <pc:docMk/>
            <pc:sldMk cId="670495236" sldId="401"/>
            <ac:graphicFrameMk id="3" creationId="{5278F1F5-13A5-2CCB-D15E-22546F318ECD}"/>
          </ac:graphicFrameMkLst>
        </pc:graphicFrameChg>
        <pc:picChg chg="del">
          <ac:chgData name="Elizabeth Irvin" userId="6c17b14f-2233-46bf-939c-ac4ecffaf0ed" providerId="ADAL" clId="{ADDECB5D-39B2-4074-B279-EA9E2EE7737B}" dt="2022-05-21T01:13:28.791" v="1820" actId="478"/>
          <ac:picMkLst>
            <pc:docMk/>
            <pc:sldMk cId="670495236" sldId="401"/>
            <ac:picMk id="1028" creationId="{B7C2C673-1D6B-46C3-91A0-09650FF0344D}"/>
          </ac:picMkLst>
        </pc:picChg>
      </pc:sldChg>
      <pc:sldChg chg="delSp del mod modNotesTx">
        <pc:chgData name="Elizabeth Irvin" userId="6c17b14f-2233-46bf-939c-ac4ecffaf0ed" providerId="ADAL" clId="{ADDECB5D-39B2-4074-B279-EA9E2EE7737B}" dt="2022-05-21T00:19:20.827" v="988" actId="47"/>
        <pc:sldMkLst>
          <pc:docMk/>
          <pc:sldMk cId="2415777009" sldId="402"/>
        </pc:sldMkLst>
        <pc:picChg chg="del">
          <ac:chgData name="Elizabeth Irvin" userId="6c17b14f-2233-46bf-939c-ac4ecffaf0ed" providerId="ADAL" clId="{ADDECB5D-39B2-4074-B279-EA9E2EE7737B}" dt="2022-05-21T00:18:43.876" v="987" actId="478"/>
          <ac:picMkLst>
            <pc:docMk/>
            <pc:sldMk cId="2415777009" sldId="402"/>
            <ac:picMk id="5" creationId="{CF3BEBA7-79FA-43F3-9BB3-5D0676E13A57}"/>
          </ac:picMkLst>
        </pc:picChg>
      </pc:sldChg>
      <pc:sldChg chg="del">
        <pc:chgData name="Elizabeth Irvin" userId="6c17b14f-2233-46bf-939c-ac4ecffaf0ed" providerId="ADAL" clId="{ADDECB5D-39B2-4074-B279-EA9E2EE7737B}" dt="2022-05-21T01:25:03.862" v="1897" actId="47"/>
        <pc:sldMkLst>
          <pc:docMk/>
          <pc:sldMk cId="644353003" sldId="403"/>
        </pc:sldMkLst>
      </pc:sldChg>
      <pc:sldChg chg="del">
        <pc:chgData name="Elizabeth Irvin" userId="6c17b14f-2233-46bf-939c-ac4ecffaf0ed" providerId="ADAL" clId="{ADDECB5D-39B2-4074-B279-EA9E2EE7737B}" dt="2022-05-21T01:26:06.320" v="1904" actId="47"/>
        <pc:sldMkLst>
          <pc:docMk/>
          <pc:sldMk cId="4188933462" sldId="404"/>
        </pc:sldMkLst>
      </pc:sldChg>
      <pc:sldChg chg="del">
        <pc:chgData name="Elizabeth Irvin" userId="6c17b14f-2233-46bf-939c-ac4ecffaf0ed" providerId="ADAL" clId="{ADDECB5D-39B2-4074-B279-EA9E2EE7737B}" dt="2022-05-21T01:25:01.850" v="1896" actId="47"/>
        <pc:sldMkLst>
          <pc:docMk/>
          <pc:sldMk cId="3696808515" sldId="405"/>
        </pc:sldMkLst>
      </pc:sldChg>
      <pc:sldChg chg="addSp delSp del mod ord modNotesTx">
        <pc:chgData name="Elizabeth Irvin" userId="6c17b14f-2233-46bf-939c-ac4ecffaf0ed" providerId="ADAL" clId="{ADDECB5D-39B2-4074-B279-EA9E2EE7737B}" dt="2022-05-23T14:36:47.829" v="2181" actId="2696"/>
        <pc:sldMkLst>
          <pc:docMk/>
          <pc:sldMk cId="1740584963" sldId="406"/>
        </pc:sldMkLst>
        <pc:picChg chg="del">
          <ac:chgData name="Elizabeth Irvin" userId="6c17b14f-2233-46bf-939c-ac4ecffaf0ed" providerId="ADAL" clId="{ADDECB5D-39B2-4074-B279-EA9E2EE7737B}" dt="2022-05-21T01:24:37.960" v="1891" actId="478"/>
          <ac:picMkLst>
            <pc:docMk/>
            <pc:sldMk cId="1740584963" sldId="406"/>
            <ac:picMk id="4" creationId="{E47C2930-D3F0-43FC-9E07-FC151EB0702E}"/>
          </ac:picMkLst>
        </pc:picChg>
        <pc:picChg chg="add del">
          <ac:chgData name="Elizabeth Irvin" userId="6c17b14f-2233-46bf-939c-ac4ecffaf0ed" providerId="ADAL" clId="{ADDECB5D-39B2-4074-B279-EA9E2EE7737B}" dt="2022-05-21T01:26:51.282" v="1910" actId="478"/>
          <ac:picMkLst>
            <pc:docMk/>
            <pc:sldMk cId="1740584963" sldId="406"/>
            <ac:picMk id="1026" creationId="{3EF308E7-00AC-B25C-1FA7-2C1F32255FE1}"/>
          </ac:picMkLst>
        </pc:picChg>
      </pc:sldChg>
      <pc:sldChg chg="ord modNotesTx">
        <pc:chgData name="Elizabeth Irvin" userId="6c17b14f-2233-46bf-939c-ac4ecffaf0ed" providerId="ADAL" clId="{ADDECB5D-39B2-4074-B279-EA9E2EE7737B}" dt="2022-05-21T00:58:26.622" v="1756" actId="20577"/>
        <pc:sldMkLst>
          <pc:docMk/>
          <pc:sldMk cId="1758577874" sldId="407"/>
        </pc:sldMkLst>
      </pc:sldChg>
      <pc:sldChg chg="del">
        <pc:chgData name="Elizabeth Irvin" userId="6c17b14f-2233-46bf-939c-ac4ecffaf0ed" providerId="ADAL" clId="{ADDECB5D-39B2-4074-B279-EA9E2EE7737B}" dt="2022-05-21T01:26:09.286" v="1905" actId="47"/>
        <pc:sldMkLst>
          <pc:docMk/>
          <pc:sldMk cId="138620414" sldId="408"/>
        </pc:sldMkLst>
      </pc:sldChg>
      <pc:sldChg chg="del">
        <pc:chgData name="Elizabeth Irvin" userId="6c17b14f-2233-46bf-939c-ac4ecffaf0ed" providerId="ADAL" clId="{ADDECB5D-39B2-4074-B279-EA9E2EE7737B}" dt="2022-05-21T01:26:11.607" v="1906" actId="47"/>
        <pc:sldMkLst>
          <pc:docMk/>
          <pc:sldMk cId="1026025227" sldId="409"/>
        </pc:sldMkLst>
      </pc:sldChg>
      <pc:sldChg chg="del">
        <pc:chgData name="Elizabeth Irvin" userId="6c17b14f-2233-46bf-939c-ac4ecffaf0ed" providerId="ADAL" clId="{ADDECB5D-39B2-4074-B279-EA9E2EE7737B}" dt="2022-05-21T01:26:17.711" v="1907" actId="47"/>
        <pc:sldMkLst>
          <pc:docMk/>
          <pc:sldMk cId="2741011705" sldId="410"/>
        </pc:sldMkLst>
      </pc:sldChg>
      <pc:sldChg chg="modSp modAnim modNotesTx">
        <pc:chgData name="Elizabeth Irvin" userId="6c17b14f-2233-46bf-939c-ac4ecffaf0ed" providerId="ADAL" clId="{ADDECB5D-39B2-4074-B279-EA9E2EE7737B}" dt="2022-05-21T00:47:54.292" v="1718" actId="20577"/>
        <pc:sldMkLst>
          <pc:docMk/>
          <pc:sldMk cId="1843187680" sldId="411"/>
        </pc:sldMkLst>
        <pc:spChg chg="mod">
          <ac:chgData name="Elizabeth Irvin" userId="6c17b14f-2233-46bf-939c-ac4ecffaf0ed" providerId="ADAL" clId="{ADDECB5D-39B2-4074-B279-EA9E2EE7737B}" dt="2022-05-21T00:22:30.094" v="1404" actId="20577"/>
          <ac:spMkLst>
            <pc:docMk/>
            <pc:sldMk cId="1843187680" sldId="411"/>
            <ac:spMk id="2" creationId="{BAD69C66-218B-4291-AF51-5CF1BD6D2ABA}"/>
          </ac:spMkLst>
        </pc:spChg>
      </pc:sldChg>
      <pc:sldChg chg="delSp add mod modNotesTx">
        <pc:chgData name="Elizabeth Irvin" userId="6c17b14f-2233-46bf-939c-ac4ecffaf0ed" providerId="ADAL" clId="{ADDECB5D-39B2-4074-B279-EA9E2EE7737B}" dt="2022-05-21T00:59:33.015" v="1819" actId="20577"/>
        <pc:sldMkLst>
          <pc:docMk/>
          <pc:sldMk cId="2045980689" sldId="414"/>
        </pc:sldMkLst>
        <pc:spChg chg="del">
          <ac:chgData name="Elizabeth Irvin" userId="6c17b14f-2233-46bf-939c-ac4ecffaf0ed" providerId="ADAL" clId="{ADDECB5D-39B2-4074-B279-EA9E2EE7737B}" dt="2022-05-21T00:59:10.295" v="1758" actId="478"/>
          <ac:spMkLst>
            <pc:docMk/>
            <pc:sldMk cId="2045980689" sldId="414"/>
            <ac:spMk id="4" creationId="{241465CA-D531-4167-B5C6-EDC6977B4324}"/>
          </ac:spMkLst>
        </pc:spChg>
      </pc:sldChg>
      <pc:sldChg chg="addSp delSp modSp add modNotesTx">
        <pc:chgData name="Elizabeth Irvin" userId="6c17b14f-2233-46bf-939c-ac4ecffaf0ed" providerId="ADAL" clId="{ADDECB5D-39B2-4074-B279-EA9E2EE7737B}" dt="2022-05-23T14:16:41.685" v="1994" actId="20577"/>
        <pc:sldMkLst>
          <pc:docMk/>
          <pc:sldMk cId="3162990076" sldId="415"/>
        </pc:sldMkLst>
        <pc:picChg chg="del">
          <ac:chgData name="Elizabeth Irvin" userId="6c17b14f-2233-46bf-939c-ac4ecffaf0ed" providerId="ADAL" clId="{ADDECB5D-39B2-4074-B279-EA9E2EE7737B}" dt="2022-05-21T01:25:09.075" v="1898" actId="478"/>
          <ac:picMkLst>
            <pc:docMk/>
            <pc:sldMk cId="3162990076" sldId="415"/>
            <ac:picMk id="1026" creationId="{3EF308E7-00AC-B25C-1FA7-2C1F32255FE1}"/>
          </ac:picMkLst>
        </pc:picChg>
        <pc:picChg chg="add mod">
          <ac:chgData name="Elizabeth Irvin" userId="6c17b14f-2233-46bf-939c-ac4ecffaf0ed" providerId="ADAL" clId="{ADDECB5D-39B2-4074-B279-EA9E2EE7737B}" dt="2022-05-21T01:25:38.818" v="1901" actId="14100"/>
          <ac:picMkLst>
            <pc:docMk/>
            <pc:sldMk cId="3162990076" sldId="415"/>
            <ac:picMk id="2050" creationId="{476EC17B-DBA8-091A-5AA9-717397BEFE29}"/>
          </ac:picMkLst>
        </pc:picChg>
      </pc:sldChg>
      <pc:sldChg chg="add modNotesTx">
        <pc:chgData name="Elizabeth Irvin" userId="6c17b14f-2233-46bf-939c-ac4ecffaf0ed" providerId="ADAL" clId="{ADDECB5D-39B2-4074-B279-EA9E2EE7737B}" dt="2022-05-23T14:16:35.861" v="1985" actId="20577"/>
        <pc:sldMkLst>
          <pc:docMk/>
          <pc:sldMk cId="3794005763" sldId="416"/>
        </pc:sldMkLst>
      </pc:sldChg>
      <pc:sldChg chg="addSp modSp add mod modAnim modNotesTx">
        <pc:chgData name="Elizabeth Irvin" userId="6c17b14f-2233-46bf-939c-ac4ecffaf0ed" providerId="ADAL" clId="{ADDECB5D-39B2-4074-B279-EA9E2EE7737B}" dt="2022-05-27T16:21:00.555" v="3505" actId="20577"/>
        <pc:sldMkLst>
          <pc:docMk/>
          <pc:sldMk cId="193801921" sldId="417"/>
        </pc:sldMkLst>
        <pc:spChg chg="add mod">
          <ac:chgData name="Elizabeth Irvin" userId="6c17b14f-2233-46bf-939c-ac4ecffaf0ed" providerId="ADAL" clId="{ADDECB5D-39B2-4074-B279-EA9E2EE7737B}" dt="2022-05-23T16:05:31.690" v="2311" actId="20577"/>
          <ac:spMkLst>
            <pc:docMk/>
            <pc:sldMk cId="193801921" sldId="417"/>
            <ac:spMk id="2" creationId="{59A7D4B4-9B24-6BB9-23A1-ED1D919C2691}"/>
          </ac:spMkLst>
        </pc:spChg>
        <pc:spChg chg="add mod">
          <ac:chgData name="Elizabeth Irvin" userId="6c17b14f-2233-46bf-939c-ac4ecffaf0ed" providerId="ADAL" clId="{ADDECB5D-39B2-4074-B279-EA9E2EE7737B}" dt="2022-05-27T16:21:00.555" v="3505" actId="20577"/>
          <ac:spMkLst>
            <pc:docMk/>
            <pc:sldMk cId="193801921" sldId="417"/>
            <ac:spMk id="3" creationId="{25863EC7-ABE2-6F4E-AD7B-F77E467A6B29}"/>
          </ac:spMkLst>
        </pc:spChg>
      </pc:sldChg>
      <pc:sldChg chg="addSp delSp modSp add mod ord modAnim">
        <pc:chgData name="Elizabeth Irvin" userId="6c17b14f-2233-46bf-939c-ac4ecffaf0ed" providerId="ADAL" clId="{ADDECB5D-39B2-4074-B279-EA9E2EE7737B}" dt="2022-05-23T16:04:59.531" v="2264"/>
        <pc:sldMkLst>
          <pc:docMk/>
          <pc:sldMk cId="1559111488" sldId="418"/>
        </pc:sldMkLst>
        <pc:spChg chg="add mod">
          <ac:chgData name="Elizabeth Irvin" userId="6c17b14f-2233-46bf-939c-ac4ecffaf0ed" providerId="ADAL" clId="{ADDECB5D-39B2-4074-B279-EA9E2EE7737B}" dt="2022-05-23T16:04:50.968" v="2263" actId="403"/>
          <ac:spMkLst>
            <pc:docMk/>
            <pc:sldMk cId="1559111488" sldId="418"/>
            <ac:spMk id="2" creationId="{EE3AB35B-FE7B-4F89-0719-D83E3BAD87E5}"/>
          </ac:spMkLst>
        </pc:spChg>
        <pc:spChg chg="add del mod">
          <ac:chgData name="Elizabeth Irvin" userId="6c17b14f-2233-46bf-939c-ac4ecffaf0ed" providerId="ADAL" clId="{ADDECB5D-39B2-4074-B279-EA9E2EE7737B}" dt="2022-05-23T14:36:20.930" v="2177" actId="478"/>
          <ac:spMkLst>
            <pc:docMk/>
            <pc:sldMk cId="1559111488" sldId="418"/>
            <ac:spMk id="3" creationId="{3F9ED5BF-8252-9FDA-9CF6-5E6389DD61A1}"/>
          </ac:spMkLst>
        </pc:spChg>
        <pc:spChg chg="mod">
          <ac:chgData name="Elizabeth Irvin" userId="6c17b14f-2233-46bf-939c-ac4ecffaf0ed" providerId="ADAL" clId="{ADDECB5D-39B2-4074-B279-EA9E2EE7737B}" dt="2022-05-23T14:32:43.982" v="2034" actId="403"/>
          <ac:spMkLst>
            <pc:docMk/>
            <pc:sldMk cId="1559111488" sldId="418"/>
            <ac:spMk id="4" creationId="{00000000-0000-0000-0000-000000000000}"/>
          </ac:spMkLst>
        </pc:spChg>
        <pc:picChg chg="del mod">
          <ac:chgData name="Elizabeth Irvin" userId="6c17b14f-2233-46bf-939c-ac4ecffaf0ed" providerId="ADAL" clId="{ADDECB5D-39B2-4074-B279-EA9E2EE7737B}" dt="2022-05-23T14:17:14.726" v="1997" actId="478"/>
          <ac:picMkLst>
            <pc:docMk/>
            <pc:sldMk cId="1559111488" sldId="418"/>
            <ac:picMk id="8" creationId="{4164C9E7-41B8-4654-BBFC-E79B452FE7BE}"/>
          </ac:picMkLst>
        </pc:picChg>
      </pc:sldChg>
      <pc:sldChg chg="modNotesTx">
        <pc:chgData name="Elizabeth Irvin" userId="6c17b14f-2233-46bf-939c-ac4ecffaf0ed" providerId="ADAL" clId="{ADDECB5D-39B2-4074-B279-EA9E2EE7737B}" dt="2022-05-27T16:22:14.967" v="3529" actId="20577"/>
        <pc:sldMkLst>
          <pc:docMk/>
          <pc:sldMk cId="3469175961" sldId="41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csusa-my.sharepoint.com/personal/jmartin_ucsusa_org/Documents/Deep%20Decarbonization/MER%20Sectoral%20Emissions%20April%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csusa-my.sharepoint.com/personal/cderocco_ucsusa_org/Documents/PowerPoint%20Template/warm%20b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a:t>U.S. CO2 emissions by sector (EIA data)</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5"/>
          <c:order val="0"/>
          <c:tx>
            <c:strRef>
              <c:f>'Annual Summary'!$K$2</c:f>
              <c:strCache>
                <c:ptCount val="1"/>
                <c:pt idx="0">
                  <c:v>Residential</c:v>
                </c:pt>
              </c:strCache>
            </c:strRef>
          </c:tx>
          <c:spPr>
            <a:ln w="28575" cap="rnd">
              <a:solidFill>
                <a:schemeClr val="accent1"/>
              </a:solidFill>
              <a:prstDash val="solid"/>
              <a:round/>
            </a:ln>
            <a:effectLst/>
          </c:spPr>
          <c:marker>
            <c:symbol val="none"/>
          </c:marker>
          <c:cat>
            <c:numRef>
              <c:f>'Annual Summary'!$J$10:$J$51</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'Annual Summary'!$K$10:$K$51</c:f>
              <c:numCache>
                <c:formatCode>General</c:formatCode>
                <c:ptCount val="42"/>
                <c:pt idx="0">
                  <c:v>383.40099999999995</c:v>
                </c:pt>
                <c:pt idx="1">
                  <c:v>357.33100000000002</c:v>
                </c:pt>
                <c:pt idx="2">
                  <c:v>355.53600000000006</c:v>
                </c:pt>
                <c:pt idx="3">
                  <c:v>336.53300000000002</c:v>
                </c:pt>
                <c:pt idx="4">
                  <c:v>360.83600000000001</c:v>
                </c:pt>
                <c:pt idx="5">
                  <c:v>356.23</c:v>
                </c:pt>
                <c:pt idx="6">
                  <c:v>347.82900000000006</c:v>
                </c:pt>
                <c:pt idx="7">
                  <c:v>353.52699999999993</c:v>
                </c:pt>
                <c:pt idx="8">
                  <c:v>374.52</c:v>
                </c:pt>
                <c:pt idx="9">
                  <c:v>381.322</c:v>
                </c:pt>
                <c:pt idx="10">
                  <c:v>339.97500000000002</c:v>
                </c:pt>
                <c:pt idx="11">
                  <c:v>347.67099999999994</c:v>
                </c:pt>
                <c:pt idx="12">
                  <c:v>357.54099999999994</c:v>
                </c:pt>
                <c:pt idx="13">
                  <c:v>372.7829999999999</c:v>
                </c:pt>
                <c:pt idx="14">
                  <c:v>364.77099999999996</c:v>
                </c:pt>
                <c:pt idx="15">
                  <c:v>361.59100000000012</c:v>
                </c:pt>
                <c:pt idx="16">
                  <c:v>390.01299999999992</c:v>
                </c:pt>
                <c:pt idx="17">
                  <c:v>371.69299999999998</c:v>
                </c:pt>
                <c:pt idx="18">
                  <c:v>338.89100000000008</c:v>
                </c:pt>
                <c:pt idx="19">
                  <c:v>360.12199999999996</c:v>
                </c:pt>
                <c:pt idx="20">
                  <c:v>381.32599999999991</c:v>
                </c:pt>
                <c:pt idx="21">
                  <c:v>368.13</c:v>
                </c:pt>
                <c:pt idx="22">
                  <c:v>368.55200000000002</c:v>
                </c:pt>
                <c:pt idx="23">
                  <c:v>386.31599999999992</c:v>
                </c:pt>
                <c:pt idx="24">
                  <c:v>372.67299999999989</c:v>
                </c:pt>
                <c:pt idx="25">
                  <c:v>365.18300000000011</c:v>
                </c:pt>
                <c:pt idx="26">
                  <c:v>323.69599999999991</c:v>
                </c:pt>
                <c:pt idx="27">
                  <c:v>344.34700000000009</c:v>
                </c:pt>
                <c:pt idx="28">
                  <c:v>357.69900000000007</c:v>
                </c:pt>
                <c:pt idx="29">
                  <c:v>338.71300000000008</c:v>
                </c:pt>
                <c:pt idx="30">
                  <c:v>336.11400000000003</c:v>
                </c:pt>
                <c:pt idx="31">
                  <c:v>326.17599999999993</c:v>
                </c:pt>
                <c:pt idx="32">
                  <c:v>286.27200000000005</c:v>
                </c:pt>
                <c:pt idx="33">
                  <c:v>332.52</c:v>
                </c:pt>
                <c:pt idx="34">
                  <c:v>349.08799999999997</c:v>
                </c:pt>
                <c:pt idx="35">
                  <c:v>322.39099999999996</c:v>
                </c:pt>
                <c:pt idx="36">
                  <c:v>298.65200000000004</c:v>
                </c:pt>
                <c:pt idx="37">
                  <c:v>301.17700000000002</c:v>
                </c:pt>
                <c:pt idx="38">
                  <c:v>343.86500000000001</c:v>
                </c:pt>
                <c:pt idx="39">
                  <c:v>346.66099999999994</c:v>
                </c:pt>
                <c:pt idx="40">
                  <c:v>318.56499999999994</c:v>
                </c:pt>
                <c:pt idx="41">
                  <c:v>318.46199999999999</c:v>
                </c:pt>
              </c:numCache>
            </c:numRef>
          </c:val>
          <c:smooth val="0"/>
          <c:extLst>
            <c:ext xmlns:c16="http://schemas.microsoft.com/office/drawing/2014/chart" uri="{C3380CC4-5D6E-409C-BE32-E72D297353CC}">
              <c16:uniqueId val="{00000000-5230-41F0-A80D-7C81DF58A998}"/>
            </c:ext>
          </c:extLst>
        </c:ser>
        <c:ser>
          <c:idx val="6"/>
          <c:order val="1"/>
          <c:tx>
            <c:strRef>
              <c:f>'Annual Summary'!$L$2</c:f>
              <c:strCache>
                <c:ptCount val="1"/>
                <c:pt idx="0">
                  <c:v>Commercial</c:v>
                </c:pt>
              </c:strCache>
            </c:strRef>
          </c:tx>
          <c:spPr>
            <a:ln w="28575" cap="rnd">
              <a:solidFill>
                <a:schemeClr val="accent2"/>
              </a:solidFill>
              <a:prstDash val="solid"/>
              <a:round/>
            </a:ln>
            <a:effectLst/>
          </c:spPr>
          <c:marker>
            <c:symbol val="none"/>
          </c:marker>
          <c:cat>
            <c:numRef>
              <c:f>'Annual Summary'!$J$10:$J$51</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'Annual Summary'!$L$10:$L$51</c:f>
              <c:numCache>
                <c:formatCode>General</c:formatCode>
                <c:ptCount val="42"/>
                <c:pt idx="0">
                  <c:v>248.375</c:v>
                </c:pt>
                <c:pt idx="1">
                  <c:v>230.86700000000002</c:v>
                </c:pt>
                <c:pt idx="2">
                  <c:v>231.33900000000006</c:v>
                </c:pt>
                <c:pt idx="3">
                  <c:v>232.64500000000004</c:v>
                </c:pt>
                <c:pt idx="4">
                  <c:v>242.91000000000008</c:v>
                </c:pt>
                <c:pt idx="5">
                  <c:v>224.04299999999995</c:v>
                </c:pt>
                <c:pt idx="6">
                  <c:v>223.43199999999996</c:v>
                </c:pt>
                <c:pt idx="7">
                  <c:v>226.37099999999998</c:v>
                </c:pt>
                <c:pt idx="8">
                  <c:v>237.52499999999998</c:v>
                </c:pt>
                <c:pt idx="9">
                  <c:v>234.53700000000003</c:v>
                </c:pt>
                <c:pt idx="10">
                  <c:v>226.08799999999997</c:v>
                </c:pt>
                <c:pt idx="11">
                  <c:v>227.19299999999998</c:v>
                </c:pt>
                <c:pt idx="12">
                  <c:v>228.33199999999999</c:v>
                </c:pt>
                <c:pt idx="13">
                  <c:v>225.548</c:v>
                </c:pt>
                <c:pt idx="14">
                  <c:v>228.221</c:v>
                </c:pt>
                <c:pt idx="15">
                  <c:v>231.15600000000006</c:v>
                </c:pt>
                <c:pt idx="16">
                  <c:v>239.84099999999989</c:v>
                </c:pt>
                <c:pt idx="17">
                  <c:v>240.07800000000009</c:v>
                </c:pt>
                <c:pt idx="18">
                  <c:v>222.77500000000009</c:v>
                </c:pt>
                <c:pt idx="19">
                  <c:v>225.64499999999998</c:v>
                </c:pt>
                <c:pt idx="20">
                  <c:v>239.60699999999997</c:v>
                </c:pt>
                <c:pt idx="21">
                  <c:v>230.51600000000008</c:v>
                </c:pt>
                <c:pt idx="22">
                  <c:v>231.34799999999996</c:v>
                </c:pt>
                <c:pt idx="23">
                  <c:v>241.56499999999994</c:v>
                </c:pt>
                <c:pt idx="24">
                  <c:v>238.07599999999991</c:v>
                </c:pt>
                <c:pt idx="25">
                  <c:v>227.30700000000013</c:v>
                </c:pt>
                <c:pt idx="26">
                  <c:v>207.77599999999995</c:v>
                </c:pt>
                <c:pt idx="27">
                  <c:v>216.74299999999994</c:v>
                </c:pt>
                <c:pt idx="28">
                  <c:v>225.96400000000006</c:v>
                </c:pt>
                <c:pt idx="29">
                  <c:v>223.20699999999999</c:v>
                </c:pt>
                <c:pt idx="30">
                  <c:v>220.90500000000009</c:v>
                </c:pt>
                <c:pt idx="31">
                  <c:v>221.78899999999999</c:v>
                </c:pt>
                <c:pt idx="32">
                  <c:v>201.04899999999998</c:v>
                </c:pt>
                <c:pt idx="33">
                  <c:v>222.721</c:v>
                </c:pt>
                <c:pt idx="34">
                  <c:v>233.94800000000009</c:v>
                </c:pt>
                <c:pt idx="35">
                  <c:v>239.57500000000005</c:v>
                </c:pt>
                <c:pt idx="36">
                  <c:v>231.59099999999989</c:v>
                </c:pt>
                <c:pt idx="37">
                  <c:v>232.98500000000001</c:v>
                </c:pt>
                <c:pt idx="38">
                  <c:v>253.76499999999999</c:v>
                </c:pt>
                <c:pt idx="39">
                  <c:v>254.86099999999999</c:v>
                </c:pt>
                <c:pt idx="40">
                  <c:v>233.08999999999997</c:v>
                </c:pt>
                <c:pt idx="41">
                  <c:v>241.3069999999999</c:v>
                </c:pt>
              </c:numCache>
            </c:numRef>
          </c:val>
          <c:smooth val="0"/>
          <c:extLst>
            <c:ext xmlns:c16="http://schemas.microsoft.com/office/drawing/2014/chart" uri="{C3380CC4-5D6E-409C-BE32-E72D297353CC}">
              <c16:uniqueId val="{00000001-5230-41F0-A80D-7C81DF58A998}"/>
            </c:ext>
          </c:extLst>
        </c:ser>
        <c:ser>
          <c:idx val="7"/>
          <c:order val="2"/>
          <c:tx>
            <c:strRef>
              <c:f>'Annual Summary'!$M$2</c:f>
              <c:strCache>
                <c:ptCount val="1"/>
                <c:pt idx="0">
                  <c:v>Industrial</c:v>
                </c:pt>
              </c:strCache>
            </c:strRef>
          </c:tx>
          <c:spPr>
            <a:ln w="28575" cap="rnd">
              <a:solidFill>
                <a:schemeClr val="accent3"/>
              </a:solidFill>
              <a:prstDash val="solid"/>
              <a:round/>
            </a:ln>
            <a:effectLst/>
          </c:spPr>
          <c:marker>
            <c:symbol val="none"/>
          </c:marker>
          <c:cat>
            <c:numRef>
              <c:f>'Annual Summary'!$J$10:$J$51</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'Annual Summary'!$M$10:$M$51</c:f>
              <c:numCache>
                <c:formatCode>General</c:formatCode>
                <c:ptCount val="42"/>
                <c:pt idx="0">
                  <c:v>1178.6529999999998</c:v>
                </c:pt>
                <c:pt idx="1">
                  <c:v>1107.511</c:v>
                </c:pt>
                <c:pt idx="2">
                  <c:v>977.35400000000004</c:v>
                </c:pt>
                <c:pt idx="3">
                  <c:v>928.38300000000015</c:v>
                </c:pt>
                <c:pt idx="4">
                  <c:v>1021.1310000000001</c:v>
                </c:pt>
                <c:pt idx="5">
                  <c:v>973.8</c:v>
                </c:pt>
                <c:pt idx="6">
                  <c:v>949.76200000000006</c:v>
                </c:pt>
                <c:pt idx="7">
                  <c:v>986.32799999999997</c:v>
                </c:pt>
                <c:pt idx="8">
                  <c:v>1041.6869999999999</c:v>
                </c:pt>
                <c:pt idx="9">
                  <c:v>1045.114</c:v>
                </c:pt>
                <c:pt idx="10">
                  <c:v>1062.7020000000002</c:v>
                </c:pt>
                <c:pt idx="11">
                  <c:v>1029.56</c:v>
                </c:pt>
                <c:pt idx="12">
                  <c:v>1081.5210000000002</c:v>
                </c:pt>
                <c:pt idx="13">
                  <c:v>1071.884</c:v>
                </c:pt>
                <c:pt idx="14">
                  <c:v>1089.2629999999999</c:v>
                </c:pt>
                <c:pt idx="15">
                  <c:v>1099.1620000000003</c:v>
                </c:pt>
                <c:pt idx="16">
                  <c:v>1132.721</c:v>
                </c:pt>
                <c:pt idx="17">
                  <c:v>1135.3670000000002</c:v>
                </c:pt>
                <c:pt idx="18">
                  <c:v>1106.5229999999999</c:v>
                </c:pt>
                <c:pt idx="19">
                  <c:v>1086.2540000000001</c:v>
                </c:pt>
                <c:pt idx="20">
                  <c:v>1077.403</c:v>
                </c:pt>
                <c:pt idx="21">
                  <c:v>1055.57</c:v>
                </c:pt>
                <c:pt idx="22">
                  <c:v>1040.1509999999998</c:v>
                </c:pt>
                <c:pt idx="23">
                  <c:v>1031.4389999999999</c:v>
                </c:pt>
                <c:pt idx="24">
                  <c:v>1069.9870000000001</c:v>
                </c:pt>
                <c:pt idx="25">
                  <c:v>1015.86</c:v>
                </c:pt>
                <c:pt idx="26">
                  <c:v>1023.4440000000001</c:v>
                </c:pt>
                <c:pt idx="27">
                  <c:v>1011.033</c:v>
                </c:pt>
                <c:pt idx="28">
                  <c:v>977.90800000000002</c:v>
                </c:pt>
                <c:pt idx="29">
                  <c:v>858.30700000000002</c:v>
                </c:pt>
                <c:pt idx="30">
                  <c:v>924.16999999999985</c:v>
                </c:pt>
                <c:pt idx="31">
                  <c:v>928.68600000000004</c:v>
                </c:pt>
                <c:pt idx="32">
                  <c:v>942.64199999999994</c:v>
                </c:pt>
                <c:pt idx="33">
                  <c:v>963.07700000000011</c:v>
                </c:pt>
                <c:pt idx="34">
                  <c:v>973.06400000000008</c:v>
                </c:pt>
                <c:pt idx="35">
                  <c:v>955.11700000000008</c:v>
                </c:pt>
                <c:pt idx="36">
                  <c:v>953.51099999999997</c:v>
                </c:pt>
                <c:pt idx="37">
                  <c:v>971.48800000000006</c:v>
                </c:pt>
                <c:pt idx="38">
                  <c:v>1001.58</c:v>
                </c:pt>
                <c:pt idx="39">
                  <c:v>1007.0870000000001</c:v>
                </c:pt>
                <c:pt idx="40">
                  <c:v>947.12199999999984</c:v>
                </c:pt>
                <c:pt idx="41">
                  <c:v>960.65899999999999</c:v>
                </c:pt>
              </c:numCache>
            </c:numRef>
          </c:val>
          <c:smooth val="0"/>
          <c:extLst>
            <c:ext xmlns:c16="http://schemas.microsoft.com/office/drawing/2014/chart" uri="{C3380CC4-5D6E-409C-BE32-E72D297353CC}">
              <c16:uniqueId val="{00000002-5230-41F0-A80D-7C81DF58A998}"/>
            </c:ext>
          </c:extLst>
        </c:ser>
        <c:ser>
          <c:idx val="0"/>
          <c:order val="3"/>
          <c:tx>
            <c:strRef>
              <c:f>'Annual Summary'!$N$2</c:f>
              <c:strCache>
                <c:ptCount val="1"/>
                <c:pt idx="0">
                  <c:v>Transportation</c:v>
                </c:pt>
              </c:strCache>
            </c:strRef>
          </c:tx>
          <c:spPr>
            <a:ln w="28575" cap="rnd">
              <a:solidFill>
                <a:schemeClr val="accent4"/>
              </a:solidFill>
              <a:round/>
            </a:ln>
            <a:effectLst/>
          </c:spPr>
          <c:marker>
            <c:symbol val="none"/>
          </c:marker>
          <c:cat>
            <c:numRef>
              <c:f>'Annual Summary'!$J$10:$J$51</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'Annual Summary'!$N$10:$N$51</c:f>
              <c:numCache>
                <c:formatCode>General</c:formatCode>
                <c:ptCount val="42"/>
                <c:pt idx="0">
                  <c:v>1394.9659999999999</c:v>
                </c:pt>
                <c:pt idx="1">
                  <c:v>1381.1469999999999</c:v>
                </c:pt>
                <c:pt idx="2">
                  <c:v>1350.2949999999998</c:v>
                </c:pt>
                <c:pt idx="3">
                  <c:v>1356.2190000000001</c:v>
                </c:pt>
                <c:pt idx="4">
                  <c:v>1388.4279999999999</c:v>
                </c:pt>
                <c:pt idx="5">
                  <c:v>1420.117</c:v>
                </c:pt>
                <c:pt idx="6">
                  <c:v>1470.241</c:v>
                </c:pt>
                <c:pt idx="7">
                  <c:v>1517.1299999999999</c:v>
                </c:pt>
                <c:pt idx="8">
                  <c:v>1576.7280000000001</c:v>
                </c:pt>
                <c:pt idx="9">
                  <c:v>1587.82</c:v>
                </c:pt>
                <c:pt idx="10">
                  <c:v>1583.54</c:v>
                </c:pt>
                <c:pt idx="11">
                  <c:v>1563.837</c:v>
                </c:pt>
                <c:pt idx="12">
                  <c:v>1587.4649999999999</c:v>
                </c:pt>
                <c:pt idx="13">
                  <c:v>1600.682</c:v>
                </c:pt>
                <c:pt idx="14">
                  <c:v>1640.749</c:v>
                </c:pt>
                <c:pt idx="15">
                  <c:v>1675.3209999999999</c:v>
                </c:pt>
                <c:pt idx="16">
                  <c:v>1725.3869999999999</c:v>
                </c:pt>
                <c:pt idx="17">
                  <c:v>1744.4390000000001</c:v>
                </c:pt>
                <c:pt idx="18">
                  <c:v>1781.9289999999999</c:v>
                </c:pt>
                <c:pt idx="19">
                  <c:v>1828.404</c:v>
                </c:pt>
                <c:pt idx="20">
                  <c:v>1884.037</c:v>
                </c:pt>
                <c:pt idx="21">
                  <c:v>1855.569</c:v>
                </c:pt>
                <c:pt idx="22">
                  <c:v>1895.0930000000001</c:v>
                </c:pt>
                <c:pt idx="23">
                  <c:v>1912.0720000000001</c:v>
                </c:pt>
                <c:pt idx="24">
                  <c:v>1966.8219999999999</c:v>
                </c:pt>
                <c:pt idx="25">
                  <c:v>1987.422</c:v>
                </c:pt>
                <c:pt idx="26">
                  <c:v>2018.57</c:v>
                </c:pt>
                <c:pt idx="27">
                  <c:v>2021.066</c:v>
                </c:pt>
                <c:pt idx="28">
                  <c:v>1890.672</c:v>
                </c:pt>
                <c:pt idx="29">
                  <c:v>1826.8960000000002</c:v>
                </c:pt>
                <c:pt idx="30">
                  <c:v>1842.307</c:v>
                </c:pt>
                <c:pt idx="31">
                  <c:v>1808.2659999999998</c:v>
                </c:pt>
                <c:pt idx="32">
                  <c:v>1771.587</c:v>
                </c:pt>
                <c:pt idx="33">
                  <c:v>1791.1610000000001</c:v>
                </c:pt>
                <c:pt idx="34">
                  <c:v>1809.3679999999999</c:v>
                </c:pt>
                <c:pt idx="35">
                  <c:v>1833.1369999999999</c:v>
                </c:pt>
                <c:pt idx="36">
                  <c:v>1865.779</c:v>
                </c:pt>
                <c:pt idx="37">
                  <c:v>1882.8969999999999</c:v>
                </c:pt>
                <c:pt idx="38">
                  <c:v>1914.4</c:v>
                </c:pt>
                <c:pt idx="39">
                  <c:v>1920.729</c:v>
                </c:pt>
                <c:pt idx="40">
                  <c:v>1629.375</c:v>
                </c:pt>
                <c:pt idx="41">
                  <c:v>1800.809</c:v>
                </c:pt>
              </c:numCache>
            </c:numRef>
          </c:val>
          <c:smooth val="0"/>
          <c:extLst>
            <c:ext xmlns:c16="http://schemas.microsoft.com/office/drawing/2014/chart" uri="{C3380CC4-5D6E-409C-BE32-E72D297353CC}">
              <c16:uniqueId val="{00000003-5230-41F0-A80D-7C81DF58A998}"/>
            </c:ext>
          </c:extLst>
        </c:ser>
        <c:ser>
          <c:idx val="1"/>
          <c:order val="4"/>
          <c:tx>
            <c:strRef>
              <c:f>'Annual Summary'!$O$2</c:f>
              <c:strCache>
                <c:ptCount val="1"/>
                <c:pt idx="0">
                  <c:v>Electric Power</c:v>
                </c:pt>
              </c:strCache>
            </c:strRef>
          </c:tx>
          <c:spPr>
            <a:ln w="28575" cap="rnd">
              <a:solidFill>
                <a:schemeClr val="accent2"/>
              </a:solidFill>
              <a:round/>
            </a:ln>
            <a:effectLst/>
          </c:spPr>
          <c:marker>
            <c:symbol val="none"/>
          </c:marker>
          <c:cat>
            <c:numRef>
              <c:f>'Annual Summary'!$J$10:$J$51</c:f>
              <c:numCache>
                <c:formatCode>General</c:formatCode>
                <c:ptCount val="42"/>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numCache>
            </c:numRef>
          </c:cat>
          <c:val>
            <c:numRef>
              <c:f>'Annual Summary'!$O$10:$O$51</c:f>
              <c:numCache>
                <c:formatCode>General</c:formatCode>
                <c:ptCount val="42"/>
                <c:pt idx="0">
                  <c:v>1550.874</c:v>
                </c:pt>
                <c:pt idx="1">
                  <c:v>1559.7750000000001</c:v>
                </c:pt>
                <c:pt idx="2">
                  <c:v>1489.9110000000001</c:v>
                </c:pt>
                <c:pt idx="3">
                  <c:v>1530.162</c:v>
                </c:pt>
                <c:pt idx="4">
                  <c:v>1599.5509999999999</c:v>
                </c:pt>
                <c:pt idx="5">
                  <c:v>1631.165</c:v>
                </c:pt>
                <c:pt idx="6">
                  <c:v>1624.3989999999999</c:v>
                </c:pt>
                <c:pt idx="7">
                  <c:v>1692.1949999999999</c:v>
                </c:pt>
                <c:pt idx="8">
                  <c:v>1767.7529999999999</c:v>
                </c:pt>
                <c:pt idx="9">
                  <c:v>1835.7670000000001</c:v>
                </c:pt>
                <c:pt idx="10">
                  <c:v>1825.5909999999999</c:v>
                </c:pt>
                <c:pt idx="11">
                  <c:v>1824.424</c:v>
                </c:pt>
                <c:pt idx="12">
                  <c:v>1839.021</c:v>
                </c:pt>
                <c:pt idx="13">
                  <c:v>1914.624</c:v>
                </c:pt>
                <c:pt idx="14">
                  <c:v>1939.6610000000001</c:v>
                </c:pt>
                <c:pt idx="15">
                  <c:v>1957.0820000000001</c:v>
                </c:pt>
                <c:pt idx="16">
                  <c:v>2030.067</c:v>
                </c:pt>
                <c:pt idx="17">
                  <c:v>2097.7440000000001</c:v>
                </c:pt>
                <c:pt idx="18">
                  <c:v>2186.616</c:v>
                </c:pt>
                <c:pt idx="19">
                  <c:v>2199.8290000000002</c:v>
                </c:pt>
                <c:pt idx="20">
                  <c:v>2306.2170000000001</c:v>
                </c:pt>
                <c:pt idx="21">
                  <c:v>2268.0039999999999</c:v>
                </c:pt>
                <c:pt idx="22">
                  <c:v>2284.88</c:v>
                </c:pt>
                <c:pt idx="23">
                  <c:v>2315.0250000000001</c:v>
                </c:pt>
                <c:pt idx="24">
                  <c:v>2346.1610000000001</c:v>
                </c:pt>
                <c:pt idx="25">
                  <c:v>2411.2220000000002</c:v>
                </c:pt>
                <c:pt idx="26">
                  <c:v>2355.8440000000001</c:v>
                </c:pt>
                <c:pt idx="27">
                  <c:v>2422.348</c:v>
                </c:pt>
                <c:pt idx="28">
                  <c:v>2370.8850000000002</c:v>
                </c:pt>
                <c:pt idx="29">
                  <c:v>2156.5419999999999</c:v>
                </c:pt>
                <c:pt idx="30">
                  <c:v>2270.0630000000001</c:v>
                </c:pt>
                <c:pt idx="31">
                  <c:v>2169.6819999999998</c:v>
                </c:pt>
                <c:pt idx="32">
                  <c:v>2034.67</c:v>
                </c:pt>
                <c:pt idx="33">
                  <c:v>2049.3119999999999</c:v>
                </c:pt>
                <c:pt idx="34">
                  <c:v>2048.3719999999998</c:v>
                </c:pt>
                <c:pt idx="35">
                  <c:v>1911.848</c:v>
                </c:pt>
                <c:pt idx="36">
                  <c:v>1819.9949999999999</c:v>
                </c:pt>
                <c:pt idx="37">
                  <c:v>1742.605</c:v>
                </c:pt>
                <c:pt idx="38">
                  <c:v>1763.7</c:v>
                </c:pt>
                <c:pt idx="39">
                  <c:v>1616.9449999999999</c:v>
                </c:pt>
                <c:pt idx="40">
                  <c:v>1448.413</c:v>
                </c:pt>
                <c:pt idx="41">
                  <c:v>1551.191</c:v>
                </c:pt>
              </c:numCache>
            </c:numRef>
          </c:val>
          <c:smooth val="0"/>
          <c:extLst>
            <c:ext xmlns:c16="http://schemas.microsoft.com/office/drawing/2014/chart" uri="{C3380CC4-5D6E-409C-BE32-E72D297353CC}">
              <c16:uniqueId val="{00000004-5230-41F0-A80D-7C81DF58A998}"/>
            </c:ext>
          </c:extLst>
        </c:ser>
        <c:dLbls>
          <c:showLegendKey val="0"/>
          <c:showVal val="0"/>
          <c:showCatName val="0"/>
          <c:showSerName val="0"/>
          <c:showPercent val="0"/>
          <c:showBubbleSize val="0"/>
        </c:dLbls>
        <c:smooth val="0"/>
        <c:axId val="747507736"/>
        <c:axId val="747508392"/>
      </c:lineChart>
      <c:catAx>
        <c:axId val="747507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47508392"/>
        <c:crosses val="autoZero"/>
        <c:auto val="0"/>
        <c:lblAlgn val="ctr"/>
        <c:lblOffset val="100"/>
        <c:tickLblSkip val="10"/>
        <c:tickMarkSkip val="1"/>
        <c:noMultiLvlLbl val="0"/>
      </c:catAx>
      <c:valAx>
        <c:axId val="747508392"/>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Million metric tons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747507736"/>
        <c:crosses val="autoZero"/>
        <c:crossBetween val="between"/>
      </c:valAx>
      <c:spPr>
        <a:noFill/>
        <a:ln>
          <a:noFill/>
        </a:ln>
        <a:effectLst/>
      </c:spPr>
    </c:plotArea>
    <c:plotVisOnly val="1"/>
    <c:dispBlanksAs val="gap"/>
    <c:showDLblsOverMax val="0"/>
  </c:chart>
  <c:spPr>
    <a:solidFill>
      <a:schemeClr val="tx1"/>
    </a:solidFill>
    <a:ln w="9525" cap="flat" cmpd="sng" algn="ctr">
      <a:noFill/>
      <a:round/>
    </a:ln>
    <a:effectLst/>
  </c:spPr>
  <c:txPr>
    <a:bodyPr/>
    <a:lstStyle/>
    <a:p>
      <a:pPr>
        <a:defRPr sz="20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797790976082893E-2"/>
          <c:y val="3.3453908049085913E-2"/>
          <c:w val="0.72540138170790602"/>
          <c:h val="0.76569760848284174"/>
        </c:manualLayout>
      </c:layout>
      <c:barChart>
        <c:barDir val="col"/>
        <c:grouping val="stacked"/>
        <c:varyColors val="0"/>
        <c:ser>
          <c:idx val="0"/>
          <c:order val="0"/>
          <c:tx>
            <c:strRef>
              <c:f>Sheet1!$B$1</c:f>
              <c:strCache>
                <c:ptCount val="1"/>
                <c:pt idx="0">
                  <c:v>Upstream</c:v>
                </c:pt>
              </c:strCache>
            </c:strRef>
          </c:tx>
          <c:spPr>
            <a:solidFill>
              <a:srgbClr val="FFE900"/>
            </a:solidFill>
            <a:ln>
              <a:noFill/>
            </a:ln>
            <a:effectLst/>
          </c:spPr>
          <c:invertIfNegative val="0"/>
          <c:cat>
            <c:strRef>
              <c:f>Sheet1!$A$2:$A$6</c:f>
              <c:strCache>
                <c:ptCount val="5"/>
                <c:pt idx="0">
                  <c:v>SMR Using Natural Gas</c:v>
                </c:pt>
                <c:pt idx="1">
                  <c:v>SMR Using Natural Gas +</c:v>
                </c:pt>
                <c:pt idx="2">
                  <c:v>SMR Using Bio Gas</c:v>
                </c:pt>
                <c:pt idx="3">
                  <c:v>Electrolysis Using Solar Energy</c:v>
                </c:pt>
                <c:pt idx="4">
                  <c:v>Electrolysis Using Solar Energy +</c:v>
                </c:pt>
              </c:strCache>
            </c:strRef>
          </c:cat>
          <c:val>
            <c:numRef>
              <c:f>Sheet1!$B$2:$B$6</c:f>
              <c:numCache>
                <c:formatCode>General</c:formatCode>
                <c:ptCount val="5"/>
                <c:pt idx="0">
                  <c:v>1.7</c:v>
                </c:pt>
                <c:pt idx="1">
                  <c:v>1.7</c:v>
                </c:pt>
                <c:pt idx="2">
                  <c:v>0</c:v>
                </c:pt>
                <c:pt idx="3">
                  <c:v>0</c:v>
                </c:pt>
                <c:pt idx="4">
                  <c:v>0</c:v>
                </c:pt>
              </c:numCache>
            </c:numRef>
          </c:val>
          <c:extLst>
            <c:ext xmlns:c16="http://schemas.microsoft.com/office/drawing/2014/chart" uri="{C3380CC4-5D6E-409C-BE32-E72D297353CC}">
              <c16:uniqueId val="{00000000-60D9-42E6-A7FA-925188A43AE3}"/>
            </c:ext>
          </c:extLst>
        </c:ser>
        <c:ser>
          <c:idx val="1"/>
          <c:order val="1"/>
          <c:tx>
            <c:strRef>
              <c:f>Sheet1!$C$1</c:f>
              <c:strCache>
                <c:ptCount val="1"/>
                <c:pt idx="0">
                  <c:v>Production</c:v>
                </c:pt>
              </c:strCache>
            </c:strRef>
          </c:tx>
          <c:spPr>
            <a:solidFill>
              <a:srgbClr val="FF522B"/>
            </a:solidFill>
            <a:ln>
              <a:noFill/>
            </a:ln>
            <a:effectLst/>
          </c:spPr>
          <c:invertIfNegative val="0"/>
          <c:cat>
            <c:strRef>
              <c:f>Sheet1!$A$2:$A$6</c:f>
              <c:strCache>
                <c:ptCount val="5"/>
                <c:pt idx="0">
                  <c:v>SMR Using Natural Gas</c:v>
                </c:pt>
                <c:pt idx="1">
                  <c:v>SMR Using Natural Gas +</c:v>
                </c:pt>
                <c:pt idx="2">
                  <c:v>SMR Using Bio Gas</c:v>
                </c:pt>
                <c:pt idx="3">
                  <c:v>Electrolysis Using Solar Energy</c:v>
                </c:pt>
                <c:pt idx="4">
                  <c:v>Electrolysis Using Solar Energy +</c:v>
                </c:pt>
              </c:strCache>
            </c:strRef>
          </c:cat>
          <c:val>
            <c:numRef>
              <c:f>Sheet1!$C$2:$C$6</c:f>
              <c:numCache>
                <c:formatCode>General</c:formatCode>
                <c:ptCount val="5"/>
                <c:pt idx="0">
                  <c:v>11.4</c:v>
                </c:pt>
                <c:pt idx="1">
                  <c:v>10.3</c:v>
                </c:pt>
                <c:pt idx="2">
                  <c:v>1.9</c:v>
                </c:pt>
                <c:pt idx="3">
                  <c:v>0</c:v>
                </c:pt>
                <c:pt idx="4">
                  <c:v>0</c:v>
                </c:pt>
              </c:numCache>
            </c:numRef>
          </c:val>
          <c:extLst>
            <c:ext xmlns:c16="http://schemas.microsoft.com/office/drawing/2014/chart" uri="{C3380CC4-5D6E-409C-BE32-E72D297353CC}">
              <c16:uniqueId val="{00000001-60D9-42E6-A7FA-925188A43AE3}"/>
            </c:ext>
          </c:extLst>
        </c:ser>
        <c:ser>
          <c:idx val="2"/>
          <c:order val="2"/>
          <c:tx>
            <c:strRef>
              <c:f>Sheet1!$D$1</c:f>
              <c:strCache>
                <c:ptCount val="1"/>
                <c:pt idx="0">
                  <c:v>Delivery</c:v>
                </c:pt>
              </c:strCache>
            </c:strRef>
          </c:tx>
          <c:spPr>
            <a:solidFill>
              <a:srgbClr val="FFC600"/>
            </a:solidFill>
            <a:ln>
              <a:noFill/>
            </a:ln>
            <a:effectLst/>
          </c:spPr>
          <c:invertIfNegative val="0"/>
          <c:cat>
            <c:strRef>
              <c:f>Sheet1!$A$2:$A$6</c:f>
              <c:strCache>
                <c:ptCount val="5"/>
                <c:pt idx="0">
                  <c:v>SMR Using Natural Gas</c:v>
                </c:pt>
                <c:pt idx="1">
                  <c:v>SMR Using Natural Gas +</c:v>
                </c:pt>
                <c:pt idx="2">
                  <c:v>SMR Using Bio Gas</c:v>
                </c:pt>
                <c:pt idx="3">
                  <c:v>Electrolysis Using Solar Energy</c:v>
                </c:pt>
                <c:pt idx="4">
                  <c:v>Electrolysis Using Solar Energy +</c:v>
                </c:pt>
              </c:strCache>
            </c:strRef>
          </c:cat>
          <c:val>
            <c:numRef>
              <c:f>Sheet1!$D$2:$D$6</c:f>
              <c:numCache>
                <c:formatCode>General</c:formatCode>
                <c:ptCount val="5"/>
                <c:pt idx="0">
                  <c:v>0</c:v>
                </c:pt>
                <c:pt idx="1">
                  <c:v>2</c:v>
                </c:pt>
                <c:pt idx="2">
                  <c:v>2</c:v>
                </c:pt>
                <c:pt idx="3">
                  <c:v>0</c:v>
                </c:pt>
                <c:pt idx="4">
                  <c:v>2</c:v>
                </c:pt>
              </c:numCache>
            </c:numRef>
          </c:val>
          <c:extLst>
            <c:ext xmlns:c16="http://schemas.microsoft.com/office/drawing/2014/chart" uri="{C3380CC4-5D6E-409C-BE32-E72D297353CC}">
              <c16:uniqueId val="{00000002-60D9-42E6-A7FA-925188A43AE3}"/>
            </c:ext>
          </c:extLst>
        </c:ser>
        <c:ser>
          <c:idx val="3"/>
          <c:order val="3"/>
          <c:tx>
            <c:strRef>
              <c:f>Sheet1!$E$1</c:f>
              <c:strCache>
                <c:ptCount val="1"/>
                <c:pt idx="0">
                  <c:v>Distribution</c:v>
                </c:pt>
              </c:strCache>
            </c:strRef>
          </c:tx>
          <c:spPr>
            <a:solidFill>
              <a:srgbClr val="FF0093"/>
            </a:solidFill>
            <a:ln>
              <a:noFill/>
            </a:ln>
            <a:effectLst/>
          </c:spPr>
          <c:invertIfNegative val="0"/>
          <c:cat>
            <c:strRef>
              <c:f>Sheet1!$A$2:$A$6</c:f>
              <c:strCache>
                <c:ptCount val="5"/>
                <c:pt idx="0">
                  <c:v>SMR Using Natural Gas</c:v>
                </c:pt>
                <c:pt idx="1">
                  <c:v>SMR Using Natural Gas +</c:v>
                </c:pt>
                <c:pt idx="2">
                  <c:v>SMR Using Bio Gas</c:v>
                </c:pt>
                <c:pt idx="3">
                  <c:v>Electrolysis Using Solar Energy</c:v>
                </c:pt>
                <c:pt idx="4">
                  <c:v>Electrolysis Using Solar Energy +</c:v>
                </c:pt>
              </c:strCache>
            </c:strRef>
          </c:cat>
          <c:val>
            <c:numRef>
              <c:f>Sheet1!$E$2:$E$6</c:f>
              <c:numCache>
                <c:formatCode>General</c:formatCode>
                <c:ptCount val="5"/>
                <c:pt idx="0">
                  <c:v>2.2999999999999998</c:v>
                </c:pt>
                <c:pt idx="1">
                  <c:v>1.2</c:v>
                </c:pt>
                <c:pt idx="2">
                  <c:v>0.4</c:v>
                </c:pt>
                <c:pt idx="3">
                  <c:v>2</c:v>
                </c:pt>
                <c:pt idx="4">
                  <c:v>0.9</c:v>
                </c:pt>
              </c:numCache>
            </c:numRef>
          </c:val>
          <c:extLst>
            <c:ext xmlns:c16="http://schemas.microsoft.com/office/drawing/2014/chart" uri="{C3380CC4-5D6E-409C-BE32-E72D297353CC}">
              <c16:uniqueId val="{00000003-60D9-42E6-A7FA-925188A43AE3}"/>
            </c:ext>
          </c:extLst>
        </c:ser>
        <c:dLbls>
          <c:showLegendKey val="0"/>
          <c:showVal val="0"/>
          <c:showCatName val="0"/>
          <c:showSerName val="0"/>
          <c:showPercent val="0"/>
          <c:showBubbleSize val="0"/>
        </c:dLbls>
        <c:gapWidth val="150"/>
        <c:overlap val="100"/>
        <c:axId val="116305280"/>
        <c:axId val="116319360"/>
      </c:barChart>
      <c:catAx>
        <c:axId val="116305280"/>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6319360"/>
        <c:crosses val="autoZero"/>
        <c:auto val="1"/>
        <c:lblAlgn val="ctr"/>
        <c:lblOffset val="100"/>
        <c:tickMarkSkip val="2"/>
        <c:noMultiLvlLbl val="0"/>
      </c:catAx>
      <c:valAx>
        <c:axId val="116319360"/>
        <c:scaling>
          <c:orientation val="minMax"/>
        </c:scaling>
        <c:delete val="0"/>
        <c:axPos val="l"/>
        <c:numFmt formatCode="General" sourceLinked="1"/>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1163052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r>
              <a:rPr lang="en-US" sz="2400" dirty="0">
                <a:solidFill>
                  <a:schemeClr val="bg1"/>
                </a:solidFill>
              </a:rPr>
              <a:t>Clean</a:t>
            </a:r>
            <a:r>
              <a:rPr lang="en-US" sz="2400" baseline="0" dirty="0">
                <a:solidFill>
                  <a:schemeClr val="bg1"/>
                </a:solidFill>
              </a:rPr>
              <a:t> Miles Standard Annual Targets </a:t>
            </a:r>
          </a:p>
          <a:p>
            <a:pPr>
              <a:defRPr sz="2400" b="0" i="0" u="none" strike="noStrike" kern="1200" spc="0" baseline="0">
                <a:solidFill>
                  <a:schemeClr val="bg1"/>
                </a:solidFill>
                <a:latin typeface="+mn-lt"/>
                <a:ea typeface="+mn-ea"/>
                <a:cs typeface="+mn-cs"/>
              </a:defRPr>
            </a:pPr>
            <a:r>
              <a:rPr lang="en-US" sz="2400" baseline="0" dirty="0">
                <a:solidFill>
                  <a:schemeClr val="bg1"/>
                </a:solidFill>
              </a:rPr>
              <a:t>(Adopted by CARB)</a:t>
            </a:r>
            <a:endParaRPr lang="en-US" sz="2400" dirty="0">
              <a:solidFill>
                <a:schemeClr val="bg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 Electric Vehicle Miles Traveled</c:v>
                </c:pt>
              </c:strCache>
            </c:strRef>
          </c:tx>
          <c:spPr>
            <a:ln w="28575" cap="rnd">
              <a:solidFill>
                <a:srgbClr val="5668A6"/>
              </a:solidFill>
              <a:round/>
            </a:ln>
            <a:effectLst/>
          </c:spPr>
          <c:marker>
            <c:symbol val="square"/>
            <c:size val="10"/>
            <c:spPr>
              <a:solidFill>
                <a:srgbClr val="5668A6"/>
              </a:solidFill>
              <a:ln w="9525">
                <a:noFill/>
              </a:ln>
              <a:effectLst/>
            </c:spPr>
          </c:marker>
          <c:cat>
            <c:numRef>
              <c:f>Sheet1!$A$2:$A$9</c:f>
              <c:numCache>
                <c:formatCode>General</c:formatCode>
                <c:ptCount val="8"/>
                <c:pt idx="0">
                  <c:v>2023</c:v>
                </c:pt>
                <c:pt idx="1">
                  <c:v>2024</c:v>
                </c:pt>
                <c:pt idx="2">
                  <c:v>2025</c:v>
                </c:pt>
                <c:pt idx="3">
                  <c:v>2026</c:v>
                </c:pt>
                <c:pt idx="4">
                  <c:v>2027</c:v>
                </c:pt>
                <c:pt idx="5">
                  <c:v>2028</c:v>
                </c:pt>
                <c:pt idx="6">
                  <c:v>2029</c:v>
                </c:pt>
                <c:pt idx="7">
                  <c:v>2030</c:v>
                </c:pt>
              </c:numCache>
            </c:numRef>
          </c:cat>
          <c:val>
            <c:numRef>
              <c:f>Sheet1!$B$2:$B$9</c:f>
              <c:numCache>
                <c:formatCode>General</c:formatCode>
                <c:ptCount val="8"/>
                <c:pt idx="0">
                  <c:v>0.02</c:v>
                </c:pt>
                <c:pt idx="1">
                  <c:v>0.04</c:v>
                </c:pt>
                <c:pt idx="2">
                  <c:v>0.13</c:v>
                </c:pt>
                <c:pt idx="3">
                  <c:v>0.3</c:v>
                </c:pt>
                <c:pt idx="4">
                  <c:v>0.5</c:v>
                </c:pt>
                <c:pt idx="5">
                  <c:v>0.65</c:v>
                </c:pt>
                <c:pt idx="6">
                  <c:v>0.8</c:v>
                </c:pt>
                <c:pt idx="7">
                  <c:v>0.9</c:v>
                </c:pt>
              </c:numCache>
            </c:numRef>
          </c:val>
          <c:smooth val="0"/>
          <c:extLst>
            <c:ext xmlns:c16="http://schemas.microsoft.com/office/drawing/2014/chart" uri="{C3380CC4-5D6E-409C-BE32-E72D297353CC}">
              <c16:uniqueId val="{00000000-891F-4ADF-8A6A-8227C12881FC}"/>
            </c:ext>
          </c:extLst>
        </c:ser>
        <c:ser>
          <c:idx val="2"/>
          <c:order val="1"/>
          <c:tx>
            <c:strRef>
              <c:f>Sheet1!$D$1</c:f>
              <c:strCache>
                <c:ptCount val="1"/>
                <c:pt idx="0">
                  <c:v>Greenhouse Gas Emissions per Passenger Mile (as percent of 2018 baseline)</c:v>
                </c:pt>
              </c:strCache>
            </c:strRef>
          </c:tx>
          <c:spPr>
            <a:ln w="28575" cap="rnd">
              <a:solidFill>
                <a:srgbClr val="FF0093"/>
              </a:solidFill>
              <a:round/>
            </a:ln>
            <a:effectLst/>
          </c:spPr>
          <c:marker>
            <c:symbol val="square"/>
            <c:size val="10"/>
            <c:spPr>
              <a:solidFill>
                <a:srgbClr val="FF0093">
                  <a:alpha val="89000"/>
                </a:srgbClr>
              </a:solidFill>
              <a:ln w="9525">
                <a:noFill/>
              </a:ln>
              <a:effectLst/>
            </c:spPr>
          </c:marker>
          <c:cat>
            <c:numRef>
              <c:f>Sheet1!$A$2:$A$9</c:f>
              <c:numCache>
                <c:formatCode>General</c:formatCode>
                <c:ptCount val="8"/>
                <c:pt idx="0">
                  <c:v>2023</c:v>
                </c:pt>
                <c:pt idx="1">
                  <c:v>2024</c:v>
                </c:pt>
                <c:pt idx="2">
                  <c:v>2025</c:v>
                </c:pt>
                <c:pt idx="3">
                  <c:v>2026</c:v>
                </c:pt>
                <c:pt idx="4">
                  <c:v>2027</c:v>
                </c:pt>
                <c:pt idx="5">
                  <c:v>2028</c:v>
                </c:pt>
                <c:pt idx="6">
                  <c:v>2029</c:v>
                </c:pt>
                <c:pt idx="7">
                  <c:v>2030</c:v>
                </c:pt>
              </c:numCache>
            </c:numRef>
          </c:cat>
          <c:val>
            <c:numRef>
              <c:f>Sheet1!$D$2:$D$9</c:f>
              <c:numCache>
                <c:formatCode>0</c:formatCode>
                <c:ptCount val="8"/>
                <c:pt idx="0">
                  <c:v>0.83720930232558144</c:v>
                </c:pt>
                <c:pt idx="1">
                  <c:v>0.78737541528239208</c:v>
                </c:pt>
                <c:pt idx="2">
                  <c:v>0.68770764119601324</c:v>
                </c:pt>
                <c:pt idx="3">
                  <c:v>0.53488372093023251</c:v>
                </c:pt>
                <c:pt idx="4">
                  <c:v>0.36544850498338871</c:v>
                </c:pt>
                <c:pt idx="5">
                  <c:v>0.2292358803986711</c:v>
                </c:pt>
                <c:pt idx="6">
                  <c:v>9.9667774086378738E-2</c:v>
                </c:pt>
                <c:pt idx="7">
                  <c:v>0</c:v>
                </c:pt>
              </c:numCache>
            </c:numRef>
          </c:val>
          <c:smooth val="0"/>
          <c:extLst>
            <c:ext xmlns:c16="http://schemas.microsoft.com/office/drawing/2014/chart" uri="{C3380CC4-5D6E-409C-BE32-E72D297353CC}">
              <c16:uniqueId val="{00000001-891F-4ADF-8A6A-8227C12881FC}"/>
            </c:ext>
          </c:extLst>
        </c:ser>
        <c:dLbls>
          <c:showLegendKey val="0"/>
          <c:showVal val="0"/>
          <c:showCatName val="0"/>
          <c:showSerName val="0"/>
          <c:showPercent val="0"/>
          <c:showBubbleSize val="0"/>
        </c:dLbls>
        <c:marker val="1"/>
        <c:smooth val="0"/>
        <c:axId val="1828391263"/>
        <c:axId val="1828383775"/>
      </c:lineChart>
      <c:catAx>
        <c:axId val="182839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28383775"/>
        <c:crosses val="autoZero"/>
        <c:auto val="1"/>
        <c:lblAlgn val="ctr"/>
        <c:lblOffset val="100"/>
        <c:noMultiLvlLbl val="0"/>
      </c:catAx>
      <c:valAx>
        <c:axId val="1828383775"/>
        <c:scaling>
          <c:orientation val="minMax"/>
        </c:scaling>
        <c:delete val="0"/>
        <c:axPos val="l"/>
        <c:majorGridlines>
          <c:spPr>
            <a:ln w="9525" cap="flat" cmpd="sng" algn="ctr">
              <a:solidFill>
                <a:schemeClr val="bg1">
                  <a:lumMod val="50000"/>
                </a:schemeClr>
              </a:solidFill>
              <a:prstDash val="dash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crossAx val="1828391263"/>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E824E-63EA-43DF-86D0-F3E6FA1EF52D}" type="datetimeFigureOut">
              <a:rPr lang="en-US" smtClean="0"/>
              <a:t>5/24/2022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04D0F-F07C-450D-8DE4-E7F416492908}" type="slidenum">
              <a:rPr lang="en-US" smtClean="0"/>
              <a:t>‹#›</a:t>
            </a:fld>
            <a:endParaRPr lang="en-US"/>
          </a:p>
        </p:txBody>
      </p:sp>
    </p:spTree>
    <p:extLst>
      <p:ext uri="{BB962C8B-B14F-4D97-AF65-F5344CB8AC3E}">
        <p14:creationId xmlns:p14="http://schemas.microsoft.com/office/powerpoint/2010/main" val="3347633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9E104D0F-F07C-450D-8DE4-E7F416492908}" type="slidenum">
              <a:rPr lang="en-US" smtClean="0"/>
              <a:t>1</a:t>
            </a:fld>
            <a:endParaRPr lang="en-US"/>
          </a:p>
        </p:txBody>
      </p:sp>
    </p:spTree>
    <p:extLst>
      <p:ext uri="{BB962C8B-B14F-4D97-AF65-F5344CB8AC3E}">
        <p14:creationId xmlns:p14="http://schemas.microsoft.com/office/powerpoint/2010/main" val="395004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3008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deadheading is (this is a screengrab from Google at the end of the CTA red line near where I live. Use Don’s stat about deadheading here. </a:t>
            </a:r>
          </a:p>
        </p:txBody>
      </p:sp>
      <p:sp>
        <p:nvSpPr>
          <p:cNvPr id="4" name="Slide Number Placeholder 3"/>
          <p:cNvSpPr>
            <a:spLocks noGrp="1"/>
          </p:cNvSpPr>
          <p:nvPr>
            <p:ph type="sldNum" sz="quarter" idx="5"/>
          </p:nvPr>
        </p:nvSpPr>
        <p:spPr/>
        <p:txBody>
          <a:bodyPr/>
          <a:lstStyle/>
          <a:p>
            <a:fld id="{9E104D0F-F07C-450D-8DE4-E7F416492908}" type="slidenum">
              <a:rPr lang="en-US" smtClean="0"/>
              <a:t>11</a:t>
            </a:fld>
            <a:endParaRPr lang="en-US"/>
          </a:p>
        </p:txBody>
      </p:sp>
    </p:spTree>
    <p:extLst>
      <p:ext uri="{BB962C8B-B14F-4D97-AF65-F5344CB8AC3E}">
        <p14:creationId xmlns:p14="http://schemas.microsoft.com/office/powerpoint/2010/main" val="3443775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pooling? (explain what pooling is)</a:t>
            </a:r>
          </a:p>
        </p:txBody>
      </p:sp>
      <p:sp>
        <p:nvSpPr>
          <p:cNvPr id="4" name="Slide Number Placeholder 3"/>
          <p:cNvSpPr>
            <a:spLocks noGrp="1"/>
          </p:cNvSpPr>
          <p:nvPr>
            <p:ph type="sldNum" sz="quarter" idx="5"/>
          </p:nvPr>
        </p:nvSpPr>
        <p:spPr/>
        <p:txBody>
          <a:bodyPr/>
          <a:lstStyle/>
          <a:p>
            <a:fld id="{9E104D0F-F07C-450D-8DE4-E7F416492908}" type="slidenum">
              <a:rPr lang="en-US" smtClean="0"/>
              <a:t>12</a:t>
            </a:fld>
            <a:endParaRPr lang="en-US"/>
          </a:p>
        </p:txBody>
      </p:sp>
    </p:spTree>
    <p:extLst>
      <p:ext uri="{BB962C8B-B14F-4D97-AF65-F5344CB8AC3E}">
        <p14:creationId xmlns:p14="http://schemas.microsoft.com/office/powerpoint/2010/main" val="67376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560332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electrification?</a:t>
            </a:r>
          </a:p>
        </p:txBody>
      </p:sp>
      <p:sp>
        <p:nvSpPr>
          <p:cNvPr id="4" name="Slide Number Placeholder 3"/>
          <p:cNvSpPr>
            <a:spLocks noGrp="1"/>
          </p:cNvSpPr>
          <p:nvPr>
            <p:ph type="sldNum" sz="quarter" idx="5"/>
          </p:nvPr>
        </p:nvSpPr>
        <p:spPr/>
        <p:txBody>
          <a:bodyPr/>
          <a:lstStyle/>
          <a:p>
            <a:fld id="{9E104D0F-F07C-450D-8DE4-E7F416492908}" type="slidenum">
              <a:rPr lang="en-US" smtClean="0"/>
              <a:t>14</a:t>
            </a:fld>
            <a:endParaRPr lang="en-US"/>
          </a:p>
        </p:txBody>
      </p:sp>
    </p:spTree>
    <p:extLst>
      <p:ext uri="{BB962C8B-B14F-4D97-AF65-F5344CB8AC3E}">
        <p14:creationId xmlns:p14="http://schemas.microsoft.com/office/powerpoint/2010/main" val="195273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58204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choice isn’t just between hailing a </a:t>
            </a:r>
            <a:r>
              <a:rPr lang="en-US" dirty="0" err="1"/>
              <a:t>lyft</a:t>
            </a:r>
            <a:r>
              <a:rPr lang="en-US" dirty="0"/>
              <a:t> and driving your own car. In a lot of the places where </a:t>
            </a:r>
            <a:r>
              <a:rPr lang="en-US" dirty="0" err="1"/>
              <a:t>ridehailing</a:t>
            </a:r>
            <a:r>
              <a:rPr lang="en-US" dirty="0"/>
              <a:t> is most popular, people don’t own cars and use lots of other ways to get around</a:t>
            </a:r>
          </a:p>
        </p:txBody>
      </p:sp>
      <p:sp>
        <p:nvSpPr>
          <p:cNvPr id="4" name="Slide Number Placeholder 3"/>
          <p:cNvSpPr>
            <a:spLocks noGrp="1"/>
          </p:cNvSpPr>
          <p:nvPr>
            <p:ph type="sldNum" sz="quarter" idx="5"/>
          </p:nvPr>
        </p:nvSpPr>
        <p:spPr/>
        <p:txBody>
          <a:bodyPr/>
          <a:lstStyle/>
          <a:p>
            <a:fld id="{9E104D0F-F07C-450D-8DE4-E7F416492908}" type="slidenum">
              <a:rPr lang="en-US" smtClean="0"/>
              <a:t>16</a:t>
            </a:fld>
            <a:endParaRPr lang="en-US"/>
          </a:p>
        </p:txBody>
      </p:sp>
    </p:spTree>
    <p:extLst>
      <p:ext uri="{BB962C8B-B14F-4D97-AF65-F5344CB8AC3E}">
        <p14:creationId xmlns:p14="http://schemas.microsoft.com/office/powerpoint/2010/main" val="345167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04D0F-F07C-450D-8DE4-E7F416492908}" type="slidenum">
              <a:rPr lang="en-US" smtClean="0"/>
              <a:t>17</a:t>
            </a:fld>
            <a:endParaRPr lang="en-US"/>
          </a:p>
        </p:txBody>
      </p:sp>
    </p:spTree>
    <p:extLst>
      <p:ext uri="{BB962C8B-B14F-4D97-AF65-F5344CB8AC3E}">
        <p14:creationId xmlns:p14="http://schemas.microsoft.com/office/powerpoint/2010/main" val="1542782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27C89-C819-4BBB-8AA5-90C2C8F85B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3403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points to some key ways to reduce emissions. Lots of policy options to achieve this, want to focus on one policy that has been in the process of implementation since this report was released in 2020– California’s Clean Miles Standard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104D0F-F07C-450D-8DE4-E7F4164929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5824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effectLst/>
                <a:latin typeface="+mn-lt"/>
                <a:ea typeface="+mn-ea"/>
                <a:cs typeface="+mn-cs"/>
              </a:rPr>
              <a:t>At the Union of Concerned Scientists, we put rigorous science to work to build a healthier planet and a safer world. In today’s polarized political environment, UCS leads with solutions: helping regular people and elected officials find the best ways to respond to the consequences of climate change, cut our oil use in half, ramp up renewable energy, reduce the threat from nuclear weapons, build a healthier food system, and much more. We believe that scientific analysis—not political calculations or corporate hype—should guide government policies.</a:t>
            </a:r>
            <a:r>
              <a:rPr lang="en-US" dirty="0"/>
              <a:t> </a:t>
            </a:r>
            <a:endParaRPr lang="en-US" sz="1200" kern="1200" dirty="0">
              <a:solidFill>
                <a:schemeClr val="tx1"/>
              </a:solidFill>
              <a:effectLst/>
              <a:latin typeface="+mn-lt"/>
              <a:ea typeface="+mn-ea"/>
              <a:cs typeface="+mn-cs"/>
            </a:endParaRPr>
          </a:p>
          <a:p>
            <a:r>
              <a:rPr lang="en-US" kern="1200" dirty="0">
                <a:effectLst/>
                <a:latin typeface="+mn-lt"/>
                <a:ea typeface="+mn-ea"/>
                <a:cs typeface="+mn-cs"/>
              </a:rPr>
              <a:t>Our staff includes scientists, engineers, economists, and analysts. To address some of today’s most pressing problems, we augment our substantial in-house resources with our proven ability to mobilize some of the nation’s top scientists as well as our network of </a:t>
            </a:r>
            <a:r>
              <a:rPr lang="en-US" dirty="0"/>
              <a:t>more than 500,000</a:t>
            </a:r>
            <a:r>
              <a:rPr lang="en-US" kern="1200" dirty="0">
                <a:effectLst/>
                <a:latin typeface="+mn-lt"/>
                <a:ea typeface="+mn-ea"/>
                <a:cs typeface="+mn-cs"/>
              </a:rPr>
              <a:t> members and supporters. We also strategically deploy the unique asset of our UCS Science Network, which can mobilize some </a:t>
            </a:r>
            <a:r>
              <a:rPr lang="en-US" dirty="0"/>
              <a:t>20,000</a:t>
            </a:r>
            <a:r>
              <a:rPr lang="en-US" kern="1200" dirty="0">
                <a:effectLst/>
                <a:latin typeface="+mn-lt"/>
                <a:ea typeface="+mn-ea"/>
                <a:cs typeface="+mn-cs"/>
              </a:rPr>
              <a:t> scientists and technical experts across the country to take action.</a:t>
            </a:r>
            <a:endParaRPr lang="en-US" kern="1200" dirty="0">
              <a:latin typeface="+mn-l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73814F-3CE6-4E7A-88A0-87AF1610F938}" type="slidenum">
              <a:rPr lang="en-US" smtClean="0"/>
              <a:pPr/>
              <a:t>2</a:t>
            </a:fld>
            <a:endParaRPr lang="en-US"/>
          </a:p>
        </p:txBody>
      </p:sp>
    </p:spTree>
    <p:extLst>
      <p:ext uri="{BB962C8B-B14F-4D97-AF65-F5344CB8AC3E}">
        <p14:creationId xmlns:p14="http://schemas.microsoft.com/office/powerpoint/2010/main" val="1016508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passed in 2018</a:t>
            </a:r>
          </a:p>
        </p:txBody>
      </p:sp>
      <p:sp>
        <p:nvSpPr>
          <p:cNvPr id="4" name="Slide Number Placeholder 3"/>
          <p:cNvSpPr>
            <a:spLocks noGrp="1"/>
          </p:cNvSpPr>
          <p:nvPr>
            <p:ph type="sldNum" sz="quarter" idx="5"/>
          </p:nvPr>
        </p:nvSpPr>
        <p:spPr/>
        <p:txBody>
          <a:bodyPr/>
          <a:lstStyle/>
          <a:p>
            <a:fld id="{9E104D0F-F07C-450D-8DE4-E7F416492908}" type="slidenum">
              <a:rPr lang="en-US" smtClean="0"/>
              <a:t>22</a:t>
            </a:fld>
            <a:endParaRPr lang="en-US"/>
          </a:p>
        </p:txBody>
      </p:sp>
    </p:spTree>
    <p:extLst>
      <p:ext uri="{BB962C8B-B14F-4D97-AF65-F5344CB8AC3E}">
        <p14:creationId xmlns:p14="http://schemas.microsoft.com/office/powerpoint/2010/main" val="2807051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a little behind this timeline, because pandemic.</a:t>
            </a:r>
          </a:p>
        </p:txBody>
      </p:sp>
      <p:sp>
        <p:nvSpPr>
          <p:cNvPr id="4" name="Slide Number Placeholder 3"/>
          <p:cNvSpPr>
            <a:spLocks noGrp="1"/>
          </p:cNvSpPr>
          <p:nvPr>
            <p:ph type="sldNum" sz="quarter" idx="5"/>
          </p:nvPr>
        </p:nvSpPr>
        <p:spPr/>
        <p:txBody>
          <a:bodyPr/>
          <a:lstStyle/>
          <a:p>
            <a:fld id="{9E104D0F-F07C-450D-8DE4-E7F416492908}" type="slidenum">
              <a:rPr lang="en-US" smtClean="0"/>
              <a:t>23</a:t>
            </a:fld>
            <a:endParaRPr lang="en-US"/>
          </a:p>
        </p:txBody>
      </p:sp>
    </p:spTree>
    <p:extLst>
      <p:ext uri="{BB962C8B-B14F-4D97-AF65-F5344CB8AC3E}">
        <p14:creationId xmlns:p14="http://schemas.microsoft.com/office/powerpoint/2010/main" val="3163283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the stat here about the percent of vehicles CARB estimates need to be electrified</a:t>
            </a:r>
          </a:p>
        </p:txBody>
      </p:sp>
      <p:sp>
        <p:nvSpPr>
          <p:cNvPr id="4" name="Slide Number Placeholder 3"/>
          <p:cNvSpPr>
            <a:spLocks noGrp="1"/>
          </p:cNvSpPr>
          <p:nvPr>
            <p:ph type="sldNum" sz="quarter" idx="5"/>
          </p:nvPr>
        </p:nvSpPr>
        <p:spPr/>
        <p:txBody>
          <a:bodyPr/>
          <a:lstStyle/>
          <a:p>
            <a:fld id="{9E104D0F-F07C-450D-8DE4-E7F416492908}" type="slidenum">
              <a:rPr lang="en-US" smtClean="0"/>
              <a:t>24</a:t>
            </a:fld>
            <a:endParaRPr lang="en-US"/>
          </a:p>
        </p:txBody>
      </p:sp>
    </p:spTree>
    <p:extLst>
      <p:ext uri="{BB962C8B-B14F-4D97-AF65-F5344CB8AC3E}">
        <p14:creationId xmlns:p14="http://schemas.microsoft.com/office/powerpoint/2010/main" val="49683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953790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cut</a:t>
            </a:r>
          </a:p>
        </p:txBody>
      </p:sp>
      <p:sp>
        <p:nvSpPr>
          <p:cNvPr id="4" name="Slide Number Placeholder 3"/>
          <p:cNvSpPr>
            <a:spLocks noGrp="1"/>
          </p:cNvSpPr>
          <p:nvPr>
            <p:ph type="sldNum" sz="quarter" idx="5"/>
          </p:nvPr>
        </p:nvSpPr>
        <p:spPr/>
        <p:txBody>
          <a:bodyPr/>
          <a:lstStyle/>
          <a:p>
            <a:fld id="{9E104D0F-F07C-450D-8DE4-E7F416492908}" type="slidenum">
              <a:rPr lang="en-US" smtClean="0"/>
              <a:t>26</a:t>
            </a:fld>
            <a:endParaRPr lang="en-US"/>
          </a:p>
        </p:txBody>
      </p:sp>
    </p:spTree>
    <p:extLst>
      <p:ext uri="{BB962C8B-B14F-4D97-AF65-F5344CB8AC3E}">
        <p14:creationId xmlns:p14="http://schemas.microsoft.com/office/powerpoint/2010/main" val="411715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cut</a:t>
            </a:r>
          </a:p>
        </p:txBody>
      </p:sp>
      <p:sp>
        <p:nvSpPr>
          <p:cNvPr id="4" name="Slide Number Placeholder 3"/>
          <p:cNvSpPr>
            <a:spLocks noGrp="1"/>
          </p:cNvSpPr>
          <p:nvPr>
            <p:ph type="sldNum" sz="quarter" idx="5"/>
          </p:nvPr>
        </p:nvSpPr>
        <p:spPr/>
        <p:txBody>
          <a:bodyPr/>
          <a:lstStyle/>
          <a:p>
            <a:fld id="{9E104D0F-F07C-450D-8DE4-E7F416492908}" type="slidenum">
              <a:rPr lang="en-US" smtClean="0"/>
              <a:t>27</a:t>
            </a:fld>
            <a:endParaRPr lang="en-US"/>
          </a:p>
        </p:txBody>
      </p:sp>
    </p:spTree>
    <p:extLst>
      <p:ext uri="{BB962C8B-B14F-4D97-AF65-F5344CB8AC3E}">
        <p14:creationId xmlns:p14="http://schemas.microsoft.com/office/powerpoint/2010/main" val="2159042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Lessons learned</a:t>
            </a:r>
          </a:p>
        </p:txBody>
      </p:sp>
      <p:sp>
        <p:nvSpPr>
          <p:cNvPr id="4" name="Slide Number Placeholder 3"/>
          <p:cNvSpPr>
            <a:spLocks noGrp="1"/>
          </p:cNvSpPr>
          <p:nvPr>
            <p:ph type="sldNum" sz="quarter" idx="5"/>
          </p:nvPr>
        </p:nvSpPr>
        <p:spPr/>
        <p:txBody>
          <a:bodyPr/>
          <a:lstStyle/>
          <a:p>
            <a:fld id="{9E104D0F-F07C-450D-8DE4-E7F416492908}" type="slidenum">
              <a:rPr lang="en-US" smtClean="0"/>
              <a:t>28</a:t>
            </a:fld>
            <a:endParaRPr lang="en-US"/>
          </a:p>
        </p:txBody>
      </p:sp>
    </p:spTree>
    <p:extLst>
      <p:ext uri="{BB962C8B-B14F-4D97-AF65-F5344CB8AC3E}">
        <p14:creationId xmlns:p14="http://schemas.microsoft.com/office/powerpoint/2010/main" val="3908357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marL="0" indent="0" eaLnBrk="1">
              <a:buFontTx/>
              <a:buNone/>
              <a:defRPr/>
            </a:pPr>
            <a:endParaRPr lang="en-US" dirty="0"/>
          </a:p>
          <a:p>
            <a:pPr eaLnBrk="1">
              <a:defRPr/>
            </a:pPr>
            <a:endParaRPr lang="en-US" dirty="0"/>
          </a:p>
          <a:p>
            <a:pPr marL="342900" indent="-342900" eaLnBrk="1">
              <a:buFontTx/>
              <a:buChar char="-"/>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04D0F-F07C-450D-8DE4-E7F416492908}" type="slidenum">
              <a:rPr lang="en-US" smtClean="0"/>
              <a:t>30</a:t>
            </a:fld>
            <a:endParaRPr lang="en-US"/>
          </a:p>
        </p:txBody>
      </p:sp>
    </p:spTree>
    <p:extLst>
      <p:ext uri="{BB962C8B-B14F-4D97-AF65-F5344CB8AC3E}">
        <p14:creationId xmlns:p14="http://schemas.microsoft.com/office/powerpoint/2010/main" val="318679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Transportation emissions are growing, because even though our vehicles are getting cleaner, we are driving more miles</a:t>
            </a:r>
            <a:endParaRPr lang="en-US" dirty="0"/>
          </a:p>
          <a:p>
            <a:endParaRPr lang="en-US" dirty="0"/>
          </a:p>
        </p:txBody>
      </p:sp>
      <p:sp>
        <p:nvSpPr>
          <p:cNvPr id="4" name="Slide Number Placeholder 3"/>
          <p:cNvSpPr>
            <a:spLocks noGrp="1"/>
          </p:cNvSpPr>
          <p:nvPr>
            <p:ph type="sldNum" sz="quarter" idx="5"/>
          </p:nvPr>
        </p:nvSpPr>
        <p:spPr/>
        <p:txBody>
          <a:bodyPr/>
          <a:lstStyle/>
          <a:p>
            <a:fld id="{9E104D0F-F07C-450D-8DE4-E7F416492908}" type="slidenum">
              <a:rPr lang="en-US" smtClean="0"/>
              <a:t>3</a:t>
            </a:fld>
            <a:endParaRPr lang="en-US"/>
          </a:p>
        </p:txBody>
      </p:sp>
    </p:spTree>
    <p:extLst>
      <p:ext uri="{BB962C8B-B14F-4D97-AF65-F5344CB8AC3E}">
        <p14:creationId xmlns:p14="http://schemas.microsoft.com/office/powerpoint/2010/main" val="72395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dirty="0"/>
          </a:p>
          <a:p>
            <a:pPr marL="285750" indent="-285750">
              <a:buFont typeface="Arial" panose="020B0604020202020204" pitchFamily="34" charset="0"/>
              <a:buChar char="•"/>
            </a:pPr>
            <a:r>
              <a:rPr lang="en-US" dirty="0"/>
              <a:t>Ride-hailing is an increasing percentage of miles, particularly in urban cores, with impacts on congestion and ridership on other modes</a:t>
            </a:r>
          </a:p>
          <a:p>
            <a:pPr marL="285750" indent="-285750">
              <a:buFont typeface="Arial" panose="020B0604020202020204" pitchFamily="34" charset="0"/>
              <a:buChar char="•"/>
            </a:pPr>
            <a:r>
              <a:rPr lang="en-US" dirty="0"/>
              <a:t>Potentially add new report on impact of </a:t>
            </a:r>
            <a:r>
              <a:rPr lang="en-US" dirty="0" err="1"/>
              <a:t>ridehailing</a:t>
            </a:r>
            <a:r>
              <a:rPr lang="en-US" dirty="0"/>
              <a:t> on transit (either here or later)</a:t>
            </a:r>
            <a:br>
              <a:rPr lang="en-US" dirty="0"/>
            </a:br>
            <a:endParaRPr lang="en-US" dirty="0"/>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553222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en-US" dirty="0"/>
              <a:t>When we were working on this report </a:t>
            </a:r>
            <a:r>
              <a:rPr lang="en-US" dirty="0" err="1"/>
              <a:t>ridehailing</a:t>
            </a:r>
            <a:r>
              <a:rPr lang="en-US" dirty="0"/>
              <a:t> was in the middle of tremendous growth– obviously the last couple of years have been different, but it’s still a </a:t>
            </a:r>
            <a:r>
              <a:rPr lang="en-US" dirty="0" err="1"/>
              <a:t>ridehailing</a:t>
            </a:r>
            <a:r>
              <a:rPr lang="en-US" dirty="0"/>
              <a:t> as the test case for other types of emerging technology we don’t have good data on yet (AVs, delivery)</a:t>
            </a:r>
          </a:p>
        </p:txBody>
      </p:sp>
      <p:sp>
        <p:nvSpPr>
          <p:cNvPr id="4" name="Slide Number Placeholder 3"/>
          <p:cNvSpPr>
            <a:spLocks noGrp="1"/>
          </p:cNvSpPr>
          <p:nvPr>
            <p:ph type="sldNum" sz="quarter" idx="10"/>
          </p:nvPr>
        </p:nvSpPr>
        <p:spPr/>
        <p:txBody>
          <a:bodyPr/>
          <a:lstStyle/>
          <a:p>
            <a:fld id="{B95BDA26-8185-4797-A0BF-8E5A46575D6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142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Ridehailing</a:t>
            </a:r>
            <a:r>
              <a:rPr lang="en-US" dirty="0"/>
              <a:t> can be part of the solution. But is it yet?</a:t>
            </a:r>
          </a:p>
        </p:txBody>
      </p:sp>
      <p:sp>
        <p:nvSpPr>
          <p:cNvPr id="4" name="Slide Number Placeholder 3"/>
          <p:cNvSpPr>
            <a:spLocks noGrp="1"/>
          </p:cNvSpPr>
          <p:nvPr>
            <p:ph type="sldNum" sz="quarter" idx="5"/>
          </p:nvPr>
        </p:nvSpPr>
        <p:spPr/>
        <p:txBody>
          <a:bodyPr/>
          <a:lstStyle/>
          <a:p>
            <a:fld id="{9E104D0F-F07C-450D-8DE4-E7F416492908}" type="slidenum">
              <a:rPr lang="en-US" smtClean="0"/>
              <a:t>6</a:t>
            </a:fld>
            <a:endParaRPr lang="en-US"/>
          </a:p>
        </p:txBody>
      </p:sp>
    </p:spTree>
    <p:extLst>
      <p:ext uri="{BB962C8B-B14F-4D97-AF65-F5344CB8AC3E}">
        <p14:creationId xmlns:p14="http://schemas.microsoft.com/office/powerpoint/2010/main" val="144440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research has been done on congestion impacts of ride hailing, but we were focused on two key questions</a:t>
            </a:r>
          </a:p>
        </p:txBody>
      </p:sp>
      <p:sp>
        <p:nvSpPr>
          <p:cNvPr id="4" name="Slide Number Placeholder 3"/>
          <p:cNvSpPr>
            <a:spLocks noGrp="1"/>
          </p:cNvSpPr>
          <p:nvPr>
            <p:ph type="sldNum" sz="quarter" idx="5"/>
          </p:nvPr>
        </p:nvSpPr>
        <p:spPr/>
        <p:txBody>
          <a:bodyPr/>
          <a:lstStyle/>
          <a:p>
            <a:fld id="{9E104D0F-F07C-450D-8DE4-E7F416492908}" type="slidenum">
              <a:rPr lang="en-US" smtClean="0"/>
              <a:t>7</a:t>
            </a:fld>
            <a:endParaRPr lang="en-US"/>
          </a:p>
        </p:txBody>
      </p:sp>
    </p:spTree>
    <p:extLst>
      <p:ext uri="{BB962C8B-B14F-4D97-AF65-F5344CB8AC3E}">
        <p14:creationId xmlns:p14="http://schemas.microsoft.com/office/powerpoint/2010/main" val="33716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F27C89-C819-4BBB-8AA5-90C2C8F85B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918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 fundamental question– is hailing a ride better or worse than driving yourself the same distance? (can make this audience participation, depending on the audience and </a:t>
            </a:r>
            <a:r>
              <a:rPr lang="en-US"/>
              <a:t>available time)</a:t>
            </a:r>
            <a:endParaRPr lang="en-US" dirty="0"/>
          </a:p>
        </p:txBody>
      </p:sp>
      <p:sp>
        <p:nvSpPr>
          <p:cNvPr id="4" name="Slide Number Placeholder 3"/>
          <p:cNvSpPr>
            <a:spLocks noGrp="1"/>
          </p:cNvSpPr>
          <p:nvPr>
            <p:ph type="sldNum" sz="quarter" idx="5"/>
          </p:nvPr>
        </p:nvSpPr>
        <p:spPr/>
        <p:txBody>
          <a:bodyPr/>
          <a:lstStyle/>
          <a:p>
            <a:fld id="{9E104D0F-F07C-450D-8DE4-E7F416492908}" type="slidenum">
              <a:rPr lang="en-US" smtClean="0"/>
              <a:t>9</a:t>
            </a:fld>
            <a:endParaRPr lang="en-US"/>
          </a:p>
        </p:txBody>
      </p:sp>
    </p:spTree>
    <p:extLst>
      <p:ext uri="{BB962C8B-B14F-4D97-AF65-F5344CB8AC3E}">
        <p14:creationId xmlns:p14="http://schemas.microsoft.com/office/powerpoint/2010/main" val="228875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37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36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5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9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3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078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54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39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6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89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626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41D22-3187-4631-9004-E80FC9F74123}" type="datetimeFigureOut">
              <a:rPr lang="en-US" smtClean="0">
                <a:solidFill>
                  <a:prstClr val="black">
                    <a:tint val="75000"/>
                  </a:prstClr>
                </a:solidFill>
              </a:rPr>
              <a:pPr/>
              <a:t>5/24/2022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7EEE9-A82D-4ABE-ADB4-66765D8493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5950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2.gif"/><Relationship Id="rId4" Type="http://schemas.openxmlformats.org/officeDocument/2006/relationships/image" Target="../media/image35.gif"/></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outdoor, building, man&#10;&#10;Description automatically generated">
            <a:extLst>
              <a:ext uri="{FF2B5EF4-FFF2-40B4-BE49-F238E27FC236}">
                <a16:creationId xmlns:a16="http://schemas.microsoft.com/office/drawing/2014/main" id="{9ED95AFD-C775-4E67-AB41-E46A8CCC8B44}"/>
              </a:ext>
            </a:extLst>
          </p:cNvPr>
          <p:cNvPicPr>
            <a:picLocks noChangeAspect="1"/>
          </p:cNvPicPr>
          <p:nvPr/>
        </p:nvPicPr>
        <p:blipFill rotWithShape="1">
          <a:blip r:embed="rId3">
            <a:extLst>
              <a:ext uri="{28A0092B-C50C-407E-A947-70E740481C1C}">
                <a14:useLocalDpi xmlns:a14="http://schemas.microsoft.com/office/drawing/2010/main" val="0"/>
              </a:ext>
            </a:extLst>
          </a:blip>
          <a:srcRect l="10070" r="-21"/>
          <a:stretch/>
        </p:blipFill>
        <p:spPr>
          <a:xfrm>
            <a:off x="0" y="0"/>
            <a:ext cx="9250326" cy="6858000"/>
          </a:xfrm>
          <a:prstGeom prst="rect">
            <a:avLst/>
          </a:prstGeom>
        </p:spPr>
      </p:pic>
      <p:sp>
        <p:nvSpPr>
          <p:cNvPr id="5" name="TextBox 4"/>
          <p:cNvSpPr txBox="1"/>
          <p:nvPr/>
        </p:nvSpPr>
        <p:spPr>
          <a:xfrm>
            <a:off x="4922874" y="977830"/>
            <a:ext cx="4327452" cy="1690943"/>
          </a:xfrm>
          <a:prstGeom prst="rect">
            <a:avLst/>
          </a:prstGeom>
          <a:solidFill>
            <a:schemeClr val="tx1">
              <a:alpha val="50000"/>
            </a:schemeClr>
          </a:solidFill>
        </p:spPr>
        <p:txBody>
          <a:bodyPr wrap="square" lIns="914400" tIns="365760" rIns="365760" bIns="365760" numCol="1" rtlCol="0" anchor="b" anchorCtr="0">
            <a:noAutofit/>
          </a:bodyPr>
          <a:lstStyle/>
          <a:p>
            <a:r>
              <a:rPr lang="en-US" sz="3200" dirty="0">
                <a:solidFill>
                  <a:prstClr val="white"/>
                </a:solidFill>
              </a:rPr>
              <a:t>Ride-Hailing’s Climate Risks</a:t>
            </a:r>
          </a:p>
        </p:txBody>
      </p:sp>
      <p:sp>
        <p:nvSpPr>
          <p:cNvPr id="3" name="TextBox 2">
            <a:extLst>
              <a:ext uri="{FF2B5EF4-FFF2-40B4-BE49-F238E27FC236}">
                <a16:creationId xmlns:a16="http://schemas.microsoft.com/office/drawing/2014/main" id="{1940ACEB-950A-4CC1-B3BC-8FBFB2D96105}"/>
              </a:ext>
            </a:extLst>
          </p:cNvPr>
          <p:cNvSpPr txBox="1"/>
          <p:nvPr/>
        </p:nvSpPr>
        <p:spPr>
          <a:xfrm>
            <a:off x="5736566" y="4044950"/>
            <a:ext cx="3377272" cy="1554163"/>
          </a:xfrm>
          <a:prstGeom prst="rect">
            <a:avLst/>
          </a:prstGeom>
          <a:solidFill>
            <a:schemeClr val="tx1">
              <a:alpha val="50000"/>
            </a:schemeClr>
          </a:solidFill>
        </p:spPr>
        <p:txBody>
          <a:bodyPr wrap="square" lIns="274320" tIns="182880" rIns="274320" bIns="274320" rtlCol="0" anchor="t" anchorCtr="0">
            <a:spAutoFit/>
          </a:bodyPr>
          <a:lstStyle/>
          <a:p>
            <a:pPr algn="ctr"/>
            <a:endParaRPr lang="en-US" sz="4000" dirty="0"/>
          </a:p>
        </p:txBody>
      </p:sp>
      <p:sp>
        <p:nvSpPr>
          <p:cNvPr id="4" name="TextBox 3">
            <a:extLst>
              <a:ext uri="{FF2B5EF4-FFF2-40B4-BE49-F238E27FC236}">
                <a16:creationId xmlns:a16="http://schemas.microsoft.com/office/drawing/2014/main" id="{7DE2F991-E26E-4FC7-8BC9-5059736C1D48}"/>
              </a:ext>
            </a:extLst>
          </p:cNvPr>
          <p:cNvSpPr txBox="1"/>
          <p:nvPr/>
        </p:nvSpPr>
        <p:spPr>
          <a:xfrm>
            <a:off x="5736566" y="4353212"/>
            <a:ext cx="3312185"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ffectLst/>
                <a:latin typeface="+mj-lt"/>
                <a:ea typeface="Calibri" panose="020F0502020204030204" pitchFamily="34" charset="0"/>
              </a:rPr>
              <a:t>Steering a Growing Industry Toward a Clean Transportation Future </a:t>
            </a:r>
            <a:endParaRPr lang="en-US" b="1" dirty="0">
              <a:solidFill>
                <a:srgbClr val="FFFFFF"/>
              </a:solidFill>
              <a:latin typeface="+mj-lt"/>
            </a:endParaRPr>
          </a:p>
        </p:txBody>
      </p:sp>
      <p:pic>
        <p:nvPicPr>
          <p:cNvPr id="12" name="Picture 11" descr="bracket_white.gif">
            <a:extLst>
              <a:ext uri="{FF2B5EF4-FFF2-40B4-BE49-F238E27FC236}">
                <a16:creationId xmlns:a16="http://schemas.microsoft.com/office/drawing/2014/main" id="{3DD98DA2-2B19-4F51-8154-1FCAC1766810}"/>
              </a:ext>
            </a:extLst>
          </p:cNvPr>
          <p:cNvPicPr>
            <a:picLocks noChangeAspect="1"/>
          </p:cNvPicPr>
          <p:nvPr/>
        </p:nvPicPr>
        <p:blipFill>
          <a:blip r:embed="rId4">
            <a:alphaModFix amt="40000"/>
          </a:blip>
          <a:stretch>
            <a:fillRect/>
          </a:stretch>
        </p:blipFill>
        <p:spPr>
          <a:xfrm>
            <a:off x="5050789" y="1238798"/>
            <a:ext cx="492465" cy="1158115"/>
          </a:xfrm>
          <a:prstGeom prst="rect">
            <a:avLst/>
          </a:prstGeom>
        </p:spPr>
      </p:pic>
      <p:pic>
        <p:nvPicPr>
          <p:cNvPr id="13" name="Picture 12" descr="bracket_white.gif">
            <a:extLst>
              <a:ext uri="{FF2B5EF4-FFF2-40B4-BE49-F238E27FC236}">
                <a16:creationId xmlns:a16="http://schemas.microsoft.com/office/drawing/2014/main" id="{462248FD-7BD0-4A27-A4AF-35959CF9762D}"/>
              </a:ext>
            </a:extLst>
          </p:cNvPr>
          <p:cNvPicPr>
            <a:picLocks noChangeAspect="1"/>
          </p:cNvPicPr>
          <p:nvPr/>
        </p:nvPicPr>
        <p:blipFill>
          <a:blip r:embed="rId4">
            <a:alphaModFix amt="40000"/>
          </a:blip>
          <a:stretch>
            <a:fillRect/>
          </a:stretch>
        </p:blipFill>
        <p:spPr>
          <a:xfrm flipH="1">
            <a:off x="8339941" y="1238798"/>
            <a:ext cx="457200" cy="1158115"/>
          </a:xfrm>
          <a:prstGeom prst="rect">
            <a:avLst/>
          </a:prstGeom>
        </p:spPr>
      </p:pic>
      <p:pic>
        <p:nvPicPr>
          <p:cNvPr id="14" name="Picture 13" descr="logo-unstacked-no-tag.gif">
            <a:extLst>
              <a:ext uri="{FF2B5EF4-FFF2-40B4-BE49-F238E27FC236}">
                <a16:creationId xmlns:a16="http://schemas.microsoft.com/office/drawing/2014/main" id="{9A70A824-0133-461D-8844-A305F7797F63}"/>
              </a:ext>
            </a:extLst>
          </p:cNvPr>
          <p:cNvPicPr>
            <a:picLocks noChangeAspect="1"/>
          </p:cNvPicPr>
          <p:nvPr/>
        </p:nvPicPr>
        <p:blipFill>
          <a:blip r:embed="rId5"/>
          <a:stretch>
            <a:fillRect/>
          </a:stretch>
        </p:blipFill>
        <p:spPr>
          <a:xfrm>
            <a:off x="6305551" y="6138235"/>
            <a:ext cx="2560320" cy="359664"/>
          </a:xfrm>
          <a:prstGeom prst="rect">
            <a:avLst/>
          </a:prstGeom>
        </p:spPr>
      </p:pic>
    </p:spTree>
    <p:extLst>
      <p:ext uri="{BB962C8B-B14F-4D97-AF65-F5344CB8AC3E}">
        <p14:creationId xmlns:p14="http://schemas.microsoft.com/office/powerpoint/2010/main" val="152714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6" y="530007"/>
            <a:ext cx="9117083" cy="913070"/>
          </a:xfrm>
          <a:prstGeom prst="rect">
            <a:avLst/>
          </a:prstGeom>
        </p:spPr>
        <p:txBody>
          <a:bodyPr wrap="square" anchor="t">
            <a:spAutoFit/>
          </a:bodyPr>
          <a:lstStyle/>
          <a:p>
            <a:pPr algn="ctr"/>
            <a:r>
              <a:rPr lang="en-US" sz="3200" baseline="30000" dirty="0">
                <a:solidFill>
                  <a:prstClr val="white"/>
                </a:solidFill>
                <a:cs typeface="Arial"/>
              </a:rPr>
              <a:t>A non-pooled ride-hailing trip emits  </a:t>
            </a:r>
            <a:r>
              <a:rPr lang="en-US" sz="4800" b="1" baseline="30000" dirty="0">
                <a:solidFill>
                  <a:srgbClr val="5668A6"/>
                </a:solidFill>
                <a:cs typeface="Arial"/>
              </a:rPr>
              <a:t>47% more</a:t>
            </a:r>
            <a:r>
              <a:rPr lang="en-US" sz="3200" baseline="30000" dirty="0">
                <a:solidFill>
                  <a:prstClr val="white"/>
                </a:solidFill>
                <a:cs typeface="Arial"/>
              </a:rPr>
              <a:t>  than a comparable private vehicle trip</a:t>
            </a:r>
          </a:p>
        </p:txBody>
      </p:sp>
      <p:pic>
        <p:nvPicPr>
          <p:cNvPr id="8" name="Graphic 7">
            <a:extLst>
              <a:ext uri="{FF2B5EF4-FFF2-40B4-BE49-F238E27FC236}">
                <a16:creationId xmlns:a16="http://schemas.microsoft.com/office/drawing/2014/main" id="{4164C9E7-41B8-4654-BBFC-E79B452FE7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5798" b="6589"/>
          <a:stretch/>
        </p:blipFill>
        <p:spPr>
          <a:xfrm>
            <a:off x="2020181" y="1214438"/>
            <a:ext cx="5103637" cy="5643562"/>
          </a:xfrm>
          <a:prstGeom prst="rect">
            <a:avLst/>
          </a:prstGeom>
        </p:spPr>
      </p:pic>
    </p:spTree>
    <p:extLst>
      <p:ext uri="{BB962C8B-B14F-4D97-AF65-F5344CB8AC3E}">
        <p14:creationId xmlns:p14="http://schemas.microsoft.com/office/powerpoint/2010/main" val="158551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645C4F84-8234-4FEF-AF10-93DC576A1832}"/>
              </a:ext>
            </a:extLst>
          </p:cNvPr>
          <p:cNvPicPr>
            <a:picLocks noChangeAspect="1"/>
          </p:cNvPicPr>
          <p:nvPr/>
        </p:nvPicPr>
        <p:blipFill rotWithShape="1">
          <a:blip r:embed="rId3">
            <a:extLst>
              <a:ext uri="{28A0092B-C50C-407E-A947-70E740481C1C}">
                <a14:useLocalDpi xmlns:a14="http://schemas.microsoft.com/office/drawing/2010/main" val="0"/>
              </a:ext>
            </a:extLst>
          </a:blip>
          <a:srcRect t="27135" b="32754"/>
          <a:stretch/>
        </p:blipFill>
        <p:spPr>
          <a:xfrm>
            <a:off x="485774" y="1039375"/>
            <a:ext cx="8172451" cy="5818625"/>
          </a:xfrm>
          <a:prstGeom prst="rect">
            <a:avLst/>
          </a:prstGeom>
        </p:spPr>
      </p:pic>
      <p:sp>
        <p:nvSpPr>
          <p:cNvPr id="4" name="Rectangle 3">
            <a:extLst>
              <a:ext uri="{FF2B5EF4-FFF2-40B4-BE49-F238E27FC236}">
                <a16:creationId xmlns:a16="http://schemas.microsoft.com/office/drawing/2014/main" id="{F437F000-5511-41AA-8509-BE93812ECC52}"/>
              </a:ext>
            </a:extLst>
          </p:cNvPr>
          <p:cNvSpPr/>
          <p:nvPr/>
        </p:nvSpPr>
        <p:spPr>
          <a:xfrm>
            <a:off x="26916" y="444279"/>
            <a:ext cx="9117083" cy="646331"/>
          </a:xfrm>
          <a:prstGeom prst="rect">
            <a:avLst/>
          </a:prstGeom>
        </p:spPr>
        <p:txBody>
          <a:bodyPr wrap="square" anchor="t">
            <a:spAutoFit/>
          </a:bodyPr>
          <a:lstStyle/>
          <a:p>
            <a:pPr algn="ctr"/>
            <a:r>
              <a:rPr lang="en-US" sz="5400" b="1" baseline="30000" dirty="0">
                <a:solidFill>
                  <a:prstClr val="white"/>
                </a:solidFill>
                <a:cs typeface="Arial"/>
              </a:rPr>
              <a:t>Deadheading</a:t>
            </a:r>
          </a:p>
        </p:txBody>
      </p:sp>
    </p:spTree>
    <p:extLst>
      <p:ext uri="{BB962C8B-B14F-4D97-AF65-F5344CB8AC3E}">
        <p14:creationId xmlns:p14="http://schemas.microsoft.com/office/powerpoint/2010/main" val="147936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CB429-9986-4B39-97DE-7774A6F969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11"/>
          <a:stretch/>
        </p:blipFill>
        <p:spPr>
          <a:xfrm>
            <a:off x="0" y="0"/>
            <a:ext cx="9144000" cy="6858000"/>
          </a:xfrm>
          <a:prstGeom prst="rect">
            <a:avLst/>
          </a:prstGeom>
        </p:spPr>
      </p:pic>
    </p:spTree>
    <p:extLst>
      <p:ext uri="{BB962C8B-B14F-4D97-AF65-F5344CB8AC3E}">
        <p14:creationId xmlns:p14="http://schemas.microsoft.com/office/powerpoint/2010/main" val="2292392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6" y="530007"/>
            <a:ext cx="9117083" cy="872034"/>
          </a:xfrm>
          <a:prstGeom prst="rect">
            <a:avLst/>
          </a:prstGeom>
        </p:spPr>
        <p:txBody>
          <a:bodyPr wrap="square" anchor="t">
            <a:spAutoFit/>
          </a:bodyPr>
          <a:lstStyle/>
          <a:p>
            <a:pPr algn="ctr"/>
            <a:r>
              <a:rPr lang="en-US" sz="3200" baseline="30000" dirty="0">
                <a:solidFill>
                  <a:prstClr val="white"/>
                </a:solidFill>
                <a:cs typeface="Arial"/>
              </a:rPr>
              <a:t>Pooling </a:t>
            </a:r>
            <a:r>
              <a:rPr lang="en-US" sz="4400" baseline="30000" dirty="0">
                <a:solidFill>
                  <a:srgbClr val="5668A6"/>
                </a:solidFill>
                <a:cs typeface="Arial"/>
              </a:rPr>
              <a:t>essentially eliminates </a:t>
            </a:r>
            <a:r>
              <a:rPr lang="en-US" sz="3200" baseline="30000" dirty="0">
                <a:solidFill>
                  <a:prstClr val="white"/>
                </a:solidFill>
                <a:cs typeface="Arial"/>
              </a:rPr>
              <a:t>climate disadvantage of ride-hailing compared to private vehicles</a:t>
            </a:r>
          </a:p>
        </p:txBody>
      </p:sp>
      <p:pic>
        <p:nvPicPr>
          <p:cNvPr id="8" name="Graphic 7">
            <a:extLst>
              <a:ext uri="{FF2B5EF4-FFF2-40B4-BE49-F238E27FC236}">
                <a16:creationId xmlns:a16="http://schemas.microsoft.com/office/drawing/2014/main" id="{4164C9E7-41B8-4654-BBFC-E79B452FE7B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4010" b="8253"/>
          <a:stretch/>
        </p:blipFill>
        <p:spPr>
          <a:xfrm>
            <a:off x="838958" y="966024"/>
            <a:ext cx="6654042" cy="5705362"/>
          </a:xfrm>
          <a:prstGeom prst="rect">
            <a:avLst/>
          </a:prstGeom>
        </p:spPr>
      </p:pic>
    </p:spTree>
    <p:extLst>
      <p:ext uri="{BB962C8B-B14F-4D97-AF65-F5344CB8AC3E}">
        <p14:creationId xmlns:p14="http://schemas.microsoft.com/office/powerpoint/2010/main" val="890419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ueling an electric vehicle.">
            <a:extLst>
              <a:ext uri="{FF2B5EF4-FFF2-40B4-BE49-F238E27FC236}">
                <a16:creationId xmlns:a16="http://schemas.microsoft.com/office/drawing/2014/main" id="{A0AD882F-FB8F-4683-831A-E4C94E04B4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57"/>
          <a:stretch/>
        </p:blipFill>
        <p:spPr bwMode="auto">
          <a:xfrm>
            <a:off x="-32329" y="0"/>
            <a:ext cx="9371421"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34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7" y="530007"/>
            <a:ext cx="9117083" cy="872034"/>
          </a:xfrm>
          <a:prstGeom prst="rect">
            <a:avLst/>
          </a:prstGeom>
        </p:spPr>
        <p:txBody>
          <a:bodyPr wrap="square" anchor="t">
            <a:spAutoFit/>
          </a:bodyPr>
          <a:lstStyle/>
          <a:p>
            <a:pPr algn="ctr"/>
            <a:r>
              <a:rPr lang="en-US" sz="3200" baseline="30000" dirty="0">
                <a:solidFill>
                  <a:prstClr val="white"/>
                </a:solidFill>
                <a:cs typeface="Arial"/>
              </a:rPr>
              <a:t>An electric, pooled ride-hailing trip can cut emissions by </a:t>
            </a:r>
            <a:r>
              <a:rPr lang="en-US" sz="4400" b="1" baseline="30000" dirty="0">
                <a:solidFill>
                  <a:srgbClr val="5668A6"/>
                </a:solidFill>
                <a:cs typeface="Arial"/>
              </a:rPr>
              <a:t>68% </a:t>
            </a:r>
            <a:r>
              <a:rPr lang="en-US" sz="3200" baseline="30000" dirty="0">
                <a:solidFill>
                  <a:prstClr val="white"/>
                </a:solidFill>
                <a:cs typeface="Arial"/>
              </a:rPr>
              <a:t>compared with a private vehicle trip</a:t>
            </a:r>
          </a:p>
        </p:txBody>
      </p:sp>
      <p:pic>
        <p:nvPicPr>
          <p:cNvPr id="8" name="Graphic 7">
            <a:extLst>
              <a:ext uri="{FF2B5EF4-FFF2-40B4-BE49-F238E27FC236}">
                <a16:creationId xmlns:a16="http://schemas.microsoft.com/office/drawing/2014/main" id="{4164C9E7-41B8-4654-BBFC-E79B452FE7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58" y="1744537"/>
            <a:ext cx="9117084" cy="4770567"/>
          </a:xfrm>
          <a:prstGeom prst="rect">
            <a:avLst/>
          </a:prstGeom>
        </p:spPr>
      </p:pic>
    </p:spTree>
    <p:extLst>
      <p:ext uri="{BB962C8B-B14F-4D97-AF65-F5344CB8AC3E}">
        <p14:creationId xmlns:p14="http://schemas.microsoft.com/office/powerpoint/2010/main" val="1386740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narrow city street with a building in the rain&#10;&#10;Description automatically generated">
            <a:extLst>
              <a:ext uri="{FF2B5EF4-FFF2-40B4-BE49-F238E27FC236}">
                <a16:creationId xmlns:a16="http://schemas.microsoft.com/office/drawing/2014/main" id="{89446D73-B57A-42BF-AB1D-DE0C96F38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6796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59AE01B-0818-4F1B-A279-102BDC94DAF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9537"/>
          <a:stretch/>
        </p:blipFill>
        <p:spPr>
          <a:xfrm>
            <a:off x="-148891" y="1379348"/>
            <a:ext cx="9441782" cy="3774053"/>
          </a:xfrm>
          <a:prstGeom prst="rect">
            <a:avLst/>
          </a:prstGeom>
        </p:spPr>
      </p:pic>
      <p:sp>
        <p:nvSpPr>
          <p:cNvPr id="2" name="TextBox 1">
            <a:extLst>
              <a:ext uri="{FF2B5EF4-FFF2-40B4-BE49-F238E27FC236}">
                <a16:creationId xmlns:a16="http://schemas.microsoft.com/office/drawing/2014/main" id="{EC3DC3F5-E124-D021-3926-B0297D257AF3}"/>
              </a:ext>
            </a:extLst>
          </p:cNvPr>
          <p:cNvSpPr txBox="1"/>
          <p:nvPr/>
        </p:nvSpPr>
        <p:spPr>
          <a:xfrm flipH="1">
            <a:off x="480446" y="5676384"/>
            <a:ext cx="8245099" cy="584775"/>
          </a:xfrm>
          <a:prstGeom prst="rect">
            <a:avLst/>
          </a:prstGeom>
          <a:noFill/>
        </p:spPr>
        <p:txBody>
          <a:bodyPr wrap="square" rtlCol="0">
            <a:spAutoFit/>
          </a:bodyPr>
          <a:lstStyle/>
          <a:p>
            <a:pPr algn="ctr"/>
            <a:r>
              <a:rPr lang="en-US" sz="1600" dirty="0" err="1">
                <a:solidFill>
                  <a:schemeClr val="bg1"/>
                </a:solidFill>
              </a:rPr>
              <a:t>Circella</a:t>
            </a:r>
            <a:r>
              <a:rPr lang="en-US" sz="1600" dirty="0">
                <a:solidFill>
                  <a:schemeClr val="bg1"/>
                </a:solidFill>
              </a:rPr>
              <a:t>, Giovanni, G Matson, Farzad Alemi, and S Handy. 2019. “Panel Study of Emerging Transportation Technologies and Trends in California: Phase 2 Data Collection”</a:t>
            </a:r>
          </a:p>
        </p:txBody>
      </p:sp>
      <p:sp>
        <p:nvSpPr>
          <p:cNvPr id="4" name="Rectangle 3">
            <a:extLst>
              <a:ext uri="{FF2B5EF4-FFF2-40B4-BE49-F238E27FC236}">
                <a16:creationId xmlns:a16="http://schemas.microsoft.com/office/drawing/2014/main" id="{AFAC34A6-D01A-129F-0679-4B6E01E8E66A}"/>
              </a:ext>
            </a:extLst>
          </p:cNvPr>
          <p:cNvSpPr/>
          <p:nvPr/>
        </p:nvSpPr>
        <p:spPr>
          <a:xfrm>
            <a:off x="26917" y="514509"/>
            <a:ext cx="9117083" cy="420628"/>
          </a:xfrm>
          <a:prstGeom prst="rect">
            <a:avLst/>
          </a:prstGeom>
        </p:spPr>
        <p:txBody>
          <a:bodyPr wrap="square" anchor="t">
            <a:spAutoFit/>
          </a:bodyPr>
          <a:lstStyle/>
          <a:p>
            <a:pPr algn="ctr"/>
            <a:r>
              <a:rPr lang="en-US" sz="3200" baseline="30000" dirty="0">
                <a:solidFill>
                  <a:prstClr val="white"/>
                </a:solidFill>
                <a:cs typeface="Arial"/>
              </a:rPr>
              <a:t>Ride-hailing users often would have used </a:t>
            </a:r>
            <a:r>
              <a:rPr lang="en-US" sz="3200" b="1" baseline="30000" dirty="0">
                <a:solidFill>
                  <a:srgbClr val="FF0093"/>
                </a:solidFill>
                <a:cs typeface="Arial"/>
              </a:rPr>
              <a:t>lower-carbon modes </a:t>
            </a:r>
            <a:r>
              <a:rPr lang="en-US" sz="3200" baseline="30000" dirty="0">
                <a:solidFill>
                  <a:prstClr val="white"/>
                </a:solidFill>
                <a:cs typeface="Arial"/>
              </a:rPr>
              <a:t>rather than </a:t>
            </a:r>
            <a:r>
              <a:rPr lang="en-US" sz="3200" b="1" baseline="30000" dirty="0">
                <a:solidFill>
                  <a:srgbClr val="5668A6"/>
                </a:solidFill>
                <a:cs typeface="Arial"/>
              </a:rPr>
              <a:t>cars</a:t>
            </a:r>
          </a:p>
        </p:txBody>
      </p:sp>
    </p:spTree>
    <p:extLst>
      <p:ext uri="{BB962C8B-B14F-4D97-AF65-F5344CB8AC3E}">
        <p14:creationId xmlns:p14="http://schemas.microsoft.com/office/powerpoint/2010/main" val="2595503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04234D0-805E-4111-9F3E-A1F04E3B81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400" y="196773"/>
            <a:ext cx="7124700" cy="6446158"/>
          </a:xfrm>
          <a:prstGeom prst="rect">
            <a:avLst/>
          </a:prstGeom>
        </p:spPr>
      </p:pic>
    </p:spTree>
    <p:extLst>
      <p:ext uri="{BB962C8B-B14F-4D97-AF65-F5344CB8AC3E}">
        <p14:creationId xmlns:p14="http://schemas.microsoft.com/office/powerpoint/2010/main" val="982224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55DCA25-1294-4D62-B28A-506E7DB12F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1026337"/>
            <a:ext cx="9029700" cy="4724843"/>
          </a:xfrm>
          <a:prstGeom prst="rect">
            <a:avLst/>
          </a:prstGeom>
        </p:spPr>
      </p:pic>
      <p:sp>
        <p:nvSpPr>
          <p:cNvPr id="4" name="Rectangle 3">
            <a:extLst>
              <a:ext uri="{FF2B5EF4-FFF2-40B4-BE49-F238E27FC236}">
                <a16:creationId xmlns:a16="http://schemas.microsoft.com/office/drawing/2014/main" id="{954BD8E4-009F-17B5-AC4C-F89E07A0BD68}"/>
              </a:ext>
            </a:extLst>
          </p:cNvPr>
          <p:cNvSpPr/>
          <p:nvPr/>
        </p:nvSpPr>
        <p:spPr>
          <a:xfrm>
            <a:off x="26917" y="499011"/>
            <a:ext cx="9117083" cy="748923"/>
          </a:xfrm>
          <a:prstGeom prst="rect">
            <a:avLst/>
          </a:prstGeom>
        </p:spPr>
        <p:txBody>
          <a:bodyPr wrap="square" anchor="t">
            <a:spAutoFit/>
          </a:bodyPr>
          <a:lstStyle/>
          <a:p>
            <a:pPr algn="ctr"/>
            <a:r>
              <a:rPr lang="en-US" sz="3200" baseline="30000" dirty="0">
                <a:solidFill>
                  <a:prstClr val="white"/>
                </a:solidFill>
                <a:cs typeface="Arial"/>
              </a:rPr>
              <a:t>Combining </a:t>
            </a:r>
            <a:r>
              <a:rPr lang="en-US" sz="3200" b="1" baseline="30000" dirty="0">
                <a:solidFill>
                  <a:srgbClr val="5668A6"/>
                </a:solidFill>
                <a:cs typeface="Arial"/>
              </a:rPr>
              <a:t>pooled ride-hailing </a:t>
            </a:r>
            <a:r>
              <a:rPr lang="en-US" sz="3200" baseline="30000" dirty="0">
                <a:solidFill>
                  <a:prstClr val="white"/>
                </a:solidFill>
                <a:cs typeface="Arial"/>
              </a:rPr>
              <a:t>with other </a:t>
            </a:r>
            <a:r>
              <a:rPr lang="en-US" sz="3200" b="1" baseline="30000" dirty="0">
                <a:solidFill>
                  <a:srgbClr val="FF0093"/>
                </a:solidFill>
                <a:cs typeface="Arial"/>
              </a:rPr>
              <a:t>low carbon modes </a:t>
            </a:r>
            <a:r>
              <a:rPr lang="en-US" sz="3200" baseline="30000" dirty="0">
                <a:solidFill>
                  <a:prstClr val="white"/>
                </a:solidFill>
                <a:cs typeface="Arial"/>
              </a:rPr>
              <a:t>can further cut emissions</a:t>
            </a:r>
          </a:p>
        </p:txBody>
      </p:sp>
    </p:spTree>
    <p:extLst>
      <p:ext uri="{BB962C8B-B14F-4D97-AF65-F5344CB8AC3E}">
        <p14:creationId xmlns:p14="http://schemas.microsoft.com/office/powerpoint/2010/main" val="3813128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766648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EEB"/>
        </a:solidFill>
        <a:effectLst/>
      </p:bgPr>
    </p:bg>
    <p:spTree>
      <p:nvGrpSpPr>
        <p:cNvPr id="1" name=""/>
        <p:cNvGrpSpPr/>
        <p:nvPr/>
      </p:nvGrpSpPr>
      <p:grpSpPr>
        <a:xfrm>
          <a:off x="0" y="0"/>
          <a:ext cx="0" cy="0"/>
          <a:chOff x="0" y="0"/>
          <a:chExt cx="0" cy="0"/>
        </a:xfrm>
      </p:grpSpPr>
      <p:sp>
        <p:nvSpPr>
          <p:cNvPr id="6" name="TextBox 5"/>
          <p:cNvSpPr txBox="1"/>
          <p:nvPr/>
        </p:nvSpPr>
        <p:spPr>
          <a:xfrm>
            <a:off x="0" y="2459504"/>
            <a:ext cx="914400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Calibri"/>
                <a:ea typeface="+mn-ea"/>
                <a:cs typeface="+mn-cs"/>
              </a:rPr>
              <a:t>What can we do to reduce emissions from ride-hailing?</a:t>
            </a:r>
          </a:p>
        </p:txBody>
      </p:sp>
    </p:spTree>
    <p:extLst>
      <p:ext uri="{BB962C8B-B14F-4D97-AF65-F5344CB8AC3E}">
        <p14:creationId xmlns:p14="http://schemas.microsoft.com/office/powerpoint/2010/main" val="2639799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69C66-218B-4291-AF51-5CF1BD6D2ABA}"/>
              </a:ext>
            </a:extLst>
          </p:cNvPr>
          <p:cNvSpPr txBox="1"/>
          <p:nvPr/>
        </p:nvSpPr>
        <p:spPr>
          <a:xfrm>
            <a:off x="650081" y="1166842"/>
            <a:ext cx="7843837"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noProof="0" dirty="0">
                <a:solidFill>
                  <a:prstClr val="white"/>
                </a:solidFill>
                <a:latin typeface="Calibri"/>
              </a:rPr>
              <a:t>Electrify ride-hailing vehicles</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Increase</a:t>
            </a:r>
            <a:r>
              <a:rPr kumimoji="0" lang="en-US" sz="3600" b="0" i="0" u="none" strike="noStrike" kern="1200" cap="none" spc="0" normalizeH="0" noProof="0" dirty="0">
                <a:ln>
                  <a:noFill/>
                </a:ln>
                <a:solidFill>
                  <a:prstClr val="white"/>
                </a:solidFill>
                <a:effectLst/>
                <a:uLnTx/>
                <a:uFillTx/>
                <a:latin typeface="Calibri"/>
                <a:ea typeface="+mn-ea"/>
                <a:cs typeface="+mn-cs"/>
              </a:rPr>
              <a:t> rates of</a:t>
            </a:r>
            <a:r>
              <a:rPr kumimoji="0" lang="en-US" sz="3600" b="0" i="0" u="none" strike="noStrike" kern="1200" cap="none" spc="0" normalizeH="0" baseline="0" noProof="0" dirty="0">
                <a:ln>
                  <a:noFill/>
                </a:ln>
                <a:solidFill>
                  <a:prstClr val="white"/>
                </a:solidFill>
                <a:effectLst/>
                <a:uLnTx/>
                <a:uFillTx/>
                <a:latin typeface="Calibri"/>
                <a:ea typeface="+mn-ea"/>
                <a:cs typeface="+mn-cs"/>
              </a:rPr>
              <a:t> pooling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solidFill>
                <a:prstClr val="white"/>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Reduce deadheading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600" dirty="0">
              <a:solidFill>
                <a:prstClr val="white"/>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noProof="0" dirty="0">
                <a:solidFill>
                  <a:prstClr val="white"/>
                </a:solidFill>
                <a:latin typeface="Calibri"/>
              </a:rPr>
              <a:t>Complement transit, biking and walking</a:t>
            </a:r>
            <a:endParaRPr kumimoji="0" lang="en-US" sz="3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431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2BE046-6B72-4CAC-9D86-D11847B95131}"/>
              </a:ext>
            </a:extLst>
          </p:cNvPr>
          <p:cNvPicPr>
            <a:picLocks noChangeAspect="1"/>
          </p:cNvPicPr>
          <p:nvPr/>
        </p:nvPicPr>
        <p:blipFill>
          <a:blip r:embed="rId3"/>
          <a:stretch>
            <a:fillRect/>
          </a:stretch>
        </p:blipFill>
        <p:spPr>
          <a:xfrm>
            <a:off x="0" y="1930024"/>
            <a:ext cx="9144000" cy="2997951"/>
          </a:xfrm>
          <a:prstGeom prst="rect">
            <a:avLst/>
          </a:prstGeom>
        </p:spPr>
      </p:pic>
    </p:spTree>
    <p:extLst>
      <p:ext uri="{BB962C8B-B14F-4D97-AF65-F5344CB8AC3E}">
        <p14:creationId xmlns:p14="http://schemas.microsoft.com/office/powerpoint/2010/main" val="175857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D654C-A73A-4381-8BCC-C21294F30752}"/>
              </a:ext>
            </a:extLst>
          </p:cNvPr>
          <p:cNvPicPr>
            <a:picLocks noChangeAspect="1"/>
          </p:cNvPicPr>
          <p:nvPr/>
        </p:nvPicPr>
        <p:blipFill>
          <a:blip r:embed="rId3"/>
          <a:stretch>
            <a:fillRect/>
          </a:stretch>
        </p:blipFill>
        <p:spPr>
          <a:xfrm>
            <a:off x="0" y="855662"/>
            <a:ext cx="9144000" cy="5043160"/>
          </a:xfrm>
          <a:prstGeom prst="rect">
            <a:avLst/>
          </a:prstGeom>
        </p:spPr>
      </p:pic>
    </p:spTree>
    <p:extLst>
      <p:ext uri="{BB962C8B-B14F-4D97-AF65-F5344CB8AC3E}">
        <p14:creationId xmlns:p14="http://schemas.microsoft.com/office/powerpoint/2010/main" val="2045980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278F1F5-13A5-2CCB-D15E-22546F318ECD}"/>
              </a:ext>
            </a:extLst>
          </p:cNvPr>
          <p:cNvGraphicFramePr>
            <a:graphicFrameLocks/>
          </p:cNvGraphicFramePr>
          <p:nvPr>
            <p:extLst>
              <p:ext uri="{D42A27DB-BD31-4B8C-83A1-F6EECF244321}">
                <p14:modId xmlns:p14="http://schemas.microsoft.com/office/powerpoint/2010/main" val="1583643164"/>
              </p:ext>
            </p:extLst>
          </p:nvPr>
        </p:nvGraphicFramePr>
        <p:xfrm>
          <a:off x="418455" y="453326"/>
          <a:ext cx="8539566" cy="59513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0495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16" y="530007"/>
            <a:ext cx="9117083" cy="543739"/>
          </a:xfrm>
          <a:prstGeom prst="rect">
            <a:avLst/>
          </a:prstGeom>
        </p:spPr>
        <p:txBody>
          <a:bodyPr wrap="square" anchor="t">
            <a:spAutoFit/>
          </a:bodyPr>
          <a:lstStyle/>
          <a:p>
            <a:pPr algn="ctr"/>
            <a:r>
              <a:rPr lang="en-US" sz="4400" b="1" baseline="30000" dirty="0">
                <a:solidFill>
                  <a:prstClr val="white"/>
                </a:solidFill>
                <a:cs typeface="Arial"/>
              </a:rPr>
              <a:t>Key concern: Impacts to drivers</a:t>
            </a:r>
          </a:p>
        </p:txBody>
      </p:sp>
      <p:sp>
        <p:nvSpPr>
          <p:cNvPr id="2" name="TextBox 1">
            <a:extLst>
              <a:ext uri="{FF2B5EF4-FFF2-40B4-BE49-F238E27FC236}">
                <a16:creationId xmlns:a16="http://schemas.microsoft.com/office/drawing/2014/main" id="{EE3AB35B-FE7B-4F89-0719-D83E3BAD87E5}"/>
              </a:ext>
            </a:extLst>
          </p:cNvPr>
          <p:cNvSpPr txBox="1"/>
          <p:nvPr/>
        </p:nvSpPr>
        <p:spPr>
          <a:xfrm>
            <a:off x="880965" y="2268305"/>
            <a:ext cx="7408984" cy="2308324"/>
          </a:xfrm>
          <a:prstGeom prst="rect">
            <a:avLst/>
          </a:prstGeom>
          <a:noFill/>
        </p:spPr>
        <p:txBody>
          <a:bodyPr wrap="square" rtlCol="0">
            <a:spAutoFit/>
          </a:bodyPr>
          <a:lstStyle/>
          <a:p>
            <a:r>
              <a:rPr lang="en-US" sz="2400" b="1" dirty="0">
                <a:solidFill>
                  <a:schemeClr val="bg1"/>
                </a:solidFill>
                <a:latin typeface="UCSMercury"/>
              </a:rPr>
              <a:t>UCS estimate: it would </a:t>
            </a:r>
            <a:r>
              <a:rPr lang="en-US" sz="2400" b="1" i="0" dirty="0">
                <a:solidFill>
                  <a:schemeClr val="bg1"/>
                </a:solidFill>
                <a:effectLst/>
                <a:latin typeface="UCSMercury"/>
              </a:rPr>
              <a:t>cost less than 4 cents per mile for Uber and Lyft to cover:</a:t>
            </a:r>
          </a:p>
          <a:p>
            <a:pPr marL="742950" lvl="1" indent="-285750">
              <a:buFont typeface="Arial" panose="020B0604020202020204" pitchFamily="34" charset="0"/>
              <a:buChar char="•"/>
            </a:pPr>
            <a:r>
              <a:rPr lang="en-US" sz="2400" b="1" i="0" dirty="0">
                <a:solidFill>
                  <a:schemeClr val="bg1"/>
                </a:solidFill>
                <a:effectLst/>
                <a:latin typeface="UCSMercury"/>
              </a:rPr>
              <a:t>increased vehicle costs, </a:t>
            </a:r>
          </a:p>
          <a:p>
            <a:pPr marL="742950" lvl="1" indent="-285750">
              <a:buFont typeface="Arial" panose="020B0604020202020204" pitchFamily="34" charset="0"/>
              <a:buChar char="•"/>
            </a:pPr>
            <a:r>
              <a:rPr lang="en-US" sz="2400" b="1" i="0" dirty="0">
                <a:solidFill>
                  <a:schemeClr val="bg1"/>
                </a:solidFill>
                <a:effectLst/>
                <a:latin typeface="UCSMercury"/>
              </a:rPr>
              <a:t>home charger installation</a:t>
            </a:r>
          </a:p>
          <a:p>
            <a:pPr marL="742950" lvl="1" indent="-285750">
              <a:buFont typeface="Arial" panose="020B0604020202020204" pitchFamily="34" charset="0"/>
              <a:buChar char="•"/>
            </a:pPr>
            <a:r>
              <a:rPr lang="en-US" sz="2400" b="1" i="0" dirty="0">
                <a:solidFill>
                  <a:schemeClr val="bg1"/>
                </a:solidFill>
                <a:effectLst/>
                <a:latin typeface="UCSMercury"/>
              </a:rPr>
              <a:t>insurance costs</a:t>
            </a:r>
          </a:p>
          <a:p>
            <a:r>
              <a:rPr lang="en-US" sz="2400" b="1" i="0" dirty="0">
                <a:solidFill>
                  <a:schemeClr val="bg1"/>
                </a:solidFill>
                <a:effectLst/>
                <a:latin typeface="UCSMercury"/>
              </a:rPr>
              <a:t> And allow drivers to save on maintenance and fuel costs</a:t>
            </a:r>
            <a:endParaRPr lang="en-US" sz="2400" dirty="0">
              <a:solidFill>
                <a:schemeClr val="bg1"/>
              </a:solidFill>
            </a:endParaRPr>
          </a:p>
        </p:txBody>
      </p:sp>
    </p:spTree>
    <p:extLst>
      <p:ext uri="{BB962C8B-B14F-4D97-AF65-F5344CB8AC3E}">
        <p14:creationId xmlns:p14="http://schemas.microsoft.com/office/powerpoint/2010/main" val="15591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r graph of costs per mile to meet annual electric vehicle miles traveled targets ">
            <a:extLst>
              <a:ext uri="{FF2B5EF4-FFF2-40B4-BE49-F238E27FC236}">
                <a16:creationId xmlns:a16="http://schemas.microsoft.com/office/drawing/2014/main" id="{3EF308E7-00AC-B25C-1FA7-2C1F322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71500"/>
            <a:ext cx="89916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00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r graph of average savings per ridehailing driver switching to EV">
            <a:extLst>
              <a:ext uri="{FF2B5EF4-FFF2-40B4-BE49-F238E27FC236}">
                <a16:creationId xmlns:a16="http://schemas.microsoft.com/office/drawing/2014/main" id="{476EC17B-DBA8-091A-5AA9-717397BEF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571500"/>
            <a:ext cx="79819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90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7D4B4-9B24-6BB9-23A1-ED1D919C2691}"/>
              </a:ext>
            </a:extLst>
          </p:cNvPr>
          <p:cNvSpPr/>
          <p:nvPr/>
        </p:nvSpPr>
        <p:spPr>
          <a:xfrm>
            <a:off x="26916" y="530007"/>
            <a:ext cx="9117083" cy="543739"/>
          </a:xfrm>
          <a:prstGeom prst="rect">
            <a:avLst/>
          </a:prstGeom>
        </p:spPr>
        <p:txBody>
          <a:bodyPr wrap="square" anchor="t">
            <a:spAutoFit/>
          </a:bodyPr>
          <a:lstStyle/>
          <a:p>
            <a:pPr algn="ctr"/>
            <a:r>
              <a:rPr lang="en-US" sz="4400" b="1" baseline="30000" dirty="0">
                <a:solidFill>
                  <a:prstClr val="white"/>
                </a:solidFill>
                <a:cs typeface="Arial"/>
              </a:rPr>
              <a:t>Lessons Learned</a:t>
            </a:r>
          </a:p>
        </p:txBody>
      </p:sp>
      <p:sp>
        <p:nvSpPr>
          <p:cNvPr id="3" name="TextBox 2">
            <a:extLst>
              <a:ext uri="{FF2B5EF4-FFF2-40B4-BE49-F238E27FC236}">
                <a16:creationId xmlns:a16="http://schemas.microsoft.com/office/drawing/2014/main" id="{25863EC7-ABE2-6F4E-AD7B-F77E467A6B29}"/>
              </a:ext>
            </a:extLst>
          </p:cNvPr>
          <p:cNvSpPr txBox="1"/>
          <p:nvPr/>
        </p:nvSpPr>
        <p:spPr>
          <a:xfrm>
            <a:off x="949569" y="1260993"/>
            <a:ext cx="7244862"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Clean Miles Standard will make a big impact on electrification and GHG emissions, but other policies needed </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Company commitments helped set a strong standard</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It was critical to engage drivers in implementation</a:t>
            </a:r>
          </a:p>
          <a:p>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Getting good data on emissions and other aspects of TNC operations is important for both setting targets and enforcement</a:t>
            </a:r>
          </a:p>
          <a:p>
            <a:pPr marL="285750" indent="-285750">
              <a:buFont typeface="Arial" panose="020B0604020202020204" pitchFamily="34" charset="0"/>
              <a:buChar char="•"/>
            </a:pPr>
            <a:endParaRPr lang="en-US" sz="2400" dirty="0">
              <a:solidFill>
                <a:schemeClr val="bg1"/>
              </a:solidFill>
            </a:endParaRPr>
          </a:p>
          <a:p>
            <a:pPr marL="285750" indent="-285750">
              <a:buFont typeface="Arial" panose="020B0604020202020204" pitchFamily="34" charset="0"/>
              <a:buChar char="•"/>
            </a:pPr>
            <a:r>
              <a:rPr lang="en-US" sz="2400" dirty="0">
                <a:solidFill>
                  <a:schemeClr val="bg1"/>
                </a:solidFill>
              </a:rPr>
              <a:t>The industry has changed since 2018- CMS doesn’t cover on-demand delivery fleets</a:t>
            </a:r>
          </a:p>
        </p:txBody>
      </p:sp>
    </p:spTree>
    <p:extLst>
      <p:ext uri="{BB962C8B-B14F-4D97-AF65-F5344CB8AC3E}">
        <p14:creationId xmlns:p14="http://schemas.microsoft.com/office/powerpoint/2010/main" val="19380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9AF940D-E4D4-4B02-A9E8-15A541B07B27}"/>
              </a:ext>
            </a:extLst>
          </p:cNvPr>
          <p:cNvSpPr txBox="1"/>
          <p:nvPr/>
        </p:nvSpPr>
        <p:spPr>
          <a:xfrm>
            <a:off x="970182" y="2702988"/>
            <a:ext cx="7371068" cy="3711470"/>
          </a:xfrm>
          <a:prstGeom prst="rect">
            <a:avLst/>
          </a:prstGeom>
          <a:solidFill>
            <a:schemeClr val="bg1">
              <a:alpha val="25000"/>
            </a:schemeClr>
          </a:solidFill>
        </p:spPr>
        <p:txBody>
          <a:bodyPr wrap="square" lIns="274320" tIns="182880" rIns="274320" bIns="274320" rtlCol="0" anchor="t" anchorCtr="0">
            <a:spAutoFit/>
          </a:bodyPr>
          <a:lstStyle/>
          <a:p>
            <a:pPr algn="ctr"/>
            <a:endParaRPr lang="en-US" sz="3100">
              <a:solidFill>
                <a:prstClr val="black"/>
              </a:solidFill>
            </a:endParaRPr>
          </a:p>
        </p:txBody>
      </p:sp>
      <p:pic>
        <p:nvPicPr>
          <p:cNvPr id="5122" name="Picture 1" descr="S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801" y="0"/>
            <a:ext cx="1785938" cy="2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2" descr="j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5392" y="0"/>
            <a:ext cx="1785938" cy="2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3" descr="DF.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6773" y="0"/>
            <a:ext cx="1785938" cy="2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descr="MV.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71457" y="0"/>
            <a:ext cx="1785938" cy="2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descr="S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73" y="-15627"/>
            <a:ext cx="2244701" cy="22447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Rectangle 2"/>
          <p:cNvSpPr>
            <a:spLocks noChangeArrowheads="1"/>
          </p:cNvSpPr>
          <p:nvPr/>
        </p:nvSpPr>
        <p:spPr bwMode="auto">
          <a:xfrm>
            <a:off x="2142010" y="3180126"/>
            <a:ext cx="2537147" cy="58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p>
            <a:r>
              <a:rPr lang="en-US" altLang="en-US" sz="3400">
                <a:solidFill>
                  <a:prstClr val="white"/>
                </a:solidFill>
              </a:rPr>
              <a:t>@</a:t>
            </a:r>
            <a:r>
              <a:rPr lang="en-US" altLang="en-US" sz="3400" err="1">
                <a:solidFill>
                  <a:prstClr val="white"/>
                </a:solidFill>
              </a:rPr>
              <a:t>SciNetUCS</a:t>
            </a:r>
            <a:r>
              <a:rPr lang="en-US" altLang="en-US" sz="3400">
                <a:solidFill>
                  <a:prstClr val="white"/>
                </a:solidFill>
              </a:rPr>
              <a:t>  </a:t>
            </a:r>
          </a:p>
        </p:txBody>
      </p:sp>
      <p:sp>
        <p:nvSpPr>
          <p:cNvPr id="5128" name="AutoShape 10" descr="Image result for twitter logo"/>
          <p:cNvSpPr>
            <a:spLocks noChangeAspect="1" noChangeArrowheads="1"/>
          </p:cNvSpPr>
          <p:nvPr/>
        </p:nvSpPr>
        <p:spPr bwMode="auto">
          <a:xfrm>
            <a:off x="4548560" y="-193104"/>
            <a:ext cx="2143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p>
            <a:endParaRPr lang="en-US" altLang="en-US">
              <a:solidFill>
                <a:prstClr val="black"/>
              </a:solidFill>
            </a:endParaRPr>
          </a:p>
        </p:txBody>
      </p:sp>
      <p:sp>
        <p:nvSpPr>
          <p:cNvPr id="5130" name="TextBox 6"/>
          <p:cNvSpPr txBox="1">
            <a:spLocks noChangeArrowheads="1"/>
          </p:cNvSpPr>
          <p:nvPr/>
        </p:nvSpPr>
        <p:spPr bwMode="auto">
          <a:xfrm>
            <a:off x="2219028" y="4149114"/>
            <a:ext cx="5625703" cy="58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p>
            <a:r>
              <a:rPr lang="en-US" altLang="en-US" sz="3400">
                <a:solidFill>
                  <a:prstClr val="white"/>
                </a:solidFill>
              </a:rPr>
              <a:t>ScienceNetwork@ucsusa.org</a:t>
            </a:r>
          </a:p>
        </p:txBody>
      </p:sp>
      <p:pic>
        <p:nvPicPr>
          <p:cNvPr id="2050" name="Picture 2" descr="https://cdn1.iconfinder.com/data/icons/logotypes/32/twitter-128.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4657" y="3193897"/>
            <a:ext cx="705593" cy="705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0.iconfinder.com/data/icons/social-15/200/mail-icon-12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9971" y="4149114"/>
            <a:ext cx="680279" cy="6802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inkedin-logo-copy.png">
            <a:extLst>
              <a:ext uri="{FF2B5EF4-FFF2-40B4-BE49-F238E27FC236}">
                <a16:creationId xmlns:a16="http://schemas.microsoft.com/office/drawing/2014/main" id="{677A7C19-266B-432F-B817-69B87A1E4347}"/>
              </a:ext>
            </a:extLst>
          </p:cNvPr>
          <p:cNvPicPr>
            <a:picLocks noChangeAspect="1"/>
          </p:cNvPicPr>
          <p:nvPr/>
        </p:nvPicPr>
        <p:blipFill>
          <a:blip r:embed="rId10"/>
          <a:stretch>
            <a:fillRect/>
          </a:stretch>
        </p:blipFill>
        <p:spPr>
          <a:xfrm>
            <a:off x="1363663" y="5135217"/>
            <a:ext cx="619886" cy="629411"/>
          </a:xfrm>
          <a:prstGeom prst="rect">
            <a:avLst/>
          </a:prstGeom>
        </p:spPr>
      </p:pic>
      <p:sp>
        <p:nvSpPr>
          <p:cNvPr id="14" name="TextBox 6">
            <a:extLst>
              <a:ext uri="{FF2B5EF4-FFF2-40B4-BE49-F238E27FC236}">
                <a16:creationId xmlns:a16="http://schemas.microsoft.com/office/drawing/2014/main" id="{56C38F67-0BA9-4F90-9346-BB9464D7B47C}"/>
              </a:ext>
            </a:extLst>
          </p:cNvPr>
          <p:cNvSpPr txBox="1">
            <a:spLocks noChangeArrowheads="1"/>
          </p:cNvSpPr>
          <p:nvPr/>
        </p:nvSpPr>
        <p:spPr bwMode="auto">
          <a:xfrm>
            <a:off x="2221605" y="5207663"/>
            <a:ext cx="5625703" cy="58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nchor="t">
            <a:spAutoFit/>
          </a:bodyPr>
          <a:lstStyle/>
          <a:p>
            <a:r>
              <a:rPr lang="en-US" altLang="en-US" sz="3400">
                <a:solidFill>
                  <a:prstClr val="white"/>
                </a:solidFill>
              </a:rPr>
              <a:t>linkedin.</a:t>
            </a:r>
            <a:r>
              <a:rPr lang="en-US" altLang="en-US" sz="3400">
                <a:solidFill>
                  <a:srgbClr val="FFFFFF"/>
                </a:solidFill>
              </a:rPr>
              <a:t>com/groups/8540478</a:t>
            </a:r>
            <a:endParaRPr lang="en-US"/>
          </a:p>
        </p:txBody>
      </p:sp>
    </p:spTree>
    <p:extLst>
      <p:ext uri="{BB962C8B-B14F-4D97-AF65-F5344CB8AC3E}">
        <p14:creationId xmlns:p14="http://schemas.microsoft.com/office/powerpoint/2010/main" val="330161907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92A093-0B9E-4615-B591-F86407BEFF6E}"/>
              </a:ext>
            </a:extLst>
          </p:cNvPr>
          <p:cNvGraphicFramePr>
            <a:graphicFrameLocks/>
          </p:cNvGraphicFramePr>
          <p:nvPr>
            <p:extLst>
              <p:ext uri="{D42A27DB-BD31-4B8C-83A1-F6EECF244321}">
                <p14:modId xmlns:p14="http://schemas.microsoft.com/office/powerpoint/2010/main" val="150814457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819F6CC-DFF0-E0FD-20B4-8B32706E73AF}"/>
              </a:ext>
            </a:extLst>
          </p:cNvPr>
          <p:cNvSpPr txBox="1"/>
          <p:nvPr/>
        </p:nvSpPr>
        <p:spPr>
          <a:xfrm>
            <a:off x="4817654" y="2189701"/>
            <a:ext cx="1688841" cy="369332"/>
          </a:xfrm>
          <a:prstGeom prst="rect">
            <a:avLst/>
          </a:prstGeom>
          <a:noFill/>
        </p:spPr>
        <p:txBody>
          <a:bodyPr wrap="square" rtlCol="0">
            <a:spAutoFit/>
          </a:bodyPr>
          <a:lstStyle/>
          <a:p>
            <a:r>
              <a:rPr lang="en-US">
                <a:solidFill>
                  <a:schemeClr val="bg1"/>
                </a:solidFill>
              </a:rPr>
              <a:t>Transportation</a:t>
            </a:r>
          </a:p>
        </p:txBody>
      </p:sp>
      <p:sp>
        <p:nvSpPr>
          <p:cNvPr id="6" name="TextBox 5">
            <a:extLst>
              <a:ext uri="{FF2B5EF4-FFF2-40B4-BE49-F238E27FC236}">
                <a16:creationId xmlns:a16="http://schemas.microsoft.com/office/drawing/2014/main" id="{DE98619B-5536-48AE-428A-409B9FF9AD5C}"/>
              </a:ext>
            </a:extLst>
          </p:cNvPr>
          <p:cNvSpPr txBox="1"/>
          <p:nvPr/>
        </p:nvSpPr>
        <p:spPr>
          <a:xfrm>
            <a:off x="5234749" y="3549074"/>
            <a:ext cx="1688841" cy="369332"/>
          </a:xfrm>
          <a:prstGeom prst="rect">
            <a:avLst/>
          </a:prstGeom>
          <a:noFill/>
        </p:spPr>
        <p:txBody>
          <a:bodyPr wrap="square" rtlCol="0">
            <a:spAutoFit/>
          </a:bodyPr>
          <a:lstStyle/>
          <a:p>
            <a:r>
              <a:rPr lang="en-US">
                <a:solidFill>
                  <a:schemeClr val="bg1"/>
                </a:solidFill>
              </a:rPr>
              <a:t>Industrial</a:t>
            </a:r>
          </a:p>
        </p:txBody>
      </p:sp>
      <p:sp>
        <p:nvSpPr>
          <p:cNvPr id="7" name="TextBox 6">
            <a:extLst>
              <a:ext uri="{FF2B5EF4-FFF2-40B4-BE49-F238E27FC236}">
                <a16:creationId xmlns:a16="http://schemas.microsoft.com/office/drawing/2014/main" id="{BD98DBE4-AA5C-A170-2862-DE4556D50057}"/>
              </a:ext>
            </a:extLst>
          </p:cNvPr>
          <p:cNvSpPr txBox="1"/>
          <p:nvPr/>
        </p:nvSpPr>
        <p:spPr>
          <a:xfrm>
            <a:off x="6079169" y="5185386"/>
            <a:ext cx="1688841" cy="369332"/>
          </a:xfrm>
          <a:prstGeom prst="rect">
            <a:avLst/>
          </a:prstGeom>
          <a:noFill/>
        </p:spPr>
        <p:txBody>
          <a:bodyPr wrap="square" rtlCol="0">
            <a:spAutoFit/>
          </a:bodyPr>
          <a:lstStyle/>
          <a:p>
            <a:r>
              <a:rPr lang="en-US">
                <a:solidFill>
                  <a:schemeClr val="bg1"/>
                </a:solidFill>
              </a:rPr>
              <a:t>Residential</a:t>
            </a:r>
          </a:p>
        </p:txBody>
      </p:sp>
      <p:sp>
        <p:nvSpPr>
          <p:cNvPr id="8" name="TextBox 7">
            <a:extLst>
              <a:ext uri="{FF2B5EF4-FFF2-40B4-BE49-F238E27FC236}">
                <a16:creationId xmlns:a16="http://schemas.microsoft.com/office/drawing/2014/main" id="{7F3BD829-049D-62D0-808B-848ED638CDE5}"/>
              </a:ext>
            </a:extLst>
          </p:cNvPr>
          <p:cNvSpPr txBox="1"/>
          <p:nvPr/>
        </p:nvSpPr>
        <p:spPr>
          <a:xfrm>
            <a:off x="4962031" y="5386530"/>
            <a:ext cx="1688841" cy="369332"/>
          </a:xfrm>
          <a:prstGeom prst="rect">
            <a:avLst/>
          </a:prstGeom>
          <a:noFill/>
        </p:spPr>
        <p:txBody>
          <a:bodyPr wrap="square" rtlCol="0">
            <a:spAutoFit/>
          </a:bodyPr>
          <a:lstStyle/>
          <a:p>
            <a:r>
              <a:rPr lang="en-US">
                <a:solidFill>
                  <a:schemeClr val="bg1"/>
                </a:solidFill>
              </a:rPr>
              <a:t>Commercial</a:t>
            </a:r>
          </a:p>
        </p:txBody>
      </p:sp>
      <p:sp>
        <p:nvSpPr>
          <p:cNvPr id="9" name="TextBox 8">
            <a:extLst>
              <a:ext uri="{FF2B5EF4-FFF2-40B4-BE49-F238E27FC236}">
                <a16:creationId xmlns:a16="http://schemas.microsoft.com/office/drawing/2014/main" id="{26AE02A5-BD53-2E83-F679-2C1CA611530D}"/>
              </a:ext>
            </a:extLst>
          </p:cNvPr>
          <p:cNvSpPr txBox="1"/>
          <p:nvPr/>
        </p:nvSpPr>
        <p:spPr>
          <a:xfrm>
            <a:off x="3413968" y="1262094"/>
            <a:ext cx="1688841" cy="369332"/>
          </a:xfrm>
          <a:prstGeom prst="rect">
            <a:avLst/>
          </a:prstGeom>
          <a:noFill/>
        </p:spPr>
        <p:txBody>
          <a:bodyPr wrap="square" rtlCol="0">
            <a:spAutoFit/>
          </a:bodyPr>
          <a:lstStyle/>
          <a:p>
            <a:r>
              <a:rPr lang="en-US">
                <a:solidFill>
                  <a:schemeClr val="bg1"/>
                </a:solidFill>
              </a:rPr>
              <a:t>Electricity</a:t>
            </a:r>
          </a:p>
        </p:txBody>
      </p:sp>
    </p:spTree>
    <p:extLst>
      <p:ext uri="{BB962C8B-B14F-4D97-AF65-F5344CB8AC3E}">
        <p14:creationId xmlns:p14="http://schemas.microsoft.com/office/powerpoint/2010/main" val="346917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Fueling an electric vehicle.">
            <a:extLst>
              <a:ext uri="{FF2B5EF4-FFF2-40B4-BE49-F238E27FC236}">
                <a16:creationId xmlns:a16="http://schemas.microsoft.com/office/drawing/2014/main" id="{08C04C40-BD24-4675-A7B0-060816349C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057"/>
          <a:stretch/>
        </p:blipFill>
        <p:spPr bwMode="auto">
          <a:xfrm>
            <a:off x="-32329" y="0"/>
            <a:ext cx="9371421" cy="6934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unstacked-no-tag-(white).gif"/>
          <p:cNvPicPr>
            <a:picLocks noChangeAspect="1"/>
          </p:cNvPicPr>
          <p:nvPr/>
        </p:nvPicPr>
        <p:blipFill>
          <a:blip r:embed="rId4"/>
          <a:stretch>
            <a:fillRect/>
          </a:stretch>
        </p:blipFill>
        <p:spPr>
          <a:xfrm>
            <a:off x="482600" y="5956300"/>
            <a:ext cx="2560320" cy="359664"/>
          </a:xfrm>
          <a:prstGeom prst="rect">
            <a:avLst/>
          </a:prstGeom>
        </p:spPr>
      </p:pic>
      <p:pic>
        <p:nvPicPr>
          <p:cNvPr id="8" name="Picture 7" descr="bracket_white.gif">
            <a:extLst>
              <a:ext uri="{FF2B5EF4-FFF2-40B4-BE49-F238E27FC236}">
                <a16:creationId xmlns:a16="http://schemas.microsoft.com/office/drawing/2014/main" id="{C88853E3-8EEA-4997-BF25-A968B127E83A}"/>
              </a:ext>
            </a:extLst>
          </p:cNvPr>
          <p:cNvPicPr>
            <a:picLocks noChangeAspect="1"/>
          </p:cNvPicPr>
          <p:nvPr/>
        </p:nvPicPr>
        <p:blipFill>
          <a:blip r:embed="rId5">
            <a:alphaModFix amt="51000"/>
          </a:blip>
          <a:stretch>
            <a:fillRect/>
          </a:stretch>
        </p:blipFill>
        <p:spPr>
          <a:xfrm>
            <a:off x="413656" y="1211642"/>
            <a:ext cx="362855" cy="853315"/>
          </a:xfrm>
          <a:prstGeom prst="rect">
            <a:avLst/>
          </a:prstGeom>
        </p:spPr>
      </p:pic>
      <p:sp>
        <p:nvSpPr>
          <p:cNvPr id="2" name="TextBox 1">
            <a:extLst>
              <a:ext uri="{FF2B5EF4-FFF2-40B4-BE49-F238E27FC236}">
                <a16:creationId xmlns:a16="http://schemas.microsoft.com/office/drawing/2014/main" id="{C7A1B67B-A4E8-47B9-89AC-2DDF47D45139}"/>
              </a:ext>
            </a:extLst>
          </p:cNvPr>
          <p:cNvSpPr txBox="1"/>
          <p:nvPr/>
        </p:nvSpPr>
        <p:spPr>
          <a:xfrm>
            <a:off x="4572000" y="5038725"/>
            <a:ext cx="4578745" cy="1600200"/>
          </a:xfrm>
          <a:prstGeom prst="rect">
            <a:avLst/>
          </a:prstGeom>
          <a:solidFill>
            <a:schemeClr val="tx1">
              <a:alpha val="50000"/>
            </a:schemeClr>
          </a:solidFill>
        </p:spPr>
        <p:txBody>
          <a:bodyPr wrap="square" lIns="914400" tIns="365760" rIns="365760" bIns="365760" numCol="1" rtlCol="0" anchor="b" anchorCtr="0">
            <a:noAutofit/>
          </a:bodyPr>
          <a:lstStyle/>
          <a:p>
            <a:r>
              <a:rPr lang="en-US" sz="2000" dirty="0">
                <a:solidFill>
                  <a:srgbClr val="FFFFFF"/>
                </a:solidFill>
                <a:cs typeface="Calibri"/>
              </a:rPr>
              <a:t> Elizabeth Irvin</a:t>
            </a:r>
          </a:p>
          <a:p>
            <a:r>
              <a:rPr lang="en-US" sz="2000" dirty="0">
                <a:solidFill>
                  <a:srgbClr val="FFFFFF"/>
                </a:solidFill>
                <a:cs typeface="Calibri"/>
              </a:rPr>
              <a:t>Senior Transportation Analyst</a:t>
            </a:r>
          </a:p>
          <a:p>
            <a:r>
              <a:rPr lang="en-US" sz="2000" dirty="0">
                <a:solidFill>
                  <a:srgbClr val="FFFFFF"/>
                </a:solidFill>
                <a:cs typeface="Calibri"/>
              </a:rPr>
              <a:t>eirvin@ucsusa.org</a:t>
            </a:r>
          </a:p>
        </p:txBody>
      </p:sp>
      <p:sp>
        <p:nvSpPr>
          <p:cNvPr id="10" name="TextBox 9">
            <a:extLst>
              <a:ext uri="{FF2B5EF4-FFF2-40B4-BE49-F238E27FC236}">
                <a16:creationId xmlns:a16="http://schemas.microsoft.com/office/drawing/2014/main" id="{3C615A6D-30A1-4BE7-8079-02A57A0DDD26}"/>
              </a:ext>
            </a:extLst>
          </p:cNvPr>
          <p:cNvSpPr txBox="1"/>
          <p:nvPr/>
        </p:nvSpPr>
        <p:spPr>
          <a:xfrm>
            <a:off x="5638800" y="141982"/>
            <a:ext cx="3505200" cy="1077218"/>
          </a:xfrm>
          <a:prstGeom prst="rect">
            <a:avLst/>
          </a:prstGeom>
          <a:solidFill>
            <a:schemeClr val="tx1">
              <a:alpha val="65000"/>
            </a:schemeClr>
          </a:solidFill>
        </p:spPr>
        <p:txBody>
          <a:bodyPr wrap="square" lIns="274320" tIns="182880" rIns="274320" bIns="274320" rtlCol="0" anchor="t" anchorCtr="0">
            <a:spAutoFit/>
          </a:bodyPr>
          <a:lstStyle/>
          <a:p>
            <a:pPr algn="ctr"/>
            <a:r>
              <a:rPr lang="en-US" sz="4000" dirty="0">
                <a:solidFill>
                  <a:prstClr val="white"/>
                </a:solidFill>
              </a:rPr>
              <a:t>Thank You</a:t>
            </a:r>
            <a:endParaRPr lang="en-US" sz="4000" dirty="0">
              <a:solidFill>
                <a:prstClr val="black"/>
              </a:solidFill>
            </a:endParaRPr>
          </a:p>
        </p:txBody>
      </p:sp>
      <p:pic>
        <p:nvPicPr>
          <p:cNvPr id="11" name="Picture 10" descr="bracket_white_2.gif">
            <a:extLst>
              <a:ext uri="{FF2B5EF4-FFF2-40B4-BE49-F238E27FC236}">
                <a16:creationId xmlns:a16="http://schemas.microsoft.com/office/drawing/2014/main" id="{218DDBFB-0AF5-4B54-AC5E-0E78B23C988B}"/>
              </a:ext>
            </a:extLst>
          </p:cNvPr>
          <p:cNvPicPr>
            <a:picLocks noChangeAspect="1"/>
          </p:cNvPicPr>
          <p:nvPr/>
        </p:nvPicPr>
        <p:blipFill>
          <a:blip r:embed="rId6">
            <a:alphaModFix amt="38000"/>
          </a:blip>
          <a:stretch>
            <a:fillRect/>
          </a:stretch>
        </p:blipFill>
        <p:spPr>
          <a:xfrm>
            <a:off x="5991225" y="266950"/>
            <a:ext cx="247650" cy="762000"/>
          </a:xfrm>
          <a:prstGeom prst="rect">
            <a:avLst/>
          </a:prstGeom>
        </p:spPr>
      </p:pic>
    </p:spTree>
    <p:extLst>
      <p:ext uri="{BB962C8B-B14F-4D97-AF65-F5344CB8AC3E}">
        <p14:creationId xmlns:p14="http://schemas.microsoft.com/office/powerpoint/2010/main" val="21709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1950" y="572869"/>
            <a:ext cx="7543800" cy="600164"/>
          </a:xfrm>
          <a:prstGeom prst="rect">
            <a:avLst/>
          </a:prstGeom>
        </p:spPr>
        <p:txBody>
          <a:bodyPr wrap="square" anchor="t">
            <a:spAutoFit/>
          </a:bodyPr>
          <a:lstStyle/>
          <a:p>
            <a:r>
              <a:rPr lang="en-US" sz="3200" dirty="0">
                <a:solidFill>
                  <a:prstClr val="white"/>
                </a:solidFill>
                <a:cs typeface="Arial"/>
              </a:rPr>
              <a:t>Title Here</a:t>
            </a:r>
            <a:endParaRPr lang="en-US" sz="3200" baseline="30000" dirty="0">
              <a:solidFill>
                <a:prstClr val="white"/>
              </a:solidFill>
              <a:cs typeface="Arial"/>
            </a:endParaRPr>
          </a:p>
        </p:txBody>
      </p:sp>
      <p:graphicFrame>
        <p:nvGraphicFramePr>
          <p:cNvPr id="9" name="Chart 8">
            <a:extLst>
              <a:ext uri="{FF2B5EF4-FFF2-40B4-BE49-F238E27FC236}">
                <a16:creationId xmlns:a16="http://schemas.microsoft.com/office/drawing/2014/main" id="{05A6C44A-770D-49E0-A299-CDD4EFAB3EA3}"/>
              </a:ext>
            </a:extLst>
          </p:cNvPr>
          <p:cNvGraphicFramePr>
            <a:graphicFrameLocks/>
          </p:cNvGraphicFramePr>
          <p:nvPr/>
        </p:nvGraphicFramePr>
        <p:xfrm>
          <a:off x="978693" y="1674018"/>
          <a:ext cx="7186613" cy="421481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D3D53D79-31FC-4672-8139-6BA64FFAC476}"/>
              </a:ext>
            </a:extLst>
          </p:cNvPr>
          <p:cNvPicPr>
            <a:picLocks noChangeAspect="1"/>
          </p:cNvPicPr>
          <p:nvPr/>
        </p:nvPicPr>
        <p:blipFill rotWithShape="1">
          <a:blip r:embed="rId4"/>
          <a:srcRect l="1065" t="3338" r="1250" b="1786"/>
          <a:stretch/>
        </p:blipFill>
        <p:spPr>
          <a:xfrm>
            <a:off x="-16504" y="28573"/>
            <a:ext cx="9177007" cy="6829427"/>
          </a:xfrm>
          <a:prstGeom prst="rect">
            <a:avLst/>
          </a:prstGeom>
        </p:spPr>
      </p:pic>
    </p:spTree>
    <p:extLst>
      <p:ext uri="{BB962C8B-B14F-4D97-AF65-F5344CB8AC3E}">
        <p14:creationId xmlns:p14="http://schemas.microsoft.com/office/powerpoint/2010/main" val="81120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C4BAFD3-C818-43D2-BB4E-E7C19D1707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438" y="131540"/>
            <a:ext cx="7289123" cy="6594920"/>
          </a:xfrm>
          <a:prstGeom prst="rect">
            <a:avLst/>
          </a:prstGeom>
        </p:spPr>
      </p:pic>
    </p:spTree>
    <p:extLst>
      <p:ext uri="{BB962C8B-B14F-4D97-AF65-F5344CB8AC3E}">
        <p14:creationId xmlns:p14="http://schemas.microsoft.com/office/powerpoint/2010/main" val="125394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CB429-9986-4B39-97DE-7774A6F969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912"/>
          <a:stretch/>
        </p:blipFill>
        <p:spPr>
          <a:xfrm>
            <a:off x="0" y="0"/>
            <a:ext cx="9144000" cy="6858000"/>
          </a:xfrm>
          <a:prstGeom prst="rect">
            <a:avLst/>
          </a:prstGeom>
        </p:spPr>
      </p:pic>
    </p:spTree>
    <p:extLst>
      <p:ext uri="{BB962C8B-B14F-4D97-AF65-F5344CB8AC3E}">
        <p14:creationId xmlns:p14="http://schemas.microsoft.com/office/powerpoint/2010/main" val="123061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D69C66-218B-4291-AF51-5CF1BD6D2ABA}"/>
              </a:ext>
            </a:extLst>
          </p:cNvPr>
          <p:cNvSpPr txBox="1"/>
          <p:nvPr/>
        </p:nvSpPr>
        <p:spPr>
          <a:xfrm>
            <a:off x="650081" y="1166842"/>
            <a:ext cx="7843837" cy="2862322"/>
          </a:xfrm>
          <a:prstGeom prst="rect">
            <a:avLst/>
          </a:prstGeom>
          <a:noFill/>
        </p:spPr>
        <p:txBody>
          <a:bodyPr wrap="square" rtlCol="0">
            <a:spAutoFit/>
          </a:bodyPr>
          <a:lstStyle/>
          <a:p>
            <a:pPr marL="285750" indent="-285750">
              <a:buFont typeface="Arial" panose="020B0604020202020204" pitchFamily="34" charset="0"/>
              <a:buChar char="•"/>
            </a:pPr>
            <a:r>
              <a:rPr lang="en-US" sz="3600" dirty="0">
                <a:solidFill>
                  <a:schemeClr val="bg1"/>
                </a:solidFill>
              </a:rPr>
              <a:t>What is the emission impact of ride-hailing trips?</a:t>
            </a:r>
          </a:p>
          <a:p>
            <a:pPr marL="285750" indent="-285750">
              <a:buFont typeface="Arial" panose="020B0604020202020204" pitchFamily="34" charset="0"/>
              <a:buChar char="•"/>
            </a:pPr>
            <a:endParaRPr lang="en-US" sz="3600" dirty="0">
              <a:solidFill>
                <a:schemeClr val="bg1"/>
              </a:solidFill>
            </a:endParaRPr>
          </a:p>
          <a:p>
            <a:endParaRPr lang="en-US" sz="3600" dirty="0">
              <a:solidFill>
                <a:schemeClr val="bg1"/>
              </a:solidFill>
            </a:endParaRPr>
          </a:p>
          <a:p>
            <a:pPr marL="285750" indent="-285750">
              <a:buFont typeface="Arial" panose="020B0604020202020204" pitchFamily="34" charset="0"/>
              <a:buChar char="•"/>
            </a:pPr>
            <a:r>
              <a:rPr lang="en-US" sz="3600" dirty="0">
                <a:solidFill>
                  <a:schemeClr val="bg1"/>
                </a:solidFill>
              </a:rPr>
              <a:t>What can we do to reduce emissions?</a:t>
            </a:r>
          </a:p>
        </p:txBody>
      </p:sp>
    </p:spTree>
    <p:extLst>
      <p:ext uri="{BB962C8B-B14F-4D97-AF65-F5344CB8AC3E}">
        <p14:creationId xmlns:p14="http://schemas.microsoft.com/office/powerpoint/2010/main" val="53772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EEB"/>
        </a:solidFill>
        <a:effectLst/>
      </p:bgPr>
    </p:bg>
    <p:spTree>
      <p:nvGrpSpPr>
        <p:cNvPr id="1" name=""/>
        <p:cNvGrpSpPr/>
        <p:nvPr/>
      </p:nvGrpSpPr>
      <p:grpSpPr>
        <a:xfrm>
          <a:off x="0" y="0"/>
          <a:ext cx="0" cy="0"/>
          <a:chOff x="0" y="0"/>
          <a:chExt cx="0" cy="0"/>
        </a:xfrm>
      </p:grpSpPr>
      <p:sp>
        <p:nvSpPr>
          <p:cNvPr id="6" name="TextBox 5"/>
          <p:cNvSpPr txBox="1"/>
          <p:nvPr/>
        </p:nvSpPr>
        <p:spPr>
          <a:xfrm>
            <a:off x="0" y="2459504"/>
            <a:ext cx="9144000" cy="1938992"/>
          </a:xfrm>
          <a:prstGeom prst="rect">
            <a:avLst/>
          </a:prstGeom>
          <a:noFill/>
        </p:spPr>
        <p:txBody>
          <a:bodyPr wrap="square" rtlCol="0">
            <a:spAutoFit/>
          </a:bodyPr>
          <a:lstStyle/>
          <a:p>
            <a:pPr algn="ctr"/>
            <a:r>
              <a:rPr lang="en-US" sz="6000" dirty="0">
                <a:solidFill>
                  <a:schemeClr val="bg1"/>
                </a:solidFill>
              </a:rPr>
              <a:t>What is the emissions impact of ride-hailing trips?</a:t>
            </a:r>
          </a:p>
        </p:txBody>
      </p:sp>
    </p:spTree>
    <p:extLst>
      <p:ext uri="{BB962C8B-B14F-4D97-AF65-F5344CB8AC3E}">
        <p14:creationId xmlns:p14="http://schemas.microsoft.com/office/powerpoint/2010/main" val="4029032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police car parked in a parking lot&#10;&#10;Description automatically generated">
            <a:extLst>
              <a:ext uri="{FF2B5EF4-FFF2-40B4-BE49-F238E27FC236}">
                <a16:creationId xmlns:a16="http://schemas.microsoft.com/office/drawing/2014/main" id="{D2D3126A-01F6-4D7A-B5C8-62E6E2C9C325}"/>
              </a:ext>
            </a:extLst>
          </p:cNvPr>
          <p:cNvPicPr>
            <a:picLocks noChangeAspect="1"/>
          </p:cNvPicPr>
          <p:nvPr/>
        </p:nvPicPr>
        <p:blipFill rotWithShape="1">
          <a:blip r:embed="rId3">
            <a:extLst>
              <a:ext uri="{28A0092B-C50C-407E-A947-70E740481C1C}">
                <a14:useLocalDpi xmlns:a14="http://schemas.microsoft.com/office/drawing/2010/main" val="0"/>
              </a:ext>
            </a:extLst>
          </a:blip>
          <a:srcRect r="47949"/>
          <a:stretch/>
        </p:blipFill>
        <p:spPr>
          <a:xfrm>
            <a:off x="4714875" y="593633"/>
            <a:ext cx="4429125" cy="5676378"/>
          </a:xfrm>
          <a:prstGeom prst="rect">
            <a:avLst/>
          </a:prstGeom>
        </p:spPr>
      </p:pic>
      <p:pic>
        <p:nvPicPr>
          <p:cNvPr id="5" name="Picture 4" descr="A car parked on the side of a building&#10;&#10;Description automatically generated">
            <a:extLst>
              <a:ext uri="{FF2B5EF4-FFF2-40B4-BE49-F238E27FC236}">
                <a16:creationId xmlns:a16="http://schemas.microsoft.com/office/drawing/2014/main" id="{3551ED01-6655-4622-955C-6A3B1D65AB7A}"/>
              </a:ext>
            </a:extLst>
          </p:cNvPr>
          <p:cNvPicPr>
            <a:picLocks noChangeAspect="1"/>
          </p:cNvPicPr>
          <p:nvPr/>
        </p:nvPicPr>
        <p:blipFill rotWithShape="1">
          <a:blip r:embed="rId4">
            <a:extLst>
              <a:ext uri="{28A0092B-C50C-407E-A947-70E740481C1C}">
                <a14:useLocalDpi xmlns:a14="http://schemas.microsoft.com/office/drawing/2010/main" val="0"/>
              </a:ext>
            </a:extLst>
          </a:blip>
          <a:srcRect l="5662" t="7535" r="48126" b="16041"/>
          <a:stretch/>
        </p:blipFill>
        <p:spPr>
          <a:xfrm>
            <a:off x="0" y="593633"/>
            <a:ext cx="4572000" cy="5670733"/>
          </a:xfrm>
          <a:prstGeom prst="rect">
            <a:avLst/>
          </a:prstGeom>
        </p:spPr>
      </p:pic>
    </p:spTree>
    <p:extLst>
      <p:ext uri="{BB962C8B-B14F-4D97-AF65-F5344CB8AC3E}">
        <p14:creationId xmlns:p14="http://schemas.microsoft.com/office/powerpoint/2010/main" val="1220797636"/>
      </p:ext>
    </p:extLst>
  </p:cSld>
  <p:clrMapOvr>
    <a:masterClrMapping/>
  </p:clrMapOvr>
</p:sld>
</file>

<file path=ppt/theme/theme1.xml><?xml version="1.0" encoding="utf-8"?>
<a:theme xmlns:a="http://schemas.openxmlformats.org/drawingml/2006/main" name="2_Office Theme">
  <a:themeElements>
    <a:clrScheme name="UCS cool palette">
      <a:dk1>
        <a:sysClr val="windowText" lastClr="000000"/>
      </a:dk1>
      <a:lt1>
        <a:sysClr val="window" lastClr="FFFFFF"/>
      </a:lt1>
      <a:dk2>
        <a:srgbClr val="000000"/>
      </a:dk2>
      <a:lt2>
        <a:srgbClr val="FFFFFF"/>
      </a:lt2>
      <a:accent1>
        <a:srgbClr val="3044B5"/>
      </a:accent1>
      <a:accent2>
        <a:srgbClr val="007AA8"/>
      </a:accent2>
      <a:accent3>
        <a:srgbClr val="00AEEF"/>
      </a:accent3>
      <a:accent4>
        <a:srgbClr val="BBDC00"/>
      </a:accent4>
      <a:accent5>
        <a:srgbClr val="6EC829"/>
      </a:accent5>
      <a:accent6>
        <a:srgbClr val="FFFFFF"/>
      </a:accent6>
      <a:hlink>
        <a:srgbClr val="FF0093"/>
      </a:hlink>
      <a:folHlink>
        <a:srgbClr val="3044B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1672BF0CB54741AFC5C35B6D86198B" ma:contentTypeVersion="3" ma:contentTypeDescription="Create a new document." ma:contentTypeScope="" ma:versionID="2a63688daa016119fa5200a6c0d51286">
  <xsd:schema xmlns:xsd="http://www.w3.org/2001/XMLSchema" xmlns:xs="http://www.w3.org/2001/XMLSchema" xmlns:p="http://schemas.microsoft.com/office/2006/metadata/properties" xmlns:ns2="3cc3407d-6f52-438c-99b5-d64c1f186337" targetNamespace="http://schemas.microsoft.com/office/2006/metadata/properties" ma:root="true" ma:fieldsID="ee64618439faecc8dd57f96e3ed6e51c" ns2:_="">
    <xsd:import namespace="3cc3407d-6f52-438c-99b5-d64c1f18633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3407d-6f52-438c-99b5-d64c1f18633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3011B9-BBB0-414C-AC7F-55F934C0EC20}">
  <ds:schemaRefs>
    <ds:schemaRef ds:uri="http://schemas.microsoft.com/sharepoint/v3/contenttype/forms"/>
  </ds:schemaRefs>
</ds:datastoreItem>
</file>

<file path=customXml/itemProps2.xml><?xml version="1.0" encoding="utf-8"?>
<ds:datastoreItem xmlns:ds="http://schemas.openxmlformats.org/officeDocument/2006/customXml" ds:itemID="{71746A1F-FA8E-49FD-A5E4-87BF3580CC57}">
  <ds:schemaRefs>
    <ds:schemaRef ds:uri="3cc3407d-6f52-438c-99b5-d64c1f1863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B3166FC-626E-4C7B-B7C0-7645CD087922}">
  <ds:schemaRefs>
    <ds:schemaRef ds:uri="3cc3407d-6f52-438c-99b5-d64c1f1863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7029</TotalTime>
  <Words>887</Words>
  <Application>Microsoft Office PowerPoint</Application>
  <PresentationFormat>On-screen Show (4:3)</PresentationFormat>
  <Paragraphs>104</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UCSMercury</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Elizabeth Irvin</cp:lastModifiedBy>
  <cp:revision>143</cp:revision>
  <dcterms:modified xsi:type="dcterms:W3CDTF">2022-05-27T17:04:37Z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0x010100071672BF0CB54741AFC5C35B6D86198B</vt:lpwstr>
  </property>
  <property fmtid="{D5CDD505-2E9C-101B-9397-08002B2CF9AE}" pid="3" name="_dlc_DocIdItemGuid">
    <vt:lpwstr>93f14a1f-ebed-489b-a3d5-b44ad6d86b29</vt:lpwstr>
  </property>
</Properties>
</file>