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83" r:id="rId4"/>
    <p:sldMasterId id="2147484156" r:id="rId5"/>
    <p:sldMasterId id="2147484164" r:id="rId6"/>
    <p:sldMasterId id="2147483916" r:id="rId7"/>
    <p:sldMasterId id="2147484122" r:id="rId8"/>
    <p:sldMasterId id="2147484077" r:id="rId9"/>
    <p:sldMasterId id="2147484106" r:id="rId10"/>
  </p:sldMasterIdLst>
  <p:notesMasterIdLst>
    <p:notesMasterId r:id="rId27"/>
  </p:notesMasterIdLst>
  <p:handoutMasterIdLst>
    <p:handoutMasterId r:id="rId28"/>
  </p:handoutMasterIdLst>
  <p:sldIdLst>
    <p:sldId id="258" r:id="rId11"/>
    <p:sldId id="261" r:id="rId12"/>
    <p:sldId id="272" r:id="rId13"/>
    <p:sldId id="273" r:id="rId14"/>
    <p:sldId id="274" r:id="rId15"/>
    <p:sldId id="262" r:id="rId16"/>
    <p:sldId id="275" r:id="rId17"/>
    <p:sldId id="276" r:id="rId18"/>
    <p:sldId id="285" r:id="rId19"/>
    <p:sldId id="284" r:id="rId20"/>
    <p:sldId id="266" r:id="rId21"/>
    <p:sldId id="279" r:id="rId22"/>
    <p:sldId id="282" r:id="rId23"/>
    <p:sldId id="283" r:id="rId24"/>
    <p:sldId id="286" r:id="rId25"/>
    <p:sldId id="289" r:id="rId26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5F0"/>
    <a:srgbClr val="EE3124"/>
    <a:srgbClr val="009AC7"/>
    <a:srgbClr val="78A22F"/>
    <a:srgbClr val="ED1B2E"/>
    <a:srgbClr val="9DD4DE"/>
    <a:srgbClr val="005DAA"/>
    <a:srgbClr val="E7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8613" autoAdjust="0"/>
  </p:normalViewPr>
  <p:slideViewPr>
    <p:cSldViewPr snapToGrid="0">
      <p:cViewPr varScale="1">
        <p:scale>
          <a:sx n="75" d="100"/>
          <a:sy n="75" d="100"/>
        </p:scale>
        <p:origin x="474" y="66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, Mauricio" userId="5b9ae561-8c39-44b2-9d51-d4aab24c9d36" providerId="ADAL" clId="{98728209-613B-41E8-9CA2-DCAAB6EACD22}"/>
    <pc:docChg chg="modSld">
      <pc:chgData name="Leon, Mauricio" userId="5b9ae561-8c39-44b2-9d51-d4aab24c9d36" providerId="ADAL" clId="{98728209-613B-41E8-9CA2-DCAAB6EACD22}" dt="2022-05-27T17:30:53.814" v="3" actId="20577"/>
      <pc:docMkLst>
        <pc:docMk/>
      </pc:docMkLst>
      <pc:sldChg chg="modSp mod">
        <pc:chgData name="Leon, Mauricio" userId="5b9ae561-8c39-44b2-9d51-d4aab24c9d36" providerId="ADAL" clId="{98728209-613B-41E8-9CA2-DCAAB6EACD22}" dt="2022-05-27T17:30:53.814" v="3" actId="20577"/>
        <pc:sldMkLst>
          <pc:docMk/>
          <pc:sldMk cId="2056285570" sldId="275"/>
        </pc:sldMkLst>
        <pc:spChg chg="mod">
          <ac:chgData name="Leon, Mauricio" userId="5b9ae561-8c39-44b2-9d51-d4aab24c9d36" providerId="ADAL" clId="{98728209-613B-41E8-9CA2-DCAAB6EACD22}" dt="2022-05-27T17:30:53.814" v="3" actId="20577"/>
          <ac:spMkLst>
            <pc:docMk/>
            <pc:sldMk cId="2056285570" sldId="275"/>
            <ac:spMk id="4" creationId="{7DA2A4EB-B4A7-4A38-AD25-46E119755B8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36C898-B491-4E41-83A1-3C52A93DC2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CAA23-994F-407B-A1EB-2D2754FC16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9397E-B39C-471C-B172-7B9A7A9F604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E4610-F9BC-4C38-8C50-CB32FE23CB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EE646-03B4-410E-85EF-63C47F4090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DDAE6-2C01-4EBD-8591-80F339E98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7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CFF4C-0E88-0346-A606-438268844A2C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FE459-01DF-564D-B23E-B4AD6129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9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18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36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854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472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091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708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326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8945" algn="l" defTabSz="1097236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Name, Title</a:t>
            </a:r>
          </a:p>
          <a:p>
            <a:pPr marL="285750" indent="-285750">
              <a:buFontTx/>
              <a:buChar char="-"/>
            </a:pPr>
            <a:r>
              <a:rPr lang="en-US" dirty="0"/>
              <a:t>I want to share some of our research on how to reduce greenhouse gas emissions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I want to share about an open-source tool we are developing and that will be available this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42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62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46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1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In my presentation I will start by telling you a little bit about our organization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1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First let me tell you a little bit about the organization I </a:t>
            </a:r>
            <a:r>
              <a:rPr lang="en-US" dirty="0" err="1"/>
              <a:t>represnet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45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6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We currently work on 2 tools for local governments.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8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6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30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6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FE459-01DF-564D-B23E-B4AD6129B5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jpeg"/><Relationship Id="rId4" Type="http://schemas.openxmlformats.org/officeDocument/2006/relationships/image" Target="../media/image27.jpe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6.jpeg"/><Relationship Id="rId4" Type="http://schemas.openxmlformats.org/officeDocument/2006/relationships/image" Target="../media/image27.jpe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dge over Mississippi river near downtown Saint Paul, Minnesota ">
            <a:extLst>
              <a:ext uri="{FF2B5EF4-FFF2-40B4-BE49-F238E27FC236}">
                <a16:creationId xmlns:a16="http://schemas.microsoft.com/office/drawing/2014/main" id="{BACC443D-2BA0-C649-9F9A-F7FDBEEB9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4630401" cy="822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43B312-BA70-F045-A857-77EDCD332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951534"/>
            <a:ext cx="14630401" cy="2450592"/>
          </a:xfrm>
          <a:prstGeom prst="rect">
            <a:avLst/>
          </a:prstGeom>
          <a:solidFill>
            <a:srgbClr val="005DAA">
              <a:alpha val="751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C4EBC7-292C-8146-8573-DA4DC12E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81866" y="4948714"/>
            <a:ext cx="3481734" cy="2450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 descr="Metropolitan Council logo">
            <a:extLst>
              <a:ext uri="{FF2B5EF4-FFF2-40B4-BE49-F238E27FC236}">
                <a16:creationId xmlns:a16="http://schemas.microsoft.com/office/drawing/2014/main" id="{CAB97230-D4A1-D84D-9956-7FB9D54697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729" y="5097127"/>
            <a:ext cx="2779294" cy="190758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15CBBBF-4B60-4CA6-8BD5-12A158BB47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58" y="5382217"/>
            <a:ext cx="9010493" cy="829250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One-line presentation title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23C373A3-5650-A449-B301-05FF206AC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8258" y="6324154"/>
            <a:ext cx="9010493" cy="8265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5760008-F588-264E-B29C-E95FFF6AE9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6125" y="7558862"/>
            <a:ext cx="7657475" cy="38144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r>
              <a:rPr lang="en-US"/>
              <a:t>    Presenter Name    metrocouncil.org</a:t>
            </a:r>
          </a:p>
        </p:txBody>
      </p:sp>
    </p:spTree>
    <p:extLst>
      <p:ext uri="{BB962C8B-B14F-4D97-AF65-F5344CB8AC3E}">
        <p14:creationId xmlns:p14="http://schemas.microsoft.com/office/powerpoint/2010/main" val="413809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 Council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utdoors photograph of creek bed with running stream">
            <a:extLst>
              <a:ext uri="{FF2B5EF4-FFF2-40B4-BE49-F238E27FC236}">
                <a16:creationId xmlns:a16="http://schemas.microsoft.com/office/drawing/2014/main" id="{05FE2241-2CD5-B049-B4D9-0B842CF2D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853" y="0"/>
            <a:ext cx="4193628" cy="8229600"/>
          </a:xfrm>
          <a:prstGeom prst="rect">
            <a:avLst/>
          </a:prstGeom>
        </p:spPr>
      </p:pic>
      <p:pic>
        <p:nvPicPr>
          <p:cNvPr id="9" name="Picture 8" descr="Outdoors photograph of Metro Transit Light Rail trains">
            <a:extLst>
              <a:ext uri="{FF2B5EF4-FFF2-40B4-BE49-F238E27FC236}">
                <a16:creationId xmlns:a16="http://schemas.microsoft.com/office/drawing/2014/main" id="{42906C1E-7175-254B-97DD-9B0EA5F56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1991" y="0"/>
            <a:ext cx="4152900" cy="8229600"/>
          </a:xfrm>
          <a:prstGeom prst="rect">
            <a:avLst/>
          </a:prstGeom>
        </p:spPr>
      </p:pic>
      <p:pic>
        <p:nvPicPr>
          <p:cNvPr id="10" name="Picture 9" descr="Outdoors photograph of city buildings">
            <a:extLst>
              <a:ext uri="{FF2B5EF4-FFF2-40B4-BE49-F238E27FC236}">
                <a16:creationId xmlns:a16="http://schemas.microsoft.com/office/drawing/2014/main" id="{5F6ADFB3-64F5-D84F-9674-C544FD036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383" y="0"/>
            <a:ext cx="4149534" cy="822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282B0D-0D9B-5C40-B380-5097A7E2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4630401" cy="1077686"/>
          </a:xfrm>
          <a:prstGeom prst="rect">
            <a:avLst/>
          </a:prstGeom>
          <a:solidFill>
            <a:schemeClr val="bg2">
              <a:lumMod val="25000"/>
              <a:alpha val="7512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FD3C0A-7675-B94F-8F7A-A71163350A3E}"/>
              </a:ext>
            </a:extLst>
          </p:cNvPr>
          <p:cNvSpPr/>
          <p:nvPr userDrawn="1"/>
        </p:nvSpPr>
        <p:spPr>
          <a:xfrm>
            <a:off x="1101000" y="598267"/>
            <a:ext cx="41299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Long-range planning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F69A6C-2ADA-364F-8678-C7E8034F4BFC}"/>
              </a:ext>
            </a:extLst>
          </p:cNvPr>
          <p:cNvSpPr/>
          <p:nvPr userDrawn="1"/>
        </p:nvSpPr>
        <p:spPr>
          <a:xfrm>
            <a:off x="5297124" y="598267"/>
            <a:ext cx="41299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protection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0EF1F3-C20D-FB49-90F8-AB377B8582A9}"/>
              </a:ext>
            </a:extLst>
          </p:cNvPr>
          <p:cNvSpPr/>
          <p:nvPr userDrawn="1"/>
        </p:nvSpPr>
        <p:spPr>
          <a:xfrm>
            <a:off x="9428253" y="598267"/>
            <a:ext cx="41299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services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DA7636-6DF7-8B4B-A171-088C0C73E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07431" y="1074738"/>
            <a:ext cx="4219597" cy="95384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A360AA-3D30-324B-A06C-849886DAE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12448" y="1074738"/>
            <a:ext cx="4140266" cy="91440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E921F-CDC2-6E43-BE66-14758B52C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975" y="1074738"/>
            <a:ext cx="4142106" cy="91440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113F92-A985-FE47-A6B1-440942313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B66663-EF78-7C44-AD53-BC2817EF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1CDD90-0647-FD48-8E3E-50ECF6D682CD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004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FC98D8-BAA0-DF40-9C81-E8AA0DB9A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B4943-3134-9E4B-9622-795F8A220D7C}"/>
              </a:ext>
            </a:extLst>
          </p:cNvPr>
          <p:cNvSpPr txBox="1"/>
          <p:nvPr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B42D2-87A9-314C-AD8C-4365A0013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 dirty="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67F46C-9549-FB4A-99DE-375FB18A186F}"/>
              </a:ext>
            </a:extLst>
          </p:cNvPr>
          <p:cNvSpPr/>
          <p:nvPr/>
        </p:nvSpPr>
        <p:spPr>
          <a:xfrm>
            <a:off x="0" y="0"/>
            <a:ext cx="5263978" cy="822960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BF9252-4698-0543-B808-E2CB5E2F5855}"/>
              </a:ext>
            </a:extLst>
          </p:cNvPr>
          <p:cNvSpPr/>
          <p:nvPr/>
        </p:nvSpPr>
        <p:spPr>
          <a:xfrm rot="5400000">
            <a:off x="3938695" y="4069078"/>
            <a:ext cx="2743200" cy="91440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D5919C-AC69-384D-9217-8524D4953D78}"/>
              </a:ext>
            </a:extLst>
          </p:cNvPr>
          <p:cNvSpPr/>
          <p:nvPr/>
        </p:nvSpPr>
        <p:spPr>
          <a:xfrm rot="5400000">
            <a:off x="3938695" y="1325880"/>
            <a:ext cx="2743200" cy="91440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4B30D-F7C7-634F-A966-C0F0C47E3B57}"/>
              </a:ext>
            </a:extLst>
          </p:cNvPr>
          <p:cNvSpPr/>
          <p:nvPr/>
        </p:nvSpPr>
        <p:spPr>
          <a:xfrm rot="5400000">
            <a:off x="3938695" y="6812280"/>
            <a:ext cx="274320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80209-9E3C-E34F-96D8-D9CD438027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260" y="3434860"/>
            <a:ext cx="3997325" cy="2461847"/>
          </a:xfrm>
        </p:spPr>
        <p:txBody>
          <a:bodyPr/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F6ACABD-6305-2641-9E1A-C84E68D02D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1785" y="3435350"/>
            <a:ext cx="5767388" cy="20510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dirty="0"/>
              <a:t>Section break copy. Click to edit this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D808B3-5F66-475D-A5AC-AC0F4FA50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6A687-2CAA-4217-8FF6-955E361E0FDA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55D58-24D3-409F-B3F4-EE43BF977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 dirty="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</p:spTree>
    <p:extLst>
      <p:ext uri="{BB962C8B-B14F-4D97-AF65-F5344CB8AC3E}">
        <p14:creationId xmlns:p14="http://schemas.microsoft.com/office/powerpoint/2010/main" val="176184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3DDA437-8B86-40B0-866A-0A61C743BC9A}"/>
              </a:ext>
            </a:extLst>
          </p:cNvPr>
          <p:cNvGrpSpPr/>
          <p:nvPr userDrawn="1"/>
        </p:nvGrpSpPr>
        <p:grpSpPr>
          <a:xfrm>
            <a:off x="1230523" y="-1756981"/>
            <a:ext cx="8089009" cy="881862"/>
            <a:chOff x="2492994" y="2126192"/>
            <a:chExt cx="8089009" cy="88186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68FCD8-54CD-4FD2-A1E6-8D040FED3825}"/>
                </a:ext>
              </a:extLst>
            </p:cNvPr>
            <p:cNvSpPr/>
            <p:nvPr/>
          </p:nvSpPr>
          <p:spPr>
            <a:xfrm>
              <a:off x="2577627" y="2126192"/>
              <a:ext cx="1600200" cy="274320"/>
            </a:xfrm>
            <a:prstGeom prst="rect">
              <a:avLst/>
            </a:prstGeom>
            <a:solidFill>
              <a:srgbClr val="005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17A012-9BBD-41B9-884F-7888E601E79E}"/>
                </a:ext>
              </a:extLst>
            </p:cNvPr>
            <p:cNvSpPr txBox="1"/>
            <p:nvPr/>
          </p:nvSpPr>
          <p:spPr>
            <a:xfrm>
              <a:off x="2492994" y="2411822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Primary Council</a:t>
              </a:r>
              <a:br>
                <a:rPr lang="en-US" sz="1000" dirty="0"/>
              </a:br>
              <a:r>
                <a:rPr lang="en-US" sz="1000" dirty="0"/>
                <a:t>RGB 0/93/170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A9FE886-5CDF-4152-AC80-667153392A9B}"/>
                </a:ext>
              </a:extLst>
            </p:cNvPr>
            <p:cNvSpPr/>
            <p:nvPr/>
          </p:nvSpPr>
          <p:spPr>
            <a:xfrm>
              <a:off x="4180545" y="2126192"/>
              <a:ext cx="1600200" cy="274320"/>
            </a:xfrm>
            <a:prstGeom prst="rect">
              <a:avLst/>
            </a:prstGeom>
            <a:solidFill>
              <a:srgbClr val="6C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77A874-86AE-425F-94FC-9EE3A4D1A805}"/>
                </a:ext>
              </a:extLst>
            </p:cNvPr>
            <p:cNvSpPr txBox="1"/>
            <p:nvPr/>
          </p:nvSpPr>
          <p:spPr>
            <a:xfrm>
              <a:off x="4125206" y="2454056"/>
              <a:ext cx="148979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/Community Development</a:t>
              </a:r>
              <a:br>
                <a:rPr lang="en-US" sz="1000" dirty="0"/>
              </a:br>
              <a:r>
                <a:rPr lang="en-US" sz="1000" dirty="0"/>
                <a:t>RGB 120/162/47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E2BCBA8-F667-4DBA-959E-1C2335DB889A}"/>
                </a:ext>
              </a:extLst>
            </p:cNvPr>
            <p:cNvSpPr/>
            <p:nvPr/>
          </p:nvSpPr>
          <p:spPr>
            <a:xfrm>
              <a:off x="5779051" y="2126192"/>
              <a:ext cx="1600200" cy="274320"/>
            </a:xfrm>
            <a:prstGeom prst="rect">
              <a:avLst/>
            </a:prstGeom>
            <a:solidFill>
              <a:srgbClr val="EE3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568B81-72A0-4138-8EF2-0AB8BC276C10}"/>
                </a:ext>
              </a:extLst>
            </p:cNvPr>
            <p:cNvSpPr txBox="1"/>
            <p:nvPr/>
          </p:nvSpPr>
          <p:spPr>
            <a:xfrm>
              <a:off x="5711163" y="2411822"/>
              <a:ext cx="14897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/Transportation Services</a:t>
              </a:r>
              <a:br>
                <a:rPr lang="en-US" sz="1000" dirty="0"/>
              </a:br>
              <a:r>
                <a:rPr lang="en-US" sz="1000" dirty="0"/>
                <a:t>RGB 238/49/36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608A87-ECC2-4F01-AB1C-FA5EE356FCB1}"/>
                </a:ext>
              </a:extLst>
            </p:cNvPr>
            <p:cNvSpPr/>
            <p:nvPr/>
          </p:nvSpPr>
          <p:spPr>
            <a:xfrm>
              <a:off x="7374473" y="2126192"/>
              <a:ext cx="1600200" cy="275051"/>
            </a:xfrm>
            <a:prstGeom prst="rect">
              <a:avLst/>
            </a:prstGeom>
            <a:solidFill>
              <a:srgbClr val="00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8C7A228-5740-4A81-904D-D45FB569ED86}"/>
                </a:ext>
              </a:extLst>
            </p:cNvPr>
            <p:cNvSpPr txBox="1"/>
            <p:nvPr/>
          </p:nvSpPr>
          <p:spPr>
            <a:xfrm>
              <a:off x="7309671" y="2411822"/>
              <a:ext cx="160020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/Environmental Services</a:t>
              </a:r>
              <a:br>
                <a:rPr lang="en-US" sz="1000" dirty="0"/>
              </a:br>
              <a:r>
                <a:rPr lang="en-US" sz="1000" dirty="0"/>
                <a:t>RGB 0/154/199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5B7927-9FE6-46FB-A36B-CA34E4E9DDB9}"/>
                </a:ext>
              </a:extLst>
            </p:cNvPr>
            <p:cNvSpPr/>
            <p:nvPr userDrawn="1"/>
          </p:nvSpPr>
          <p:spPr>
            <a:xfrm>
              <a:off x="8981803" y="2126192"/>
              <a:ext cx="1600200" cy="27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AC1E14-6C1D-4D1E-A675-8F4DB704EEC6}"/>
                </a:ext>
              </a:extLst>
            </p:cNvPr>
            <p:cNvSpPr txBox="1"/>
            <p:nvPr userDrawn="1"/>
          </p:nvSpPr>
          <p:spPr>
            <a:xfrm>
              <a:off x="8991600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Black</a:t>
              </a:r>
              <a:br>
                <a:rPr lang="en-US" sz="1000" dirty="0"/>
              </a:br>
              <a:r>
                <a:rPr lang="en-US" sz="1000" dirty="0"/>
                <a:t>RGB 0/0/0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B49FCF1-E58B-A34F-AC36-F95699C79A51}"/>
              </a:ext>
            </a:extLst>
          </p:cNvPr>
          <p:cNvSpPr/>
          <p:nvPr/>
        </p:nvSpPr>
        <p:spPr>
          <a:xfrm>
            <a:off x="1432193" y="2383531"/>
            <a:ext cx="958469" cy="951084"/>
          </a:xfrm>
          <a:prstGeom prst="rect">
            <a:avLst/>
          </a:prstGeom>
          <a:solidFill>
            <a:srgbClr val="005D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B34C3F-3E44-DA48-9A7B-CE896643B11D}"/>
              </a:ext>
            </a:extLst>
          </p:cNvPr>
          <p:cNvSpPr txBox="1"/>
          <p:nvPr/>
        </p:nvSpPr>
        <p:spPr>
          <a:xfrm>
            <a:off x="1355072" y="3397785"/>
            <a:ext cx="1849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Primary Council</a:t>
            </a:r>
            <a:br>
              <a:rPr lang="en-US" sz="1000" dirty="0"/>
            </a:br>
            <a:r>
              <a:rPr lang="en-US" sz="1000" dirty="0"/>
              <a:t>RGB 0/93/170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5851A0-47B1-1045-A98F-D0AE1F77B89E}"/>
              </a:ext>
            </a:extLst>
          </p:cNvPr>
          <p:cNvGrpSpPr/>
          <p:nvPr userDrawn="1"/>
        </p:nvGrpSpPr>
        <p:grpSpPr>
          <a:xfrm>
            <a:off x="3549266" y="2383531"/>
            <a:ext cx="1849162" cy="1414364"/>
            <a:chOff x="3606416" y="2383531"/>
            <a:chExt cx="1849162" cy="141436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5A77C51-0FD5-BB4A-A2B2-4AAD78C6AE60}"/>
                </a:ext>
              </a:extLst>
            </p:cNvPr>
            <p:cNvSpPr/>
            <p:nvPr userDrawn="1"/>
          </p:nvSpPr>
          <p:spPr>
            <a:xfrm>
              <a:off x="3683536" y="2383531"/>
              <a:ext cx="958469" cy="951084"/>
            </a:xfrm>
            <a:prstGeom prst="rect">
              <a:avLst/>
            </a:prstGeom>
            <a:solidFill>
              <a:srgbClr val="6C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0DE54E2-CB72-F847-8628-F3C07D742592}"/>
                </a:ext>
              </a:extLst>
            </p:cNvPr>
            <p:cNvSpPr txBox="1"/>
            <p:nvPr userDrawn="1"/>
          </p:nvSpPr>
          <p:spPr>
            <a:xfrm>
              <a:off x="3606416" y="3397785"/>
              <a:ext cx="184916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2nd/Community Development</a:t>
              </a:r>
              <a:br>
                <a:rPr lang="en-US" sz="1000" dirty="0"/>
              </a:br>
              <a:r>
                <a:rPr lang="en-US" sz="1000" dirty="0"/>
                <a:t>RGB 120/162/47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F160E8-664B-6442-ADED-438170199106}"/>
              </a:ext>
            </a:extLst>
          </p:cNvPr>
          <p:cNvGrpSpPr/>
          <p:nvPr userDrawn="1"/>
        </p:nvGrpSpPr>
        <p:grpSpPr>
          <a:xfrm>
            <a:off x="5857759" y="2383531"/>
            <a:ext cx="1849162" cy="1414364"/>
            <a:chOff x="5857759" y="2383531"/>
            <a:chExt cx="1849162" cy="14143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E6CED8E-EA76-3048-9A6A-0D472B4A75D8}"/>
                </a:ext>
              </a:extLst>
            </p:cNvPr>
            <p:cNvSpPr/>
            <p:nvPr userDrawn="1"/>
          </p:nvSpPr>
          <p:spPr>
            <a:xfrm>
              <a:off x="5934879" y="2383531"/>
              <a:ext cx="958469" cy="951084"/>
            </a:xfrm>
            <a:prstGeom prst="rect">
              <a:avLst/>
            </a:prstGeom>
            <a:solidFill>
              <a:srgbClr val="EE3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49F32E-E25A-AD4D-9764-173A6B079E9B}"/>
                </a:ext>
              </a:extLst>
            </p:cNvPr>
            <p:cNvSpPr txBox="1"/>
            <p:nvPr userDrawn="1"/>
          </p:nvSpPr>
          <p:spPr>
            <a:xfrm>
              <a:off x="5857759" y="3397785"/>
              <a:ext cx="1849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2nd/Transportation Services</a:t>
              </a:r>
              <a:br>
                <a:rPr lang="en-US" sz="1000" dirty="0"/>
              </a:br>
              <a:r>
                <a:rPr lang="en-US" sz="1000" dirty="0"/>
                <a:t>RGB 238/49/36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B144E2E-1495-9641-883B-CF6D0A0D4711}"/>
              </a:ext>
            </a:extLst>
          </p:cNvPr>
          <p:cNvGrpSpPr/>
          <p:nvPr userDrawn="1"/>
        </p:nvGrpSpPr>
        <p:grpSpPr>
          <a:xfrm>
            <a:off x="8109102" y="2383531"/>
            <a:ext cx="1773718" cy="1414364"/>
            <a:chOff x="8109102" y="2383531"/>
            <a:chExt cx="1773718" cy="141436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30DF7D8-7582-9D46-B93B-DC94E4E1E1C3}"/>
                </a:ext>
              </a:extLst>
            </p:cNvPr>
            <p:cNvSpPr/>
            <p:nvPr userDrawn="1"/>
          </p:nvSpPr>
          <p:spPr>
            <a:xfrm>
              <a:off x="8186222" y="2383531"/>
              <a:ext cx="958469" cy="951084"/>
            </a:xfrm>
            <a:prstGeom prst="rect">
              <a:avLst/>
            </a:prstGeom>
            <a:solidFill>
              <a:srgbClr val="00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CCFC84-83B7-CB4B-932E-71BDA57A79D4}"/>
                </a:ext>
              </a:extLst>
            </p:cNvPr>
            <p:cNvSpPr txBox="1"/>
            <p:nvPr userDrawn="1"/>
          </p:nvSpPr>
          <p:spPr>
            <a:xfrm>
              <a:off x="8109102" y="3397785"/>
              <a:ext cx="177371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/Environmental Services</a:t>
              </a:r>
              <a:br>
                <a:rPr lang="en-US" sz="1000" dirty="0"/>
              </a:br>
              <a:r>
                <a:rPr lang="en-US" sz="1000" dirty="0"/>
                <a:t>RGB 0/154/199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174FC6-2FC5-7F4D-9906-EE6BBBDF449A}"/>
              </a:ext>
            </a:extLst>
          </p:cNvPr>
          <p:cNvGrpSpPr/>
          <p:nvPr userDrawn="1"/>
        </p:nvGrpSpPr>
        <p:grpSpPr>
          <a:xfrm>
            <a:off x="10360446" y="2383531"/>
            <a:ext cx="1344058" cy="1414364"/>
            <a:chOff x="10360446" y="2383531"/>
            <a:chExt cx="1344058" cy="141436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580C098-03E1-6B41-8527-0A720023AD87}"/>
                </a:ext>
              </a:extLst>
            </p:cNvPr>
            <p:cNvSpPr/>
            <p:nvPr userDrawn="1"/>
          </p:nvSpPr>
          <p:spPr>
            <a:xfrm>
              <a:off x="10437566" y="2383531"/>
              <a:ext cx="958469" cy="951084"/>
            </a:xfrm>
            <a:prstGeom prst="rect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C107A9-D888-3B42-92AC-69C0E1CD86B6}"/>
                </a:ext>
              </a:extLst>
            </p:cNvPr>
            <p:cNvSpPr txBox="1"/>
            <p:nvPr userDrawn="1"/>
          </p:nvSpPr>
          <p:spPr>
            <a:xfrm>
              <a:off x="10360446" y="3397785"/>
              <a:ext cx="1344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Black</a:t>
              </a:r>
              <a:br>
                <a:rPr lang="en-US" sz="1000" dirty="0"/>
              </a:br>
              <a:r>
                <a:rPr lang="en-US" sz="1000" dirty="0"/>
                <a:t>RGB 0/0/0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B4B3814-2F3E-934C-ACE2-156ADF48E56E}"/>
              </a:ext>
            </a:extLst>
          </p:cNvPr>
          <p:cNvSpPr txBox="1"/>
          <p:nvPr userDrawn="1"/>
        </p:nvSpPr>
        <p:spPr>
          <a:xfrm>
            <a:off x="1274399" y="1801460"/>
            <a:ext cx="8802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Brand Colors used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E07B9C-978C-A846-B8C6-8BE9C6253A70}"/>
              </a:ext>
            </a:extLst>
          </p:cNvPr>
          <p:cNvSpPr txBox="1"/>
          <p:nvPr userDrawn="1"/>
        </p:nvSpPr>
        <p:spPr>
          <a:xfrm>
            <a:off x="1344823" y="4016254"/>
            <a:ext cx="1102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Tints of these colors, including grey, appear in values of 100, 70, 50, 30 and 10%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D8FEFA6-BA4C-8447-8D5F-F40583D6399F}"/>
              </a:ext>
            </a:extLst>
          </p:cNvPr>
          <p:cNvSpPr/>
          <p:nvPr userDrawn="1"/>
        </p:nvSpPr>
        <p:spPr>
          <a:xfrm>
            <a:off x="1469985" y="4479403"/>
            <a:ext cx="752354" cy="70605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B3490A0-A7B0-5340-AEF3-0403F086FA95}"/>
              </a:ext>
            </a:extLst>
          </p:cNvPr>
          <p:cNvSpPr/>
          <p:nvPr userDrawn="1"/>
        </p:nvSpPr>
        <p:spPr>
          <a:xfrm>
            <a:off x="1469985" y="5272269"/>
            <a:ext cx="752354" cy="706055"/>
          </a:xfrm>
          <a:prstGeom prst="rect">
            <a:avLst/>
          </a:prstGeom>
          <a:solidFill>
            <a:schemeClr val="accent1">
              <a:alpha val="4956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3A27155-1C54-EF47-9C49-A0D046E27A70}"/>
              </a:ext>
            </a:extLst>
          </p:cNvPr>
          <p:cNvSpPr/>
          <p:nvPr userDrawn="1"/>
        </p:nvSpPr>
        <p:spPr>
          <a:xfrm>
            <a:off x="1469985" y="6065135"/>
            <a:ext cx="752354" cy="706055"/>
          </a:xfrm>
          <a:prstGeom prst="rect">
            <a:avLst/>
          </a:prstGeom>
          <a:solidFill>
            <a:schemeClr val="accent1">
              <a:alpha val="699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2E7BFA-0931-8A41-9235-07DE28788073}"/>
              </a:ext>
            </a:extLst>
          </p:cNvPr>
          <p:cNvSpPr/>
          <p:nvPr userDrawn="1"/>
        </p:nvSpPr>
        <p:spPr>
          <a:xfrm>
            <a:off x="1469985" y="6858000"/>
            <a:ext cx="752354" cy="70605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CDDFF1-9B2E-9F48-BC85-4D9FC3E74D2F}"/>
              </a:ext>
            </a:extLst>
          </p:cNvPr>
          <p:cNvSpPr txBox="1"/>
          <p:nvPr userDrawn="1"/>
        </p:nvSpPr>
        <p:spPr>
          <a:xfrm>
            <a:off x="2326509" y="4687747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70%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E9160A-BC1C-FF42-AA0E-34EE4642B947}"/>
              </a:ext>
            </a:extLst>
          </p:cNvPr>
          <p:cNvSpPr txBox="1"/>
          <p:nvPr userDrawn="1"/>
        </p:nvSpPr>
        <p:spPr>
          <a:xfrm>
            <a:off x="2326509" y="5486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9065AE-B355-0646-A8ED-9C93DCC05252}"/>
              </a:ext>
            </a:extLst>
          </p:cNvPr>
          <p:cNvSpPr txBox="1"/>
          <p:nvPr userDrawn="1"/>
        </p:nvSpPr>
        <p:spPr>
          <a:xfrm>
            <a:off x="2326509" y="6248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FDE35F-4357-6047-A626-16A124D4DE8C}"/>
              </a:ext>
            </a:extLst>
          </p:cNvPr>
          <p:cNvSpPr txBox="1"/>
          <p:nvPr userDrawn="1"/>
        </p:nvSpPr>
        <p:spPr>
          <a:xfrm>
            <a:off x="2326509" y="70866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10%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46834A9-742B-1148-8C63-1C6DAEA71064}"/>
              </a:ext>
            </a:extLst>
          </p:cNvPr>
          <p:cNvSpPr/>
          <p:nvPr userDrawn="1"/>
        </p:nvSpPr>
        <p:spPr>
          <a:xfrm>
            <a:off x="3733800" y="4479403"/>
            <a:ext cx="752354" cy="706055"/>
          </a:xfrm>
          <a:prstGeom prst="rect">
            <a:avLst/>
          </a:prstGeom>
          <a:solidFill>
            <a:srgbClr val="6CA4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EAFB9EB-ECAF-3041-8F7C-AEB6F2EDD3A4}"/>
              </a:ext>
            </a:extLst>
          </p:cNvPr>
          <p:cNvSpPr/>
          <p:nvPr userDrawn="1"/>
        </p:nvSpPr>
        <p:spPr>
          <a:xfrm>
            <a:off x="3733800" y="5272269"/>
            <a:ext cx="752354" cy="706055"/>
          </a:xfrm>
          <a:prstGeom prst="rect">
            <a:avLst/>
          </a:prstGeom>
          <a:solidFill>
            <a:srgbClr val="6CA400">
              <a:alpha val="4956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FDF4681-089E-094D-8368-6CF3BB6444BE}"/>
              </a:ext>
            </a:extLst>
          </p:cNvPr>
          <p:cNvSpPr/>
          <p:nvPr userDrawn="1"/>
        </p:nvSpPr>
        <p:spPr>
          <a:xfrm>
            <a:off x="3733800" y="6065135"/>
            <a:ext cx="752354" cy="706055"/>
          </a:xfrm>
          <a:prstGeom prst="rect">
            <a:avLst/>
          </a:prstGeom>
          <a:solidFill>
            <a:srgbClr val="6CA400">
              <a:alpha val="699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A8D4D84-D921-1D46-ADEF-8D8F68685B99}"/>
              </a:ext>
            </a:extLst>
          </p:cNvPr>
          <p:cNvSpPr/>
          <p:nvPr userDrawn="1"/>
        </p:nvSpPr>
        <p:spPr>
          <a:xfrm>
            <a:off x="3733800" y="6858000"/>
            <a:ext cx="752354" cy="706055"/>
          </a:xfrm>
          <a:prstGeom prst="rect">
            <a:avLst/>
          </a:prstGeom>
          <a:solidFill>
            <a:srgbClr val="6CA4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851845-8806-304F-9402-83BB44ABFF11}"/>
              </a:ext>
            </a:extLst>
          </p:cNvPr>
          <p:cNvSpPr txBox="1"/>
          <p:nvPr userDrawn="1"/>
        </p:nvSpPr>
        <p:spPr>
          <a:xfrm>
            <a:off x="4590324" y="4687747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70%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ADC30A-B80A-8D40-B391-F45BAA483A24}"/>
              </a:ext>
            </a:extLst>
          </p:cNvPr>
          <p:cNvSpPr txBox="1"/>
          <p:nvPr userDrawn="1"/>
        </p:nvSpPr>
        <p:spPr>
          <a:xfrm>
            <a:off x="4590324" y="5486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50%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F87E05-C4DC-834E-8580-60A401D94BA3}"/>
              </a:ext>
            </a:extLst>
          </p:cNvPr>
          <p:cNvSpPr txBox="1"/>
          <p:nvPr userDrawn="1"/>
        </p:nvSpPr>
        <p:spPr>
          <a:xfrm>
            <a:off x="4590324" y="6248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9FDB6A0-C04C-E24E-92DE-A5594523705F}"/>
              </a:ext>
            </a:extLst>
          </p:cNvPr>
          <p:cNvSpPr txBox="1"/>
          <p:nvPr userDrawn="1"/>
        </p:nvSpPr>
        <p:spPr>
          <a:xfrm>
            <a:off x="4590324" y="70866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10%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9799637-B105-BF43-8CC8-F283AF1C8D2A}"/>
              </a:ext>
            </a:extLst>
          </p:cNvPr>
          <p:cNvSpPr/>
          <p:nvPr userDrawn="1"/>
        </p:nvSpPr>
        <p:spPr>
          <a:xfrm>
            <a:off x="5943600" y="4479403"/>
            <a:ext cx="752354" cy="706055"/>
          </a:xfrm>
          <a:prstGeom prst="rect">
            <a:avLst/>
          </a:prstGeom>
          <a:solidFill>
            <a:srgbClr val="EE312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6156A37-535F-4C4A-8D58-7E9244EE0DF2}"/>
              </a:ext>
            </a:extLst>
          </p:cNvPr>
          <p:cNvSpPr/>
          <p:nvPr userDrawn="1"/>
        </p:nvSpPr>
        <p:spPr>
          <a:xfrm>
            <a:off x="5943600" y="5272269"/>
            <a:ext cx="752354" cy="706055"/>
          </a:xfrm>
          <a:prstGeom prst="rect">
            <a:avLst/>
          </a:prstGeom>
          <a:solidFill>
            <a:srgbClr val="EE3126">
              <a:alpha val="4956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462E924-651D-8744-9C8C-4DA905065076}"/>
              </a:ext>
            </a:extLst>
          </p:cNvPr>
          <p:cNvSpPr/>
          <p:nvPr userDrawn="1"/>
        </p:nvSpPr>
        <p:spPr>
          <a:xfrm>
            <a:off x="5943600" y="6065135"/>
            <a:ext cx="752354" cy="706055"/>
          </a:xfrm>
          <a:prstGeom prst="rect">
            <a:avLst/>
          </a:prstGeom>
          <a:solidFill>
            <a:srgbClr val="EE3126">
              <a:alpha val="699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9DDDA1-E3B5-5F43-A934-34C1E433A005}"/>
              </a:ext>
            </a:extLst>
          </p:cNvPr>
          <p:cNvSpPr/>
          <p:nvPr userDrawn="1"/>
        </p:nvSpPr>
        <p:spPr>
          <a:xfrm>
            <a:off x="5943600" y="6858000"/>
            <a:ext cx="752354" cy="706055"/>
          </a:xfrm>
          <a:prstGeom prst="rect">
            <a:avLst/>
          </a:prstGeom>
          <a:solidFill>
            <a:srgbClr val="EE312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EE29D9-BC15-2743-A0DC-E02C4398C5A5}"/>
              </a:ext>
            </a:extLst>
          </p:cNvPr>
          <p:cNvSpPr txBox="1"/>
          <p:nvPr userDrawn="1"/>
        </p:nvSpPr>
        <p:spPr>
          <a:xfrm>
            <a:off x="6800124" y="4687747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70%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3A39F63-BC51-9D4A-80DB-E95B9E34E80F}"/>
              </a:ext>
            </a:extLst>
          </p:cNvPr>
          <p:cNvSpPr txBox="1"/>
          <p:nvPr userDrawn="1"/>
        </p:nvSpPr>
        <p:spPr>
          <a:xfrm>
            <a:off x="6800124" y="5486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50%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403D9B-EE14-7945-A277-606EC8C8D916}"/>
              </a:ext>
            </a:extLst>
          </p:cNvPr>
          <p:cNvSpPr txBox="1"/>
          <p:nvPr userDrawn="1"/>
        </p:nvSpPr>
        <p:spPr>
          <a:xfrm>
            <a:off x="6800124" y="6248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30%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951CBF-31FD-2C4A-9EF5-A46B81994FBC}"/>
              </a:ext>
            </a:extLst>
          </p:cNvPr>
          <p:cNvSpPr txBox="1"/>
          <p:nvPr userDrawn="1"/>
        </p:nvSpPr>
        <p:spPr>
          <a:xfrm>
            <a:off x="6800124" y="70866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10%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6AD7C21-43A2-BE4E-94A9-333A98562245}"/>
              </a:ext>
            </a:extLst>
          </p:cNvPr>
          <p:cNvSpPr/>
          <p:nvPr userDrawn="1"/>
        </p:nvSpPr>
        <p:spPr>
          <a:xfrm>
            <a:off x="8229600" y="4479403"/>
            <a:ext cx="752354" cy="706055"/>
          </a:xfrm>
          <a:prstGeom prst="rect">
            <a:avLst/>
          </a:prstGeom>
          <a:solidFill>
            <a:srgbClr val="009AC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2A4B71E-28C4-D04B-99D8-77A64210A1AB}"/>
              </a:ext>
            </a:extLst>
          </p:cNvPr>
          <p:cNvSpPr/>
          <p:nvPr userDrawn="1"/>
        </p:nvSpPr>
        <p:spPr>
          <a:xfrm>
            <a:off x="8229600" y="5272269"/>
            <a:ext cx="752354" cy="706055"/>
          </a:xfrm>
          <a:prstGeom prst="rect">
            <a:avLst/>
          </a:prstGeom>
          <a:solidFill>
            <a:srgbClr val="009AC7">
              <a:alpha val="4956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364C7C5-191D-1143-9421-051FC23A934C}"/>
              </a:ext>
            </a:extLst>
          </p:cNvPr>
          <p:cNvSpPr/>
          <p:nvPr userDrawn="1"/>
        </p:nvSpPr>
        <p:spPr>
          <a:xfrm>
            <a:off x="8229600" y="6065135"/>
            <a:ext cx="752354" cy="706055"/>
          </a:xfrm>
          <a:prstGeom prst="rect">
            <a:avLst/>
          </a:prstGeom>
          <a:solidFill>
            <a:srgbClr val="009AC7">
              <a:alpha val="699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12D6D71-3FC9-2642-9210-D1B5ABD24688}"/>
              </a:ext>
            </a:extLst>
          </p:cNvPr>
          <p:cNvSpPr/>
          <p:nvPr userDrawn="1"/>
        </p:nvSpPr>
        <p:spPr>
          <a:xfrm>
            <a:off x="8229600" y="6858000"/>
            <a:ext cx="752354" cy="706055"/>
          </a:xfrm>
          <a:prstGeom prst="rect">
            <a:avLst/>
          </a:prstGeom>
          <a:solidFill>
            <a:srgbClr val="009AC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C145897-5AF3-4A45-8449-5E80B82B5BED}"/>
              </a:ext>
            </a:extLst>
          </p:cNvPr>
          <p:cNvSpPr txBox="1"/>
          <p:nvPr userDrawn="1"/>
        </p:nvSpPr>
        <p:spPr>
          <a:xfrm>
            <a:off x="9086124" y="4687747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70%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309F1BE-78D2-4F48-AD72-AE36A29B317C}"/>
              </a:ext>
            </a:extLst>
          </p:cNvPr>
          <p:cNvSpPr txBox="1"/>
          <p:nvPr userDrawn="1"/>
        </p:nvSpPr>
        <p:spPr>
          <a:xfrm>
            <a:off x="9086124" y="5486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8685323-BC24-8840-B59C-5184D7C039F1}"/>
              </a:ext>
            </a:extLst>
          </p:cNvPr>
          <p:cNvSpPr txBox="1"/>
          <p:nvPr userDrawn="1"/>
        </p:nvSpPr>
        <p:spPr>
          <a:xfrm>
            <a:off x="9086124" y="6248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30%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90AC526-B8FD-D242-9BB7-3C9FE51B007E}"/>
              </a:ext>
            </a:extLst>
          </p:cNvPr>
          <p:cNvSpPr txBox="1"/>
          <p:nvPr userDrawn="1"/>
        </p:nvSpPr>
        <p:spPr>
          <a:xfrm>
            <a:off x="9086124" y="70866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10%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58EC831-A39B-E345-A3CE-59A6424E8DF4}"/>
              </a:ext>
            </a:extLst>
          </p:cNvPr>
          <p:cNvSpPr/>
          <p:nvPr userDrawn="1"/>
        </p:nvSpPr>
        <p:spPr>
          <a:xfrm>
            <a:off x="10363200" y="4479403"/>
            <a:ext cx="752354" cy="706055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4A61808-61BD-1042-A7EC-48051C1012CB}"/>
              </a:ext>
            </a:extLst>
          </p:cNvPr>
          <p:cNvSpPr/>
          <p:nvPr userDrawn="1"/>
        </p:nvSpPr>
        <p:spPr>
          <a:xfrm>
            <a:off x="10363200" y="5272269"/>
            <a:ext cx="752354" cy="706055"/>
          </a:xfrm>
          <a:prstGeom prst="rect">
            <a:avLst/>
          </a:prstGeom>
          <a:solidFill>
            <a:srgbClr val="000000">
              <a:alpha val="4956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9EF382A-430A-DD40-B5A4-81BCD3F3287A}"/>
              </a:ext>
            </a:extLst>
          </p:cNvPr>
          <p:cNvSpPr/>
          <p:nvPr userDrawn="1"/>
        </p:nvSpPr>
        <p:spPr>
          <a:xfrm>
            <a:off x="10363200" y="6065135"/>
            <a:ext cx="752354" cy="706055"/>
          </a:xfrm>
          <a:prstGeom prst="rect">
            <a:avLst/>
          </a:prstGeom>
          <a:solidFill>
            <a:srgbClr val="000000">
              <a:alpha val="699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800F2B0-3082-A642-AF00-A83787D6529A}"/>
              </a:ext>
            </a:extLst>
          </p:cNvPr>
          <p:cNvSpPr/>
          <p:nvPr userDrawn="1"/>
        </p:nvSpPr>
        <p:spPr>
          <a:xfrm>
            <a:off x="10363200" y="6858000"/>
            <a:ext cx="752354" cy="706055"/>
          </a:xfrm>
          <a:prstGeom prst="rect">
            <a:avLst/>
          </a:prstGeom>
          <a:solidFill>
            <a:srgbClr val="000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C942036-30A6-7644-9B31-24E131C322AB}"/>
              </a:ext>
            </a:extLst>
          </p:cNvPr>
          <p:cNvSpPr txBox="1"/>
          <p:nvPr userDrawn="1"/>
        </p:nvSpPr>
        <p:spPr>
          <a:xfrm>
            <a:off x="11219724" y="4687747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70%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43F737-F7D7-7043-A937-5E0043FAC6F6}"/>
              </a:ext>
            </a:extLst>
          </p:cNvPr>
          <p:cNvSpPr txBox="1"/>
          <p:nvPr userDrawn="1"/>
        </p:nvSpPr>
        <p:spPr>
          <a:xfrm>
            <a:off x="11219724" y="5486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0F95D14-3290-E34C-B7D1-46A3100E7D44}"/>
              </a:ext>
            </a:extLst>
          </p:cNvPr>
          <p:cNvSpPr txBox="1"/>
          <p:nvPr userDrawn="1"/>
        </p:nvSpPr>
        <p:spPr>
          <a:xfrm>
            <a:off x="11219724" y="62484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30%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45F5F56-B7CF-AC41-A071-87069A9D26F4}"/>
              </a:ext>
            </a:extLst>
          </p:cNvPr>
          <p:cNvSpPr txBox="1"/>
          <p:nvPr userDrawn="1"/>
        </p:nvSpPr>
        <p:spPr>
          <a:xfrm>
            <a:off x="11219724" y="7086600"/>
            <a:ext cx="9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10%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CB8F4F4-5E5B-7E42-B7C3-4D71A9AFE464}"/>
              </a:ext>
            </a:extLst>
          </p:cNvPr>
          <p:cNvGrpSpPr/>
          <p:nvPr userDrawn="1"/>
        </p:nvGrpSpPr>
        <p:grpSpPr>
          <a:xfrm>
            <a:off x="1355072" y="381597"/>
            <a:ext cx="10135543" cy="1128128"/>
            <a:chOff x="1302184" y="376535"/>
            <a:chExt cx="10135543" cy="1128128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7DFE691-DEEC-6B4C-873D-2A19E4CBC4A0}"/>
                </a:ext>
              </a:extLst>
            </p:cNvPr>
            <p:cNvSpPr txBox="1"/>
            <p:nvPr userDrawn="1"/>
          </p:nvSpPr>
          <p:spPr>
            <a:xfrm>
              <a:off x="1302184" y="376535"/>
              <a:ext cx="2812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Theme Colors used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43EE4717-4CD4-3148-A00F-A2DCA4B8C66A}"/>
                </a:ext>
              </a:extLst>
            </p:cNvPr>
            <p:cNvGrpSpPr/>
            <p:nvPr userDrawn="1"/>
          </p:nvGrpSpPr>
          <p:grpSpPr>
            <a:xfrm>
              <a:off x="1391103" y="836278"/>
              <a:ext cx="10046624" cy="668385"/>
              <a:chOff x="1391103" y="836278"/>
              <a:chExt cx="10046624" cy="668385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DA63F1A-9886-3140-A972-E24C81E66FC1}"/>
                  </a:ext>
                </a:extLst>
              </p:cNvPr>
              <p:cNvSpPr/>
              <p:nvPr/>
            </p:nvSpPr>
            <p:spPr>
              <a:xfrm>
                <a:off x="1491331" y="836278"/>
                <a:ext cx="623856" cy="2743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153443BD-C4C8-3749-9B7E-C918115C41E6}"/>
                  </a:ext>
                </a:extLst>
              </p:cNvPr>
              <p:cNvSpPr/>
              <p:nvPr userDrawn="1"/>
            </p:nvSpPr>
            <p:spPr>
              <a:xfrm>
                <a:off x="2772711" y="836278"/>
                <a:ext cx="623856" cy="27432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E6E6E6"/>
                  </a:solidFill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9C99180-0E21-B64A-954F-42B179C9A22D}"/>
                  </a:ext>
                </a:extLst>
              </p:cNvPr>
              <p:cNvSpPr/>
              <p:nvPr userDrawn="1"/>
            </p:nvSpPr>
            <p:spPr>
              <a:xfrm>
                <a:off x="4054091" y="836278"/>
                <a:ext cx="623856" cy="27432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849D01B0-49C9-184E-AE63-420C7F533CD9}"/>
                  </a:ext>
                </a:extLst>
              </p:cNvPr>
              <p:cNvSpPr/>
              <p:nvPr userDrawn="1"/>
            </p:nvSpPr>
            <p:spPr>
              <a:xfrm>
                <a:off x="5335471" y="836278"/>
                <a:ext cx="623856" cy="27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3900BB0-005D-CF41-8063-8A0286F91E17}"/>
                  </a:ext>
                </a:extLst>
              </p:cNvPr>
              <p:cNvSpPr/>
              <p:nvPr userDrawn="1"/>
            </p:nvSpPr>
            <p:spPr>
              <a:xfrm>
                <a:off x="6616851" y="836278"/>
                <a:ext cx="623856" cy="27432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E89A3CF-9F50-4C43-B664-90BB31BFED31}"/>
                  </a:ext>
                </a:extLst>
              </p:cNvPr>
              <p:cNvSpPr/>
              <p:nvPr userDrawn="1"/>
            </p:nvSpPr>
            <p:spPr>
              <a:xfrm>
                <a:off x="7898231" y="836278"/>
                <a:ext cx="623856" cy="27432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B5D5F0"/>
                  </a:solidFill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EB986A4F-DD46-084D-8DEB-7EA9C74CAEAE}"/>
                  </a:ext>
                </a:extLst>
              </p:cNvPr>
              <p:cNvSpPr/>
              <p:nvPr userDrawn="1"/>
            </p:nvSpPr>
            <p:spPr>
              <a:xfrm>
                <a:off x="9179611" y="836278"/>
                <a:ext cx="623856" cy="27432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E7E7E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76F0CA8-A4A1-704C-8665-CFF450063FB9}"/>
                  </a:ext>
                </a:extLst>
              </p:cNvPr>
              <p:cNvSpPr/>
              <p:nvPr userDrawn="1"/>
            </p:nvSpPr>
            <p:spPr>
              <a:xfrm>
                <a:off x="10460988" y="836278"/>
                <a:ext cx="623856" cy="27432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4FD1B1F-1C81-C544-B055-EC4FAD14524F}"/>
                  </a:ext>
                </a:extLst>
              </p:cNvPr>
              <p:cNvSpPr/>
              <p:nvPr userDrawn="1"/>
            </p:nvSpPr>
            <p:spPr>
              <a:xfrm>
                <a:off x="1391103" y="1258442"/>
                <a:ext cx="99097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55/55/55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6B84F46A-97EF-AC49-A5B7-E61F486F0DAC}"/>
                  </a:ext>
                </a:extLst>
              </p:cNvPr>
              <p:cNvSpPr/>
              <p:nvPr userDrawn="1"/>
            </p:nvSpPr>
            <p:spPr>
              <a:xfrm>
                <a:off x="2646696" y="1215565"/>
                <a:ext cx="120257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230/230/230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44DAD7E-CE9F-2B40-9040-09E0A6C07F53}"/>
                  </a:ext>
                </a:extLst>
              </p:cNvPr>
              <p:cNvSpPr/>
              <p:nvPr userDrawn="1"/>
            </p:nvSpPr>
            <p:spPr>
              <a:xfrm>
                <a:off x="3937845" y="1215565"/>
                <a:ext cx="99097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0/93/170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7294101-9481-FD40-B565-33E43C1E1CF4}"/>
                  </a:ext>
                </a:extLst>
              </p:cNvPr>
              <p:cNvSpPr/>
              <p:nvPr userDrawn="1"/>
            </p:nvSpPr>
            <p:spPr>
              <a:xfrm>
                <a:off x="5222664" y="1215565"/>
                <a:ext cx="113204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120/162/47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592A2A5-C4F8-8A4C-889C-E2862E6971EA}"/>
                  </a:ext>
                </a:extLst>
              </p:cNvPr>
              <p:cNvSpPr/>
              <p:nvPr userDrawn="1"/>
            </p:nvSpPr>
            <p:spPr>
              <a:xfrm>
                <a:off x="6493645" y="1215565"/>
                <a:ext cx="106150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238/49/36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FA9077-861E-5A4A-B02B-4692F24C201B}"/>
                  </a:ext>
                </a:extLst>
              </p:cNvPr>
              <p:cNvSpPr/>
              <p:nvPr userDrawn="1"/>
            </p:nvSpPr>
            <p:spPr>
              <a:xfrm>
                <a:off x="7779271" y="1215565"/>
                <a:ext cx="120257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181/213/240</a:t>
                </a: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D2E7425-31D5-284D-B5A5-185047714523}"/>
                  </a:ext>
                </a:extLst>
              </p:cNvPr>
              <p:cNvSpPr/>
              <p:nvPr userDrawn="1"/>
            </p:nvSpPr>
            <p:spPr>
              <a:xfrm>
                <a:off x="9059288" y="1215565"/>
                <a:ext cx="120257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126/126/126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5C11487-4265-6C4F-9B24-0A0F29D4C082}"/>
                  </a:ext>
                </a:extLst>
              </p:cNvPr>
              <p:cNvSpPr/>
              <p:nvPr userDrawn="1"/>
            </p:nvSpPr>
            <p:spPr>
              <a:xfrm>
                <a:off x="10376218" y="1215565"/>
                <a:ext cx="106150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>
                    <a:solidFill>
                      <a:srgbClr val="373737"/>
                    </a:solidFill>
                  </a:rPr>
                  <a:t>RGB 0/154/199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839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ridge over a river.&#10;">
            <a:extLst>
              <a:ext uri="{FF2B5EF4-FFF2-40B4-BE49-F238E27FC236}">
                <a16:creationId xmlns:a16="http://schemas.microsoft.com/office/drawing/2014/main" id="{A9569DC6-E2FC-794C-8562-A7208A9C5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6824"/>
            <a:ext cx="3106271" cy="74227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9BA62F-022E-493C-8797-5223B44B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08D856-A33F-B148-9E17-5B372B40EB05}"/>
              </a:ext>
            </a:extLst>
          </p:cNvPr>
          <p:cNvSpPr/>
          <p:nvPr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3601EB-AF3F-0D45-BEC4-90BBB5E0A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B2844-3DA3-624C-A4EA-EF788DB65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9D6FD54-8A66-1A41-8FE2-FE1A7F19DE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7433" y="383723"/>
            <a:ext cx="10306050" cy="1228725"/>
          </a:xfrm>
        </p:spPr>
        <p:txBody>
          <a:bodyPr anchor="b"/>
          <a:lstStyle>
            <a:lvl1pPr marL="0" indent="0">
              <a:buFontTx/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D0A44-501F-D940-81F0-287C61871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EA4189-6EFD-5B46-BDEB-D7BA039C95E4}"/>
              </a:ext>
            </a:extLst>
          </p:cNvPr>
          <p:cNvSpPr txBox="1"/>
          <p:nvPr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1B09D8-6387-0746-827F-BECA47C94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 dirty="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D9E1CB86-2424-AF46-B0B1-778B10B1FA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8611" y="2230089"/>
            <a:ext cx="6510916" cy="585788"/>
          </a:xfrm>
        </p:spPr>
        <p:txBody>
          <a:bodyPr/>
          <a:lstStyle>
            <a:lvl1pPr marL="0" indent="0">
              <a:buFontTx/>
              <a:buNone/>
              <a:defRPr sz="24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F04E3B83-0CF3-1D41-BD27-49C246AB4C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4010" y="2932740"/>
            <a:ext cx="6068839" cy="1086369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D28FB1-21B5-154C-AC9E-909A35322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9DD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FDAB5E-6E09-4803-A039-C4AC4BC2770E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4C52C2-FFD9-4F2A-B271-D6A71B0AD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9A559-0B11-43B8-9D20-D658E5F0E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231721-47A5-4EAD-8449-AE3BA8FE2DC5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2F6E7E-C733-4351-B9D8-52A60539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 dirty="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3635F1-F2F6-46BB-AD31-17C81199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6F8D02ED-14D6-194C-B560-FB5737501E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6446" y="4604692"/>
            <a:ext cx="6510916" cy="585788"/>
          </a:xfrm>
        </p:spPr>
        <p:txBody>
          <a:bodyPr/>
          <a:lstStyle>
            <a:lvl1pPr marL="0" indent="0">
              <a:buFontTx/>
              <a:buNone/>
              <a:defRPr sz="24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E1FEA26E-CDC4-014D-9DF5-B5E866FC1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56446" y="5307343"/>
            <a:ext cx="6068839" cy="1086369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Body copy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8E762F69-0C7C-5A41-B718-385D87DE9A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0910" y="2230089"/>
            <a:ext cx="1371600" cy="1019175"/>
          </a:xfrm>
        </p:spPr>
        <p:txBody>
          <a:bodyPr>
            <a:noAutofit/>
          </a:bodyPr>
          <a:lstStyle>
            <a:lvl1pPr marL="0" indent="0">
              <a:buNone/>
              <a:defRPr sz="7200" b="1"/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0DE8D8E1-B945-4B42-9D5F-6376C6B399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0910" y="4604692"/>
            <a:ext cx="1371600" cy="1019175"/>
          </a:xfrm>
        </p:spPr>
        <p:txBody>
          <a:bodyPr>
            <a:noAutofit/>
          </a:bodyPr>
          <a:lstStyle>
            <a:lvl1pPr marL="0" indent="0">
              <a:buNone/>
              <a:defRPr sz="7200" b="1"/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829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941E872-B51E-4D4B-B390-DB862F968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7315200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3D0065-0339-6A4B-B230-D70E47A7C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15200" cy="822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D98B88-AEDF-AA4B-8529-E77FFF7AEC9F}"/>
              </a:ext>
            </a:extLst>
          </p:cNvPr>
          <p:cNvSpPr/>
          <p:nvPr/>
        </p:nvSpPr>
        <p:spPr>
          <a:xfrm>
            <a:off x="13816004" y="7514707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799E98-513C-6348-B3CE-4CAB35A9DC6B}"/>
              </a:ext>
            </a:extLst>
          </p:cNvPr>
          <p:cNvSpPr txBox="1"/>
          <p:nvPr/>
        </p:nvSpPr>
        <p:spPr>
          <a:xfrm>
            <a:off x="13816004" y="7536900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C92B35-985B-4648-AA4A-F1A7461B5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1E85A-EC86-6E41-82E1-93A079FA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9700" y="-1"/>
            <a:ext cx="2100945" cy="8229601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B830F0-389E-B148-886B-AE7B278DBC53}"/>
              </a:ext>
            </a:extLst>
          </p:cNvPr>
          <p:cNvSpPr txBox="1"/>
          <p:nvPr/>
        </p:nvSpPr>
        <p:spPr>
          <a:xfrm rot="5400000">
            <a:off x="3176184" y="4410296"/>
            <a:ext cx="6372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7F2857B-C921-0747-8EED-0CAF575F5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39" y="5002306"/>
            <a:ext cx="3466271" cy="25459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322145-8458-4ECA-A8D4-F2D2B407A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315200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ED68A3-A69A-4EDB-A30C-0B5AFA93B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15200" cy="822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BBD6BD-8E25-47BD-B0E4-FBCFEA15A173}"/>
              </a:ext>
            </a:extLst>
          </p:cNvPr>
          <p:cNvSpPr/>
          <p:nvPr userDrawn="1"/>
        </p:nvSpPr>
        <p:spPr>
          <a:xfrm>
            <a:off x="13816004" y="7514707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10DC5-1AF4-4308-91D7-8834A0A65E97}"/>
              </a:ext>
            </a:extLst>
          </p:cNvPr>
          <p:cNvSpPr txBox="1"/>
          <p:nvPr userDrawn="1"/>
        </p:nvSpPr>
        <p:spPr>
          <a:xfrm>
            <a:off x="13816004" y="7536900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07CAC2-F35A-4880-AFE2-8383F800F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5ED65C-478F-4235-95B2-7B336735D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19700" y="-1"/>
            <a:ext cx="2100945" cy="8229601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EFAB59-B6D4-41A8-B420-CF28D55721C3}"/>
              </a:ext>
            </a:extLst>
          </p:cNvPr>
          <p:cNvSpPr txBox="1"/>
          <p:nvPr userDrawn="1"/>
        </p:nvSpPr>
        <p:spPr>
          <a:xfrm rot="5400000">
            <a:off x="3176184" y="4410296"/>
            <a:ext cx="6372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CCD59F-781F-48E9-B75C-968A216DE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39" y="5002306"/>
            <a:ext cx="3466271" cy="25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82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1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BB7A6-B123-457E-974F-E647377FE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974" y="3406070"/>
            <a:ext cx="4095364" cy="1530350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611D20-EEFA-A549-8813-6D304D339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8" name="Picture 17" descr="Downtown Minneapolis Skyline from University of Minnesota campus.">
            <a:extLst>
              <a:ext uri="{FF2B5EF4-FFF2-40B4-BE49-F238E27FC236}">
                <a16:creationId xmlns:a16="http://schemas.microsoft.com/office/drawing/2014/main" id="{6F480E5C-F35B-2D44-B7EA-2412CDE347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0"/>
            <a:ext cx="8349344" cy="822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D41B7-A3A7-FF43-915A-0648730A22B7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51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Divider Sl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BB7A6-B123-457E-974F-E647377FE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974" y="3406070"/>
            <a:ext cx="4248150" cy="1530350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611D20-EEFA-A549-8813-6D304D339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D41B7-A3A7-FF43-915A-0648730A22B7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742C81F-BE80-B741-A829-77958184B7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13958" y="0"/>
            <a:ext cx="8249640" cy="82296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1186057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 column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8073" y="383723"/>
            <a:ext cx="10306050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5" y="2004186"/>
            <a:ext cx="9738189" cy="753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3175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pic>
        <p:nvPicPr>
          <p:cNvPr id="14" name="Picture 13" descr="People walking across Stone Arch bridge">
            <a:extLst>
              <a:ext uri="{FF2B5EF4-FFF2-40B4-BE49-F238E27FC236}">
                <a16:creationId xmlns:a16="http://schemas.microsoft.com/office/drawing/2014/main" id="{E5C5F8E5-DE31-EB4F-91E3-3A2ACD536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79"/>
          <a:stretch/>
        </p:blipFill>
        <p:spPr>
          <a:xfrm>
            <a:off x="11468099" y="1719581"/>
            <a:ext cx="2095501" cy="2123394"/>
          </a:xfrm>
          <a:prstGeom prst="rect">
            <a:avLst/>
          </a:prstGeom>
        </p:spPr>
      </p:pic>
      <p:pic>
        <p:nvPicPr>
          <p:cNvPr id="15" name="Picture 14" descr="Outdoors photograph of Metro Transit Light Rail train at a platform stop">
            <a:extLst>
              <a:ext uri="{FF2B5EF4-FFF2-40B4-BE49-F238E27FC236}">
                <a16:creationId xmlns:a16="http://schemas.microsoft.com/office/drawing/2014/main" id="{5699583D-741C-714B-BA71-ACAC0D199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101" y="6062132"/>
            <a:ext cx="2095500" cy="2167468"/>
          </a:xfrm>
          <a:prstGeom prst="rect">
            <a:avLst/>
          </a:prstGeom>
        </p:spPr>
      </p:pic>
      <p:pic>
        <p:nvPicPr>
          <p:cNvPr id="16" name="Picture 15" descr="Child splashing in a puddle">
            <a:extLst>
              <a:ext uri="{FF2B5EF4-FFF2-40B4-BE49-F238E27FC236}">
                <a16:creationId xmlns:a16="http://schemas.microsoft.com/office/drawing/2014/main" id="{4F5079E1-049C-9B46-B022-9D53E4101F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099" y="3877734"/>
            <a:ext cx="2095501" cy="2133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39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eal 2 column 3 photos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8073" y="383723"/>
            <a:ext cx="10306050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5" y="2004186"/>
            <a:ext cx="9738189" cy="753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3175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D574E6-3658-463F-B60A-08F7E02A3F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8100" y="1704975"/>
            <a:ext cx="2095500" cy="212301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30F5B4-EEB2-402D-A5E4-239E4A8CA5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468100" y="3888844"/>
            <a:ext cx="2095500" cy="212301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2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B97334-55ED-4CCA-B757-CAB190B696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468100" y="6065838"/>
            <a:ext cx="2095500" cy="21304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3</a:t>
            </a:r>
          </a:p>
        </p:txBody>
      </p:sp>
    </p:spTree>
    <p:extLst>
      <p:ext uri="{BB962C8B-B14F-4D97-AF65-F5344CB8AC3E}">
        <p14:creationId xmlns:p14="http://schemas.microsoft.com/office/powerpoint/2010/main" val="220393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lumn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he Stone Arch from ground at night">
            <a:extLst>
              <a:ext uri="{FF2B5EF4-FFF2-40B4-BE49-F238E27FC236}">
                <a16:creationId xmlns:a16="http://schemas.microsoft.com/office/drawing/2014/main" id="{8FCCF7FE-F7AD-4646-9047-247E75A3B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1703540"/>
            <a:ext cx="8343900" cy="65260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5" y="380630"/>
            <a:ext cx="11878734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6" y="2004187"/>
            <a:ext cx="3808877" cy="7675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3819529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49461-BCEE-B742-8790-A6AD39C49A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5088" y="2771775"/>
            <a:ext cx="6443662" cy="2728913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</a:t>
            </a:r>
            <a:r>
              <a:rPr lang="en-US"/>
              <a:t>dd a quote or a statistic. 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Author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4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  <p15:guide id="5" pos="32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7A17E7-4E9E-0649-BCCF-5B7B35105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410701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00B06-7666-8E44-901C-4D7607A97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10701" cy="822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E1B93D-8EDA-E141-BF60-627EACEBD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461" y="5362187"/>
            <a:ext cx="3423868" cy="2349986"/>
          </a:xfrm>
          <a:prstGeom prst="rect">
            <a:avLst/>
          </a:prstGeom>
        </p:spPr>
      </p:pic>
      <p:pic>
        <p:nvPicPr>
          <p:cNvPr id="13" name="Picture 12" descr="Mississippi river near downtown Minneapolis, Minnesota">
            <a:extLst>
              <a:ext uri="{FF2B5EF4-FFF2-40B4-BE49-F238E27FC236}">
                <a16:creationId xmlns:a16="http://schemas.microsoft.com/office/drawing/2014/main" id="{B52233CF-8BE7-004E-B2BF-9AE193937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609" y="0"/>
            <a:ext cx="5217791" cy="496741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645C8B-CF09-5B43-ABE1-6C6F9A4C8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36320" y="7132320"/>
            <a:ext cx="72339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B3438A1-3C23-4497-AF7B-822C87ED1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88" y="2260824"/>
            <a:ext cx="6702129" cy="15562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presentation goes here 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668068E9-498F-2943-85F8-07F6E0D578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4996" y="4369324"/>
            <a:ext cx="6733608" cy="8265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A275FD-2079-F14B-A71F-85D844D907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4996" y="6659720"/>
            <a:ext cx="6818669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D0AAF368-F173-E54B-8878-34A5546AC3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4996" y="7299513"/>
            <a:ext cx="6818669" cy="41265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r>
              <a:rPr lang="en-US"/>
              <a:t>    metrocouncil.org</a:t>
            </a:r>
          </a:p>
        </p:txBody>
      </p:sp>
    </p:spTree>
    <p:extLst>
      <p:ext uri="{BB962C8B-B14F-4D97-AF65-F5344CB8AC3E}">
        <p14:creationId xmlns:p14="http://schemas.microsoft.com/office/powerpoint/2010/main" val="487247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lumn right phot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5" y="380630"/>
            <a:ext cx="11878734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6" y="2004187"/>
            <a:ext cx="3808877" cy="7675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3819529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49461-BCEE-B742-8790-A6AD39C49A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5909" y="5354554"/>
            <a:ext cx="6443662" cy="2728913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</a:t>
            </a:r>
            <a:r>
              <a:rPr lang="en-US"/>
              <a:t>dd a quote or a statistic. 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Author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72CC285-A391-004E-855D-F39A4C4531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65181" y="1717594"/>
            <a:ext cx="8398417" cy="652470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2905061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  <p15:guide id="5" pos="32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eft 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9A752-30D1-4348-80F3-DEFC8B9C6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432" y="381100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842" y="2117444"/>
            <a:ext cx="673675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64843" y="2795598"/>
            <a:ext cx="6736756" cy="4281488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15" name="Picture 14" descr="A body of water with trees around it and a downtown Minneapolis in the background">
            <a:extLst>
              <a:ext uri="{FF2B5EF4-FFF2-40B4-BE49-F238E27FC236}">
                <a16:creationId xmlns:a16="http://schemas.microsoft.com/office/drawing/2014/main" id="{6E08C33F-5CB5-BA44-8119-08F26516B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2191"/>
            <a:ext cx="5213206" cy="65274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2C797B1-7734-FA48-8F3F-0674961E7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82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lumn 1 left photo w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9A752-30D1-4348-80F3-DEFC8B9C6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432" y="381100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842" y="2117444"/>
            <a:ext cx="673675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64843" y="2795598"/>
            <a:ext cx="6736756" cy="4281488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797B1-7734-FA48-8F3F-0674961E7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83249BA-F584-3840-AC82-1EA9848562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04815"/>
            <a:ext cx="5213206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1831713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lumn 1 left photo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D5AD68A8-78B9-9E4E-A669-F762236EA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6824"/>
            <a:ext cx="3106271" cy="74227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C5912-7637-4923-B012-D13818E57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6" y="383723"/>
            <a:ext cx="11821583" cy="123015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5509" y="2790113"/>
            <a:ext cx="9076090" cy="4281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2CA349-1C0E-B04E-B9B7-E73EF417E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4" name="Picture 3" descr="A highway with cars on it and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546C2EEE-EBD7-45E5-B0C2-5375989BC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3" y="1704813"/>
            <a:ext cx="3122896" cy="652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7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lumn 1 left photo th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C5912-7637-4923-B012-D13818E57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6" y="383723"/>
            <a:ext cx="11821583" cy="123015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5509" y="2790113"/>
            <a:ext cx="9076090" cy="4281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2CA349-1C0E-B04E-B9B7-E73EF417E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691D110-30AC-E54C-A4CF-203A6B5765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492" y="1704814"/>
            <a:ext cx="3105429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330231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84338-8974-4FAF-A50C-37046A152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253" y="395815"/>
            <a:ext cx="1182134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  <a:endParaRPr lang="en-US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5533" y="2192161"/>
            <a:ext cx="1178606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2831" y="2886074"/>
            <a:ext cx="11798769" cy="40837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2558198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E6F40E-F87A-E34B-B26C-5902B4394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7433" y="2413000"/>
            <a:ext cx="6121867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8BB59-8F62-5243-98E1-D1DDA3216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9833" y="2413000"/>
            <a:ext cx="6121867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CA9CF-0625-409D-992F-1E6AA6FD22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739" y="388769"/>
            <a:ext cx="11813861" cy="123577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524CE-9304-8A42-BD76-D60374AB8A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0316" y="2760163"/>
            <a:ext cx="5478784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FF05AEE-B82B-7F48-A399-C7354E3F5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0315" y="3716498"/>
            <a:ext cx="5478783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CA5694-0CC4-B843-9078-357D69FAB8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0952" y="2760163"/>
            <a:ext cx="5478784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Subhead goes here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B128B87C-BFC8-1F47-B71B-99329F3A38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0952" y="3716498"/>
            <a:ext cx="5478783" cy="128945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3586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2CABF-C0DD-4C93-9495-22DD8FAF2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300" y="396142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4AD8D6-68CC-5C40-9D67-B541EBCCC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839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B7AAF-C896-1548-B59C-4E33146A6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1004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0E28CF-8AB4-144D-9C4B-34DE73027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169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0F3F35E-BD8A-3C45-B926-260375338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0316" y="2842017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06B8CDA-AB0F-2642-8AB7-D69B6C5AB7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0317" y="3510097"/>
            <a:ext cx="3421384" cy="143650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ED06A61-F4D0-AC4C-8E68-6520347133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7516" y="2842017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D6DE61F2-5225-FC40-B216-E668BF0256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57516" y="3510097"/>
            <a:ext cx="3421384" cy="143650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7548173-F8EE-A146-A23E-BF6BF9F654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75516" y="2842017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33112B82-F029-4A49-A9A4-A5B5C8C072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85210" y="3510097"/>
            <a:ext cx="3421384" cy="143650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69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7CA76-7318-45CD-A111-80D54C589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000" y="388769"/>
            <a:ext cx="11816600" cy="12316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155102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FC98D8-BAA0-DF40-9C81-E8AA0DB9A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B4943-3134-9E4B-9622-795F8A220D7C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B42D2-87A9-314C-AD8C-4365A0013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172F3-9095-42DB-9420-066972D3B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5640" y="-1436376"/>
            <a:ext cx="4410232" cy="10477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Edit hidden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15881-E074-D741-8788-F7549BDB3E49}"/>
              </a:ext>
            </a:extLst>
          </p:cNvPr>
          <p:cNvGrpSpPr/>
          <p:nvPr userDrawn="1"/>
        </p:nvGrpSpPr>
        <p:grpSpPr>
          <a:xfrm>
            <a:off x="1364151" y="-1198130"/>
            <a:ext cx="8089009" cy="685740"/>
            <a:chOff x="2492994" y="2126192"/>
            <a:chExt cx="8089009" cy="6857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215669-DADC-DA45-9C83-5F7BD8AB3A1C}"/>
                </a:ext>
              </a:extLst>
            </p:cNvPr>
            <p:cNvSpPr/>
            <p:nvPr/>
          </p:nvSpPr>
          <p:spPr>
            <a:xfrm>
              <a:off x="2577627" y="2126192"/>
              <a:ext cx="1600200" cy="274320"/>
            </a:xfrm>
            <a:prstGeom prst="rect">
              <a:avLst/>
            </a:prstGeom>
            <a:solidFill>
              <a:srgbClr val="005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EDFFE1-AEE5-DE40-BAC8-FE728DCBF844}"/>
                </a:ext>
              </a:extLst>
            </p:cNvPr>
            <p:cNvSpPr txBox="1"/>
            <p:nvPr/>
          </p:nvSpPr>
          <p:spPr>
            <a:xfrm>
              <a:off x="2492994" y="2411822"/>
              <a:ext cx="1290626" cy="384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Primary</a:t>
              </a:r>
              <a:br>
                <a:rPr lang="en-US" sz="1000" dirty="0"/>
              </a:br>
              <a:r>
                <a:rPr lang="en-US" sz="1000" dirty="0"/>
                <a:t>RGB 0/93/170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3C790-26BF-2B41-AA12-5400DC96318A}"/>
                </a:ext>
              </a:extLst>
            </p:cNvPr>
            <p:cNvSpPr/>
            <p:nvPr/>
          </p:nvSpPr>
          <p:spPr>
            <a:xfrm>
              <a:off x="4180545" y="2126192"/>
              <a:ext cx="1600200" cy="274320"/>
            </a:xfrm>
            <a:prstGeom prst="rect">
              <a:avLst/>
            </a:prstGeom>
            <a:solidFill>
              <a:srgbClr val="6C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58A6B0-F11C-4743-8B88-F5DB0699614D}"/>
                </a:ext>
              </a:extLst>
            </p:cNvPr>
            <p:cNvSpPr txBox="1"/>
            <p:nvPr/>
          </p:nvSpPr>
          <p:spPr>
            <a:xfrm>
              <a:off x="4097668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/Community</a:t>
              </a:r>
              <a:br>
                <a:rPr lang="en-US" sz="1000" dirty="0"/>
              </a:br>
              <a:r>
                <a:rPr lang="en-US" sz="1000" dirty="0"/>
                <a:t>RGB 120/162/47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8116AF-9573-4C4D-8B66-0DC304710DE6}"/>
                </a:ext>
              </a:extLst>
            </p:cNvPr>
            <p:cNvSpPr/>
            <p:nvPr/>
          </p:nvSpPr>
          <p:spPr>
            <a:xfrm>
              <a:off x="5779051" y="2126192"/>
              <a:ext cx="1600200" cy="274320"/>
            </a:xfrm>
            <a:prstGeom prst="rect">
              <a:avLst/>
            </a:prstGeom>
            <a:solidFill>
              <a:srgbClr val="EE3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310E7-741B-E64C-830E-9C955AB42403}"/>
                </a:ext>
              </a:extLst>
            </p:cNvPr>
            <p:cNvSpPr txBox="1"/>
            <p:nvPr/>
          </p:nvSpPr>
          <p:spPr>
            <a:xfrm>
              <a:off x="5711164" y="2411822"/>
              <a:ext cx="1290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/Metro Transit</a:t>
              </a:r>
              <a:br>
                <a:rPr lang="en-US" sz="1000" dirty="0"/>
              </a:br>
              <a:r>
                <a:rPr lang="en-US" sz="1000" dirty="0"/>
                <a:t>RGB 238/49/36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96B5F4-30F4-E544-BEDB-C998A39D2C09}"/>
                </a:ext>
              </a:extLst>
            </p:cNvPr>
            <p:cNvSpPr/>
            <p:nvPr/>
          </p:nvSpPr>
          <p:spPr>
            <a:xfrm>
              <a:off x="7374473" y="2126192"/>
              <a:ext cx="1600200" cy="275051"/>
            </a:xfrm>
            <a:prstGeom prst="rect">
              <a:avLst/>
            </a:prstGeom>
            <a:solidFill>
              <a:srgbClr val="00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05827C-C451-0B44-8089-B79225C350BE}"/>
                </a:ext>
              </a:extLst>
            </p:cNvPr>
            <p:cNvSpPr txBox="1"/>
            <p:nvPr/>
          </p:nvSpPr>
          <p:spPr>
            <a:xfrm>
              <a:off x="7309672" y="2411822"/>
              <a:ext cx="1290626" cy="3842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/Environmental</a:t>
              </a:r>
              <a:br>
                <a:rPr lang="en-US" sz="1000" dirty="0"/>
              </a:br>
              <a:r>
                <a:rPr lang="en-US" sz="1000" dirty="0"/>
                <a:t>RGB 0/154/199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310923-FC7B-0B4F-864F-CBC5477C4CF8}"/>
                </a:ext>
              </a:extLst>
            </p:cNvPr>
            <p:cNvSpPr/>
            <p:nvPr userDrawn="1"/>
          </p:nvSpPr>
          <p:spPr>
            <a:xfrm>
              <a:off x="8981803" y="2126192"/>
              <a:ext cx="1600200" cy="27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F23D32-3A9C-ED4D-A4C3-FA9D13DCE618}"/>
                </a:ext>
              </a:extLst>
            </p:cNvPr>
            <p:cNvSpPr txBox="1"/>
            <p:nvPr userDrawn="1"/>
          </p:nvSpPr>
          <p:spPr>
            <a:xfrm>
              <a:off x="8991600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Black</a:t>
              </a:r>
              <a:br>
                <a:rPr lang="en-US" sz="1000" dirty="0"/>
              </a:br>
              <a:r>
                <a:rPr lang="en-US" sz="1000" dirty="0"/>
                <a:t>RGB 0/0/0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71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7A17E7-4E9E-0649-BCCF-5B7B35105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410701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00B06-7666-8E44-901C-4D7607A97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10701" cy="822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E1B93D-8EDA-E141-BF60-627EACEBD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461" y="5362187"/>
            <a:ext cx="3423868" cy="234998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645C8B-CF09-5B43-ABE1-6C6F9A4C8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36320" y="7132320"/>
            <a:ext cx="72339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B3438A1-3C23-4497-AF7B-822C87ED1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88" y="2260824"/>
            <a:ext cx="6702129" cy="15562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presentation goes here 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668068E9-498F-2943-85F8-07F6E0D578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4996" y="4369324"/>
            <a:ext cx="6733608" cy="8265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A275FD-2079-F14B-A71F-85D844D907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4996" y="6659720"/>
            <a:ext cx="6818669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D0AAF368-F173-E54B-8878-34A5546AC3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4996" y="7299513"/>
            <a:ext cx="6818669" cy="41265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r>
              <a:rPr lang="en-US"/>
              <a:t>    metrocouncil.org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0B883B5-CE28-7543-BC3A-E473B7F7EB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0701" y="0"/>
            <a:ext cx="5219699" cy="4957325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31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9EC29-9C14-482A-8766-5891FF45B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67" y="3413480"/>
            <a:ext cx="4242858" cy="1529996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D4CBAB-5817-2244-AE83-B41C6E97A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8" name="Picture 17" descr="People walking on the Sam Morgan Trail along the Mississippi River just upriver from downtown Saint Paul.">
            <a:extLst>
              <a:ext uri="{FF2B5EF4-FFF2-40B4-BE49-F238E27FC236}">
                <a16:creationId xmlns:a16="http://schemas.microsoft.com/office/drawing/2014/main" id="{62F4457C-B2EE-3A4F-B15E-E9DB6D80C1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0"/>
            <a:ext cx="8349343" cy="822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4650E4-08B9-4C9D-A6DB-E24AC8051ACD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59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Divider Sl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BB7A6-B123-457E-974F-E647377FE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974" y="3406070"/>
            <a:ext cx="4248150" cy="1530350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611D20-EEFA-A549-8813-6D304D339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D41B7-A3A7-FF43-915A-0648730A22B7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742C81F-BE80-B741-A829-77958184B7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13958" y="0"/>
            <a:ext cx="8249640" cy="82296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472075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2 column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8073" y="383723"/>
            <a:ext cx="10306050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5" y="2004186"/>
            <a:ext cx="9738189" cy="753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3175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pic>
        <p:nvPicPr>
          <p:cNvPr id="14" name="Picture 13" descr="People walking across Stone Arch bridge">
            <a:extLst>
              <a:ext uri="{FF2B5EF4-FFF2-40B4-BE49-F238E27FC236}">
                <a16:creationId xmlns:a16="http://schemas.microsoft.com/office/drawing/2014/main" id="{E5C5F8E5-DE31-EB4F-91E3-3A2ACD536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79"/>
          <a:stretch/>
        </p:blipFill>
        <p:spPr>
          <a:xfrm>
            <a:off x="11468099" y="1719581"/>
            <a:ext cx="2095501" cy="2123394"/>
          </a:xfrm>
          <a:prstGeom prst="rect">
            <a:avLst/>
          </a:prstGeom>
        </p:spPr>
      </p:pic>
      <p:pic>
        <p:nvPicPr>
          <p:cNvPr id="15" name="Picture 14" descr="Outdoors photograph of Metro Transit Light Rail train at a platform stop">
            <a:extLst>
              <a:ext uri="{FF2B5EF4-FFF2-40B4-BE49-F238E27FC236}">
                <a16:creationId xmlns:a16="http://schemas.microsoft.com/office/drawing/2014/main" id="{5699583D-741C-714B-BA71-ACAC0D199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101" y="6062132"/>
            <a:ext cx="2095500" cy="2167468"/>
          </a:xfrm>
          <a:prstGeom prst="rect">
            <a:avLst/>
          </a:prstGeom>
        </p:spPr>
      </p:pic>
      <p:pic>
        <p:nvPicPr>
          <p:cNvPr id="16" name="Picture 15" descr="Child splashing in a puddle">
            <a:extLst>
              <a:ext uri="{FF2B5EF4-FFF2-40B4-BE49-F238E27FC236}">
                <a16:creationId xmlns:a16="http://schemas.microsoft.com/office/drawing/2014/main" id="{4F5079E1-049C-9B46-B022-9D53E4101F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099" y="3877734"/>
            <a:ext cx="2095501" cy="2133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61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2 column 3 photos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8073" y="383723"/>
            <a:ext cx="10306050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5" y="2004186"/>
            <a:ext cx="9738189" cy="753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3175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D574E6-3658-463F-B60A-08F7E02A3F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8100" y="1704975"/>
            <a:ext cx="2095500" cy="212301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30F5B4-EEB2-402D-A5E4-239E4A8CA5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468100" y="3888844"/>
            <a:ext cx="2095500" cy="212301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2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B97334-55ED-4CCA-B757-CAB190B696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468100" y="6065838"/>
            <a:ext cx="2095500" cy="21304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3</a:t>
            </a:r>
          </a:p>
        </p:txBody>
      </p:sp>
    </p:spTree>
    <p:extLst>
      <p:ext uri="{BB962C8B-B14F-4D97-AF65-F5344CB8AC3E}">
        <p14:creationId xmlns:p14="http://schemas.microsoft.com/office/powerpoint/2010/main" val="2725757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column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he Stone Arch from ground at night">
            <a:extLst>
              <a:ext uri="{FF2B5EF4-FFF2-40B4-BE49-F238E27FC236}">
                <a16:creationId xmlns:a16="http://schemas.microsoft.com/office/drawing/2014/main" id="{8FCCF7FE-F7AD-4646-9047-247E75A3B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1703540"/>
            <a:ext cx="8343900" cy="65260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5" y="380630"/>
            <a:ext cx="11878734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6" y="2004187"/>
            <a:ext cx="3808877" cy="7675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3819529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49461-BCEE-B742-8790-A6AD39C49A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5088" y="2771775"/>
            <a:ext cx="6443662" cy="2728913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</a:t>
            </a:r>
            <a:r>
              <a:rPr lang="en-US"/>
              <a:t>dd a quote or a statistic. 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Author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18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  <p15:guide id="5" pos="328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column right phot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5" y="380630"/>
            <a:ext cx="11878734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6" y="2004187"/>
            <a:ext cx="3808877" cy="7675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3819529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49461-BCEE-B742-8790-A6AD39C49A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5909" y="5354554"/>
            <a:ext cx="6443662" cy="2728913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</a:t>
            </a:r>
            <a:r>
              <a:rPr lang="en-US"/>
              <a:t>dd a quote or a statistic. 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Author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72CC285-A391-004E-855D-F39A4C4531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65181" y="1717594"/>
            <a:ext cx="8398417" cy="652470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1030394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  <p15:guide id="5" pos="328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column left 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2A984A-80DB-4790-A85C-24A35CB65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073" y="380526"/>
            <a:ext cx="11822526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842" y="2117444"/>
            <a:ext cx="673675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64843" y="2795598"/>
            <a:ext cx="6736756" cy="4281488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14" name="Picture 13" descr="Families walking in Carver Crossing in Carver, Minn">
            <a:extLst>
              <a:ext uri="{FF2B5EF4-FFF2-40B4-BE49-F238E27FC236}">
                <a16:creationId xmlns:a16="http://schemas.microsoft.com/office/drawing/2014/main" id="{6D7EE2B0-BAD0-DD4C-B46B-1CB8EEA079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2676"/>
            <a:ext cx="5222189" cy="65269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340BD53-8E7E-2247-B749-FA69E9D5A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36972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column 1 left photo w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9A752-30D1-4348-80F3-DEFC8B9C6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432" y="381100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842" y="2117444"/>
            <a:ext cx="673675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64843" y="2795598"/>
            <a:ext cx="6736756" cy="4281488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797B1-7734-FA48-8F3F-0674961E7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83249BA-F584-3840-AC82-1EA9848562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04815"/>
            <a:ext cx="5213206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4143391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column 1 left photo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D5AD68A8-78B9-9E4E-A669-F762236EA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6824"/>
            <a:ext cx="3106271" cy="74227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C5912-7637-4923-B012-D13818E57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6" y="383723"/>
            <a:ext cx="11821583" cy="123015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5509" y="2790113"/>
            <a:ext cx="9076090" cy="4281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2CA349-1C0E-B04E-B9B7-E73EF417E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224429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column 1 left photo th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C5912-7637-4923-B012-D13818E57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6" y="383723"/>
            <a:ext cx="11821583" cy="123015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5509" y="2790113"/>
            <a:ext cx="9076090" cy="4281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2CA349-1C0E-B04E-B9B7-E73EF417E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691D110-30AC-E54C-A4CF-203A6B5765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492" y="1704814"/>
            <a:ext cx="3105429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2944871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18D4F6-B146-3D40-85EE-56D4ACFA9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410701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E449A-2805-6144-A078-781675935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497" y="0"/>
            <a:ext cx="9410701" cy="8229600"/>
          </a:xfrm>
          <a:prstGeom prst="rect">
            <a:avLst/>
          </a:prstGeom>
        </p:spPr>
      </p:pic>
      <p:pic>
        <p:nvPicPr>
          <p:cNvPr id="9" name="Picture 8" descr="Downtown Minneapolis, Minnesota office buildings">
            <a:extLst>
              <a:ext uri="{FF2B5EF4-FFF2-40B4-BE49-F238E27FC236}">
                <a16:creationId xmlns:a16="http://schemas.microsoft.com/office/drawing/2014/main" id="{6742836A-AC1E-7A46-989B-A182519A4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929" y="0"/>
            <a:ext cx="5241471" cy="822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C1CFF6-28B3-0740-82BC-0970C814D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811" y="7394028"/>
            <a:ext cx="4873547" cy="83557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A22FC5-E64F-A941-9DB7-CB27CD2BE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94" y="717176"/>
            <a:ext cx="3856837" cy="2832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17782E-3843-4A5C-B1A5-5FB027C96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35" y="3740897"/>
            <a:ext cx="6733681" cy="159067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presentation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7C409B-E0F7-0D42-A7F2-609FAD79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4836" y="5664797"/>
            <a:ext cx="6733680" cy="39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1352900-1093-184D-9A55-BC22387CEA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4837" y="6267791"/>
            <a:ext cx="6733680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7717D33-EC0C-9449-8B37-0DE39721AD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4836" y="7620363"/>
            <a:ext cx="5053192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r>
              <a:rPr lang="en-US"/>
              <a:t>    metrocouncil.org</a:t>
            </a:r>
          </a:p>
        </p:txBody>
      </p:sp>
    </p:spTree>
    <p:extLst>
      <p:ext uri="{BB962C8B-B14F-4D97-AF65-F5344CB8AC3E}">
        <p14:creationId xmlns:p14="http://schemas.microsoft.com/office/powerpoint/2010/main" val="37159318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84338-8974-4FAF-A50C-37046A152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253" y="395815"/>
            <a:ext cx="1182134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  <a:endParaRPr lang="en-US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5533" y="2192161"/>
            <a:ext cx="1178606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2831" y="2886074"/>
            <a:ext cx="11798769" cy="40837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3553215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E6F40E-F87A-E34B-B26C-5902B4394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7433" y="2413000"/>
            <a:ext cx="6121867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8BB59-8F62-5243-98E1-D1DDA3216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9833" y="2413000"/>
            <a:ext cx="6121867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CA9CF-0625-409D-992F-1E6AA6FD22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739" y="388769"/>
            <a:ext cx="11813861" cy="123577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524CE-9304-8A42-BD76-D60374AB8A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0316" y="2760163"/>
            <a:ext cx="5478784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BFF05AEE-B82B-7F48-A399-C7354E3F5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0315" y="3716498"/>
            <a:ext cx="5478783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CA5694-0CC4-B843-9078-357D69FAB8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0952" y="2760163"/>
            <a:ext cx="5478784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Subhead goes here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B128B87C-BFC8-1F47-B71B-99329F3A38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0952" y="3716498"/>
            <a:ext cx="5478783" cy="128945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2633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2CABF-C0DD-4C93-9495-22DD8FAF2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300" y="396142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4AD8D6-68CC-5C40-9D67-B541EBCCC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839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B7AAF-C896-1548-B59C-4E33146A6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1004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0E28CF-8AB4-144D-9C4B-34DE73027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169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0F3F35E-BD8A-3C45-B926-260375338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0316" y="2842017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06B8CDA-AB0F-2642-8AB7-D69B6C5AB7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0317" y="3510097"/>
            <a:ext cx="3421384" cy="143650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ED06A61-F4D0-AC4C-8E68-6520347133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7516" y="2842017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D6DE61F2-5225-FC40-B216-E668BF0256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57516" y="3510097"/>
            <a:ext cx="3421384" cy="143650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7548173-F8EE-A146-A23E-BF6BF9F654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75516" y="2842017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33112B82-F029-4A49-A9A4-A5B5C8C072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85210" y="3510097"/>
            <a:ext cx="3421384" cy="143650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133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7CA76-7318-45CD-A111-80D54C589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000" y="388769"/>
            <a:ext cx="11816600" cy="12316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78A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223064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FC98D8-BAA0-DF40-9C81-E8AA0DB9A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B4943-3134-9E4B-9622-795F8A220D7C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B42D2-87A9-314C-AD8C-4365A0013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172F3-9095-42DB-9420-066972D3B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5640" y="-1436376"/>
            <a:ext cx="4410232" cy="10477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Edit hidden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15881-E074-D741-8788-F7549BDB3E49}"/>
              </a:ext>
            </a:extLst>
          </p:cNvPr>
          <p:cNvGrpSpPr/>
          <p:nvPr userDrawn="1"/>
        </p:nvGrpSpPr>
        <p:grpSpPr>
          <a:xfrm>
            <a:off x="1364151" y="-1198130"/>
            <a:ext cx="8089009" cy="685740"/>
            <a:chOff x="2492994" y="2126192"/>
            <a:chExt cx="8089009" cy="6857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215669-DADC-DA45-9C83-5F7BD8AB3A1C}"/>
                </a:ext>
              </a:extLst>
            </p:cNvPr>
            <p:cNvSpPr/>
            <p:nvPr/>
          </p:nvSpPr>
          <p:spPr>
            <a:xfrm>
              <a:off x="2577627" y="2126192"/>
              <a:ext cx="1600200" cy="274320"/>
            </a:xfrm>
            <a:prstGeom prst="rect">
              <a:avLst/>
            </a:prstGeom>
            <a:solidFill>
              <a:srgbClr val="005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EDFFE1-AEE5-DE40-BAC8-FE728DCBF844}"/>
                </a:ext>
              </a:extLst>
            </p:cNvPr>
            <p:cNvSpPr txBox="1"/>
            <p:nvPr/>
          </p:nvSpPr>
          <p:spPr>
            <a:xfrm>
              <a:off x="2492994" y="2411822"/>
              <a:ext cx="1290626" cy="384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Primary</a:t>
              </a:r>
              <a:br>
                <a:rPr lang="en-US" sz="1000" dirty="0"/>
              </a:br>
              <a:r>
                <a:rPr lang="en-US" sz="1000" dirty="0"/>
                <a:t>RGB 0/93/170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3C790-26BF-2B41-AA12-5400DC96318A}"/>
                </a:ext>
              </a:extLst>
            </p:cNvPr>
            <p:cNvSpPr/>
            <p:nvPr/>
          </p:nvSpPr>
          <p:spPr>
            <a:xfrm>
              <a:off x="4180545" y="2126192"/>
              <a:ext cx="1600200" cy="274320"/>
            </a:xfrm>
            <a:prstGeom prst="rect">
              <a:avLst/>
            </a:prstGeom>
            <a:solidFill>
              <a:srgbClr val="6C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58A6B0-F11C-4743-8B88-F5DB0699614D}"/>
                </a:ext>
              </a:extLst>
            </p:cNvPr>
            <p:cNvSpPr txBox="1"/>
            <p:nvPr/>
          </p:nvSpPr>
          <p:spPr>
            <a:xfrm>
              <a:off x="4097668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/Community</a:t>
              </a:r>
              <a:br>
                <a:rPr lang="en-US" sz="1000" dirty="0"/>
              </a:br>
              <a:r>
                <a:rPr lang="en-US" sz="1000" dirty="0"/>
                <a:t>RGB 120/162/47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8116AF-9573-4C4D-8B66-0DC304710DE6}"/>
                </a:ext>
              </a:extLst>
            </p:cNvPr>
            <p:cNvSpPr/>
            <p:nvPr/>
          </p:nvSpPr>
          <p:spPr>
            <a:xfrm>
              <a:off x="5779051" y="2126192"/>
              <a:ext cx="1600200" cy="274320"/>
            </a:xfrm>
            <a:prstGeom prst="rect">
              <a:avLst/>
            </a:prstGeom>
            <a:solidFill>
              <a:srgbClr val="EE3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310E7-741B-E64C-830E-9C955AB42403}"/>
                </a:ext>
              </a:extLst>
            </p:cNvPr>
            <p:cNvSpPr txBox="1"/>
            <p:nvPr/>
          </p:nvSpPr>
          <p:spPr>
            <a:xfrm>
              <a:off x="5711164" y="2411822"/>
              <a:ext cx="1290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/Metro Transit</a:t>
              </a:r>
              <a:br>
                <a:rPr lang="en-US" sz="1000" dirty="0"/>
              </a:br>
              <a:r>
                <a:rPr lang="en-US" sz="1000" dirty="0"/>
                <a:t>RGB 238/49/36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96B5F4-30F4-E544-BEDB-C998A39D2C09}"/>
                </a:ext>
              </a:extLst>
            </p:cNvPr>
            <p:cNvSpPr/>
            <p:nvPr/>
          </p:nvSpPr>
          <p:spPr>
            <a:xfrm>
              <a:off x="7374473" y="2126192"/>
              <a:ext cx="1600200" cy="275051"/>
            </a:xfrm>
            <a:prstGeom prst="rect">
              <a:avLst/>
            </a:prstGeom>
            <a:solidFill>
              <a:srgbClr val="00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05827C-C451-0B44-8089-B79225C350BE}"/>
                </a:ext>
              </a:extLst>
            </p:cNvPr>
            <p:cNvSpPr txBox="1"/>
            <p:nvPr/>
          </p:nvSpPr>
          <p:spPr>
            <a:xfrm>
              <a:off x="7309672" y="2411822"/>
              <a:ext cx="1290626" cy="3842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/Environmental</a:t>
              </a:r>
              <a:br>
                <a:rPr lang="en-US" sz="1000" dirty="0"/>
              </a:br>
              <a:r>
                <a:rPr lang="en-US" sz="1000" dirty="0"/>
                <a:t>RGB 0/154/199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310923-FC7B-0B4F-864F-CBC5477C4CF8}"/>
                </a:ext>
              </a:extLst>
            </p:cNvPr>
            <p:cNvSpPr/>
            <p:nvPr userDrawn="1"/>
          </p:nvSpPr>
          <p:spPr>
            <a:xfrm>
              <a:off x="8981803" y="2126192"/>
              <a:ext cx="1600200" cy="27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F23D32-3A9C-ED4D-A4C3-FA9D13DCE618}"/>
                </a:ext>
              </a:extLst>
            </p:cNvPr>
            <p:cNvSpPr txBox="1"/>
            <p:nvPr userDrawn="1"/>
          </p:nvSpPr>
          <p:spPr>
            <a:xfrm>
              <a:off x="8991600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Black</a:t>
              </a:r>
              <a:br>
                <a:rPr lang="en-US" sz="1000" dirty="0"/>
              </a:br>
              <a:r>
                <a:rPr lang="en-US" sz="1000" dirty="0"/>
                <a:t>RGB 0/0/0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6217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4B4C27-85C1-49EB-A1B3-14872DA16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976" y="3413126"/>
            <a:ext cx="4248150" cy="1530350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D41B7-A3A7-FF43-915A-0648730A22B7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BED054-A81C-4943-B7ED-B70480CCE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8" name="Picture 17" descr="An image of a water ripple.">
            <a:extLst>
              <a:ext uri="{FF2B5EF4-FFF2-40B4-BE49-F238E27FC236}">
                <a16:creationId xmlns:a16="http://schemas.microsoft.com/office/drawing/2014/main" id="{1A727383-AA61-2B40-867A-A035B8E243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0"/>
            <a:ext cx="83439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8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Divider Sl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BB7A6-B123-457E-974F-E647377FE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974" y="3406070"/>
            <a:ext cx="4248150" cy="1530350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611D20-EEFA-A549-8813-6D304D339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D41B7-A3A7-FF43-915A-0648730A22B7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74615C-7714-F648-B70A-3DF2621156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5646" y="434"/>
            <a:ext cx="8249641" cy="822916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24992196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2 column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8073" y="383723"/>
            <a:ext cx="10306050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5" y="2004186"/>
            <a:ext cx="9738189" cy="753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3175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pic>
        <p:nvPicPr>
          <p:cNvPr id="14" name="Picture 13" descr="People walking across Stone Arch bridge">
            <a:extLst>
              <a:ext uri="{FF2B5EF4-FFF2-40B4-BE49-F238E27FC236}">
                <a16:creationId xmlns:a16="http://schemas.microsoft.com/office/drawing/2014/main" id="{E5C5F8E5-DE31-EB4F-91E3-3A2ACD536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80"/>
          <a:stretch/>
        </p:blipFill>
        <p:spPr>
          <a:xfrm>
            <a:off x="11468099" y="1719581"/>
            <a:ext cx="2095501" cy="2123394"/>
          </a:xfrm>
          <a:prstGeom prst="rect">
            <a:avLst/>
          </a:prstGeom>
        </p:spPr>
      </p:pic>
      <p:pic>
        <p:nvPicPr>
          <p:cNvPr id="15" name="Picture 14" descr="Outdoors photograph of Metro Transit Light Rail train at a platform stop">
            <a:extLst>
              <a:ext uri="{FF2B5EF4-FFF2-40B4-BE49-F238E27FC236}">
                <a16:creationId xmlns:a16="http://schemas.microsoft.com/office/drawing/2014/main" id="{5699583D-741C-714B-BA71-ACAC0D199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101" y="6062132"/>
            <a:ext cx="2095500" cy="2167468"/>
          </a:xfrm>
          <a:prstGeom prst="rect">
            <a:avLst/>
          </a:prstGeom>
        </p:spPr>
      </p:pic>
      <p:pic>
        <p:nvPicPr>
          <p:cNvPr id="16" name="Picture 15" descr="Child splashing in a puddle">
            <a:extLst>
              <a:ext uri="{FF2B5EF4-FFF2-40B4-BE49-F238E27FC236}">
                <a16:creationId xmlns:a16="http://schemas.microsoft.com/office/drawing/2014/main" id="{4F5079E1-049C-9B46-B022-9D53E4101F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099" y="3936671"/>
            <a:ext cx="2095501" cy="20069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306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2 column 3 photos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8073" y="383723"/>
            <a:ext cx="10306050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5" y="2004186"/>
            <a:ext cx="9738189" cy="753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3175" y="3086100"/>
            <a:ext cx="4362450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D574E6-3658-463F-B60A-08F7E02A3F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8100" y="1704975"/>
            <a:ext cx="2095500" cy="212301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30F5B4-EEB2-402D-A5E4-239E4A8CA5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468100" y="3888844"/>
            <a:ext cx="2095500" cy="212301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2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B97334-55ED-4CCA-B757-CAB190B696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468100" y="6065838"/>
            <a:ext cx="2095500" cy="21304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3</a:t>
            </a:r>
          </a:p>
        </p:txBody>
      </p:sp>
    </p:spTree>
    <p:extLst>
      <p:ext uri="{BB962C8B-B14F-4D97-AF65-F5344CB8AC3E}">
        <p14:creationId xmlns:p14="http://schemas.microsoft.com/office/powerpoint/2010/main" val="28599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he Stone Arch from ground at night">
            <a:extLst>
              <a:ext uri="{FF2B5EF4-FFF2-40B4-BE49-F238E27FC236}">
                <a16:creationId xmlns:a16="http://schemas.microsoft.com/office/drawing/2014/main" id="{8FCCF7FE-F7AD-4646-9047-247E75A3B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1703540"/>
            <a:ext cx="8343900" cy="65260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5" y="380630"/>
            <a:ext cx="11878734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6" y="2004187"/>
            <a:ext cx="3808877" cy="7675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3819529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49461-BCEE-B742-8790-A6AD39C49A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5088" y="2771775"/>
            <a:ext cx="6443662" cy="2728913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</a:t>
            </a:r>
            <a:r>
              <a:rPr lang="en-US"/>
              <a:t>dd a quote or a statistic. 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Author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89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  <p15:guide id="5" pos="328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18D4F6-B146-3D40-85EE-56D4ACFA9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410701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2E449A-2805-6144-A078-781675935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497" y="0"/>
            <a:ext cx="9410701" cy="822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C1CFF6-28B3-0740-82BC-0970C814D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811" y="7394028"/>
            <a:ext cx="4873547" cy="83557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A22FC5-E64F-A941-9DB7-CB27CD2BE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94" y="717176"/>
            <a:ext cx="3856837" cy="2832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17782E-3843-4A5C-B1A5-5FB027C96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35" y="3740897"/>
            <a:ext cx="6733681" cy="159067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presentation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7C409B-E0F7-0D42-A7F2-609FAD795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4836" y="5664797"/>
            <a:ext cx="6733680" cy="39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1352900-1093-184D-9A55-BC22387CEA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4837" y="6267791"/>
            <a:ext cx="6733680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7717D33-EC0C-9449-8B37-0DE39721AD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4836" y="7620363"/>
            <a:ext cx="5053192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r>
              <a:rPr lang="en-US"/>
              <a:t>    metrocouncil.org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1D85DE8-BDC5-0A4D-8208-D80BC7689B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99814" y="434"/>
            <a:ext cx="5230586" cy="822916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52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 right phot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FAEC3651-2144-FE40-AA2A-0100BE664E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81833" y="1704814"/>
            <a:ext cx="8373454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5" y="380630"/>
            <a:ext cx="11878734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6" y="2004187"/>
            <a:ext cx="3808877" cy="7675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3819529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49461-BCEE-B742-8790-A6AD39C49A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5909" y="5354554"/>
            <a:ext cx="6443662" cy="2728913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</a:t>
            </a:r>
            <a:r>
              <a:rPr lang="en-US" dirty="0"/>
              <a:t>dd a quote or a statistic.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Author 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30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  <p15:guide id="5" pos="328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 1 left 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9A752-30D1-4348-80F3-DEFC8B9C6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432" y="381100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842" y="2117444"/>
            <a:ext cx="673675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64843" y="2795598"/>
            <a:ext cx="6736756" cy="4281488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5" name="Picture 14" descr="A body of water with trees around it and a downtown Minneapolis in the background">
            <a:extLst>
              <a:ext uri="{FF2B5EF4-FFF2-40B4-BE49-F238E27FC236}">
                <a16:creationId xmlns:a16="http://schemas.microsoft.com/office/drawing/2014/main" id="{6E08C33F-5CB5-BA44-8119-08F26516B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2191"/>
            <a:ext cx="5213206" cy="65274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2C797B1-7734-FA48-8F3F-0674961E7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213814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 1 left photo w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9A752-30D1-4348-80F3-DEFC8B9C6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432" y="381100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842" y="2117444"/>
            <a:ext cx="673675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64843" y="2795598"/>
            <a:ext cx="6736756" cy="4281488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797B1-7734-FA48-8F3F-0674961E7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E64CAC0D-0ED4-5E4F-86EB-31799C4B1D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04814"/>
            <a:ext cx="5191622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1021406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eft photo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river&#10;&#10;Description automatically generated with low confidence">
            <a:extLst>
              <a:ext uri="{FF2B5EF4-FFF2-40B4-BE49-F238E27FC236}">
                <a16:creationId xmlns:a16="http://schemas.microsoft.com/office/drawing/2014/main" id="{C33F350E-2A43-8B42-A700-87AA665EA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6278"/>
            <a:ext cx="3162300" cy="65333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F86AF-DED5-45EE-8B6D-99C4C9DF3F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6" y="383722"/>
            <a:ext cx="11821583" cy="1234122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5509" y="2790113"/>
            <a:ext cx="9076090" cy="4281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2E5B9F-28A0-0C43-8A99-6E97EE333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1452020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 1 left photo th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C5912-7637-4923-B012-D13818E57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6" y="383723"/>
            <a:ext cx="11821583" cy="123015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5509" y="2790113"/>
            <a:ext cx="9076090" cy="4281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2CA349-1C0E-B04E-B9B7-E73EF417E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72072BD-1528-274E-82C0-E42037157A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04814"/>
            <a:ext cx="3095625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3482142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84338-8974-4FAF-A50C-37046A152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253" y="395815"/>
            <a:ext cx="1182134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  <a:endParaRPr lang="en-US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5533" y="2192161"/>
            <a:ext cx="1178606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2831" y="2886074"/>
            <a:ext cx="11798769" cy="40837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2113392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E6F40E-F87A-E34B-B26C-5902B4394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7433" y="2413000"/>
            <a:ext cx="6121867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8BB59-8F62-5243-98E1-D1DDA3216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9833" y="2413000"/>
            <a:ext cx="6121867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CA9CF-0625-409D-992F-1E6AA6FD22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739" y="388769"/>
            <a:ext cx="11813861" cy="123577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524CE-9304-8A42-BD76-D60374AB8A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0316" y="2760163"/>
            <a:ext cx="5478784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DA7E4657-B2D8-F042-8406-1FF919016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0315" y="3716498"/>
            <a:ext cx="5478783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CA5694-0CC4-B843-9078-357D69FAB8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0952" y="2760163"/>
            <a:ext cx="5689134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Subhead goes here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7A0A654F-2CD6-7B48-973D-57A9B02C0D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0952" y="3709460"/>
            <a:ext cx="5689133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769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2CABF-C0DD-4C93-9495-22DD8FAF2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300" y="396142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4AD8D6-68CC-5C40-9D67-B541EBCCC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839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B7AAF-C896-1548-B59C-4E33146A6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1004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0E28CF-8AB4-144D-9C4B-34DE73027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169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0F3F35E-BD8A-3C45-B926-260375338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0316" y="2842017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DE56F74E-CF48-684C-8C6B-3AE2F87D7F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6826" y="3480292"/>
            <a:ext cx="3444874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ED06A61-F4D0-AC4C-8E68-6520347133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7516" y="2842017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AA960663-69D6-D049-B633-C9C6BB9C5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4026" y="3486381"/>
            <a:ext cx="3444874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7548173-F8EE-A146-A23E-BF6BF9F654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75516" y="2842017"/>
            <a:ext cx="3421384" cy="427537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F2687938-90B6-C548-9083-4A3F5E9702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98705" y="3485658"/>
            <a:ext cx="3444874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60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7CA76-7318-45CD-A111-80D54C589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000" y="388769"/>
            <a:ext cx="11816600" cy="12316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00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561909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FC98D8-BAA0-DF40-9C81-E8AA0DB9A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B4943-3134-9E4B-9622-795F8A220D7C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B42D2-87A9-314C-AD8C-4365A0013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172F3-9095-42DB-9420-066972D3B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5640" y="-1436376"/>
            <a:ext cx="4410232" cy="10477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Edit hidden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15881-E074-D741-8788-F7549BDB3E49}"/>
              </a:ext>
            </a:extLst>
          </p:cNvPr>
          <p:cNvGrpSpPr/>
          <p:nvPr userDrawn="1"/>
        </p:nvGrpSpPr>
        <p:grpSpPr>
          <a:xfrm>
            <a:off x="1364151" y="-1198130"/>
            <a:ext cx="8089009" cy="685740"/>
            <a:chOff x="2492994" y="2126192"/>
            <a:chExt cx="8089009" cy="6857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215669-DADC-DA45-9C83-5F7BD8AB3A1C}"/>
                </a:ext>
              </a:extLst>
            </p:cNvPr>
            <p:cNvSpPr/>
            <p:nvPr/>
          </p:nvSpPr>
          <p:spPr>
            <a:xfrm>
              <a:off x="2577627" y="2126192"/>
              <a:ext cx="1600200" cy="274320"/>
            </a:xfrm>
            <a:prstGeom prst="rect">
              <a:avLst/>
            </a:prstGeom>
            <a:solidFill>
              <a:srgbClr val="005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EDFFE1-AEE5-DE40-BAC8-FE728DCBF844}"/>
                </a:ext>
              </a:extLst>
            </p:cNvPr>
            <p:cNvSpPr txBox="1"/>
            <p:nvPr/>
          </p:nvSpPr>
          <p:spPr>
            <a:xfrm>
              <a:off x="2492994" y="2411822"/>
              <a:ext cx="1290626" cy="384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Primary</a:t>
              </a:r>
              <a:br>
                <a:rPr lang="en-US" sz="1000" dirty="0"/>
              </a:br>
              <a:r>
                <a:rPr lang="en-US" sz="1000" dirty="0"/>
                <a:t>RGB 0/93/170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3C790-26BF-2B41-AA12-5400DC96318A}"/>
                </a:ext>
              </a:extLst>
            </p:cNvPr>
            <p:cNvSpPr/>
            <p:nvPr/>
          </p:nvSpPr>
          <p:spPr>
            <a:xfrm>
              <a:off x="4180545" y="2126192"/>
              <a:ext cx="1600200" cy="274320"/>
            </a:xfrm>
            <a:prstGeom prst="rect">
              <a:avLst/>
            </a:prstGeom>
            <a:solidFill>
              <a:srgbClr val="6C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58A6B0-F11C-4743-8B88-F5DB0699614D}"/>
                </a:ext>
              </a:extLst>
            </p:cNvPr>
            <p:cNvSpPr txBox="1"/>
            <p:nvPr/>
          </p:nvSpPr>
          <p:spPr>
            <a:xfrm>
              <a:off x="4097668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/Community</a:t>
              </a:r>
              <a:br>
                <a:rPr lang="en-US" sz="1000" dirty="0"/>
              </a:br>
              <a:r>
                <a:rPr lang="en-US" sz="1000" dirty="0"/>
                <a:t>RGB 120/162/47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8116AF-9573-4C4D-8B66-0DC304710DE6}"/>
                </a:ext>
              </a:extLst>
            </p:cNvPr>
            <p:cNvSpPr/>
            <p:nvPr/>
          </p:nvSpPr>
          <p:spPr>
            <a:xfrm>
              <a:off x="5779051" y="2126192"/>
              <a:ext cx="1600200" cy="274320"/>
            </a:xfrm>
            <a:prstGeom prst="rect">
              <a:avLst/>
            </a:prstGeom>
            <a:solidFill>
              <a:srgbClr val="EE3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310E7-741B-E64C-830E-9C955AB42403}"/>
                </a:ext>
              </a:extLst>
            </p:cNvPr>
            <p:cNvSpPr txBox="1"/>
            <p:nvPr/>
          </p:nvSpPr>
          <p:spPr>
            <a:xfrm>
              <a:off x="5711164" y="2411822"/>
              <a:ext cx="1290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/Metro Transit</a:t>
              </a:r>
              <a:br>
                <a:rPr lang="en-US" sz="1000" dirty="0"/>
              </a:br>
              <a:r>
                <a:rPr lang="en-US" sz="1000" dirty="0"/>
                <a:t>RGB 238/49/36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96B5F4-30F4-E544-BEDB-C998A39D2C09}"/>
                </a:ext>
              </a:extLst>
            </p:cNvPr>
            <p:cNvSpPr/>
            <p:nvPr/>
          </p:nvSpPr>
          <p:spPr>
            <a:xfrm>
              <a:off x="7374473" y="2126192"/>
              <a:ext cx="1600200" cy="275051"/>
            </a:xfrm>
            <a:prstGeom prst="rect">
              <a:avLst/>
            </a:prstGeom>
            <a:solidFill>
              <a:srgbClr val="00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05827C-C451-0B44-8089-B79225C350BE}"/>
                </a:ext>
              </a:extLst>
            </p:cNvPr>
            <p:cNvSpPr txBox="1"/>
            <p:nvPr/>
          </p:nvSpPr>
          <p:spPr>
            <a:xfrm>
              <a:off x="7309672" y="2411822"/>
              <a:ext cx="1290626" cy="3842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/Environmental</a:t>
              </a:r>
              <a:br>
                <a:rPr lang="en-US" sz="1000" dirty="0"/>
              </a:br>
              <a:r>
                <a:rPr lang="en-US" sz="1000" dirty="0"/>
                <a:t>RGB 0/154/199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310923-FC7B-0B4F-864F-CBC5477C4CF8}"/>
                </a:ext>
              </a:extLst>
            </p:cNvPr>
            <p:cNvSpPr/>
            <p:nvPr userDrawn="1"/>
          </p:nvSpPr>
          <p:spPr>
            <a:xfrm>
              <a:off x="8981803" y="2126192"/>
              <a:ext cx="1600200" cy="27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F23D32-3A9C-ED4D-A4C3-FA9D13DCE618}"/>
                </a:ext>
              </a:extLst>
            </p:cNvPr>
            <p:cNvSpPr txBox="1"/>
            <p:nvPr userDrawn="1"/>
          </p:nvSpPr>
          <p:spPr>
            <a:xfrm>
              <a:off x="8991600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Black</a:t>
              </a:r>
              <a:br>
                <a:rPr lang="en-US" sz="1000" dirty="0"/>
              </a:br>
              <a:r>
                <a:rPr lang="en-US" sz="1000" dirty="0"/>
                <a:t>RGB 0/0/0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601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70DC7E-F41E-064E-8FB0-74C76C52D0F6}"/>
              </a:ext>
            </a:extLst>
          </p:cNvPr>
          <p:cNvSpPr/>
          <p:nvPr userDrawn="1"/>
        </p:nvSpPr>
        <p:spPr>
          <a:xfrm>
            <a:off x="0" y="0"/>
            <a:ext cx="9410701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CDA213-51DE-9C41-B8B0-AA9C41735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10701" cy="8229600"/>
          </a:xfrm>
          <a:prstGeom prst="rect">
            <a:avLst/>
          </a:prstGeom>
        </p:spPr>
      </p:pic>
      <p:pic>
        <p:nvPicPr>
          <p:cNvPr id="13" name="Picture 12" descr="Metropolitan Council logo">
            <a:extLst>
              <a:ext uri="{FF2B5EF4-FFF2-40B4-BE49-F238E27FC236}">
                <a16:creationId xmlns:a16="http://schemas.microsoft.com/office/drawing/2014/main" id="{C7F7ADA4-5BC8-C342-A73B-C0DC9A597B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906" y="2740010"/>
            <a:ext cx="3423868" cy="234998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42D3BA-3707-B44A-A7EA-60CEE0CDA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139083" y="7194177"/>
            <a:ext cx="342900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C54380-AB75-422A-97DA-6E1C1D74DE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886" y="2558537"/>
            <a:ext cx="6704184" cy="155626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goes here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F5489B9-D8A2-C740-A391-3505AD477A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318" y="4714174"/>
            <a:ext cx="6704184" cy="39162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5E5E761-E020-1843-B861-B2E59C04B2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1318" y="7289990"/>
            <a:ext cx="5323790" cy="38144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DC3697B-3632-DB47-8D16-4CB808D4E0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3450" y="7289990"/>
            <a:ext cx="2047567" cy="38144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metrocouncil.org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C64D8C7-B230-A541-BEA1-D3470AC7F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20146" y="7355049"/>
            <a:ext cx="2236451" cy="381446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</a:t>
            </a:r>
            <a:r>
              <a:rPr lang="en-US" err="1"/>
              <a:t>YYYY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58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84FD7F-F7E9-D346-A471-5D49135F4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974" y="3413126"/>
            <a:ext cx="4248757" cy="1531408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title to go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AE2DBA-3282-1845-A5CE-29F5D7639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D41B7-A3A7-FF43-915A-0648730A22B7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Metro Transit bus in downtown Minneapolis.">
            <a:extLst>
              <a:ext uri="{FF2B5EF4-FFF2-40B4-BE49-F238E27FC236}">
                <a16:creationId xmlns:a16="http://schemas.microsoft.com/office/drawing/2014/main" id="{DE0419AF-A193-D044-BD28-2ED9DA661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6" r="-1"/>
          <a:stretch/>
        </p:blipFill>
        <p:spPr>
          <a:xfrm>
            <a:off x="5191732" y="0"/>
            <a:ext cx="8371868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544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Divider Sl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73B81C-D3EA-9343-A590-647143780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5305647" cy="82296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CD81B-785F-7643-A5A1-8557EB452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05647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910FC5-72C0-1F4A-BA0F-6159957BA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2BFE7-7C2D-5940-B3DF-F716A97E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BB7A6-B123-457E-974F-E647377FE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974" y="3406070"/>
            <a:ext cx="4248150" cy="1530350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611D20-EEFA-A549-8813-6D304D339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D41B7-A3A7-FF43-915A-0648730A22B7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B12A773E-EB13-7E49-B02C-F6D8FD0107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05645" y="0"/>
            <a:ext cx="8257953" cy="82296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34274644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2 column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8073" y="383723"/>
            <a:ext cx="10306050" cy="122872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5" y="2004186"/>
            <a:ext cx="9738189" cy="75308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4362450" cy="42814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3175" y="3086100"/>
            <a:ext cx="4362450" cy="42814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pic>
        <p:nvPicPr>
          <p:cNvPr id="14" name="Picture 13" descr="People walking across Stone Arch bridge">
            <a:extLst>
              <a:ext uri="{FF2B5EF4-FFF2-40B4-BE49-F238E27FC236}">
                <a16:creationId xmlns:a16="http://schemas.microsoft.com/office/drawing/2014/main" id="{E5C5F8E5-DE31-EB4F-91E3-3A2ACD536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80"/>
          <a:stretch/>
        </p:blipFill>
        <p:spPr>
          <a:xfrm>
            <a:off x="11468099" y="1719581"/>
            <a:ext cx="2095501" cy="2123394"/>
          </a:xfrm>
          <a:prstGeom prst="rect">
            <a:avLst/>
          </a:prstGeom>
        </p:spPr>
      </p:pic>
      <p:pic>
        <p:nvPicPr>
          <p:cNvPr id="15" name="Picture 14" descr="Outdoors photograph of Metro Transit Light Rail train at a platform stop">
            <a:extLst>
              <a:ext uri="{FF2B5EF4-FFF2-40B4-BE49-F238E27FC236}">
                <a16:creationId xmlns:a16="http://schemas.microsoft.com/office/drawing/2014/main" id="{5699583D-741C-714B-BA71-ACAC0D1997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101" y="6062132"/>
            <a:ext cx="2095500" cy="21674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hild splashing in a puddle">
            <a:extLst>
              <a:ext uri="{FF2B5EF4-FFF2-40B4-BE49-F238E27FC236}">
                <a16:creationId xmlns:a16="http://schemas.microsoft.com/office/drawing/2014/main" id="{52008482-6A63-B44A-BC95-FCB3F9D19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099" y="3949089"/>
            <a:ext cx="2095501" cy="200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09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2 column 3 photos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2A1D-1B56-4A32-A5E8-0A3640AFA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8073" y="383723"/>
            <a:ext cx="10306050" cy="122872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5" y="2004186"/>
            <a:ext cx="9738189" cy="75308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4362450" cy="42814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5B425E8-91D9-614E-8F63-9BD089E62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3175" y="3086100"/>
            <a:ext cx="4362450" cy="42814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D574E6-3658-463F-B60A-08F7E02A3F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8100" y="1704975"/>
            <a:ext cx="2095500" cy="21230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1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30F5B4-EEB2-402D-A5E4-239E4A8CA5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468100" y="3888844"/>
            <a:ext cx="2095500" cy="21230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2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B97334-55ED-4CCA-B757-CAB190B696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468100" y="6065838"/>
            <a:ext cx="2095500" cy="2130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 3</a:t>
            </a:r>
          </a:p>
        </p:txBody>
      </p:sp>
    </p:spTree>
    <p:extLst>
      <p:ext uri="{BB962C8B-B14F-4D97-AF65-F5344CB8AC3E}">
        <p14:creationId xmlns:p14="http://schemas.microsoft.com/office/powerpoint/2010/main" val="278338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1 column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he Stone Arch from ground at night">
            <a:extLst>
              <a:ext uri="{FF2B5EF4-FFF2-40B4-BE49-F238E27FC236}">
                <a16:creationId xmlns:a16="http://schemas.microsoft.com/office/drawing/2014/main" id="{8FCCF7FE-F7AD-4646-9047-247E75A3B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700" y="1703540"/>
            <a:ext cx="8343900" cy="65260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5" y="380630"/>
            <a:ext cx="11878734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6" y="2004187"/>
            <a:ext cx="3808877" cy="7675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3819529" cy="4281488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49461-BCEE-B742-8790-A6AD39C49A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5088" y="2771775"/>
            <a:ext cx="6443662" cy="2728913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</a:t>
            </a:r>
            <a:r>
              <a:rPr lang="en-US"/>
              <a:t>dd a quote or a statistic. 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Author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13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  <p15:guide id="5" pos="328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column right phot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41AC2E-20FB-D340-8CEF-BD499AA50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F6C34-CB77-4DA1-B850-10A06C777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5" y="380630"/>
            <a:ext cx="11878734" cy="122872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7436" y="2004187"/>
            <a:ext cx="3808877" cy="7675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784" y="3086100"/>
            <a:ext cx="3819529" cy="42814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49461-BCEE-B742-8790-A6AD39C49A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5909" y="5354554"/>
            <a:ext cx="6443662" cy="27289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</a:t>
            </a:r>
            <a:r>
              <a:rPr lang="en-US"/>
              <a:t>dd a quote or a statistic. 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Author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4D154D7-67CE-0F4B-83E7-FFCD643BC9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65181" y="1717594"/>
            <a:ext cx="8390106" cy="652470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1556688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  <p15:guide id="5" pos="328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1 column left photo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etro Transit bus driving in downtown Minneapolis in front of First Avenue club.">
            <a:extLst>
              <a:ext uri="{FF2B5EF4-FFF2-40B4-BE49-F238E27FC236}">
                <a16:creationId xmlns:a16="http://schemas.microsoft.com/office/drawing/2014/main" id="{09090B47-E9E3-6840-A689-16DD769819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8172"/>
            <a:ext cx="5192486" cy="65314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CB46C6-FDA5-4175-81AD-5D1794FB5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5" y="384541"/>
            <a:ext cx="11821584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842" y="1828800"/>
            <a:ext cx="6736757" cy="87443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64843" y="2795598"/>
            <a:ext cx="6736756" cy="4281488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0AE7EF-D2E9-C74D-9DF9-691A061F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312"/>
            <a:ext cx="326571" cy="326571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2047408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1 column 1 left photo w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B9A752-30D1-4348-80F3-DEFC8B9C6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432" y="381100"/>
            <a:ext cx="11824167" cy="122872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64842" y="2117444"/>
            <a:ext cx="6736757" cy="5857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64843" y="2795598"/>
            <a:ext cx="6736756" cy="4281488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797B1-7734-FA48-8F3F-0674961E7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F72139AE-01C1-FD46-9168-5E4DEE23EA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04814"/>
            <a:ext cx="5191622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838757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1 column 1 left photo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ight rail train in snow in the city.">
            <a:extLst>
              <a:ext uri="{FF2B5EF4-FFF2-40B4-BE49-F238E27FC236}">
                <a16:creationId xmlns:a16="http://schemas.microsoft.com/office/drawing/2014/main" id="{605555D0-50A5-F34C-A18B-2A8253C49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92876"/>
            <a:ext cx="3162667" cy="65367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ECD199-135E-4343-82E2-C44B8AF8CB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432" y="380554"/>
            <a:ext cx="1182416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5509" y="2790113"/>
            <a:ext cx="9076090" cy="4281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0AE7EF-D2E9-C74D-9DF9-691A061F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312"/>
            <a:ext cx="326571" cy="326571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3056191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1 column 1 left photo th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C5912-7637-4923-B012-D13818E57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016" y="383723"/>
            <a:ext cx="11821583" cy="123015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0109" y="2087462"/>
            <a:ext cx="9101490" cy="5857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5509" y="2790113"/>
            <a:ext cx="9076090" cy="4281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2CA349-1C0E-B04E-B9B7-E73EF417E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5EA1A3CA-9594-F548-B523-9656AF04E3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313" y="1702191"/>
            <a:ext cx="3095625" cy="652478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2256706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60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we ex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64D9934-2CC7-DA4A-A3A9-6866E42C2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81529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BA681-DB80-B946-A3E5-6645EF1DF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099" y="1703539"/>
            <a:ext cx="2095501" cy="2123394"/>
          </a:xfrm>
          <a:prstGeom prst="rect">
            <a:avLst/>
          </a:prstGeom>
        </p:spPr>
      </p:pic>
      <p:pic>
        <p:nvPicPr>
          <p:cNvPr id="8" name="Picture 7" descr="Outdoors photograph of Metro Transit Light Rail train at a platform stop">
            <a:extLst>
              <a:ext uri="{FF2B5EF4-FFF2-40B4-BE49-F238E27FC236}">
                <a16:creationId xmlns:a16="http://schemas.microsoft.com/office/drawing/2014/main" id="{22A0BDD8-C332-7B49-8E7E-A6B754B36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8101" y="6062132"/>
            <a:ext cx="2095500" cy="21674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CAA5C3-FB24-DC48-A895-D790ADDB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608633-2749-E448-BD66-1B86894D6391}"/>
              </a:ext>
            </a:extLst>
          </p:cNvPr>
          <p:cNvSpPr txBox="1">
            <a:spLocks/>
          </p:cNvSpPr>
          <p:nvPr userDrawn="1"/>
        </p:nvSpPr>
        <p:spPr>
          <a:xfrm>
            <a:off x="1066485" y="3118975"/>
            <a:ext cx="7257244" cy="2937979"/>
          </a:xfrm>
          <a:prstGeom prst="rect">
            <a:avLst/>
          </a:prstGeom>
        </p:spPr>
        <p:txBody>
          <a:bodyPr lIns="0" tIns="0" rIns="0" bIns="0"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 counties 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182 cities and townships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than 3 million residents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Native people from 11 federally recognized Minnesota tribes and many other tribal communities 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Growing diversity representing wide-ranging racial and ethnic people, with about 300 languages spoken at home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8319F9-4830-904E-91BA-02A56597D47B}"/>
              </a:ext>
            </a:extLst>
          </p:cNvPr>
          <p:cNvSpPr/>
          <p:nvPr userDrawn="1"/>
        </p:nvSpPr>
        <p:spPr>
          <a:xfrm>
            <a:off x="1066800" y="2004187"/>
            <a:ext cx="7969626" cy="830997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r>
              <a:rPr lang="en-US" sz="2400" b="1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single person and community makes up the fabric and essence of this region.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E4F4AD-40FC-0444-BDCC-39D707480585}"/>
              </a:ext>
            </a:extLst>
          </p:cNvPr>
          <p:cNvSpPr txBox="1"/>
          <p:nvPr userDrawn="1"/>
        </p:nvSpPr>
        <p:spPr>
          <a:xfrm>
            <a:off x="1048871" y="850511"/>
            <a:ext cx="11658599" cy="6979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760"/>
              </a:lnSpc>
              <a:spcAft>
                <a:spcPts val="600"/>
              </a:spcAft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one community can do it alone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74F6D3-F81B-F441-9C76-442047BE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4C8E8B-D2AD-A64A-BFC6-B3690C64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2566" y="-1896"/>
            <a:ext cx="1066800" cy="17048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9060CB-31A7-6D47-ABCF-1AD05724AD08}"/>
              </a:ext>
            </a:extLst>
          </p:cNvPr>
          <p:cNvSpPr txBox="1"/>
          <p:nvPr userDrawn="1"/>
        </p:nvSpPr>
        <p:spPr>
          <a:xfrm>
            <a:off x="13816004" y="7536900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21C774-7674-614C-B796-85436FD33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F08F05-4CB7-B346-85DB-559B4CB27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02A55A-12AD-7648-BDE5-90DF16326B05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Child splashing in a puddle">
            <a:extLst>
              <a:ext uri="{FF2B5EF4-FFF2-40B4-BE49-F238E27FC236}">
                <a16:creationId xmlns:a16="http://schemas.microsoft.com/office/drawing/2014/main" id="{461CF97C-89A7-E94E-AA34-EEFA8338C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8220" y="3941069"/>
            <a:ext cx="2095501" cy="200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48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84338-8974-4FAF-A50C-37046A152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253" y="395815"/>
            <a:ext cx="11821347" cy="12287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  <a:endParaRPr lang="en-US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F932783-2C2E-1E40-BA8B-691425C1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5533" y="2192161"/>
            <a:ext cx="11786067" cy="58578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96D5E6-1A03-9F41-AEE0-30C6690BC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2831" y="2886074"/>
            <a:ext cx="11798769" cy="40837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3735430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E6F40E-F87A-E34B-B26C-5902B4394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7433" y="2413000"/>
            <a:ext cx="6121867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8BB59-8F62-5243-98E1-D1DDA3216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9833" y="2413000"/>
            <a:ext cx="6121867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CA9CF-0625-409D-992F-1E6AA6FD22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739" y="388769"/>
            <a:ext cx="11813861" cy="1235773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524CE-9304-8A42-BD76-D60374AB8A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0316" y="2760163"/>
            <a:ext cx="5478784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goes here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DA7E4657-B2D8-F042-8406-1FF919016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0315" y="3716498"/>
            <a:ext cx="5478783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CA5694-0CC4-B843-9078-357D69FAB8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0952" y="2760163"/>
            <a:ext cx="5689134" cy="732337"/>
          </a:xfrm>
          <a:noFill/>
        </p:spPr>
        <p:txBody>
          <a:bodyPr anchor="b">
            <a:noAutofit/>
          </a:bodyPr>
          <a:lstStyle>
            <a:lvl1pPr marL="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Subhead goes here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7A0A654F-2CD6-7B48-973D-57A9B02C0D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0952" y="3709460"/>
            <a:ext cx="5689133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39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2CABF-C0DD-4C93-9495-22DD8FAF2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300" y="396142"/>
            <a:ext cx="11824167" cy="122872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4AD8D6-68CC-5C40-9D67-B541EBCCC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839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B7AAF-C896-1548-B59C-4E33146A6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1004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0E28CF-8AB4-144D-9C4B-34DE73027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1692" y="2542121"/>
            <a:ext cx="3975315" cy="4876800"/>
          </a:xfrm>
          <a:prstGeom prst="rect">
            <a:avLst/>
          </a:prstGeom>
          <a:solidFill>
            <a:srgbClr val="E7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0F3F35E-BD8A-3C45-B926-260375338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0316" y="2842017"/>
            <a:ext cx="3421384" cy="42753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F3A24FFD-F342-2948-B817-7CBF27DB9C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6826" y="3480292"/>
            <a:ext cx="3444874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ED06A61-F4D0-AC4C-8E68-6520347133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7516" y="2842017"/>
            <a:ext cx="3421384" cy="42753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D77A6EFA-5F90-B34A-8608-F3195834C4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57516" y="3480292"/>
            <a:ext cx="3444874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7548173-F8EE-A146-A23E-BF6BF9F654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75516" y="2842017"/>
            <a:ext cx="3421384" cy="42753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07BA16AB-1170-3645-B01F-6BB4DA6B6D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86912" y="3480292"/>
            <a:ext cx="3444874" cy="1289455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9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4E279B-3191-7A4E-94B9-2A9198D8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-1"/>
            <a:ext cx="1066802" cy="1704815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D76EB-F84E-714A-A2C4-817D10DF0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3563598" cy="17048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ED58E3-3862-5645-B0CE-CAC921A3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3600" y="0"/>
            <a:ext cx="1066800" cy="1704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07CA76-7318-45CD-A111-80D54C5890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000" y="388769"/>
            <a:ext cx="11816600" cy="1231625"/>
          </a:xfrm>
        </p:spPr>
        <p:txBody>
          <a:bodyPr anchor="b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 to go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6CFA24-9CC9-8D45-A201-38EB6AFF6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4FB38-A9EE-CD47-B525-98D8039C14D0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874533-C6D7-2040-A061-58FFA965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12A0CD-52DE-1B42-9176-C86BCB308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26571" cy="326571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201171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8544">
          <p15:clr>
            <a:srgbClr val="FBAE40"/>
          </p15:clr>
        </p15:guide>
        <p15:guide id="4" pos="576">
          <p15:clr>
            <a:srgbClr val="FBAE40"/>
          </p15:clr>
        </p15:guide>
        <p15:guide id="5" pos="3456">
          <p15:clr>
            <a:srgbClr val="FBAE40"/>
          </p15:clr>
        </p15:guide>
        <p15:guide id="6" pos="2304">
          <p15:clr>
            <a:srgbClr val="FBAE40"/>
          </p15:clr>
        </p15:guide>
        <p15:guide id="7" pos="1152">
          <p15:clr>
            <a:srgbClr val="FBAE40"/>
          </p15:clr>
        </p15:guide>
        <p15:guide id="8" pos="5760">
          <p15:clr>
            <a:srgbClr val="FBAE40"/>
          </p15:clr>
        </p15:guide>
        <p15:guide id="9" pos="6912">
          <p15:clr>
            <a:srgbClr val="FBAE40"/>
          </p15:clr>
        </p15:guide>
        <p15:guide id="10" pos="8064">
          <p15:clr>
            <a:srgbClr val="FBAE40"/>
          </p15:clr>
        </p15:guide>
        <p15:guide id="11" orient="horz" pos="1296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5FC98D8-BAA0-DF40-9C81-E8AA0DB9A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B4943-3134-9E4B-9622-795F8A220D7C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B42D2-87A9-314C-AD8C-4365A0013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 rot="5400000">
            <a:off x="10388678" y="3561727"/>
            <a:ext cx="7418922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20" b="1" spc="240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172F3-9095-42DB-9420-066972D3B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5640" y="-1436376"/>
            <a:ext cx="4410232" cy="10477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Edit hidden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F15881-E074-D741-8788-F7549BDB3E49}"/>
              </a:ext>
            </a:extLst>
          </p:cNvPr>
          <p:cNvGrpSpPr/>
          <p:nvPr userDrawn="1"/>
        </p:nvGrpSpPr>
        <p:grpSpPr>
          <a:xfrm>
            <a:off x="1364151" y="-1198130"/>
            <a:ext cx="8089009" cy="685740"/>
            <a:chOff x="2492994" y="2126192"/>
            <a:chExt cx="8089009" cy="6857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215669-DADC-DA45-9C83-5F7BD8AB3A1C}"/>
                </a:ext>
              </a:extLst>
            </p:cNvPr>
            <p:cNvSpPr/>
            <p:nvPr/>
          </p:nvSpPr>
          <p:spPr>
            <a:xfrm>
              <a:off x="2577627" y="2126192"/>
              <a:ext cx="1600200" cy="274320"/>
            </a:xfrm>
            <a:prstGeom prst="rect">
              <a:avLst/>
            </a:prstGeom>
            <a:solidFill>
              <a:srgbClr val="005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EDFFE1-AEE5-DE40-BAC8-FE728DCBF844}"/>
                </a:ext>
              </a:extLst>
            </p:cNvPr>
            <p:cNvSpPr txBox="1"/>
            <p:nvPr/>
          </p:nvSpPr>
          <p:spPr>
            <a:xfrm>
              <a:off x="2492994" y="2411822"/>
              <a:ext cx="1290626" cy="384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Primary</a:t>
              </a:r>
              <a:br>
                <a:rPr lang="en-US" sz="1000" dirty="0"/>
              </a:br>
              <a:r>
                <a:rPr lang="en-US" sz="1000" dirty="0"/>
                <a:t>RGB 0/93/170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93C790-26BF-2B41-AA12-5400DC96318A}"/>
                </a:ext>
              </a:extLst>
            </p:cNvPr>
            <p:cNvSpPr/>
            <p:nvPr/>
          </p:nvSpPr>
          <p:spPr>
            <a:xfrm>
              <a:off x="4180545" y="2126192"/>
              <a:ext cx="1600200" cy="274320"/>
            </a:xfrm>
            <a:prstGeom prst="rect">
              <a:avLst/>
            </a:prstGeom>
            <a:solidFill>
              <a:srgbClr val="6C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58A6B0-F11C-4743-8B88-F5DB0699614D}"/>
                </a:ext>
              </a:extLst>
            </p:cNvPr>
            <p:cNvSpPr txBox="1"/>
            <p:nvPr/>
          </p:nvSpPr>
          <p:spPr>
            <a:xfrm>
              <a:off x="4097668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/Community</a:t>
              </a:r>
              <a:br>
                <a:rPr lang="en-US" sz="1000" dirty="0"/>
              </a:br>
              <a:r>
                <a:rPr lang="en-US" sz="1000" dirty="0"/>
                <a:t>RGB 120/162/47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8116AF-9573-4C4D-8B66-0DC304710DE6}"/>
                </a:ext>
              </a:extLst>
            </p:cNvPr>
            <p:cNvSpPr/>
            <p:nvPr/>
          </p:nvSpPr>
          <p:spPr>
            <a:xfrm>
              <a:off x="5779051" y="2126192"/>
              <a:ext cx="1600200" cy="274320"/>
            </a:xfrm>
            <a:prstGeom prst="rect">
              <a:avLst/>
            </a:prstGeom>
            <a:solidFill>
              <a:srgbClr val="EE3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E310E7-741B-E64C-830E-9C955AB42403}"/>
                </a:ext>
              </a:extLst>
            </p:cNvPr>
            <p:cNvSpPr txBox="1"/>
            <p:nvPr/>
          </p:nvSpPr>
          <p:spPr>
            <a:xfrm>
              <a:off x="5711164" y="2411822"/>
              <a:ext cx="12906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/Metro Transit</a:t>
              </a:r>
              <a:br>
                <a:rPr lang="en-US" sz="1000" dirty="0"/>
              </a:br>
              <a:r>
                <a:rPr lang="en-US" sz="1000" dirty="0"/>
                <a:t>RGB 238/49/36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96B5F4-30F4-E544-BEDB-C998A39D2C09}"/>
                </a:ext>
              </a:extLst>
            </p:cNvPr>
            <p:cNvSpPr/>
            <p:nvPr/>
          </p:nvSpPr>
          <p:spPr>
            <a:xfrm>
              <a:off x="7374473" y="2126192"/>
              <a:ext cx="1600200" cy="275051"/>
            </a:xfrm>
            <a:prstGeom prst="rect">
              <a:avLst/>
            </a:prstGeom>
            <a:solidFill>
              <a:srgbClr val="009A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05827C-C451-0B44-8089-B79225C350BE}"/>
                </a:ext>
              </a:extLst>
            </p:cNvPr>
            <p:cNvSpPr txBox="1"/>
            <p:nvPr/>
          </p:nvSpPr>
          <p:spPr>
            <a:xfrm>
              <a:off x="7309672" y="2411822"/>
              <a:ext cx="1290626" cy="3842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</a:t>
              </a:r>
              <a:r>
                <a:rPr lang="en-US" sz="1000" baseline="30000" dirty="0"/>
                <a:t>nd</a:t>
              </a:r>
              <a:r>
                <a:rPr lang="en-US" sz="1000" dirty="0"/>
                <a:t>/Environmental</a:t>
              </a:r>
              <a:br>
                <a:rPr lang="en-US" sz="1000" dirty="0"/>
              </a:br>
              <a:r>
                <a:rPr lang="en-US" sz="1000" dirty="0"/>
                <a:t>RGB 0/154/199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310923-FC7B-0B4F-864F-CBC5477C4CF8}"/>
                </a:ext>
              </a:extLst>
            </p:cNvPr>
            <p:cNvSpPr/>
            <p:nvPr userDrawn="1"/>
          </p:nvSpPr>
          <p:spPr>
            <a:xfrm>
              <a:off x="8981803" y="2126192"/>
              <a:ext cx="1600200" cy="27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F23D32-3A9C-ED4D-A4C3-FA9D13DCE618}"/>
                </a:ext>
              </a:extLst>
            </p:cNvPr>
            <p:cNvSpPr txBox="1"/>
            <p:nvPr userDrawn="1"/>
          </p:nvSpPr>
          <p:spPr>
            <a:xfrm>
              <a:off x="8991600" y="2411822"/>
              <a:ext cx="129062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Black</a:t>
              </a:r>
              <a:br>
                <a:rPr lang="en-US" sz="1000" dirty="0"/>
              </a:br>
              <a:r>
                <a:rPr lang="en-US" sz="1000" dirty="0"/>
                <a:t>RGB 0/0/0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69993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utdoors photograph of Minneapolis Flour Mill district on the Mississippi river">
            <a:extLst>
              <a:ext uri="{FF2B5EF4-FFF2-40B4-BE49-F238E27FC236}">
                <a16:creationId xmlns:a16="http://schemas.microsoft.com/office/drawing/2014/main" id="{2ED7BE3C-05C0-C74C-B2CE-16818CF0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53300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84FFD-1D4C-47E7-AE4C-A64AAA9E1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2223063" y="3319463"/>
            <a:ext cx="8229599" cy="1590675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8630BC-930C-5A4D-B014-C4F9F3AC4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3F1A09-CC34-C940-83B0-31E36E0E2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28" y="5824024"/>
            <a:ext cx="2191637" cy="1504239"/>
          </a:xfrm>
          <a:prstGeom prst="rect">
            <a:avLst/>
          </a:prstGeom>
        </p:spPr>
      </p:pic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C25A713-3C6A-9A44-880E-96860545C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6075" y="2865970"/>
            <a:ext cx="5597525" cy="370390"/>
          </a:xfrm>
        </p:spPr>
        <p:txBody>
          <a:bodyPr>
            <a:noAutofit/>
          </a:bodyPr>
          <a:lstStyle>
            <a:lvl1pPr marL="0" indent="0">
              <a:lnSpc>
                <a:spcPts val="226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876DD-8E58-4282-9A87-8BFBCF6440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6074" y="3267182"/>
            <a:ext cx="5597525" cy="1171575"/>
          </a:xfr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b="0">
                <a:solidFill>
                  <a:schemeClr val="tx1"/>
                </a:solidFill>
              </a:rPr>
              <a:t>Title, department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Email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1963224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enic fall trees along Missiissippi River near Hastings.">
            <a:extLst>
              <a:ext uri="{FF2B5EF4-FFF2-40B4-BE49-F238E27FC236}">
                <a16:creationId xmlns:a16="http://schemas.microsoft.com/office/drawing/2014/main" id="{A628BA88-5E51-7448-A8FE-9526BF1717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53299" cy="822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37201-AECA-4410-A7EF-46FA74D953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2252662" y="3319464"/>
            <a:ext cx="8229600" cy="1590675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92CD20-5BFD-B147-9A98-4DBA544D2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50611-BAFC-554D-9CEF-03C287FF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28" y="5824024"/>
            <a:ext cx="2191637" cy="150423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0AAAE-3EDF-437B-8677-3F8F37B566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6074" y="1658410"/>
            <a:ext cx="5597525" cy="345051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B27D6D-679F-4087-8556-AC6A6CCA5E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66075" y="2033856"/>
            <a:ext cx="5597525" cy="1038118"/>
          </a:xfrm>
        </p:spPr>
        <p:txBody>
          <a:bodyPr/>
          <a:lstStyle>
            <a:lvl1pPr marL="0" indent="0">
              <a:lnSpc>
                <a:spcPts val="226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b="0">
                <a:solidFill>
                  <a:schemeClr val="tx1"/>
                </a:solidFill>
              </a:rPr>
              <a:t>Title, department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Email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Phone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F604AF-F2E6-4800-9EEA-9B289B1EC2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6073" y="3412157"/>
            <a:ext cx="5597525" cy="345051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60C24DE-D322-443A-912E-66A6C690CB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6074" y="3777329"/>
            <a:ext cx="5597525" cy="1038118"/>
          </a:xfrm>
        </p:spPr>
        <p:txBody>
          <a:bodyPr/>
          <a:lstStyle>
            <a:lvl1pPr marL="0" indent="0">
              <a:lnSpc>
                <a:spcPts val="226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b="0">
                <a:solidFill>
                  <a:schemeClr val="tx1"/>
                </a:solidFill>
              </a:rPr>
              <a:t>Title, department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Email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36111463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C51C614-E1B3-574C-AE90-726CD432E6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133200" cy="8229600"/>
          </a:xfrm>
        </p:spPr>
        <p:txBody>
          <a:bodyPr anchor="t">
            <a:noAutofit/>
          </a:bodyPr>
          <a:lstStyle>
            <a:lvl1pPr marL="457200" indent="0" algn="l">
              <a:lnSpc>
                <a:spcPct val="100000"/>
              </a:lnSpc>
              <a:buNone/>
              <a:tabLst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 </a:t>
            </a:r>
            <a:br>
              <a:rPr lang="en-US" dirty="0"/>
            </a:br>
            <a:r>
              <a:rPr lang="en-US" dirty="0"/>
              <a:t>and be sure the “thank you” text</a:t>
            </a:r>
            <a:br>
              <a:rPr lang="en-US" dirty="0"/>
            </a:br>
            <a:r>
              <a:rPr lang="en-US" dirty="0"/>
              <a:t>is readable over the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8630BC-930C-5A4D-B014-C4F9F3AC4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3F1A09-CC34-C940-83B0-31E36E0E2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28" y="5824024"/>
            <a:ext cx="2191637" cy="1504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84FFD-1D4C-47E7-AE4C-A64AAA9E1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1930963" y="3319463"/>
            <a:ext cx="8229599" cy="1590675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C25A713-3C6A-9A44-880E-96860545CE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6075" y="2865970"/>
            <a:ext cx="5597525" cy="380664"/>
          </a:xfrm>
        </p:spPr>
        <p:txBody>
          <a:bodyPr>
            <a:noAutofit/>
          </a:bodyPr>
          <a:lstStyle>
            <a:lvl1pPr marL="0" indent="0">
              <a:lnSpc>
                <a:spcPts val="226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FirstName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D013B-8C8D-41F3-95C8-00B5790756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66075" y="3276958"/>
            <a:ext cx="5597525" cy="1011792"/>
          </a:xfrm>
        </p:spPr>
        <p:txBody>
          <a:bodyPr>
            <a:normAutofit/>
          </a:bodyPr>
          <a:lstStyle>
            <a:lvl1pPr marL="0" indent="0">
              <a:lnSpc>
                <a:spcPts val="226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 b="0">
                <a:solidFill>
                  <a:schemeClr val="tx1"/>
                </a:solidFill>
              </a:rPr>
              <a:t>Title, department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Email</a:t>
            </a:r>
          </a:p>
          <a:p>
            <a:pPr lvl="0"/>
            <a:r>
              <a:rPr lang="en-US" b="0">
                <a:solidFill>
                  <a:schemeClr val="tx1"/>
                </a:solidFill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20145400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 m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utdoors photograph of Minneapolis Flour Mill district on the Mississippi river">
            <a:extLst>
              <a:ext uri="{FF2B5EF4-FFF2-40B4-BE49-F238E27FC236}">
                <a16:creationId xmlns:a16="http://schemas.microsoft.com/office/drawing/2014/main" id="{C2EAEE73-F372-AA42-98C7-56151389CC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20167" cy="822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91E55B-8B40-F34F-8230-535DA19EA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23E8B-197F-E143-92D5-422D3061A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28" y="5824024"/>
            <a:ext cx="2191637" cy="1504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A522B-D1DF-48B7-B4D8-401566177D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2362199" y="3276600"/>
            <a:ext cx="8229600" cy="1676400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Learn more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74B291-8D32-A44C-AC60-294C3A14999C}"/>
              </a:ext>
            </a:extLst>
          </p:cNvPr>
          <p:cNvSpPr txBox="1">
            <a:spLocks/>
          </p:cNvSpPr>
          <p:nvPr userDrawn="1"/>
        </p:nvSpPr>
        <p:spPr>
          <a:xfrm>
            <a:off x="7950749" y="3161655"/>
            <a:ext cx="5821521" cy="953146"/>
          </a:xfrm>
          <a:prstGeom prst="rect">
            <a:avLst/>
          </a:prstGeom>
        </p:spPr>
        <p:txBody>
          <a:bodyPr lIns="0" tIns="0" rIns="0" bIns="0"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 sz="1800" b="1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out more at metrocouncil.org.</a:t>
            </a:r>
          </a:p>
        </p:txBody>
      </p:sp>
    </p:spTree>
    <p:extLst>
      <p:ext uri="{BB962C8B-B14F-4D97-AF65-F5344CB8AC3E}">
        <p14:creationId xmlns:p14="http://schemas.microsoft.com/office/powerpoint/2010/main" val="38787342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 mo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6388C9F-F72C-FE4D-AAA7-2EDD8AC16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7315199" cy="8229600"/>
          </a:xfrm>
        </p:spPr>
        <p:txBody>
          <a:bodyPr anchor="t">
            <a:noAutofit/>
          </a:bodyPr>
          <a:lstStyle>
            <a:lvl1pPr marL="457200" indent="0" algn="l">
              <a:lnSpc>
                <a:spcPct val="100000"/>
              </a:lnSpc>
              <a:buNone/>
              <a:tabLst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by clicking icon </a:t>
            </a:r>
            <a:br>
              <a:rPr lang="en-US" dirty="0"/>
            </a:br>
            <a:r>
              <a:rPr lang="en-US" dirty="0"/>
              <a:t>and be sure the “thank you” text</a:t>
            </a:r>
            <a:br>
              <a:rPr lang="en-US" dirty="0"/>
            </a:br>
            <a:r>
              <a:rPr lang="en-US" dirty="0"/>
              <a:t>is readable over the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91E55B-8B40-F34F-8230-535DA19EA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63600" y="0"/>
            <a:ext cx="1066802" cy="1066802"/>
          </a:xfrm>
          <a:prstGeom prst="rect">
            <a:avLst/>
          </a:prstGeom>
          <a:solidFill>
            <a:srgbClr val="B5D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23E8B-197F-E143-92D5-422D3061A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28" y="5824024"/>
            <a:ext cx="2191637" cy="1504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A522B-D1DF-48B7-B4D8-401566177D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5400000">
            <a:off x="2133597" y="3276600"/>
            <a:ext cx="8229600" cy="1676400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Learn more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74B291-8D32-A44C-AC60-294C3A14999C}"/>
              </a:ext>
            </a:extLst>
          </p:cNvPr>
          <p:cNvSpPr txBox="1">
            <a:spLocks/>
          </p:cNvSpPr>
          <p:nvPr userDrawn="1"/>
        </p:nvSpPr>
        <p:spPr>
          <a:xfrm>
            <a:off x="7950749" y="3161654"/>
            <a:ext cx="5821521" cy="1749393"/>
          </a:xfrm>
          <a:prstGeom prst="rect">
            <a:avLst/>
          </a:prstGeom>
        </p:spPr>
        <p:txBody>
          <a:bodyPr lIns="0" tIns="0" rIns="0" bIns="0"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 sz="1800" b="1">
                <a:solidFill>
                  <a:srgbClr val="005D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out more at metrocouncil.org.</a:t>
            </a:r>
          </a:p>
        </p:txBody>
      </p:sp>
    </p:spTree>
    <p:extLst>
      <p:ext uri="{BB962C8B-B14F-4D97-AF65-F5344CB8AC3E}">
        <p14:creationId xmlns:p14="http://schemas.microsoft.com/office/powerpoint/2010/main" val="370027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of Met Counc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utdoor photograph of bridge over the Mississippi river, with Minneapolis, Minnesota in background">
            <a:extLst>
              <a:ext uri="{FF2B5EF4-FFF2-40B4-BE49-F238E27FC236}">
                <a16:creationId xmlns:a16="http://schemas.microsoft.com/office/drawing/2014/main" id="{DC56C798-99C2-1E46-85D3-65CDCD891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8870" y="0"/>
            <a:ext cx="7331529" cy="8229600"/>
          </a:xfrm>
          <a:prstGeom prst="rect">
            <a:avLst/>
          </a:prstGeom>
        </p:spPr>
      </p:pic>
      <p:pic>
        <p:nvPicPr>
          <p:cNvPr id="9" name="Picture 8" descr="Outdoor photograph of train tracks along the Mississippi river, leading to Saint Paul, Minnesota">
            <a:extLst>
              <a:ext uri="{FF2B5EF4-FFF2-40B4-BE49-F238E27FC236}">
                <a16:creationId xmlns:a16="http://schemas.microsoft.com/office/drawing/2014/main" id="{3B6FD3F7-EB19-2D46-AB47-0A01C4B98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98871" cy="822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55449D-36D6-CB45-90FD-D96BDDC96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14630400" cy="2039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4F6DD5-DB13-DC4A-AD42-A3821EFE3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4865912" y="636814"/>
            <a:ext cx="0" cy="1191986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0ED3DF6-57C7-144A-B772-0C2C041F3135}"/>
              </a:ext>
            </a:extLst>
          </p:cNvPr>
          <p:cNvSpPr/>
          <p:nvPr userDrawn="1"/>
        </p:nvSpPr>
        <p:spPr>
          <a:xfrm>
            <a:off x="987661" y="595541"/>
            <a:ext cx="20099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Metropolitan Council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FEB3FC-C79E-6C47-9499-688D5E202145}"/>
              </a:ext>
            </a:extLst>
          </p:cNvPr>
          <p:cNvSpPr/>
          <p:nvPr userDrawn="1"/>
        </p:nvSpPr>
        <p:spPr>
          <a:xfrm>
            <a:off x="5289613" y="1164325"/>
            <a:ext cx="9095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300">
                <a:latin typeface="Arial" panose="020B0604020202020204" pitchFamily="34" charset="0"/>
                <a:cs typeface="Arial" panose="020B0604020202020204" pitchFamily="34" charset="0"/>
              </a:rPr>
              <a:t>Creating the foundation for a thriving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F4119-B362-7145-B8E4-F62A4C81F343}"/>
              </a:ext>
            </a:extLst>
          </p:cNvPr>
          <p:cNvSpPr txBox="1"/>
          <p:nvPr userDrawn="1"/>
        </p:nvSpPr>
        <p:spPr>
          <a:xfrm>
            <a:off x="968190" y="850511"/>
            <a:ext cx="3490471" cy="790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760"/>
              </a:lnSpc>
              <a:spcAft>
                <a:spcPts val="600"/>
              </a:spcAft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Our impact</a:t>
            </a:r>
          </a:p>
        </p:txBody>
      </p:sp>
    </p:spTree>
    <p:extLst>
      <p:ext uri="{BB962C8B-B14F-4D97-AF65-F5344CB8AC3E}">
        <p14:creationId xmlns:p14="http://schemas.microsoft.com/office/powerpoint/2010/main" val="167952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red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338686D-FAB7-4A43-8A45-FCFD2EC70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4630400" cy="27432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460052-38C0-6044-8DA4-BE082DB10ACF}"/>
              </a:ext>
            </a:extLst>
          </p:cNvPr>
          <p:cNvSpPr/>
          <p:nvPr userDrawn="1"/>
        </p:nvSpPr>
        <p:spPr>
          <a:xfrm>
            <a:off x="1095237" y="1948091"/>
            <a:ext cx="1289562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 strong system possible through planning, coordination, and 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B341C-6088-2441-84A6-75D26143ECF1}"/>
              </a:ext>
            </a:extLst>
          </p:cNvPr>
          <p:cNvSpPr txBox="1"/>
          <p:nvPr userDrawn="1"/>
        </p:nvSpPr>
        <p:spPr>
          <a:xfrm>
            <a:off x="1048872" y="850511"/>
            <a:ext cx="9600078" cy="6979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760"/>
              </a:lnSpc>
              <a:spcAft>
                <a:spcPts val="600"/>
              </a:spcAft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Partnering on a shared vision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01C1B-288B-9948-9E6A-7F463E6FBD39}"/>
              </a:ext>
            </a:extLst>
          </p:cNvPr>
          <p:cNvSpPr txBox="1"/>
          <p:nvPr userDrawn="1"/>
        </p:nvSpPr>
        <p:spPr>
          <a:xfrm>
            <a:off x="10270674" y="5611590"/>
            <a:ext cx="3510643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Connecting people to places and keeping the economy moving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BDE5C-5F23-7F43-80D1-20ECC9F13C0A}"/>
              </a:ext>
            </a:extLst>
          </p:cNvPr>
          <p:cNvSpPr txBox="1"/>
          <p:nvPr userDrawn="1"/>
        </p:nvSpPr>
        <p:spPr>
          <a:xfrm>
            <a:off x="10259787" y="4669974"/>
            <a:ext cx="386442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en-US" sz="2800" b="1">
                <a:solidFill>
                  <a:srgbClr val="ED1B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729E0-DFF7-5943-B119-10378A1CDD01}"/>
              </a:ext>
            </a:extLst>
          </p:cNvPr>
          <p:cNvSpPr txBox="1"/>
          <p:nvPr userDrawn="1"/>
        </p:nvSpPr>
        <p:spPr>
          <a:xfrm>
            <a:off x="5535383" y="5622474"/>
            <a:ext cx="3458988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Protecting public waterways and parklands to sustain our 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59B0BB-1283-9545-B3EC-D0031EC4D8A8}"/>
              </a:ext>
            </a:extLst>
          </p:cNvPr>
          <p:cNvSpPr txBox="1"/>
          <p:nvPr userDrawn="1"/>
        </p:nvSpPr>
        <p:spPr>
          <a:xfrm>
            <a:off x="5524497" y="4680859"/>
            <a:ext cx="289015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en-US" sz="2800" b="1">
                <a:solidFill>
                  <a:srgbClr val="009A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protection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B76E8C-5CA3-2841-8FED-25E60DD73266}"/>
              </a:ext>
            </a:extLst>
          </p:cNvPr>
          <p:cNvSpPr txBox="1"/>
          <p:nvPr userDrawn="1"/>
        </p:nvSpPr>
        <p:spPr>
          <a:xfrm>
            <a:off x="996041" y="5633361"/>
            <a:ext cx="3282045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Supporting cities and townships for the prosperity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of the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1F539E-C28D-EC40-BEF2-FD2E80E91AD9}"/>
              </a:ext>
            </a:extLst>
          </p:cNvPr>
          <p:cNvSpPr txBox="1"/>
          <p:nvPr userDrawn="1"/>
        </p:nvSpPr>
        <p:spPr>
          <a:xfrm>
            <a:off x="971708" y="4691745"/>
            <a:ext cx="289015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en-US" sz="2800" b="1">
                <a:solidFill>
                  <a:srgbClr val="78A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Long-range </a:t>
            </a:r>
            <a:br>
              <a:rPr lang="en-US" sz="2800" b="1">
                <a:solidFill>
                  <a:srgbClr val="78A2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rgbClr val="78A2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pic>
        <p:nvPicPr>
          <p:cNvPr id="16" name="Picture 15" descr="Icon graphic of green circle with house, representing Long-range planning">
            <a:extLst>
              <a:ext uri="{FF2B5EF4-FFF2-40B4-BE49-F238E27FC236}">
                <a16:creationId xmlns:a16="http://schemas.microsoft.com/office/drawing/2014/main" id="{9A43306C-9079-AA42-AD22-CF9A4FF09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67"/>
          <a:stretch/>
        </p:blipFill>
        <p:spPr>
          <a:xfrm>
            <a:off x="1274165" y="3039847"/>
            <a:ext cx="1573967" cy="1562133"/>
          </a:xfrm>
          <a:prstGeom prst="rect">
            <a:avLst/>
          </a:prstGeom>
        </p:spPr>
      </p:pic>
      <p:pic>
        <p:nvPicPr>
          <p:cNvPr id="17" name="Picture 16" descr="Icon graphic of red circle with bus, representing Transportaion services">
            <a:extLst>
              <a:ext uri="{FF2B5EF4-FFF2-40B4-BE49-F238E27FC236}">
                <a16:creationId xmlns:a16="http://schemas.microsoft.com/office/drawing/2014/main" id="{9A1213E8-B749-E94B-9513-3419B5515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0427" y="3057335"/>
            <a:ext cx="1573967" cy="1562133"/>
          </a:xfrm>
          <a:prstGeom prst="rect">
            <a:avLst/>
          </a:prstGeom>
        </p:spPr>
      </p:pic>
      <p:pic>
        <p:nvPicPr>
          <p:cNvPr id="18" name="Picture 17" descr="Icon graphic of blue circle with tree, representing Environmental protection">
            <a:extLst>
              <a:ext uri="{FF2B5EF4-FFF2-40B4-BE49-F238E27FC236}">
                <a16:creationId xmlns:a16="http://schemas.microsoft.com/office/drawing/2014/main" id="{F92570DC-09A6-3947-A5B0-CC1CCD766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57"/>
          <a:stretch/>
        </p:blipFill>
        <p:spPr>
          <a:xfrm>
            <a:off x="5851624" y="3059833"/>
            <a:ext cx="1573967" cy="15621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C5DD9D-50FE-CF48-8427-A65614A9C51B}"/>
              </a:ext>
            </a:extLst>
          </p:cNvPr>
          <p:cNvSpPr txBox="1"/>
          <p:nvPr userDrawn="1"/>
        </p:nvSpPr>
        <p:spPr>
          <a:xfrm>
            <a:off x="13816004" y="7536900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175FF2-B44E-0C4E-823C-D381326A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816004" y="7557571"/>
            <a:ext cx="532014" cy="3990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907DD2-9E42-EF48-AC37-36FAC62E09DC}"/>
              </a:ext>
            </a:extLst>
          </p:cNvPr>
          <p:cNvSpPr txBox="1"/>
          <p:nvPr userDrawn="1"/>
        </p:nvSpPr>
        <p:spPr>
          <a:xfrm>
            <a:off x="13824316" y="7608288"/>
            <a:ext cx="51538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BF1D36-7803-3649-9747-78F10FCEEE20}" type="slidenum">
              <a:rPr lang="en-US" sz="144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4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3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7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3" r:id="rId3"/>
    <p:sldLayoutId id="2147483710" r:id="rId4"/>
    <p:sldLayoutId id="2147483786" r:id="rId5"/>
    <p:sldLayoutId id="214748371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7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820" r:id="rId2"/>
    <p:sldLayoutId id="2147483821" r:id="rId3"/>
    <p:sldLayoutId id="2147483822" r:id="rId4"/>
    <p:sldLayoutId id="2147484184" r:id="rId5"/>
    <p:sldLayoutId id="2147484185" r:id="rId6"/>
    <p:sldLayoutId id="2147484186" r:id="rId7"/>
    <p:sldLayoutId id="214748418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3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88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  <p:sldLayoutId id="2147484178" r:id="rId14"/>
    <p:sldLayoutId id="214748417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3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800" r:id="rId2"/>
    <p:sldLayoutId id="2147483753" r:id="rId3"/>
    <p:sldLayoutId id="2147483846" r:id="rId4"/>
    <p:sldLayoutId id="2147483757" r:id="rId5"/>
    <p:sldLayoutId id="2147483802" r:id="rId6"/>
    <p:sldLayoutId id="2147483761" r:id="rId7"/>
    <p:sldLayoutId id="2147483803" r:id="rId8"/>
    <p:sldLayoutId id="2147483765" r:id="rId9"/>
    <p:sldLayoutId id="2147483804" r:id="rId10"/>
    <p:sldLayoutId id="2147483773" r:id="rId11"/>
    <p:sldLayoutId id="2147483774" r:id="rId12"/>
    <p:sldLayoutId id="2147483775" r:id="rId13"/>
    <p:sldLayoutId id="2147483776" r:id="rId14"/>
    <p:sldLayoutId id="2147484152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8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54" r:id="rId11"/>
    <p:sldLayoutId id="2147484148" r:id="rId12"/>
    <p:sldLayoutId id="2147484149" r:id="rId13"/>
    <p:sldLayoutId id="2147484150" r:id="rId14"/>
    <p:sldLayoutId id="214748415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4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55" r:id="rId14"/>
    <p:sldLayoutId id="214748415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CAF85D-CD8D-D642-8E0D-E87CE15F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A1B6D-B7F9-F04F-B295-7E8FB111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3CC1-76EA-DE42-94CD-29E8BF30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2B74-42A6-1F46-AC91-AA10094C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E80A4-6A2B-984A-BC1D-D4B97AF9B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962-D22B-8642-B317-ADD55DE83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3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5" r:id="rId2"/>
    <p:sldLayoutId id="2147483843" r:id="rId3"/>
    <p:sldLayoutId id="2147483704" r:id="rId4"/>
    <p:sldLayoutId id="214748384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D9C381E-6DD4-B242-889C-B4F40EAED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Removing Barriers for Climate Action Planning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CC5BA4B-3A31-404D-913B-61D25475F0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Greenhouse Gas Mitigation Planning Tools for Regional and Local Governments in Minnesota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6A6441-0400-534F-BF25-E1A1C5B94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Transportation Research Board Conference | June 2022  </a:t>
            </a:r>
          </a:p>
          <a:p>
            <a:r>
              <a:rPr lang="en-US" dirty="0"/>
              <a:t>Mauricio Leon Mendez | metrocouncil.org</a:t>
            </a:r>
          </a:p>
        </p:txBody>
      </p:sp>
    </p:spTree>
    <p:extLst>
      <p:ext uri="{BB962C8B-B14F-4D97-AF65-F5344CB8AC3E}">
        <p14:creationId xmlns:p14="http://schemas.microsoft.com/office/powerpoint/2010/main" val="3441080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5284-5D87-4A91-884A-4B8B304C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07F80-8010-41D2-A473-D137D23C1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051" y="963542"/>
            <a:ext cx="10218298" cy="630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3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0D406-B41E-40E1-ABF3-6738E06F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Greenhouse Gas Scenario Planning Tool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2C9CE-0FC8-4687-BA2C-57A129A94B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Scenario planning for 3 sectors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52615-C6BB-412E-A993-D10A75B4B5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Provides decarbonization strategies withing the </a:t>
            </a:r>
            <a:r>
              <a:rPr lang="en-US" b="1" dirty="0"/>
              <a:t>building</a:t>
            </a:r>
            <a:r>
              <a:rPr lang="en-US" dirty="0"/>
              <a:t>, </a:t>
            </a:r>
            <a:r>
              <a:rPr lang="en-US" b="1" dirty="0"/>
              <a:t>transportation</a:t>
            </a:r>
            <a:r>
              <a:rPr lang="en-US" dirty="0"/>
              <a:t>, and </a:t>
            </a:r>
            <a:r>
              <a:rPr lang="en-US" b="1" dirty="0"/>
              <a:t>land use </a:t>
            </a:r>
            <a:r>
              <a:rPr lang="en-US" dirty="0"/>
              <a:t>sectors.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E7BF86-72C9-437B-A882-F8519D4D95B0}"/>
              </a:ext>
            </a:extLst>
          </p:cNvPr>
          <p:cNvGrpSpPr/>
          <p:nvPr/>
        </p:nvGrpSpPr>
        <p:grpSpPr>
          <a:xfrm>
            <a:off x="1511301" y="4114800"/>
            <a:ext cx="11101450" cy="2813566"/>
            <a:chOff x="1511301" y="4114800"/>
            <a:chExt cx="11101450" cy="2813566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1D6E823B-23EE-4ECC-AE17-C91BD4C5D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1301" y="4114800"/>
              <a:ext cx="2628900" cy="2628900"/>
            </a:xfrm>
            <a:prstGeom prst="rect">
              <a:avLst/>
            </a:prstGeom>
          </p:spPr>
        </p:pic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D41BF4E5-C277-410E-BFEB-DF64B024B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4400" y="4406900"/>
              <a:ext cx="2044700" cy="2044700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0927269F-7FEA-431C-941C-04E648B4C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63201" y="4406900"/>
              <a:ext cx="2070100" cy="2070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3A84C2-5ACD-4D1E-80EE-ED182A49E8EF}"/>
                </a:ext>
              </a:extLst>
            </p:cNvPr>
            <p:cNvSpPr txBox="1"/>
            <p:nvPr/>
          </p:nvSpPr>
          <p:spPr>
            <a:xfrm>
              <a:off x="1893444" y="6559034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Building Energy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4FD673-8DC1-4045-AF04-601341CAA561}"/>
                </a:ext>
              </a:extLst>
            </p:cNvPr>
            <p:cNvSpPr txBox="1"/>
            <p:nvPr/>
          </p:nvSpPr>
          <p:spPr>
            <a:xfrm>
              <a:off x="6430692" y="6559034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Land Use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94BE3-DD67-4D71-9B26-F05F1D908F83}"/>
                </a:ext>
              </a:extLst>
            </p:cNvPr>
            <p:cNvSpPr txBox="1"/>
            <p:nvPr/>
          </p:nvSpPr>
          <p:spPr>
            <a:xfrm>
              <a:off x="10812193" y="6559034"/>
              <a:ext cx="1800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Transportation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86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A87AF9-280D-4A78-80A3-3A66BF31F2C1}"/>
              </a:ext>
            </a:extLst>
          </p:cNvPr>
          <p:cNvSpPr/>
          <p:nvPr/>
        </p:nvSpPr>
        <p:spPr>
          <a:xfrm>
            <a:off x="6141095" y="760948"/>
            <a:ext cx="6889105" cy="6707704"/>
          </a:xfrm>
          <a:prstGeom prst="rect">
            <a:avLst/>
          </a:prstGeom>
          <a:solidFill>
            <a:srgbClr val="B5D5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AB884-BF05-463B-9180-05C1124D0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B98B0B3-810D-462A-AC06-AE40D8EDD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2336800"/>
            <a:ext cx="2628900" cy="2628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DDD08D-969F-4BF6-A713-917D4698A95D}"/>
              </a:ext>
            </a:extLst>
          </p:cNvPr>
          <p:cNvSpPr txBox="1"/>
          <p:nvPr/>
        </p:nvSpPr>
        <p:spPr>
          <a:xfrm>
            <a:off x="1694433" y="5006033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Building 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76A052-8FF3-4961-8F09-A3917A039748}"/>
              </a:ext>
            </a:extLst>
          </p:cNvPr>
          <p:cNvSpPr txBox="1"/>
          <p:nvPr/>
        </p:nvSpPr>
        <p:spPr>
          <a:xfrm>
            <a:off x="6546340" y="1005344"/>
            <a:ext cx="657859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Residential Building Strategies</a:t>
            </a:r>
          </a:p>
          <a:p>
            <a:endParaRPr lang="en-US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Increase compact growth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Promote behavior change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Retrofit existing households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Ensure new home efficiency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Electrify heat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r>
              <a:rPr lang="en-US" sz="2000" b="1" dirty="0"/>
              <a:t>Commercial and Industrial Buildings Strategies</a:t>
            </a:r>
          </a:p>
          <a:p>
            <a:endParaRPr lang="en-US" sz="2000" b="1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/>
              <a:t>Retrofit buildings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/>
              <a:t>Implement a smart grid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/>
              <a:t>Substitute natural gas with renewable natural gas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/>
              <a:t>Electrify heat</a:t>
            </a:r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Grid Strategies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dirty="0"/>
              <a:t>Decarbonize the electric grid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78622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A90578-11D0-4BAD-B9B4-6A6091F24534}"/>
              </a:ext>
            </a:extLst>
          </p:cNvPr>
          <p:cNvSpPr/>
          <p:nvPr/>
        </p:nvSpPr>
        <p:spPr>
          <a:xfrm>
            <a:off x="6356996" y="2735878"/>
            <a:ext cx="5784204" cy="2636222"/>
          </a:xfrm>
          <a:prstGeom prst="rect">
            <a:avLst/>
          </a:prstGeom>
          <a:solidFill>
            <a:srgbClr val="B5D5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9337F-591A-4741-B55F-14525D11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04AC431-A78A-4B00-888D-1B600F345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49" y="2578100"/>
            <a:ext cx="2349500" cy="2349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1A5EC4-EA5D-42BB-889D-17E668FD78EB}"/>
              </a:ext>
            </a:extLst>
          </p:cNvPr>
          <p:cNvSpPr txBox="1"/>
          <p:nvPr/>
        </p:nvSpPr>
        <p:spPr>
          <a:xfrm>
            <a:off x="2012938" y="5162034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Land 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7A523-1C09-4059-A572-2407A36378B8}"/>
              </a:ext>
            </a:extLst>
          </p:cNvPr>
          <p:cNvSpPr txBox="1"/>
          <p:nvPr/>
        </p:nvSpPr>
        <p:spPr>
          <a:xfrm>
            <a:off x="6546340" y="3130709"/>
            <a:ext cx="65785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Land Use Strategies</a:t>
            </a:r>
          </a:p>
          <a:p>
            <a:endParaRPr lang="en-US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Compact growth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Sustainable agriculture: Conservation tillage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Reduce parking zoning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Increase tree planting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92228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6D6FEF2-E1F2-4787-931A-E078ABA1EFDA}"/>
              </a:ext>
            </a:extLst>
          </p:cNvPr>
          <p:cNvSpPr/>
          <p:nvPr/>
        </p:nvSpPr>
        <p:spPr>
          <a:xfrm>
            <a:off x="6210300" y="2616200"/>
            <a:ext cx="4889500" cy="3670300"/>
          </a:xfrm>
          <a:prstGeom prst="rect">
            <a:avLst/>
          </a:prstGeom>
          <a:solidFill>
            <a:srgbClr val="B5D5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9337F-591A-4741-B55F-14525D11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1A5EC4-EA5D-42BB-889D-17E668FD78EB}"/>
              </a:ext>
            </a:extLst>
          </p:cNvPr>
          <p:cNvSpPr txBox="1"/>
          <p:nvPr/>
        </p:nvSpPr>
        <p:spPr>
          <a:xfrm>
            <a:off x="2012938" y="5162034"/>
            <a:ext cx="1980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Transportation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37BDB90-65EE-4FDB-BE96-08AEEFFBF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49" y="3091934"/>
            <a:ext cx="2070100" cy="207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73105-7E1C-45E1-A072-8D6829AE8832}"/>
              </a:ext>
            </a:extLst>
          </p:cNvPr>
          <p:cNvSpPr txBox="1"/>
          <p:nvPr/>
        </p:nvSpPr>
        <p:spPr>
          <a:xfrm>
            <a:off x="6546340" y="3068359"/>
            <a:ext cx="657859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Transportation Strategies</a:t>
            </a:r>
          </a:p>
          <a:p>
            <a:endParaRPr lang="en-US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Increase mode shift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Electrify vehicles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Public transit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Compact development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Implement road pricing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Increase telework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Increase behavior change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90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7B732-89DA-40E1-941D-D48619AB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sourcing our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67E8-4B1D-4A12-9F3F-6AA4BB9C08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Innovative approaches to make science more accessible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C1F66-4763-4963-B108-0343B66000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did we engage with our stakeholders?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did we co-produce this tool with academic partners?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do we share our work?</a:t>
            </a:r>
          </a:p>
          <a:p>
            <a:pPr marL="1028700" lvl="1" indent="-342900"/>
            <a:r>
              <a:rPr lang="en-US" dirty="0"/>
              <a:t>Our greenhouse gas scenario planning tool consists of an R package with extensive documentation</a:t>
            </a:r>
          </a:p>
          <a:p>
            <a:pPr marL="1028700" lvl="1" indent="-342900"/>
            <a:r>
              <a:rPr lang="en-US" dirty="0"/>
              <a:t>Our work will be open and accessible through GitHub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3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E665-0D27-4E4C-A4BB-595409B7C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639FB-7518-49E2-8DA1-4B396A6F58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Mauricio Leon Mendez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226F6C-5A10-435E-B136-1978F1C58F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Senior Researcher, Community Development</a:t>
            </a:r>
          </a:p>
          <a:p>
            <a:endParaRPr lang="en-US" dirty="0"/>
          </a:p>
          <a:p>
            <a:r>
              <a:rPr lang="en-US" dirty="0"/>
              <a:t>mauricio.leon@metc.state.mn.us</a:t>
            </a:r>
          </a:p>
        </p:txBody>
      </p:sp>
    </p:spTree>
    <p:extLst>
      <p:ext uri="{BB962C8B-B14F-4D97-AF65-F5344CB8AC3E}">
        <p14:creationId xmlns:p14="http://schemas.microsoft.com/office/powerpoint/2010/main" val="394623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3">
            <a:extLst>
              <a:ext uri="{FF2B5EF4-FFF2-40B4-BE49-F238E27FC236}">
                <a16:creationId xmlns:a16="http://schemas.microsoft.com/office/drawing/2014/main" id="{B0483C4F-49D9-4071-90E7-3D9FD1161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190161"/>
              </p:ext>
            </p:extLst>
          </p:nvPr>
        </p:nvGraphicFramePr>
        <p:xfrm>
          <a:off x="8377366" y="2800503"/>
          <a:ext cx="4976446" cy="262859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457019">
                  <a:extLst>
                    <a:ext uri="{9D8B030D-6E8A-4147-A177-3AD203B41FA5}">
                      <a16:colId xmlns:a16="http://schemas.microsoft.com/office/drawing/2014/main" val="3746046574"/>
                    </a:ext>
                  </a:extLst>
                </a:gridCol>
                <a:gridCol w="519427">
                  <a:extLst>
                    <a:ext uri="{9D8B030D-6E8A-4147-A177-3AD203B41FA5}">
                      <a16:colId xmlns:a16="http://schemas.microsoft.com/office/drawing/2014/main" val="2282922720"/>
                    </a:ext>
                  </a:extLst>
                </a:gridCol>
              </a:tblGrid>
              <a:tr h="416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Metropolitan Council</a:t>
                      </a:r>
                    </a:p>
                  </a:txBody>
                  <a:tcPr marL="109728" marR="109728" marT="54864" marB="54864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09728" marR="109728" marT="54864" marB="54864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557610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 climate mitigation technical assistance</a:t>
                      </a:r>
                    </a:p>
                  </a:txBody>
                  <a:tcPr marL="109728" marR="109728" marT="54864" marB="54864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09728" marR="109728" marT="54864" marB="54864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867086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 scenario planning?</a:t>
                      </a:r>
                    </a:p>
                  </a:txBody>
                  <a:tcPr marL="109728" marR="109728" marT="54864" marB="54864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09728" marR="109728" marT="54864" marB="54864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194410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Greenhouse Gas Scenario Planning Tool</a:t>
                      </a:r>
                    </a:p>
                  </a:txBody>
                  <a:tcPr marL="109728" marR="109728" marT="54864" marB="54864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09728" marR="109728" marT="54864" marB="54864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165147"/>
                  </a:ext>
                </a:extLst>
              </a:tr>
              <a:tr h="416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Open-sourcing our work</a:t>
                      </a:r>
                    </a:p>
                  </a:txBody>
                  <a:tcPr marL="109728" marR="109728" marT="54864" marB="54864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109728" marR="109728" marT="54864" marB="54864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557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35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95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596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494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F39BB-A616-49FC-8BBA-C1E36054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net zero emissions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4B118-6EC2-489F-BC32-037E4B475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2831" y="2300286"/>
            <a:ext cx="11786067" cy="585788"/>
          </a:xfrm>
        </p:spPr>
        <p:txBody>
          <a:bodyPr/>
          <a:lstStyle/>
          <a:p>
            <a:r>
              <a:rPr lang="en-US" sz="2400" dirty="0"/>
              <a:t>We do research to support local governments in Minnesota meet their climate goals.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B0EE9-036A-4C33-B84E-ADF99EDC0C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Cities and townships in Minnesota’s metropolitan region want to act on mitigating climate change</a:t>
            </a:r>
          </a:p>
          <a:p>
            <a:pPr marL="1028700" lvl="1" indent="-342900"/>
            <a:r>
              <a:rPr lang="en-US" dirty="0"/>
              <a:t>However, the information on what to do can be overwhelming</a:t>
            </a:r>
          </a:p>
          <a:p>
            <a:pPr marL="1485900" lvl="2" indent="-342900"/>
            <a:r>
              <a:rPr lang="en-US" dirty="0"/>
              <a:t>What strategies are cost-effective? </a:t>
            </a:r>
          </a:p>
          <a:p>
            <a:pPr marL="1485900" lvl="2" indent="-342900"/>
            <a:r>
              <a:rPr lang="en-US" dirty="0"/>
              <a:t>What are the equity implication of different actions?</a:t>
            </a:r>
          </a:p>
          <a:p>
            <a:pPr marL="1485900" lvl="2" indent="-342900"/>
            <a:r>
              <a:rPr lang="en-US" dirty="0"/>
              <a:t>Can we realistically meet ambitious climate goals?</a:t>
            </a:r>
          </a:p>
          <a:p>
            <a:pPr lvl="2" indent="0">
              <a:buNone/>
            </a:pPr>
            <a:endParaRPr lang="en-US" dirty="0"/>
          </a:p>
          <a:p>
            <a:pPr marL="1028700" lvl="1" indent="-342900"/>
            <a:r>
              <a:rPr lang="en-US" dirty="0"/>
              <a:t>Technical assistance is critical</a:t>
            </a:r>
          </a:p>
          <a:p>
            <a:pPr marL="342900" indent="-34290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Data and analytics lead to effective climate 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640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574C-D24C-474A-9F53-5E298C87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climate mitigation technical assistance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DCD7C-3350-47B2-BDA1-FACCA11351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 GHG technical tools for communities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2A4EB-B4A7-4A38-AD25-46E119755B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Greenhouse gas inventories for local governments</a:t>
            </a:r>
          </a:p>
          <a:p>
            <a:pPr marL="1028700" lvl="1" indent="-342900"/>
            <a:r>
              <a:rPr lang="en-US" dirty="0"/>
              <a:t>Includes 180 local governments </a:t>
            </a:r>
          </a:p>
          <a:p>
            <a:pPr marL="1028700" lvl="1" indent="-342900"/>
            <a:r>
              <a:rPr lang="en-US" dirty="0"/>
              <a:t>Sector GHG emissions from:</a:t>
            </a:r>
          </a:p>
          <a:p>
            <a:pPr marL="1485900" lvl="2" indent="-342900"/>
            <a:r>
              <a:rPr lang="en-US" dirty="0"/>
              <a:t>building energy </a:t>
            </a:r>
          </a:p>
          <a:p>
            <a:pPr marL="1485900" lvl="2" indent="-342900"/>
            <a:r>
              <a:rPr lang="en-US" dirty="0"/>
              <a:t>transportation</a:t>
            </a:r>
          </a:p>
          <a:p>
            <a:pPr marL="1485900" lvl="2" indent="-342900"/>
            <a:r>
              <a:rPr lang="en-US" dirty="0"/>
              <a:t>waste</a:t>
            </a:r>
          </a:p>
          <a:p>
            <a:pPr marL="1028700" lvl="1" indent="-342900"/>
            <a:r>
              <a:rPr lang="en-US" dirty="0"/>
              <a:t>Available through a web application.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en-US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en-US" b="1" dirty="0"/>
              <a:t>Greenhouse Gas Scenario Planning Tool</a:t>
            </a:r>
          </a:p>
          <a:p>
            <a:pPr marL="1028700" lvl="1" indent="-342900"/>
            <a:r>
              <a:rPr lang="en-US" dirty="0"/>
              <a:t>Open tool for climate mitigation planning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85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6AFB4-ECB0-475E-A537-DADF32490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scenario planning?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D0F9D-447D-4F7C-A57A-5832104C51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4843" y="2247900"/>
            <a:ext cx="6736757" cy="1128432"/>
          </a:xfrm>
        </p:spPr>
        <p:txBody>
          <a:bodyPr/>
          <a:lstStyle/>
          <a:p>
            <a:r>
              <a:rPr lang="en-US" dirty="0"/>
              <a:t>To reduce emissions, we need to embrace exploratory scenario planning.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C382E-81D0-4BBF-AA8F-9FE994DA4F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64843" y="3922050"/>
            <a:ext cx="6736756" cy="3155035"/>
          </a:xfrm>
        </p:spPr>
        <p:txBody>
          <a:bodyPr/>
          <a:lstStyle/>
          <a:p>
            <a:r>
              <a:rPr lang="en-US" sz="2000" dirty="0"/>
              <a:t>There is not </a:t>
            </a:r>
            <a:r>
              <a:rPr lang="en-US" sz="2000" b="1" u="sng" dirty="0"/>
              <a:t>one</a:t>
            </a:r>
            <a:r>
              <a:rPr lang="en-US" sz="2000" dirty="0"/>
              <a:t> path to decarbonization, but many.</a:t>
            </a:r>
          </a:p>
          <a:p>
            <a:r>
              <a:rPr lang="en-US" dirty="0"/>
              <a:t>There are many uncertainties that we need to acknowledge</a:t>
            </a:r>
          </a:p>
          <a:p>
            <a:pPr lvl="1"/>
            <a:r>
              <a:rPr lang="en-US" dirty="0"/>
              <a:t>Demographic changes</a:t>
            </a:r>
          </a:p>
          <a:p>
            <a:pPr lvl="1"/>
            <a:r>
              <a:rPr lang="en-US" dirty="0"/>
              <a:t>Technology innovations </a:t>
            </a:r>
          </a:p>
          <a:p>
            <a:pPr lvl="1"/>
            <a:r>
              <a:rPr lang="en-US" dirty="0"/>
              <a:t>The electric grid </a:t>
            </a:r>
          </a:p>
          <a:p>
            <a:pPr lvl="1"/>
            <a:endParaRPr lang="en-US" dirty="0"/>
          </a:p>
          <a:p>
            <a:r>
              <a:rPr lang="en-US" dirty="0"/>
              <a:t>To plan for climate, we need to create bridges between academia and practice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2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1D89-E600-4094-86B0-7BB4DA44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the technical burden on climate action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5EFF8-D5D4-411A-95BE-577679F230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challenge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B912E-5AAD-4083-BC46-557D30D783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Create a</a:t>
            </a:r>
            <a:r>
              <a:rPr lang="en-US" b="1" dirty="0"/>
              <a:t> quantitative tool </a:t>
            </a:r>
            <a:r>
              <a:rPr lang="en-US" dirty="0"/>
              <a:t>that incorporates the best science around  reducing greenhouse gas emissions to support local governments</a:t>
            </a:r>
          </a:p>
          <a:p>
            <a:endParaRPr lang="en-US" dirty="0"/>
          </a:p>
          <a:p>
            <a:r>
              <a:rPr lang="en-US" dirty="0"/>
              <a:t>Explore the impact of mitigation strategies in the long-term </a:t>
            </a:r>
          </a:p>
          <a:p>
            <a:endParaRPr lang="en-US" dirty="0"/>
          </a:p>
          <a:p>
            <a:r>
              <a:rPr lang="en-US" dirty="0"/>
              <a:t>Reduce the technical burden for communities of collecting, analyzing, and visualizing data </a:t>
            </a:r>
          </a:p>
          <a:p>
            <a:pPr lvl="1"/>
            <a:r>
              <a:rPr lang="en-US" dirty="0"/>
              <a:t>Automate data analysis</a:t>
            </a:r>
          </a:p>
          <a:p>
            <a:pPr lvl="1"/>
            <a:r>
              <a:rPr lang="en-US" dirty="0"/>
              <a:t>Produce open-source tools</a:t>
            </a:r>
          </a:p>
          <a:p>
            <a:pPr lvl="1"/>
            <a:r>
              <a:rPr lang="en-US" dirty="0"/>
              <a:t>Provide accessible web applications</a:t>
            </a:r>
          </a:p>
        </p:txBody>
      </p:sp>
      <p:pic>
        <p:nvPicPr>
          <p:cNvPr id="7" name="Picture Placeholder 6" descr="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34F846FD-29D6-4D69-8B7B-21FDFC11B9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5182" t="1456" r="37904" b="-1456"/>
          <a:stretch/>
        </p:blipFill>
        <p:spPr>
          <a:xfrm>
            <a:off x="0" y="1704815"/>
            <a:ext cx="5213206" cy="6524786"/>
          </a:xfrm>
        </p:spPr>
      </p:pic>
    </p:spTree>
    <p:extLst>
      <p:ext uri="{BB962C8B-B14F-4D97-AF65-F5344CB8AC3E}">
        <p14:creationId xmlns:p14="http://schemas.microsoft.com/office/powerpoint/2010/main" val="150062569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ouncil Template 2022" id="{120F3147-8E82-4529-AEEB-772ABA76E51B}" vid="{3582BF39-FEB4-4D09-976E-503EDB52D79E}"/>
    </a:ext>
  </a:extLst>
</a:theme>
</file>

<file path=ppt/theme/theme2.xml><?xml version="1.0" encoding="utf-8"?>
<a:theme xmlns:a="http://schemas.openxmlformats.org/drawingml/2006/main" name="Overview and Formatting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ouncil Template 2022" id="{120F3147-8E82-4529-AEEB-772ABA76E51B}" vid="{658105E3-CCE5-4DCE-9011-5CACC10C2011}"/>
    </a:ext>
  </a:extLst>
</a:theme>
</file>

<file path=ppt/theme/theme3.xml><?xml version="1.0" encoding="utf-8"?>
<a:theme xmlns:a="http://schemas.openxmlformats.org/drawingml/2006/main" name="General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ouncil Template 2022" id="{120F3147-8E82-4529-AEEB-772ABA76E51B}" vid="{6F03D2EF-AF94-4782-AD7B-BA78F0FC9B7D}"/>
    </a:ext>
  </a:extLst>
</a:theme>
</file>

<file path=ppt/theme/theme4.xml><?xml version="1.0" encoding="utf-8"?>
<a:theme xmlns:a="http://schemas.openxmlformats.org/drawingml/2006/main" name="CD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ouncil Template 2022" id="{120F3147-8E82-4529-AEEB-772ABA76E51B}" vid="{6277AD77-362A-4D84-ACD5-5767002996AD}"/>
    </a:ext>
  </a:extLst>
</a:theme>
</file>

<file path=ppt/theme/theme5.xml><?xml version="1.0" encoding="utf-8"?>
<a:theme xmlns:a="http://schemas.openxmlformats.org/drawingml/2006/main" name="ES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ouncil Template 2022" id="{120F3147-8E82-4529-AEEB-772ABA76E51B}" vid="{B28A18F3-CEA5-4543-92AC-15DD9B287A39}"/>
    </a:ext>
  </a:extLst>
</a:theme>
</file>

<file path=ppt/theme/theme6.xml><?xml version="1.0" encoding="utf-8"?>
<a:theme xmlns:a="http://schemas.openxmlformats.org/drawingml/2006/main" name="Transportation Content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ouncil Template 2022" id="{120F3147-8E82-4529-AEEB-772ABA76E51B}" vid="{80086349-EB41-40F5-8417-36A62B30628D}"/>
    </a:ext>
  </a:extLst>
</a:theme>
</file>

<file path=ppt/theme/theme7.xml><?xml version="1.0" encoding="utf-8"?>
<a:theme xmlns:a="http://schemas.openxmlformats.org/drawingml/2006/main" name="Closing Slides">
  <a:themeElements>
    <a:clrScheme name="MCouncil Colors 2">
      <a:dk1>
        <a:srgbClr val="373737"/>
      </a:dk1>
      <a:lt1>
        <a:srgbClr val="FFFFFF"/>
      </a:lt1>
      <a:dk2>
        <a:srgbClr val="373737"/>
      </a:dk2>
      <a:lt2>
        <a:srgbClr val="E6E6E6"/>
      </a:lt2>
      <a:accent1>
        <a:srgbClr val="005DAA"/>
      </a:accent1>
      <a:accent2>
        <a:srgbClr val="78A22F"/>
      </a:accent2>
      <a:accent3>
        <a:srgbClr val="EE3024"/>
      </a:accent3>
      <a:accent4>
        <a:srgbClr val="B5D5F0"/>
      </a:accent4>
      <a:accent5>
        <a:srgbClr val="7E7E7E"/>
      </a:accent5>
      <a:accent6>
        <a:srgbClr val="009AC7"/>
      </a:accent6>
      <a:hlink>
        <a:srgbClr val="005DAA"/>
      </a:hlink>
      <a:folHlink>
        <a:srgbClr val="009A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 Council Template 2022" id="{120F3147-8E82-4529-AEEB-772ABA76E51B}" vid="{ECB1FB31-CB90-4D8D-8676-E87BF83C57D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f38cb2-3311-4671-91cc-d9fdb7cb0538" xsi:nil="true"/>
    <lcf76f155ced4ddcb4097134ff3c332f xmlns="735c679e-a73a-4d40-ac37-586f07e9723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5DD26AA61AEC438713239C5D34F7C5" ma:contentTypeVersion="13" ma:contentTypeDescription="Create a new document." ma:contentTypeScope="" ma:versionID="594b25e1d56b7eea5ddc622bd1341609">
  <xsd:schema xmlns:xsd="http://www.w3.org/2001/XMLSchema" xmlns:xs="http://www.w3.org/2001/XMLSchema" xmlns:p="http://schemas.microsoft.com/office/2006/metadata/properties" xmlns:ns2="735c679e-a73a-4d40-ac37-586f07e9723a" xmlns:ns3="97f38cb2-3311-4671-91cc-d9fdb7cb0538" targetNamespace="http://schemas.microsoft.com/office/2006/metadata/properties" ma:root="true" ma:fieldsID="2f3bc4a7bc81da59be0d0052fd4dec08" ns2:_="" ns3:_="">
    <xsd:import namespace="735c679e-a73a-4d40-ac37-586f07e9723a"/>
    <xsd:import namespace="97f38cb2-3311-4671-91cc-d9fdb7cb05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c679e-a73a-4d40-ac37-586f07e97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f0ffc36-a9af-4332-beee-56f6503c83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38cb2-3311-4671-91cc-d9fdb7cb053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ef24fd3-334e-4f8c-aba1-200be6807f12}" ma:internalName="TaxCatchAll" ma:showField="CatchAllData" ma:web="97f38cb2-3311-4671-91cc-d9fdb7cb05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9F78A1-EDCC-4057-B901-BCD81154CC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F27420-DB8C-4D1F-8477-6BCC02699D2A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2ce331a5-c774-4e17-9fd8-005c63b67953"/>
    <ds:schemaRef ds:uri="http://purl.org/dc/elements/1.1/"/>
    <ds:schemaRef ds:uri="http://schemas.microsoft.com/office/2006/metadata/properties"/>
    <ds:schemaRef ds:uri="8e55e918-e8de-4528-a6ef-314052a61119"/>
    <ds:schemaRef ds:uri="http://schemas.microsoft.com/office/infopath/2007/PartnerControls"/>
    <ds:schemaRef ds:uri="http://www.w3.org/XML/1998/namespace"/>
    <ds:schemaRef ds:uri="http://purl.org/dc/terms/"/>
    <ds:schemaRef ds:uri="962adcfb-85f3-40de-a590-6513ded792f5"/>
    <ds:schemaRef ds:uri="97f38cb2-3311-4671-91cc-d9fdb7cb0538"/>
    <ds:schemaRef ds:uri="735c679e-a73a-4d40-ac37-586f07e9723a"/>
  </ds:schemaRefs>
</ds:datastoreItem>
</file>

<file path=customXml/itemProps3.xml><?xml version="1.0" encoding="utf-8"?>
<ds:datastoreItem xmlns:ds="http://schemas.openxmlformats.org/officeDocument/2006/customXml" ds:itemID="{314ECC3F-9BA2-44E7-B86E-68CF336CE2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5c679e-a73a-4d40-ac37-586f07e9723a"/>
    <ds:schemaRef ds:uri="97f38cb2-3311-4671-91cc-d9fdb7cb05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 Council Template 2022</Template>
  <TotalTime>3540</TotalTime>
  <Words>581</Words>
  <Application>Microsoft Office PowerPoint</Application>
  <PresentationFormat>Custom</PresentationFormat>
  <Paragraphs>133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Wingdings</vt:lpstr>
      <vt:lpstr>Title Slides</vt:lpstr>
      <vt:lpstr>Overview and Formatting Slides</vt:lpstr>
      <vt:lpstr>General Content Slides</vt:lpstr>
      <vt:lpstr>CD Content Slides</vt:lpstr>
      <vt:lpstr>ES Content Slides</vt:lpstr>
      <vt:lpstr>Transportation Content Slides</vt:lpstr>
      <vt:lpstr>Closing Slides</vt:lpstr>
      <vt:lpstr>Removing Barriers for Climate Action Planning</vt:lpstr>
      <vt:lpstr>PowerPoint Presentation</vt:lpstr>
      <vt:lpstr>PowerPoint Presentation</vt:lpstr>
      <vt:lpstr>PowerPoint Presentation</vt:lpstr>
      <vt:lpstr>PowerPoint Presentation</vt:lpstr>
      <vt:lpstr>Achieving net zero emissions</vt:lpstr>
      <vt:lpstr>Our climate mitigation technical assistance</vt:lpstr>
      <vt:lpstr>Why scenario planning?</vt:lpstr>
      <vt:lpstr>Reducing the technical burden on climate action planning</vt:lpstr>
      <vt:lpstr>PowerPoint Presentation</vt:lpstr>
      <vt:lpstr>Greenhouse Gas Scenario Planning Tool</vt:lpstr>
      <vt:lpstr>PowerPoint Presentation</vt:lpstr>
      <vt:lpstr>PowerPoint Presentation</vt:lpstr>
      <vt:lpstr>PowerPoint Presentation</vt:lpstr>
      <vt:lpstr>Open sourcing our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Greenhouse Gas Emissions</dc:title>
  <dc:creator>Leon, Mauricio</dc:creator>
  <cp:lastModifiedBy>Leon, Mauricio</cp:lastModifiedBy>
  <cp:revision>2</cp:revision>
  <dcterms:created xsi:type="dcterms:W3CDTF">2022-05-24T14:24:20Z</dcterms:created>
  <dcterms:modified xsi:type="dcterms:W3CDTF">2022-05-27T17:31:00Z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0x010100955DD26AA61AEC438713239C5D34F7C5</vt:lpwstr>
  </property>
</Properties>
</file>