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5" r:id="rId2"/>
    <p:sldId id="313" r:id="rId3"/>
    <p:sldId id="399" r:id="rId4"/>
    <p:sldId id="422" r:id="rId5"/>
    <p:sldId id="314" r:id="rId6"/>
    <p:sldId id="426" r:id="rId7"/>
    <p:sldId id="315" r:id="rId8"/>
    <p:sldId id="316" r:id="rId9"/>
    <p:sldId id="413" r:id="rId10"/>
    <p:sldId id="416" r:id="rId11"/>
    <p:sldId id="317" r:id="rId12"/>
    <p:sldId id="414" r:id="rId13"/>
    <p:sldId id="415" r:id="rId14"/>
    <p:sldId id="318" r:id="rId15"/>
    <p:sldId id="259" r:id="rId16"/>
    <p:sldId id="417" r:id="rId17"/>
    <p:sldId id="412" r:id="rId18"/>
    <p:sldId id="411" r:id="rId19"/>
    <p:sldId id="418" r:id="rId20"/>
    <p:sldId id="419" r:id="rId21"/>
    <p:sldId id="420" r:id="rId22"/>
    <p:sldId id="427" r:id="rId23"/>
    <p:sldId id="407" r:id="rId24"/>
    <p:sldId id="312" r:id="rId25"/>
    <p:sldId id="42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2958"/>
    <a:srgbClr val="E31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37" autoAdjust="0"/>
    <p:restoredTop sz="82003" autoAdjust="0"/>
  </p:normalViewPr>
  <p:slideViewPr>
    <p:cSldViewPr snapToGrid="0">
      <p:cViewPr varScale="1">
        <p:scale>
          <a:sx n="75" d="100"/>
          <a:sy n="75" d="100"/>
        </p:scale>
        <p:origin x="10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E4218-1CE1-40F3-9B21-E6874FC47F41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DF92A-2CA4-4477-AED1-2CBB85906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7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8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70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46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rid of other groups, and only show group 1.</a:t>
            </a:r>
          </a:p>
          <a:p>
            <a:r>
              <a:rPr lang="en-US" dirty="0"/>
              <a:t>Change time period 1, 2, 3 to:   Before Night Bus, During fixed route, During ODT</a:t>
            </a:r>
          </a:p>
          <a:p>
            <a:r>
              <a:rPr lang="en-US" dirty="0"/>
              <a:t>Only keep 2 of 4 plots.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2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logo from CUTRIC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2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639421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226" y="305135"/>
            <a:ext cx="639421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20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D644C71C-C184-4A91-9AE4-8548A073E25D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16171" y="4565585"/>
            <a:ext cx="3921163" cy="66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0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080" userDrawn="1">
          <p15:clr>
            <a:srgbClr val="FBAE40"/>
          </p15:clr>
        </p15:guide>
        <p15:guide id="3" orient="horz" pos="15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3" b="354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06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94106" y="2532602"/>
            <a:ext cx="7104916" cy="352529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106" y="6319026"/>
            <a:ext cx="1248747" cy="365125"/>
          </a:xfrm>
        </p:spPr>
        <p:txBody>
          <a:bodyPr/>
          <a:lstStyle/>
          <a:p>
            <a:fld id="{0D8C5786-3C41-446F-96F7-8EBA4A446043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3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 userDrawn="1">
          <p15:clr>
            <a:srgbClr val="FBAE40"/>
          </p15:clr>
        </p15:guide>
        <p15:guide id="2" pos="48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06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94106" y="2532601"/>
            <a:ext cx="7104916" cy="357236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44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106" y="6319026"/>
            <a:ext cx="1248747" cy="365125"/>
          </a:xfrm>
        </p:spPr>
        <p:txBody>
          <a:bodyPr/>
          <a:lstStyle/>
          <a:p>
            <a:fld id="{4ABBD6EB-CC56-4A57-AE2D-5620D9BA59A9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8897" y="5999584"/>
            <a:ext cx="1195310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6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72" userDrawn="1">
          <p15:clr>
            <a:srgbClr val="FBAE40"/>
          </p15:clr>
        </p15:guide>
        <p15:guide id="2" orient="horz" pos="381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7236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BBF07-38E9-4717-9FC0-CB9C5AC7698D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912248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38897" y="5999584"/>
            <a:ext cx="1195310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28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BD61-5DBC-4500-8FBB-FA97F18AC9A6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8897" y="5999584"/>
            <a:ext cx="1195310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78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26" y="1380941"/>
            <a:ext cx="9510245" cy="417867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6" y="1994760"/>
            <a:ext cx="9510245" cy="4014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6FAB-5147-4A67-808E-EC9391FA0C5D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38897" y="5999584"/>
            <a:ext cx="1195310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84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399" y="1470215"/>
            <a:ext cx="6351072" cy="209781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399" y="3787687"/>
            <a:ext cx="6351072" cy="209819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2A2E-F37C-4A1E-9BA7-C45768C3B545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22275" y="1469573"/>
            <a:ext cx="3002243" cy="2099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2275" y="3787687"/>
            <a:ext cx="3002243" cy="2099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38897" y="5999584"/>
            <a:ext cx="1195310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 userDrawn="1">
          <p15:clr>
            <a:srgbClr val="FBAE40"/>
          </p15:clr>
        </p15:guide>
        <p15:guide id="2" pos="722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4647692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79" y="1452286"/>
            <a:ext cx="4647692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3BEC-8B2F-45A5-9B94-3EACC6333B6E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38897" y="5999584"/>
            <a:ext cx="1195310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31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5" y="1978836"/>
            <a:ext cx="4666045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64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6425" y="1978836"/>
            <a:ext cx="4666045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EBEF-B757-45A2-B74F-3C855FC478F0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38897" y="5999584"/>
            <a:ext cx="1195310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05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8447-B3A8-4CA3-A907-6B8F5ACBCE97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38897" y="5999584"/>
            <a:ext cx="1195310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9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AC93-EB4C-40A8-ADA8-DEBB74419E56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38897" y="5999584"/>
            <a:ext cx="1195310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06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7C98052F-865C-4553-8A01-EC4325E42530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16171" y="4565585"/>
            <a:ext cx="3921163" cy="663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0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3213"/>
            <a:ext cx="10972800" cy="725487"/>
          </a:xfr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355724"/>
            <a:ext cx="10998200" cy="4664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39350" y="5911632"/>
            <a:ext cx="11713301" cy="870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</p:spTree>
    <p:extLst>
      <p:ext uri="{BB962C8B-B14F-4D97-AF65-F5344CB8AC3E}">
        <p14:creationId xmlns:p14="http://schemas.microsoft.com/office/powerpoint/2010/main" val="62911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4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6510589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651058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9905324" y="4571322"/>
            <a:ext cx="3921161" cy="652191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F9F7659-F608-496A-A6CB-3D800EFF4170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70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7" y="305135"/>
            <a:ext cx="9143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 flipH="1">
            <a:off x="10509382" y="0"/>
            <a:ext cx="168304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1000"/>
                </a:schemeClr>
              </a:gs>
              <a:gs pos="60000">
                <a:schemeClr val="bg1">
                  <a:alpha val="3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9905324" y="4571322"/>
            <a:ext cx="3921161" cy="652191"/>
          </a:xfrm>
          <a:prstGeom prst="rect">
            <a:avLst/>
          </a:prstGeom>
        </p:spPr>
      </p:pic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D0072115-80EC-4673-ACC6-ADE95C4BF8D7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7" y="5543566"/>
            <a:ext cx="2097028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7" y="305135"/>
            <a:ext cx="9143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 flipH="1">
            <a:off x="10509382" y="0"/>
            <a:ext cx="168304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1000"/>
                </a:schemeClr>
              </a:gs>
              <a:gs pos="60000">
                <a:schemeClr val="bg1">
                  <a:alpha val="3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9905324" y="4571322"/>
            <a:ext cx="3921161" cy="652191"/>
          </a:xfrm>
          <a:prstGeom prst="rect">
            <a:avLst/>
          </a:prstGeom>
        </p:spPr>
      </p:pic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7FC66CF1-EFF0-44D7-8687-2A41D101AB2C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7" y="5543566"/>
            <a:ext cx="2097028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51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628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flipH="1">
            <a:off x="10509382" y="0"/>
            <a:ext cx="168304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1000"/>
                </a:schemeClr>
              </a:gs>
              <a:gs pos="60000">
                <a:schemeClr val="bg1">
                  <a:alpha val="3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74499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7449927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9905324" y="4571322"/>
            <a:ext cx="3921161" cy="652191"/>
          </a:xfrm>
          <a:prstGeom prst="rect">
            <a:avLst/>
          </a:prstGeom>
        </p:spPr>
      </p:pic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FD684C66-750B-4A1E-9D8C-FB2EB8801288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8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l="4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gray">
          <a:xfrm>
            <a:off x="0" y="-2"/>
            <a:ext cx="12192000" cy="1273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9905324" y="4571322"/>
            <a:ext cx="3921161" cy="652191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39A41774-B411-4F42-8930-7F532185698A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"/>
          <a:stretch/>
        </p:blipFill>
        <p:spPr>
          <a:xfrm rot="16200000">
            <a:off x="9905324" y="4571322"/>
            <a:ext cx="3921161" cy="65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C41A984A-0EB9-44D6-A096-2ABDE9ECFEC8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6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7" b="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06" y="1024128"/>
            <a:ext cx="4801983" cy="112433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106" y="2532602"/>
            <a:ext cx="4801983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106" y="6319026"/>
            <a:ext cx="1248747" cy="365125"/>
          </a:xfrm>
        </p:spPr>
        <p:txBody>
          <a:bodyPr/>
          <a:lstStyle/>
          <a:p>
            <a:fld id="{85FDC823-36E0-4118-8163-4123A4F5B10F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6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2226" y="305135"/>
            <a:ext cx="9510245" cy="879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2226" y="1452286"/>
            <a:ext cx="9510245" cy="453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2652" y="6319026"/>
            <a:ext cx="1248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FEBA874-9203-4953-B604-F5733824DA89}" type="datetime1">
              <a:rPr lang="en-US" altLang="zh-CN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4449" y="6319026"/>
            <a:ext cx="4603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0627" y="6319026"/>
            <a:ext cx="436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471" y="6354231"/>
            <a:ext cx="1313885" cy="22237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432983" y="6354231"/>
            <a:ext cx="0" cy="22237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5" y="6106986"/>
            <a:ext cx="147862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8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61" r:id="rId3"/>
    <p:sldLayoutId id="2147483659" r:id="rId4"/>
    <p:sldLayoutId id="2147483669" r:id="rId5"/>
    <p:sldLayoutId id="2147483667" r:id="rId6"/>
    <p:sldLayoutId id="2147483668" r:id="rId7"/>
    <p:sldLayoutId id="2147483649" r:id="rId8"/>
    <p:sldLayoutId id="2147483663" r:id="rId9"/>
    <p:sldLayoutId id="2147483651" r:id="rId10"/>
    <p:sldLayoutId id="2147483662" r:id="rId11"/>
    <p:sldLayoutId id="2147483666" r:id="rId12"/>
    <p:sldLayoutId id="2147483650" r:id="rId13"/>
    <p:sldLayoutId id="2147483664" r:id="rId14"/>
    <p:sldLayoutId id="2147483665" r:id="rId15"/>
    <p:sldLayoutId id="2147483652" r:id="rId16"/>
    <p:sldLayoutId id="2147483653" r:id="rId17"/>
    <p:sldLayoutId id="2147483654" r:id="rId18"/>
    <p:sldLayoutId id="2147483655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33656" y="2505056"/>
            <a:ext cx="8843694" cy="12977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une 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Yixue Zhang,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Steven Farber, MISCHA YOUNG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" y="863600"/>
            <a:ext cx="11490960" cy="105791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On-Demand Transit in Belleville: the impacts on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activity participation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78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1EE9-B8C3-42E6-8531-00382E8A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2" y="110791"/>
            <a:ext cx="9510245" cy="879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Age, Gender, household size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ED053-F7CE-45FE-9054-7F864F22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91867" y="6113129"/>
            <a:ext cx="5806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CA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We only collect responses from riders who are over 15 years old. </a:t>
            </a:r>
          </a:p>
          <a:p>
            <a:pPr algn="ctr"/>
            <a:r>
              <a:rPr lang="en-CA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 minimum age in our sample is 16, and the maximum is 63.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36" y="990644"/>
            <a:ext cx="5828171" cy="50668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47" y="1027587"/>
            <a:ext cx="5358582" cy="535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38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1EE9-B8C3-42E6-8531-00382E8A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2" y="110791"/>
            <a:ext cx="9510245" cy="879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Employment Status and Income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ED053-F7CE-45FE-9054-7F864F22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30719" y="1178172"/>
            <a:ext cx="6125694" cy="5416938"/>
            <a:chOff x="130719" y="1178172"/>
            <a:chExt cx="6125694" cy="541693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854419-7D6E-464C-9D61-58E86D1A7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19" y="1178172"/>
              <a:ext cx="6125694" cy="541693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FD04A6-BE89-4837-8F45-65A624716537}"/>
                </a:ext>
              </a:extLst>
            </p:cNvPr>
            <p:cNvSpPr txBox="1"/>
            <p:nvPr/>
          </p:nvSpPr>
          <p:spPr>
            <a:xfrm>
              <a:off x="2850959" y="2314787"/>
              <a:ext cx="2089171" cy="96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75% International, mostly India </a:t>
              </a:r>
              <a:endParaRPr lang="en-CA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5B96572-19A9-4BA7-A55F-9F9B40A9C90A}"/>
                </a:ext>
              </a:extLst>
            </p:cNvPr>
            <p:cNvCxnSpPr/>
            <p:nvPr/>
          </p:nvCxnSpPr>
          <p:spPr>
            <a:xfrm flipH="1">
              <a:off x="2961788" y="2987747"/>
              <a:ext cx="463555" cy="5240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33" y="1178172"/>
            <a:ext cx="5591286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3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1EE9-B8C3-42E6-8531-00382E8A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15" y="67727"/>
            <a:ext cx="9510245" cy="879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Vehicle ownership and access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ED053-F7CE-45FE-9054-7F864F22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12</a:t>
            </a:fld>
            <a:endParaRPr lang="en-US" dirty="0"/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DDC73DD4-BAA1-4EFB-A4B9-3CEFEAECE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83282" y="1071871"/>
            <a:ext cx="6037508" cy="569250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1BA9E77-4BD3-40E8-99AB-EF1037241D8D}"/>
              </a:ext>
            </a:extLst>
          </p:cNvPr>
          <p:cNvSpPr/>
          <p:nvPr/>
        </p:nvSpPr>
        <p:spPr>
          <a:xfrm>
            <a:off x="4292600" y="5024338"/>
            <a:ext cx="1066800" cy="17057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9E1AF2-8D03-4839-B22A-60F7A4E395EF}"/>
              </a:ext>
            </a:extLst>
          </p:cNvPr>
          <p:cNvSpPr/>
          <p:nvPr/>
        </p:nvSpPr>
        <p:spPr>
          <a:xfrm>
            <a:off x="2469551" y="2707957"/>
            <a:ext cx="1239520" cy="40222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883" y="1252551"/>
            <a:ext cx="5488747" cy="48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32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E302E7-4D86-49B6-974B-3060A378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2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D7C7D-8DFC-40DB-9672-8C7E3E4C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105" y="2532601"/>
            <a:ext cx="10621065" cy="35723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Frequency and Purpose?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30D98-1457-4164-B787-239D8E40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046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F16E-60E5-42E6-B09D-A8EB9513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87" y="13716"/>
            <a:ext cx="10029869" cy="8258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ODT Trip Purposes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E2231-D2F5-41E6-A36B-442F2C0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486A3498-3F64-40A5-A6FB-E3376EEDF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10" y="1055116"/>
            <a:ext cx="6236530" cy="56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5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12529" y="142502"/>
            <a:ext cx="5577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and Mode Switching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81" y="787563"/>
            <a:ext cx="11011950" cy="29575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81" y="3878422"/>
            <a:ext cx="11007854" cy="2798063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5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E302E7-4D86-49B6-974B-3060A378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3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D7C7D-8DFC-40DB-9672-8C7E3E4C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105" y="2532601"/>
            <a:ext cx="8175321" cy="35723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ODT User Satisfaction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30D98-1457-4164-B787-239D8E40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02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830658"/>
            <a:ext cx="9429750" cy="56497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B15A30-56F2-44BD-A699-6D7E099A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66" y="297180"/>
            <a:ext cx="4977813" cy="53347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Service Quality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32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281" y="843738"/>
            <a:ext cx="9117108" cy="56578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1B15A30-56F2-44BD-A699-6D7E099A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67" y="297180"/>
            <a:ext cx="2983914" cy="53347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81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E302E7-4D86-49B6-974B-3060A378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4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D7C7D-8DFC-40DB-9672-8C7E3E4C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106" y="2532601"/>
            <a:ext cx="9371930" cy="35723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impacts on activity participation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30D98-1457-4164-B787-239D8E40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9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588AFF-BF89-46C7-A8A7-3757CA56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7" y="624236"/>
            <a:ext cx="3909744" cy="65836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EE439-7430-4C89-959F-391B1148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7" y="1600876"/>
            <a:ext cx="11282094" cy="439987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New mobility technologies create new opportunities for improving the lives and wellbeing of socially disadvantaged groups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Municipalities and transit authorities are inundated by new opportunities to partner with companies to pilot new mobility services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should we be evaluating the “return on investment” for transport interventions targeted at disadvantaged groups?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9E3EA-26BC-4393-BD95-A1FB3F46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82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8234" y="337931"/>
            <a:ext cx="467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629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FRAMEWORK</a:t>
            </a:r>
            <a:endParaRPr lang="zh-CN" altLang="en-US" sz="2400" b="1" dirty="0">
              <a:solidFill>
                <a:srgbClr val="0629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31895FA-93D1-4BFD-7AB8-D390AEA6B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" y="799596"/>
            <a:ext cx="10873153" cy="568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12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文本框 126"/>
          <p:cNvSpPr txBox="1"/>
          <p:nvPr/>
        </p:nvSpPr>
        <p:spPr>
          <a:xfrm>
            <a:off x="475521" y="326914"/>
            <a:ext cx="547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cap="all" dirty="0">
                <a:solidFill>
                  <a:srgbClr val="0629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Exploratory Factor Analysis</a:t>
            </a:r>
            <a:endParaRPr lang="zh-CN" altLang="en-US" sz="2400" b="1" cap="all" dirty="0">
              <a:solidFill>
                <a:srgbClr val="0629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D5F12B-874B-58AE-5F51-5F3056802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6" y="220256"/>
            <a:ext cx="10947968" cy="64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87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523F8-DD31-4264-B04C-34DE62E3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8216027D-A5F7-DCD5-D234-4CA7F6A73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2" y="799596"/>
            <a:ext cx="10278737" cy="5477752"/>
          </a:xfrm>
          <a:prstGeom prst="rect">
            <a:avLst/>
          </a:prstGeom>
        </p:spPr>
      </p:pic>
      <p:sp>
        <p:nvSpPr>
          <p:cNvPr id="10" name="文本框 133">
            <a:extLst>
              <a:ext uri="{FF2B5EF4-FFF2-40B4-BE49-F238E27FC236}">
                <a16:creationId xmlns:a16="http://schemas.microsoft.com/office/drawing/2014/main" id="{8E7FAAE5-76C3-2A33-9550-47681E2AABF3}"/>
              </a:ext>
            </a:extLst>
          </p:cNvPr>
          <p:cNvSpPr txBox="1"/>
          <p:nvPr/>
        </p:nvSpPr>
        <p:spPr>
          <a:xfrm>
            <a:off x="288234" y="337931"/>
            <a:ext cx="513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629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EQUATION MODEL</a:t>
            </a:r>
            <a:endParaRPr lang="zh-CN" altLang="en-US" sz="2400" b="1" dirty="0">
              <a:solidFill>
                <a:srgbClr val="0629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11FD75-3CAB-D5A5-9C73-7E269604AC9A}"/>
              </a:ext>
            </a:extLst>
          </p:cNvPr>
          <p:cNvSpPr txBox="1"/>
          <p:nvPr/>
        </p:nvSpPr>
        <p:spPr>
          <a:xfrm>
            <a:off x="1345340" y="6178422"/>
            <a:ext cx="950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Note: Exogenous variables are in the square boxes; latent exogenous variables are in the oval boxes. </a:t>
            </a:r>
          </a:p>
          <a:p>
            <a:pPr algn="ctr"/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diagram presents the SEM parameter means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3139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0022-1AD1-4A3C-BFBB-49C55CAE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26FC0-6CBF-4110-AE1F-D84DE7541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6" y="1836334"/>
            <a:ext cx="11388774" cy="3238586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1800"/>
              </a:spcAft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On-demand transit can be a new solution to combat social exclusion.</a:t>
            </a:r>
          </a:p>
          <a:p>
            <a:pPr marL="285750" indent="-285750">
              <a:spcAft>
                <a:spcPts val="1800"/>
              </a:spcAft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Transit performance improvements need to be incorporated within equity considerations.</a:t>
            </a:r>
          </a:p>
          <a:p>
            <a:pPr marL="285750" indent="-285750">
              <a:spcAft>
                <a:spcPts val="1800"/>
              </a:spcAft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Satisfaction with reliability and service quality are significantly associated with activity participation.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523F8-DD31-4264-B04C-34DE62E3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26" y="287050"/>
            <a:ext cx="9510245" cy="87985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71330" y="1319068"/>
            <a:ext cx="9172203" cy="17122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Zhang Y, Farber S, Young M. Eliminating barriers to nighttime activity participation: the case of on-demand transit in Belleville, Canada. Transportation. 2021 Jul 26:1-24.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Funders: Social Sciences and Humanities Research Council of Canada, CUTRIC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artners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Pantonium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Inc., Belleville Transit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www.sshrc-crsh.gc.ca/_Images/fip/logo/SSHRC-CRSH_FI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16" y="6178068"/>
            <a:ext cx="6396758" cy="26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elleville transit logo">
            <a:extLst>
              <a:ext uri="{FF2B5EF4-FFF2-40B4-BE49-F238E27FC236}">
                <a16:creationId xmlns:a16="http://schemas.microsoft.com/office/drawing/2014/main" id="{95ABAA89-0F84-4C50-9C7F-71ED380D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83" y="4437093"/>
            <a:ext cx="1949414" cy="191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8" y="4358463"/>
            <a:ext cx="3269771" cy="15074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16" y="3343421"/>
            <a:ext cx="5599830" cy="8361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74" y="3343420"/>
            <a:ext cx="3623145" cy="8361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31" y="4713843"/>
            <a:ext cx="2076628" cy="1365454"/>
          </a:xfrm>
          <a:prstGeom prst="rect">
            <a:avLst/>
          </a:prstGeom>
        </p:spPr>
      </p:pic>
      <p:pic>
        <p:nvPicPr>
          <p:cNvPr id="1026" name="Picture 2" descr="Image result for pantonium inc logo">
            <a:extLst>
              <a:ext uri="{FF2B5EF4-FFF2-40B4-BE49-F238E27FC236}">
                <a16:creationId xmlns:a16="http://schemas.microsoft.com/office/drawing/2014/main" id="{C4A80EC5-238C-4A3B-A271-552ECB7E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31" y="4641387"/>
            <a:ext cx="3350109" cy="107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24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BEEE4404-3B93-BBB7-5F77-9442A4D28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479" y="726976"/>
            <a:ext cx="1779980" cy="25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84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D7C7D-8DFC-40DB-9672-8C7E3E4C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2897" y="2554635"/>
            <a:ext cx="4771108" cy="10258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C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30D98-1457-4164-B787-239D8E40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F2D7C7D-8DFC-40DB-9672-8C7E3E4CA5EB}"/>
              </a:ext>
            </a:extLst>
          </p:cNvPr>
          <p:cNvSpPr txBox="1">
            <a:spLocks/>
          </p:cNvSpPr>
          <p:nvPr/>
        </p:nvSpPr>
        <p:spPr bwMode="gray">
          <a:xfrm>
            <a:off x="3093098" y="3698554"/>
            <a:ext cx="5731413" cy="542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70000"/>
              </a:lnSpc>
              <a:spcBef>
                <a:spcPts val="18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cap="none" dirty="0">
                <a:latin typeface="Arial" panose="020B0604020202020204" pitchFamily="34" charset="0"/>
                <a:cs typeface="Arial" panose="020B0604020202020204" pitchFamily="34" charset="0"/>
              </a:rPr>
              <a:t>Contact: yixue.zhang@mail.utoronto.ca</a:t>
            </a:r>
            <a:endParaRPr lang="en-CA" sz="2400" b="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7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4DDA-7684-4ACF-9C6F-3F2F5CBF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256E50-44C5-4959-B6B3-95C6A0710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9" y="121603"/>
            <a:ext cx="11405987" cy="64158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C6125-2FDA-4ADB-AB60-B6DBB136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253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0">
            <a:extLst>
              <a:ext uri="{FF2B5EF4-FFF2-40B4-BE49-F238E27FC236}">
                <a16:creationId xmlns:a16="http://schemas.microsoft.com/office/drawing/2014/main" id="{0C3F350C-C5FD-4062-AE89-D5AF82F7D186}"/>
              </a:ext>
            </a:extLst>
          </p:cNvPr>
          <p:cNvSpPr txBox="1"/>
          <p:nvPr/>
        </p:nvSpPr>
        <p:spPr>
          <a:xfrm>
            <a:off x="2084740" y="6019520"/>
            <a:ext cx="8022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dapted from: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Lucas, K. (2012). Transport and social exclusion: Where are we now?. 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Transport policy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105-113.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14545F-33D7-BDFF-D606-7A8D544A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9" y="1176867"/>
            <a:ext cx="11941941" cy="463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03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F1E57F-158D-4541-834F-A5A3F5A94C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Pilot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ODT Pilot for night bus service (9pm-midnight)</a:t>
            </a:r>
          </a:p>
          <a:p>
            <a:pPr marL="342900" indent="-342900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Web+App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bookings in near real-time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Phone bookings accepted during office hours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5A8E3-6DA9-4F8D-AE9C-B4564A512F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Uses existing transit busses (full size)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Uses existing, unionized bus drivers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Began operation in 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eptem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ber 2018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300% increase in ridership (small base)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9F786-BB9E-4B40-A6F3-6415365C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C6859-406F-46CC-A0AF-71B2F0BB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239034"/>
            <a:ext cx="10338138" cy="87985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On-Demand Transit (ODT) In Belleville, Ontario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C30CFA6-05E1-4CF7-BE93-FAC93BA645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r="1146"/>
          <a:stretch>
            <a:fillRect/>
          </a:stretch>
        </p:blipFill>
        <p:spPr>
          <a:xfrm>
            <a:off x="422275" y="1470025"/>
            <a:ext cx="3001963" cy="2098675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A0BC0344-9F90-493A-ACDD-0A42CA5715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b="6125"/>
          <a:stretch>
            <a:fillRect/>
          </a:stretch>
        </p:blipFill>
        <p:spPr>
          <a:xfrm>
            <a:off x="422275" y="3787775"/>
            <a:ext cx="3001963" cy="209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0"/>
            <a:ext cx="9704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06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EC2E5-8E4F-49CF-9A0A-FF1F2D15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52" y="63813"/>
            <a:ext cx="5378973" cy="69349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SURVEY Data Collection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79458-AC63-4B35-870F-6521A8CF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文本框 4"/>
          <p:cNvSpPr txBox="1"/>
          <p:nvPr/>
        </p:nvSpPr>
        <p:spPr>
          <a:xfrm rot="10800000" flipV="1">
            <a:off x="304329" y="876792"/>
            <a:ext cx="1137318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629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12 – December 21, 2019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629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1,342 of them have used the service for at least once.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629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 via email and fliers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629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263 responses. 19.60% response rate.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92" y="2673655"/>
            <a:ext cx="7358865" cy="38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7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71EE-5233-4A77-A554-3A3C3F79E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5" y="525780"/>
            <a:ext cx="9510245" cy="73921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Questions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5B021-FC4F-44D9-BECE-AE4B149B2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5" y="1703746"/>
            <a:ext cx="10418495" cy="3622634"/>
          </a:xfrm>
        </p:spPr>
        <p:txBody>
          <a:bodyPr>
            <a:noAutofit/>
          </a:bodyPr>
          <a:lstStyle/>
          <a:p>
            <a:pPr marL="971550" lvl="1" indent="-514350">
              <a:spcBef>
                <a:spcPts val="1800"/>
              </a:spcBef>
              <a:spcAft>
                <a:spcPts val="1800"/>
              </a:spcAft>
              <a:buSzPct val="100000"/>
              <a:buFont typeface="+mj-lt"/>
              <a:buAutoNum type="arabicPeriod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Who are the users?</a:t>
            </a:r>
          </a:p>
          <a:p>
            <a:pPr marL="971550" lvl="1" indent="-514350">
              <a:spcBef>
                <a:spcPts val="1800"/>
              </a:spcBef>
              <a:spcAft>
                <a:spcPts val="1800"/>
              </a:spcAft>
              <a:buSzPct val="100000"/>
              <a:buFont typeface="+mj-lt"/>
              <a:buAutoNum type="arabicPeriod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Travel frequency and purpose?</a:t>
            </a:r>
          </a:p>
          <a:p>
            <a:pPr marL="971550" lvl="1" indent="-514350">
              <a:spcBef>
                <a:spcPts val="1800"/>
              </a:spcBef>
              <a:spcAft>
                <a:spcPts val="1800"/>
              </a:spcAft>
              <a:buSzPct val="100000"/>
              <a:buFont typeface="+mj-lt"/>
              <a:buAutoNum type="arabicPeriod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What are their satisfaction levels with the service?</a:t>
            </a:r>
          </a:p>
          <a:p>
            <a:pPr marL="971550" lvl="1" indent="-514350">
              <a:spcBef>
                <a:spcPts val="1800"/>
              </a:spcBef>
              <a:spcAft>
                <a:spcPts val="1800"/>
              </a:spcAft>
              <a:buSzPct val="100000"/>
              <a:buFont typeface="+mj-lt"/>
              <a:buAutoNum type="arabicPeriod"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What are the impacts on activity participation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01EAF-B26F-45EB-9B66-18449232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09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E302E7-4D86-49B6-974B-3060A378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1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D7C7D-8DFC-40DB-9672-8C7E3E4CA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are the users?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30D98-1457-4164-B787-239D8E40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79932"/>
      </p:ext>
    </p:extLst>
  </p:cSld>
  <p:clrMapOvr>
    <a:masterClrMapping/>
  </p:clrMapOvr>
</p:sld>
</file>

<file path=ppt/theme/theme1.xml><?xml version="1.0" encoding="utf-8"?>
<a:theme xmlns:a="http://schemas.openxmlformats.org/drawingml/2006/main" name="BOUNDLESS Fall 2015">
  <a:themeElements>
    <a:clrScheme name="Boundless2015">
      <a:dk1>
        <a:sysClr val="windowText" lastClr="000000"/>
      </a:dk1>
      <a:lt1>
        <a:sysClr val="window" lastClr="FFFFFF"/>
      </a:lt1>
      <a:dk2>
        <a:srgbClr val="002A5C"/>
      </a:dk2>
      <a:lt2>
        <a:srgbClr val="E7E6E6"/>
      </a:lt2>
      <a:accent1>
        <a:srgbClr val="008BA9"/>
      </a:accent1>
      <a:accent2>
        <a:srgbClr val="A5A5A5"/>
      </a:accent2>
      <a:accent3>
        <a:srgbClr val="7BA4D9"/>
      </a:accent3>
      <a:accent4>
        <a:srgbClr val="DAE5CD"/>
      </a:accent4>
      <a:accent5>
        <a:srgbClr val="FFE498"/>
      </a:accent5>
      <a:accent6>
        <a:srgbClr val="2AA6C8"/>
      </a:accent6>
      <a:hlink>
        <a:srgbClr val="008BA9"/>
      </a:hlink>
      <a:folHlink>
        <a:srgbClr val="7BA4D9"/>
      </a:folHlink>
    </a:clrScheme>
    <a:fontScheme name="Boundless_UofT">
      <a:majorFont>
        <a:latin typeface="Trade Gothic LT Std Bold"/>
        <a:ea typeface=""/>
        <a:cs typeface=""/>
      </a:majorFont>
      <a:minorFont>
        <a:latin typeface="Trade Gothic 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527</Words>
  <Application>Microsoft Office PowerPoint</Application>
  <PresentationFormat>Widescreen</PresentationFormat>
  <Paragraphs>97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Trade Gothic LT Std</vt:lpstr>
      <vt:lpstr>Trade Gothic LT Std Bold</vt:lpstr>
      <vt:lpstr>Arial</vt:lpstr>
      <vt:lpstr>Calibri</vt:lpstr>
      <vt:lpstr>Courier New</vt:lpstr>
      <vt:lpstr>Times New Roman</vt:lpstr>
      <vt:lpstr>BOUNDLESS Fall 2015</vt:lpstr>
      <vt:lpstr>On-Demand Transit in Belleville: the impacts on activity participation</vt:lpstr>
      <vt:lpstr>Background</vt:lpstr>
      <vt:lpstr>PowerPoint Presentation</vt:lpstr>
      <vt:lpstr>PowerPoint Presentation</vt:lpstr>
      <vt:lpstr>On-Demand Transit (ODT) In Belleville, Ontario</vt:lpstr>
      <vt:lpstr>PowerPoint Presentation</vt:lpstr>
      <vt:lpstr>SURVEY Data Collection</vt:lpstr>
      <vt:lpstr>Research Questions</vt:lpstr>
      <vt:lpstr>Part 1</vt:lpstr>
      <vt:lpstr>Age, Gender, household size</vt:lpstr>
      <vt:lpstr>Employment Status and Income</vt:lpstr>
      <vt:lpstr>Vehicle ownership and access</vt:lpstr>
      <vt:lpstr>Part 2</vt:lpstr>
      <vt:lpstr>ODT Trip Purposes</vt:lpstr>
      <vt:lpstr>PowerPoint Presentation</vt:lpstr>
      <vt:lpstr>Part 3</vt:lpstr>
      <vt:lpstr>Service Quality</vt:lpstr>
      <vt:lpstr>Performance</vt:lpstr>
      <vt:lpstr>Part 4</vt:lpstr>
      <vt:lpstr>PowerPoint Presentation</vt:lpstr>
      <vt:lpstr>PowerPoint Presentation</vt:lpstr>
      <vt:lpstr>PowerPoint Presentation</vt:lpstr>
      <vt:lpstr>Conclusions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Krawczyk</dc:creator>
  <cp:lastModifiedBy>Yixue Zhang</cp:lastModifiedBy>
  <cp:revision>337</cp:revision>
  <cp:lastPrinted>2015-11-18T18:05:23Z</cp:lastPrinted>
  <dcterms:created xsi:type="dcterms:W3CDTF">2015-10-03T01:05:36Z</dcterms:created>
  <dcterms:modified xsi:type="dcterms:W3CDTF">2022-05-27T18:52:39Z</dcterms:modified>
</cp:coreProperties>
</file>