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89" r:id="rId4"/>
    <p:sldId id="275" r:id="rId5"/>
    <p:sldId id="282" r:id="rId6"/>
    <p:sldId id="286" r:id="rId7"/>
    <p:sldId id="263" r:id="rId8"/>
    <p:sldId id="278" r:id="rId9"/>
    <p:sldId id="265" r:id="rId10"/>
    <p:sldId id="264" r:id="rId11"/>
    <p:sldId id="267" r:id="rId12"/>
    <p:sldId id="266" r:id="rId13"/>
    <p:sldId id="296" r:id="rId14"/>
    <p:sldId id="292" r:id="rId15"/>
    <p:sldId id="293" r:id="rId16"/>
    <p:sldId id="297" r:id="rId17"/>
    <p:sldId id="295" r:id="rId18"/>
    <p:sldId id="294" r:id="rId19"/>
    <p:sldId id="271" r:id="rId20"/>
    <p:sldId id="272" r:id="rId21"/>
    <p:sldId id="273" r:id="rId22"/>
    <p:sldId id="290" r:id="rId23"/>
    <p:sldId id="274" r:id="rId24"/>
    <p:sldId id="291" r:id="rId25"/>
    <p:sldId id="283" r:id="rId26"/>
    <p:sldId id="288" r:id="rId27"/>
    <p:sldId id="260" r:id="rId28"/>
    <p:sldId id="261" r:id="rId29"/>
    <p:sldId id="276" r:id="rId30"/>
    <p:sldId id="27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396DD2-E177-4A54-B055-E13305153070}" v="26" dt="2022-05-27T19:37:14.524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>
        <p:scale>
          <a:sx n="83" d="100"/>
          <a:sy n="83" d="100"/>
        </p:scale>
        <p:origin x="595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vyamitra" userId="9ba921388baf8ca4" providerId="LiveId" clId="{09396DD2-E177-4A54-B055-E13305153070}"/>
    <pc:docChg chg="undo custSel addSld delSld modSld">
      <pc:chgData name="Divyamitra" userId="9ba921388baf8ca4" providerId="LiveId" clId="{09396DD2-E177-4A54-B055-E13305153070}" dt="2022-05-27T19:40:54.641" v="728" actId="2696"/>
      <pc:docMkLst>
        <pc:docMk/>
      </pc:docMkLst>
      <pc:sldChg chg="modSp mod">
        <pc:chgData name="Divyamitra" userId="9ba921388baf8ca4" providerId="LiveId" clId="{09396DD2-E177-4A54-B055-E13305153070}" dt="2022-05-27T15:11:54.385" v="8" actId="2711"/>
        <pc:sldMkLst>
          <pc:docMk/>
          <pc:sldMk cId="715113297" sldId="256"/>
        </pc:sldMkLst>
        <pc:spChg chg="mod">
          <ac:chgData name="Divyamitra" userId="9ba921388baf8ca4" providerId="LiveId" clId="{09396DD2-E177-4A54-B055-E13305153070}" dt="2022-05-27T15:11:49.096" v="7" actId="404"/>
          <ac:spMkLst>
            <pc:docMk/>
            <pc:sldMk cId="715113297" sldId="256"/>
            <ac:spMk id="2" creationId="{954F6CC8-3791-4BDD-B6EB-600CD0C46D05}"/>
          </ac:spMkLst>
        </pc:spChg>
        <pc:spChg chg="mod">
          <ac:chgData name="Divyamitra" userId="9ba921388baf8ca4" providerId="LiveId" clId="{09396DD2-E177-4A54-B055-E13305153070}" dt="2022-05-27T15:11:54.385" v="8" actId="2711"/>
          <ac:spMkLst>
            <pc:docMk/>
            <pc:sldMk cId="715113297" sldId="256"/>
            <ac:spMk id="3" creationId="{ADF37A27-B34D-452E-AB90-88775DA30B5E}"/>
          </ac:spMkLst>
        </pc:spChg>
      </pc:sldChg>
      <pc:sldChg chg="del">
        <pc:chgData name="Divyamitra" userId="9ba921388baf8ca4" providerId="LiveId" clId="{09396DD2-E177-4A54-B055-E13305153070}" dt="2022-05-27T15:39:18.066" v="179" actId="2696"/>
        <pc:sldMkLst>
          <pc:docMk/>
          <pc:sldMk cId="2271277663" sldId="262"/>
        </pc:sldMkLst>
      </pc:sldChg>
      <pc:sldChg chg="modSp mod">
        <pc:chgData name="Divyamitra" userId="9ba921388baf8ca4" providerId="LiveId" clId="{09396DD2-E177-4A54-B055-E13305153070}" dt="2022-05-27T15:38:41.517" v="178" actId="14100"/>
        <pc:sldMkLst>
          <pc:docMk/>
          <pc:sldMk cId="3916245917" sldId="263"/>
        </pc:sldMkLst>
        <pc:spChg chg="mod">
          <ac:chgData name="Divyamitra" userId="9ba921388baf8ca4" providerId="LiveId" clId="{09396DD2-E177-4A54-B055-E13305153070}" dt="2022-05-27T15:38:41.517" v="178" actId="14100"/>
          <ac:spMkLst>
            <pc:docMk/>
            <pc:sldMk cId="3916245917" sldId="263"/>
            <ac:spMk id="2" creationId="{318BAE3D-D1B6-4D76-9C04-28E0E9595C54}"/>
          </ac:spMkLst>
        </pc:spChg>
      </pc:sldChg>
      <pc:sldChg chg="modSp mod">
        <pc:chgData name="Divyamitra" userId="9ba921388baf8ca4" providerId="LiveId" clId="{09396DD2-E177-4A54-B055-E13305153070}" dt="2022-05-27T15:37:23.875" v="166"/>
        <pc:sldMkLst>
          <pc:docMk/>
          <pc:sldMk cId="34226684" sldId="264"/>
        </pc:sldMkLst>
        <pc:graphicFrameChg chg="mod modGraphic">
          <ac:chgData name="Divyamitra" userId="9ba921388baf8ca4" providerId="LiveId" clId="{09396DD2-E177-4A54-B055-E13305153070}" dt="2022-05-27T15:37:23.875" v="166"/>
          <ac:graphicFrameMkLst>
            <pc:docMk/>
            <pc:sldMk cId="34226684" sldId="264"/>
            <ac:graphicFrameMk id="8" creationId="{7BBF8AF8-521F-436F-B2B0-B8D8873FBE0A}"/>
          </ac:graphicFrameMkLst>
        </pc:graphicFrameChg>
      </pc:sldChg>
      <pc:sldChg chg="modSp mod">
        <pc:chgData name="Divyamitra" userId="9ba921388baf8ca4" providerId="LiveId" clId="{09396DD2-E177-4A54-B055-E13305153070}" dt="2022-05-27T15:38:06.805" v="171"/>
        <pc:sldMkLst>
          <pc:docMk/>
          <pc:sldMk cId="2753098389" sldId="265"/>
        </pc:sldMkLst>
        <pc:picChg chg="mod">
          <ac:chgData name="Divyamitra" userId="9ba921388baf8ca4" providerId="LiveId" clId="{09396DD2-E177-4A54-B055-E13305153070}" dt="2022-05-27T15:38:06.805" v="171"/>
          <ac:picMkLst>
            <pc:docMk/>
            <pc:sldMk cId="2753098389" sldId="265"/>
            <ac:picMk id="6" creationId="{D6DA953B-335D-469F-B0EF-0181A75BF3F4}"/>
          </ac:picMkLst>
        </pc:picChg>
      </pc:sldChg>
      <pc:sldChg chg="addSp delSp modSp mod">
        <pc:chgData name="Divyamitra" userId="9ba921388baf8ca4" providerId="LiveId" clId="{09396DD2-E177-4A54-B055-E13305153070}" dt="2022-05-27T15:36:41.963" v="159" actId="1037"/>
        <pc:sldMkLst>
          <pc:docMk/>
          <pc:sldMk cId="2797374422" sldId="267"/>
        </pc:sldMkLst>
        <pc:spChg chg="del mod">
          <ac:chgData name="Divyamitra" userId="9ba921388baf8ca4" providerId="LiveId" clId="{09396DD2-E177-4A54-B055-E13305153070}" dt="2022-05-27T15:30:58.205" v="78" actId="478"/>
          <ac:spMkLst>
            <pc:docMk/>
            <pc:sldMk cId="2797374422" sldId="267"/>
            <ac:spMk id="3" creationId="{CCBC1AC3-17FD-40E2-9FB6-1C529403583B}"/>
          </ac:spMkLst>
        </pc:spChg>
        <pc:graphicFrameChg chg="add mod modGraphic">
          <ac:chgData name="Divyamitra" userId="9ba921388baf8ca4" providerId="LiveId" clId="{09396DD2-E177-4A54-B055-E13305153070}" dt="2022-05-27T15:33:08.332" v="91" actId="207"/>
          <ac:graphicFrameMkLst>
            <pc:docMk/>
            <pc:sldMk cId="2797374422" sldId="267"/>
            <ac:graphicFrameMk id="4" creationId="{C3AE152A-EFEF-A330-2E9B-53120510A616}"/>
          </ac:graphicFrameMkLst>
        </pc:graphicFrameChg>
        <pc:picChg chg="add mod">
          <ac:chgData name="Divyamitra" userId="9ba921388baf8ca4" providerId="LiveId" clId="{09396DD2-E177-4A54-B055-E13305153070}" dt="2022-05-27T15:33:25.470" v="94" actId="1076"/>
          <ac:picMkLst>
            <pc:docMk/>
            <pc:sldMk cId="2797374422" sldId="267"/>
            <ac:picMk id="5" creationId="{7C048B02-96DA-6D52-3BB1-6E4569A7DD62}"/>
          </ac:picMkLst>
        </pc:picChg>
        <pc:picChg chg="add mod">
          <ac:chgData name="Divyamitra" userId="9ba921388baf8ca4" providerId="LiveId" clId="{09396DD2-E177-4A54-B055-E13305153070}" dt="2022-05-27T15:33:25.470" v="94" actId="1076"/>
          <ac:picMkLst>
            <pc:docMk/>
            <pc:sldMk cId="2797374422" sldId="267"/>
            <ac:picMk id="6" creationId="{155C72A0-9BAA-CCF1-AC94-CF342F3201D3}"/>
          </ac:picMkLst>
        </pc:picChg>
        <pc:picChg chg="add mod">
          <ac:chgData name="Divyamitra" userId="9ba921388baf8ca4" providerId="LiveId" clId="{09396DD2-E177-4A54-B055-E13305153070}" dt="2022-05-27T15:33:28.499" v="95" actId="1076"/>
          <ac:picMkLst>
            <pc:docMk/>
            <pc:sldMk cId="2797374422" sldId="267"/>
            <ac:picMk id="7" creationId="{47E63445-CBB8-5848-E99F-C2228F74E60A}"/>
          </ac:picMkLst>
        </pc:picChg>
        <pc:picChg chg="add mod">
          <ac:chgData name="Divyamitra" userId="9ba921388baf8ca4" providerId="LiveId" clId="{09396DD2-E177-4A54-B055-E13305153070}" dt="2022-05-27T15:36:25.100" v="140" actId="14100"/>
          <ac:picMkLst>
            <pc:docMk/>
            <pc:sldMk cId="2797374422" sldId="267"/>
            <ac:picMk id="8" creationId="{6C9AA20B-239B-2A20-994A-B958A8AC022F}"/>
          </ac:picMkLst>
        </pc:picChg>
        <pc:picChg chg="add del mod">
          <ac:chgData name="Divyamitra" userId="9ba921388baf8ca4" providerId="LiveId" clId="{09396DD2-E177-4A54-B055-E13305153070}" dt="2022-05-27T15:33:37.182" v="98" actId="478"/>
          <ac:picMkLst>
            <pc:docMk/>
            <pc:sldMk cId="2797374422" sldId="267"/>
            <ac:picMk id="9" creationId="{C385E293-7ECA-EB40-ECB2-9DC6512620AB}"/>
          </ac:picMkLst>
        </pc:picChg>
        <pc:picChg chg="add mod">
          <ac:chgData name="Divyamitra" userId="9ba921388baf8ca4" providerId="LiveId" clId="{09396DD2-E177-4A54-B055-E13305153070}" dt="2022-05-27T15:36:41.963" v="159" actId="1037"/>
          <ac:picMkLst>
            <pc:docMk/>
            <pc:sldMk cId="2797374422" sldId="267"/>
            <ac:picMk id="10" creationId="{AB53A956-4FE2-3502-6E99-F2184DFC8C3A}"/>
          </ac:picMkLst>
        </pc:picChg>
        <pc:picChg chg="add del mod">
          <ac:chgData name="Divyamitra" userId="9ba921388baf8ca4" providerId="LiveId" clId="{09396DD2-E177-4A54-B055-E13305153070}" dt="2022-05-27T15:33:39.376" v="99" actId="478"/>
          <ac:picMkLst>
            <pc:docMk/>
            <pc:sldMk cId="2797374422" sldId="267"/>
            <ac:picMk id="11" creationId="{B8B92D62-EA78-2777-153E-E65C777B1AB2}"/>
          </ac:picMkLst>
        </pc:picChg>
        <pc:picChg chg="add mod">
          <ac:chgData name="Divyamitra" userId="9ba921388baf8ca4" providerId="LiveId" clId="{09396DD2-E177-4A54-B055-E13305153070}" dt="2022-05-27T15:36:40.187" v="155" actId="1038"/>
          <ac:picMkLst>
            <pc:docMk/>
            <pc:sldMk cId="2797374422" sldId="267"/>
            <ac:picMk id="13" creationId="{ED5F27E3-C375-C4BB-0EBB-E41D988AC2CF}"/>
          </ac:picMkLst>
        </pc:picChg>
        <pc:picChg chg="add mod">
          <ac:chgData name="Divyamitra" userId="9ba921388baf8ca4" providerId="LiveId" clId="{09396DD2-E177-4A54-B055-E13305153070}" dt="2022-05-27T15:36:38.234" v="153" actId="1035"/>
          <ac:picMkLst>
            <pc:docMk/>
            <pc:sldMk cId="2797374422" sldId="267"/>
            <ac:picMk id="15" creationId="{A1F62630-E13F-A822-ABD5-F2514F3715DA}"/>
          </ac:picMkLst>
        </pc:picChg>
      </pc:sldChg>
      <pc:sldChg chg="modSp mod">
        <pc:chgData name="Divyamitra" userId="9ba921388baf8ca4" providerId="LiveId" clId="{09396DD2-E177-4A54-B055-E13305153070}" dt="2022-05-27T15:38:23.412" v="176" actId="208"/>
        <pc:sldMkLst>
          <pc:docMk/>
          <pc:sldMk cId="4195584171" sldId="278"/>
        </pc:sldMkLst>
        <pc:picChg chg="mod">
          <ac:chgData name="Divyamitra" userId="9ba921388baf8ca4" providerId="LiveId" clId="{09396DD2-E177-4A54-B055-E13305153070}" dt="2022-05-27T15:38:23.412" v="176" actId="208"/>
          <ac:picMkLst>
            <pc:docMk/>
            <pc:sldMk cId="4195584171" sldId="278"/>
            <ac:picMk id="6" creationId="{C4FA8895-35D5-4BDB-BAC7-B8AE69720521}"/>
          </ac:picMkLst>
        </pc:picChg>
      </pc:sldChg>
      <pc:sldChg chg="del">
        <pc:chgData name="Divyamitra" userId="9ba921388baf8ca4" providerId="LiveId" clId="{09396DD2-E177-4A54-B055-E13305153070}" dt="2022-05-27T19:40:54.641" v="728" actId="2696"/>
        <pc:sldMkLst>
          <pc:docMk/>
          <pc:sldMk cId="2885138117" sldId="280"/>
        </pc:sldMkLst>
      </pc:sldChg>
      <pc:sldChg chg="modSp mod">
        <pc:chgData name="Divyamitra" userId="9ba921388baf8ca4" providerId="LiveId" clId="{09396DD2-E177-4A54-B055-E13305153070}" dt="2022-05-27T19:39:56.376" v="727" actId="403"/>
        <pc:sldMkLst>
          <pc:docMk/>
          <pc:sldMk cId="1840278896" sldId="291"/>
        </pc:sldMkLst>
        <pc:spChg chg="mod">
          <ac:chgData name="Divyamitra" userId="9ba921388baf8ca4" providerId="LiveId" clId="{09396DD2-E177-4A54-B055-E13305153070}" dt="2022-05-27T19:39:56.376" v="727" actId="403"/>
          <ac:spMkLst>
            <pc:docMk/>
            <pc:sldMk cId="1840278896" sldId="291"/>
            <ac:spMk id="3" creationId="{BD5B8ED3-B80A-4107-8574-DE8F57E83087}"/>
          </ac:spMkLst>
        </pc:spChg>
      </pc:sldChg>
      <pc:sldChg chg="addSp delSp modSp new mod">
        <pc:chgData name="Divyamitra" userId="9ba921388baf8ca4" providerId="LiveId" clId="{09396DD2-E177-4A54-B055-E13305153070}" dt="2022-05-27T19:38:33.575" v="652" actId="20577"/>
        <pc:sldMkLst>
          <pc:docMk/>
          <pc:sldMk cId="1829571575" sldId="297"/>
        </pc:sldMkLst>
        <pc:spChg chg="del">
          <ac:chgData name="Divyamitra" userId="9ba921388baf8ca4" providerId="LiveId" clId="{09396DD2-E177-4A54-B055-E13305153070}" dt="2022-05-27T15:40:22.856" v="190" actId="478"/>
          <ac:spMkLst>
            <pc:docMk/>
            <pc:sldMk cId="1829571575" sldId="297"/>
            <ac:spMk id="2" creationId="{6606EF08-FC55-E28D-C823-59F4803B950B}"/>
          </ac:spMkLst>
        </pc:spChg>
        <pc:spChg chg="del mod">
          <ac:chgData name="Divyamitra" userId="9ba921388baf8ca4" providerId="LiveId" clId="{09396DD2-E177-4A54-B055-E13305153070}" dt="2022-05-27T15:40:04.273" v="185" actId="478"/>
          <ac:spMkLst>
            <pc:docMk/>
            <pc:sldMk cId="1829571575" sldId="297"/>
            <ac:spMk id="3" creationId="{7682596A-C211-C9A6-22C1-85C56F2EE849}"/>
          </ac:spMkLst>
        </pc:spChg>
        <pc:spChg chg="add mod">
          <ac:chgData name="Divyamitra" userId="9ba921388baf8ca4" providerId="LiveId" clId="{09396DD2-E177-4A54-B055-E13305153070}" dt="2022-05-27T19:37:40.380" v="614" actId="122"/>
          <ac:spMkLst>
            <pc:docMk/>
            <pc:sldMk cId="1829571575" sldId="297"/>
            <ac:spMk id="6" creationId="{021F7806-AE1B-7726-6F64-627226632937}"/>
          </ac:spMkLst>
        </pc:spChg>
        <pc:graphicFrameChg chg="add del mod modGraphic">
          <ac:chgData name="Divyamitra" userId="9ba921388baf8ca4" providerId="LiveId" clId="{09396DD2-E177-4A54-B055-E13305153070}" dt="2022-05-27T19:37:05.350" v="561" actId="478"/>
          <ac:graphicFrameMkLst>
            <pc:docMk/>
            <pc:sldMk cId="1829571575" sldId="297"/>
            <ac:graphicFrameMk id="4" creationId="{E78BDB43-230A-903F-8250-A82CEB9E0609}"/>
          </ac:graphicFrameMkLst>
        </pc:graphicFrameChg>
        <pc:graphicFrameChg chg="add mod modGraphic">
          <ac:chgData name="Divyamitra" userId="9ba921388baf8ca4" providerId="LiveId" clId="{09396DD2-E177-4A54-B055-E13305153070}" dt="2022-05-27T19:38:33.575" v="652" actId="20577"/>
          <ac:graphicFrameMkLst>
            <pc:docMk/>
            <pc:sldMk cId="1829571575" sldId="297"/>
            <ac:graphicFrameMk id="5" creationId="{EDE38F40-3290-BB1D-017D-CDB0F8C216C6}"/>
          </ac:graphicFrameMkLst>
        </pc:graphicFrame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9T16:31:15.525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 13952,'0'0'256,"0"0"128,0 0 0,0 0 128,0 0 128,0 0-512,0 0 127,27 0-382,-2 0-11777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84875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3772516"/>
            <a:ext cx="10058400" cy="1826104"/>
          </a:xfrm>
        </p:spPr>
        <p:txBody>
          <a:bodyPr lIns="91440" rIns="91440"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2400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E5B-60D4-4A67-A172-0277CAA0693C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1B08-317A-4B3D-AD8A-970DF7E87C2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3682999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Picture">
            <a:extLst>
              <a:ext uri="{FF2B5EF4-FFF2-40B4-BE49-F238E27FC236}">
                <a16:creationId xmlns:a16="http://schemas.microsoft.com/office/drawing/2014/main" id="{001CA911-8CEC-4750-B027-058E4F846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883" y="5685826"/>
            <a:ext cx="3122074" cy="55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usf logo">
            <a:extLst>
              <a:ext uri="{FF2B5EF4-FFF2-40B4-BE49-F238E27FC236}">
                <a16:creationId xmlns:a16="http://schemas.microsoft.com/office/drawing/2014/main" id="{35160061-1417-430B-9D5C-45D12A971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755" y="5201792"/>
            <a:ext cx="1126078" cy="112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13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E5B-60D4-4A67-A172-0277CAA0693C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1B08-317A-4B3D-AD8A-970DF7E8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1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2ACCE5B-60D4-4A67-A172-0277CAA0693C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4A1B08-317A-4B3D-AD8A-970DF7E8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09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E5B-60D4-4A67-A172-0277CAA0693C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1B08-317A-4B3D-AD8A-970DF7E8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84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E5B-60D4-4A67-A172-0277CAA0693C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1B08-317A-4B3D-AD8A-970DF7E8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44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E5B-60D4-4A67-A172-0277CAA0693C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1B08-317A-4B3D-AD8A-970DF7E8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57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 with One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E3B1-E487-4C1A-9094-0411921E8931}" type="datetime1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6871-1AC3-4526-8B87-2141CEE575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AD5FCEE-BDC1-416E-999E-D94C4E038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920" y="52242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D993864-8F1C-4DCD-89CF-A0483F9AB7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920" y="1846052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14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11F93-34D4-49C9-8A88-C4DDE1F1E0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7744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E7B96-D2A6-4A16-9C8C-9BA017C834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464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FC493"/>
              </a:buClr>
              <a:buSzPct val="100000"/>
              <a:buFont typeface="Arial" panose="020B0604020202020204" pitchFamily="34" charset="0"/>
              <a:buChar char="•"/>
              <a:tabLst/>
              <a:defRPr/>
            </a:lvl1pPr>
            <a:lvl2pPr marL="457200" marR="0" indent="-2413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FC493"/>
              </a:buClr>
              <a:buSzTx/>
              <a:buFont typeface="Calibri" pitchFamily="34" charset="0"/>
              <a:buChar char="◦"/>
              <a:tabLst/>
              <a:defRPr/>
            </a:lvl2pPr>
            <a:lvl3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FC493"/>
              </a:buClr>
              <a:buSzTx/>
              <a:buFont typeface="Calibri" pitchFamily="34" charset="0"/>
              <a:buChar char="◦"/>
              <a:tabLst/>
              <a:defRPr/>
            </a:lvl3pPr>
            <a:lvl4pPr marL="914400" marR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FC493"/>
              </a:buClr>
              <a:buSzTx/>
              <a:buFont typeface="Calibri" pitchFamily="34" charset="0"/>
              <a:buChar char="◦"/>
              <a:tabLst/>
              <a:defRPr/>
            </a:lvl4pPr>
            <a:lvl5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CFC493"/>
              </a:buClr>
              <a:buSzTx/>
              <a:buFont typeface="Calibri" pitchFamily="34" charset="0"/>
              <a:buChar char="◦"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FC49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FC49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FC49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FC49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FC493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E5B-60D4-4A67-A172-0277CAA0693C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1B08-317A-4B3D-AD8A-970DF7E8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4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E5B-60D4-4A67-A172-0277CAA0693C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1B08-317A-4B3D-AD8A-970DF7E87C2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64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E5B-60D4-4A67-A172-0277CAA0693C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1B08-317A-4B3D-AD8A-970DF7E8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3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19928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199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E5B-60D4-4A67-A172-0277CAA0693C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1B08-317A-4B3D-AD8A-970DF7E87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1097279" y="3838575"/>
            <a:ext cx="4937760" cy="19928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217920" y="3838574"/>
            <a:ext cx="4937760" cy="19928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4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Over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2468880" cy="19928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E5B-60D4-4A67-A172-0277CAA0693C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1B08-317A-4B3D-AD8A-970DF7E87C2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3627120" y="1845734"/>
            <a:ext cx="2468880" cy="19928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6156961" y="1845734"/>
            <a:ext cx="2468880" cy="19928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7"/>
          </p:nvPr>
        </p:nvSpPr>
        <p:spPr>
          <a:xfrm>
            <a:off x="8686801" y="1845734"/>
            <a:ext cx="2468880" cy="19928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8"/>
          </p:nvPr>
        </p:nvSpPr>
        <p:spPr>
          <a:xfrm>
            <a:off x="1097278" y="3946949"/>
            <a:ext cx="10058401" cy="19928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10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E5B-60D4-4A67-A172-0277CAA0693C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1B08-317A-4B3D-AD8A-970DF7E8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7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Stack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363595" y="4690001"/>
            <a:ext cx="21031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4006582"/>
            <a:ext cx="10058400" cy="2103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-364332" y="2504569"/>
            <a:ext cx="2104598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00636" y="1820411"/>
            <a:ext cx="10055044" cy="2103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E5B-60D4-4A67-A172-0277CAA0693C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1B08-317A-4B3D-AD8A-970DF7E8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9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E5B-60D4-4A67-A172-0277CAA0693C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1B08-317A-4B3D-AD8A-970DF7E87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6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2ACCE5B-60D4-4A67-A172-0277CAA0693C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14A1B08-317A-4B3D-AD8A-970DF7E87C2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Image result for usf logo">
            <a:extLst>
              <a:ext uri="{FF2B5EF4-FFF2-40B4-BE49-F238E27FC236}">
                <a16:creationId xmlns:a16="http://schemas.microsoft.com/office/drawing/2014/main" id="{35160061-1417-430B-9D5C-45D12A971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583" y="57150"/>
            <a:ext cx="884267" cy="88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57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4" r:id="rId5"/>
    <p:sldLayoutId id="2147483675" r:id="rId6"/>
    <p:sldLayoutId id="2147483665" r:id="rId7"/>
    <p:sldLayoutId id="2147483672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3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413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F6CC8-3791-4BDD-B6EB-600CD0C46D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>
                <a:latin typeface="+mn-lt"/>
              </a:rPr>
              <a:t>A Stated Preference Study Exploring the Zero Price Effect in </a:t>
            </a:r>
            <a:br>
              <a:rPr lang="en-US" sz="4800" dirty="0">
                <a:latin typeface="+mn-lt"/>
              </a:rPr>
            </a:br>
            <a:r>
              <a:rPr lang="en-US" sz="4800" dirty="0">
                <a:latin typeface="+mn-lt"/>
              </a:rPr>
              <a:t>Public Electric Vehicle Charging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37A27-B34D-452E-AB90-88775DA30B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Divyamitra Mishra, </a:t>
            </a:r>
            <a:r>
              <a:rPr lang="en-US" b="1" dirty="0">
                <a:latin typeface="+mn-lt"/>
              </a:rPr>
              <a:t>Michael Maness*</a:t>
            </a:r>
            <a:r>
              <a:rPr lang="en-US" dirty="0">
                <a:latin typeface="+mn-lt"/>
              </a:rPr>
              <a:t>, University of South Florida</a:t>
            </a:r>
          </a:p>
          <a:p>
            <a:r>
              <a:rPr lang="en-US" dirty="0">
                <a:latin typeface="+mn-lt"/>
              </a:rPr>
              <a:t>Zhenhong Lin, Oak Ridge National Laboratory</a:t>
            </a:r>
          </a:p>
          <a:p>
            <a:r>
              <a:rPr lang="en-US" dirty="0">
                <a:latin typeface="+mn-lt"/>
              </a:rPr>
              <a:t>Natalia Barbour, TU Delft</a:t>
            </a:r>
          </a:p>
        </p:txBody>
      </p:sp>
    </p:spTree>
    <p:extLst>
      <p:ext uri="{BB962C8B-B14F-4D97-AF65-F5344CB8AC3E}">
        <p14:creationId xmlns:p14="http://schemas.microsoft.com/office/powerpoint/2010/main" val="71511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0"/>
    </mc:Choice>
    <mc:Fallback xmlns="">
      <p:transition spd="slow" advTm="2467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A5236-A909-46C8-B635-65E07D95E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Charger Choice Experiment Design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BBF8AF8-521F-436F-B2B0-B8D8873FBE0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43344206"/>
              </p:ext>
            </p:extLst>
          </p:nvPr>
        </p:nvGraphicFramePr>
        <p:xfrm>
          <a:off x="1096963" y="4006850"/>
          <a:ext cx="10058400" cy="18542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740251">
                  <a:extLst>
                    <a:ext uri="{9D8B030D-6E8A-4147-A177-3AD203B41FA5}">
                      <a16:colId xmlns:a16="http://schemas.microsoft.com/office/drawing/2014/main" val="54446746"/>
                    </a:ext>
                  </a:extLst>
                </a:gridCol>
                <a:gridCol w="7318149">
                  <a:extLst>
                    <a:ext uri="{9D8B030D-6E8A-4147-A177-3AD203B41FA5}">
                      <a16:colId xmlns:a16="http://schemas.microsoft.com/office/drawing/2014/main" val="2897893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Attribute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Attribute Level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47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Charging Cost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Free, $0.10, $0.50, $1.00, $2.00, $5.00, $10.00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20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Charge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minutes, 30 minutes, 60 minutes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18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Round-trip Detour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 minutes, 20 minutes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256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Amenities at Station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Parking Lot, Convenience Store, Restaurant, Shopping Mall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593845"/>
                  </a:ext>
                </a:extLst>
              </a:tr>
            </a:tbl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A137C1-C3C7-489C-80FB-89630FEFF12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Unlabeled Experiment with Three Charger Alternatives</a:t>
            </a:r>
          </a:p>
          <a:p>
            <a:r>
              <a:rPr lang="en-US" dirty="0"/>
              <a:t>Modified design with orthogonal base used with:</a:t>
            </a:r>
          </a:p>
          <a:p>
            <a:pPr lvl="1"/>
            <a:r>
              <a:rPr lang="en-US" dirty="0"/>
              <a:t>24 scenarios</a:t>
            </a:r>
          </a:p>
          <a:p>
            <a:pPr lvl="1"/>
            <a:r>
              <a:rPr lang="en-US" dirty="0"/>
              <a:t>2 blocks (12 scenarios per respondent)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21"/>
    </mc:Choice>
    <mc:Fallback xmlns="">
      <p:transition spd="slow" advTm="7632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A9F45-83F6-4EC3-B04D-F24978CB5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Characteristics (Unweighted)</a:t>
            </a:r>
          </a:p>
        </p:txBody>
      </p:sp>
      <p:graphicFrame>
        <p:nvGraphicFramePr>
          <p:cNvPr id="4" name="Table">
            <a:extLst>
              <a:ext uri="{FF2B5EF4-FFF2-40B4-BE49-F238E27FC236}">
                <a16:creationId xmlns:a16="http://schemas.microsoft.com/office/drawing/2014/main" id="{C3AE152A-EFEF-A330-2E9B-53120510A6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1060211"/>
              </p:ext>
            </p:extLst>
          </p:nvPr>
        </p:nvGraphicFramePr>
        <p:xfrm>
          <a:off x="2713592" y="2041308"/>
          <a:ext cx="8307976" cy="3976964"/>
        </p:xfrm>
        <a:graphic>
          <a:graphicData uri="http://schemas.openxmlformats.org/drawingml/2006/table">
            <a:tbl>
              <a:tblPr/>
              <a:tblGrid>
                <a:gridCol w="2129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8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712">
                <a:tc>
                  <a:txBody>
                    <a:bodyPr/>
                    <a:lstStyle/>
                    <a:p>
                      <a:pPr marL="182880" algn="l" defTabSz="914400">
                        <a:defRPr sz="1800"/>
                      </a:pP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Helvetica Neue Medium"/>
                        </a:rPr>
                        <a:t>Gender</a:t>
                      </a:r>
                    </a:p>
                  </a:txBody>
                  <a:tcPr marL="38696" marR="38696" marT="38696" marB="38696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defTabSz="914400">
                        <a:defRPr sz="1800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rlito"/>
                        </a:rPr>
                        <a:t>52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rlito"/>
                        </a:rPr>
                        <a:t>% Female, 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rlito"/>
                        </a:rPr>
                        <a:t>4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rlito"/>
                        </a:rPr>
                        <a:t>8% Male</a:t>
                      </a:r>
                      <a:endParaRPr sz="1800" dirty="0">
                        <a:latin typeface="Calibri" panose="020F0502020204030204" pitchFamily="34" charset="0"/>
                        <a:ea typeface="Carlito"/>
                        <a:cs typeface="Calibri" panose="020F0502020204030204" pitchFamily="34" charset="0"/>
                        <a:sym typeface="Carlito"/>
                      </a:endParaRPr>
                    </a:p>
                  </a:txBody>
                  <a:tcPr marL="38696" marR="38696" marT="38696" marB="38696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>
                        <a:alpha val="3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269">
                <a:tc>
                  <a:txBody>
                    <a:bodyPr/>
                    <a:lstStyle/>
                    <a:p>
                      <a:pPr marL="182880" algn="l" defTabSz="914400">
                        <a:defRPr sz="1800"/>
                      </a:pP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Helvetica Neue Medium"/>
                        </a:rPr>
                        <a:t>Education</a:t>
                      </a:r>
                    </a:p>
                  </a:txBody>
                  <a:tcPr marL="38696" marR="38696" marT="38696" marB="38696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defTabSz="914400">
                        <a:lnSpc>
                          <a:spcPct val="81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33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% Bachelor Degree or Higher, 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28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% HS Diploma/GED</a:t>
                      </a:r>
                      <a:endParaRPr sz="18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8696" marR="38696" marT="38696" marB="38696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>
                        <a:alpha val="3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269">
                <a:tc>
                  <a:txBody>
                    <a:bodyPr/>
                    <a:lstStyle/>
                    <a:p>
                      <a:pPr marL="182880" algn="l" defTabSz="914400">
                        <a:defRPr sz="1800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Helvetica Neue Medium"/>
                        </a:rPr>
                        <a:t>Age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  <a:sym typeface="Helvetica Neue Medium"/>
                      </a:endParaRPr>
                    </a:p>
                  </a:txBody>
                  <a:tcPr marL="38696" marR="38696" marT="38696" marB="38696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defTabSz="914400">
                        <a:lnSpc>
                          <a:spcPct val="81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en-US" sz="1800" dirty="0"/>
                        <a:t>20% 18-29 years, 26% 30-44 years, 24% 45-59 years</a:t>
                      </a:r>
                      <a:endParaRPr sz="18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8696" marR="38696" marT="38696" marB="38696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>
                        <a:alpha val="3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112075"/>
                  </a:ext>
                </a:extLst>
              </a:tr>
              <a:tr h="477793">
                <a:tc>
                  <a:txBody>
                    <a:bodyPr/>
                    <a:lstStyle/>
                    <a:p>
                      <a:pPr marL="182880" algn="l" defTabSz="914400">
                        <a:defRPr sz="1800"/>
                      </a:pPr>
                      <a:r>
                        <a:rPr lang="en-US" sz="1800" dirty="0"/>
                        <a:t>Household Size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  <a:sym typeface="Helvetica Neue Medium"/>
                      </a:endParaRPr>
                    </a:p>
                  </a:txBody>
                  <a:tcPr marL="38696" marR="38696" marT="38696" marB="38696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defTabSz="914400">
                        <a:defRPr sz="1800"/>
                      </a:pPr>
                      <a:r>
                        <a:rPr lang="en-US" sz="1800" dirty="0"/>
                        <a:t>12% single-person HHs</a:t>
                      </a:r>
                      <a:endParaRPr sz="1800" dirty="0">
                        <a:latin typeface="Calibri" panose="020F0502020204030204" pitchFamily="34" charset="0"/>
                        <a:ea typeface="Carlito"/>
                        <a:cs typeface="Calibri" panose="020F0502020204030204" pitchFamily="34" charset="0"/>
                        <a:sym typeface="Carlito"/>
                      </a:endParaRPr>
                    </a:p>
                  </a:txBody>
                  <a:tcPr marL="38696" marR="38696" marT="38696" marB="38696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>
                        <a:alpha val="3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752">
                <a:tc>
                  <a:txBody>
                    <a:bodyPr/>
                    <a:lstStyle/>
                    <a:p>
                      <a:pPr marL="182880" algn="l" defTabSz="914400">
                        <a:defRPr sz="1800"/>
                      </a:pPr>
                      <a:r>
                        <a:rPr sz="1800">
                          <a:latin typeface="Calibri" panose="020F0502020204030204" pitchFamily="34" charset="0"/>
                          <a:cs typeface="Calibri" panose="020F0502020204030204" pitchFamily="34" charset="0"/>
                          <a:sym typeface="Helvetica Neue Medium"/>
                        </a:rPr>
                        <a:t>Household Income</a:t>
                      </a:r>
                    </a:p>
                  </a:txBody>
                  <a:tcPr marL="38696" marR="38696" marT="38696" marB="38696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defTabSz="914400">
                        <a:lnSpc>
                          <a:spcPct val="81000"/>
                        </a:lnSpc>
                        <a:spcBef>
                          <a:spcPts val="1200"/>
                        </a:spcBef>
                        <a:defRPr sz="1800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41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% &lt; $50k, 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3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4% $50-100k</a:t>
                      </a:r>
                      <a:endParaRPr sz="1800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38696" marR="38696" marT="38696" marB="38696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>
                        <a:alpha val="3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793">
                <a:tc>
                  <a:txBody>
                    <a:bodyPr/>
                    <a:lstStyle/>
                    <a:p>
                      <a:pPr marL="182880" algn="l" defTabSz="914400">
                        <a:defRPr sz="1800"/>
                      </a:pPr>
                      <a:r>
                        <a:rPr sz="1800">
                          <a:latin typeface="Calibri" panose="020F0502020204030204" pitchFamily="34" charset="0"/>
                          <a:cs typeface="Calibri" panose="020F0502020204030204" pitchFamily="34" charset="0"/>
                          <a:sym typeface="Helvetica Neue Medium"/>
                        </a:rPr>
                        <a:t>Driven an EV before</a:t>
                      </a:r>
                    </a:p>
                  </a:txBody>
                  <a:tcPr marL="38696" marR="38696" marT="38696" marB="38696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2880" algn="l" defTabSz="914400">
                        <a:defRPr sz="1800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rlito"/>
                        </a:rPr>
                        <a:t>12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rlito"/>
                        </a:rPr>
                        <a:t>%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Carlito"/>
                        </a:rPr>
                        <a:t> driven an EV before</a:t>
                      </a:r>
                      <a:endParaRPr sz="1800" dirty="0">
                        <a:latin typeface="Calibri" panose="020F0502020204030204" pitchFamily="34" charset="0"/>
                        <a:ea typeface="Carlito"/>
                        <a:cs typeface="Calibri" panose="020F0502020204030204" pitchFamily="34" charset="0"/>
                        <a:sym typeface="Carlito"/>
                      </a:endParaRPr>
                    </a:p>
                  </a:txBody>
                  <a:tcPr marL="38696" marR="38696" marT="38696" marB="38696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>
                        <a:alpha val="3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376">
                <a:tc>
                  <a:txBody>
                    <a:bodyPr/>
                    <a:lstStyle/>
                    <a:p>
                      <a:pPr marL="182880" algn="l" defTabSz="914400">
                        <a:defRPr sz="1800"/>
                      </a:pPr>
                      <a:r>
                        <a:rPr lang="en-US" sz="1800" dirty="0"/>
                        <a:t>Metro Area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  <a:sym typeface="Helvetica Neue Medium"/>
                      </a:endParaRPr>
                    </a:p>
                  </a:txBody>
                  <a:tcPr marL="38696" marR="38696" marT="38696" marB="38696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>
                        <a:alpha val="3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    82% Metro</a:t>
                      </a:r>
                    </a:p>
                  </a:txBody>
                  <a:tcPr marL="38696" marR="38696" marT="38696" marB="38696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>
                        <a:alpha val="3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Graphic 4" descr="School girl with solid fill">
            <a:extLst>
              <a:ext uri="{FF2B5EF4-FFF2-40B4-BE49-F238E27FC236}">
                <a16:creationId xmlns:a16="http://schemas.microsoft.com/office/drawing/2014/main" id="{7C048B02-96DA-6D52-3BB1-6E4569A7D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6125" y="2004694"/>
            <a:ext cx="523673" cy="523673"/>
          </a:xfrm>
          <a:prstGeom prst="rect">
            <a:avLst/>
          </a:prstGeom>
        </p:spPr>
      </p:pic>
      <p:pic>
        <p:nvPicPr>
          <p:cNvPr id="6" name="Graphic 5" descr="School boy with solid fill">
            <a:extLst>
              <a:ext uri="{FF2B5EF4-FFF2-40B4-BE49-F238E27FC236}">
                <a16:creationId xmlns:a16="http://schemas.microsoft.com/office/drawing/2014/main" id="{155C72A0-9BAA-CCF1-AC94-CF342F320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1872" y="2004694"/>
            <a:ext cx="523673" cy="523673"/>
          </a:xfrm>
          <a:prstGeom prst="rect">
            <a:avLst/>
          </a:prstGeom>
        </p:spPr>
      </p:pic>
      <p:pic>
        <p:nvPicPr>
          <p:cNvPr id="7" name="Graphic 6" descr="Books with solid fill">
            <a:extLst>
              <a:ext uri="{FF2B5EF4-FFF2-40B4-BE49-F238E27FC236}">
                <a16:creationId xmlns:a16="http://schemas.microsoft.com/office/drawing/2014/main" id="{47E63445-CBB8-5848-E99F-C2228F74E6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13769" y="2658735"/>
            <a:ext cx="457200" cy="457200"/>
          </a:xfrm>
          <a:prstGeom prst="rect">
            <a:avLst/>
          </a:prstGeom>
        </p:spPr>
      </p:pic>
      <p:pic>
        <p:nvPicPr>
          <p:cNvPr id="8" name="Graphic 7" descr="Electric car with solid fill">
            <a:extLst>
              <a:ext uri="{FF2B5EF4-FFF2-40B4-BE49-F238E27FC236}">
                <a16:creationId xmlns:a16="http://schemas.microsoft.com/office/drawing/2014/main" id="{6C9AA20B-239B-2A20-994A-B958A8AC02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61872" y="4897397"/>
            <a:ext cx="755205" cy="755205"/>
          </a:xfrm>
          <a:prstGeom prst="rect">
            <a:avLst/>
          </a:prstGeom>
        </p:spPr>
      </p:pic>
      <p:pic>
        <p:nvPicPr>
          <p:cNvPr id="10" name="Graphic 9" descr="Dollar with solid fill">
            <a:extLst>
              <a:ext uri="{FF2B5EF4-FFF2-40B4-BE49-F238E27FC236}">
                <a16:creationId xmlns:a16="http://schemas.microsoft.com/office/drawing/2014/main" id="{AB53A956-4FE2-3502-6E99-F2184DFC8C3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62748" y="4608225"/>
            <a:ext cx="374516" cy="374516"/>
          </a:xfrm>
          <a:prstGeom prst="rect">
            <a:avLst/>
          </a:prstGeom>
        </p:spPr>
      </p:pic>
      <p:pic>
        <p:nvPicPr>
          <p:cNvPr id="13" name="Graphic 12" descr="Family with two children with solid fill">
            <a:extLst>
              <a:ext uri="{FF2B5EF4-FFF2-40B4-BE49-F238E27FC236}">
                <a16:creationId xmlns:a16="http://schemas.microsoft.com/office/drawing/2014/main" id="{ED5F27E3-C375-C4BB-0EBB-E41D988AC2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36613" y="3872634"/>
            <a:ext cx="622571" cy="622571"/>
          </a:xfrm>
          <a:prstGeom prst="rect">
            <a:avLst/>
          </a:prstGeom>
        </p:spPr>
      </p:pic>
      <p:pic>
        <p:nvPicPr>
          <p:cNvPr id="15" name="Graphic 14" descr="Man with cane with solid fill">
            <a:extLst>
              <a:ext uri="{FF2B5EF4-FFF2-40B4-BE49-F238E27FC236}">
                <a16:creationId xmlns:a16="http://schemas.microsoft.com/office/drawing/2014/main" id="{A1F62630-E13F-A822-ABD5-F2514F3715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08077" y="3255656"/>
            <a:ext cx="622571" cy="62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7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25"/>
    </mc:Choice>
    <mc:Fallback xmlns="">
      <p:transition spd="slow" advTm="3922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E5097-619C-4C74-AB1F-9FB744760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Methodology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36CF29-960E-48C7-8542-03C339C503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Discrete Choice Model: Latent Class Multinomial Logit (MNL)</a:t>
                </a:r>
              </a:p>
              <a:p>
                <a:r>
                  <a:rPr lang="en-US" dirty="0"/>
                  <a:t>Utility specification: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𝑝𝑟𝑖𝑐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𝕀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𝑝𝑟𝑖𝑐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𝑓𝑟𝑒𝑒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elvetica Neue"/>
                            <a:cs typeface="Helvetica Neue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elvetica Neue"/>
                            <a:cs typeface="Helvetica Neue"/>
                          </a:rPr>
                          <m:t>𝑛𝑖</m:t>
                        </m:r>
                      </m:sub>
                    </m:sSub>
                    <m:r>
                      <a:rPr lang="en-US" sz="1800" i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Helvetica Neue"/>
                        <a:cs typeface="Helvetica Neue"/>
                      </a:rPr>
                      <m:t>=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elvetica Neue"/>
                            <a:cs typeface="Helvetica Neue"/>
                          </a:rPr>
                          <m:t>𝛼</m:t>
                        </m:r>
                      </m:e>
                      <m:sub>
                        <m:r>
                          <a:rPr lang="en-US" sz="1800" i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elvetica Neue"/>
                            <a:cs typeface="Helvetica Neue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Helvetica Neue"/>
                        <a:cs typeface="Helvetica Neue"/>
                      </a:rPr>
                      <m:t>+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elvetica Neue"/>
                            <a:cs typeface="Helvetica Neue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elvetica Neue"/>
                            <a:cs typeface="Helvetica Neue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elvetica Neue"/>
                            <a:cs typeface="Helvetica Neue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elvetica Neue"/>
                            <a:cs typeface="Helvetica Neue"/>
                          </a:rPr>
                          <m:t>𝑖</m:t>
                        </m:r>
                        <m:r>
                          <a:rPr lang="en-US" sz="1800" i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elvetica Neue"/>
                            <a:cs typeface="Helvetica Neue"/>
                          </a:rPr>
                          <m:t> </m:t>
                        </m:r>
                      </m:sub>
                    </m:sSub>
                    <m:r>
                      <a:rPr lang="en-US" sz="1800" i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Helvetica Neue"/>
                        <a:cs typeface="Helvetica Neue"/>
                      </a:rPr>
                      <m:t>+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elvetica Neue"/>
                            <a:cs typeface="Helvetica Neue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elvetica Neue"/>
                            <a:cs typeface="Helvetica Neue"/>
                          </a:rPr>
                          <m:t>𝑓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elvetica Neue"/>
                            <a:cs typeface="Helvetica Neue"/>
                          </a:rPr>
                          <m:t>𝐹</m:t>
                        </m:r>
                      </m:e>
                      <m:sub>
                        <m:r>
                          <a:rPr lang="en-US" sz="1800" i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elvetica Neue"/>
                            <a:cs typeface="Helvetica Neue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Helvetica Neue"/>
                        <a:cs typeface="Helvetica Neue"/>
                      </a:rPr>
                      <m:t>+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elvetica Neue"/>
                            <a:cs typeface="Helvetica Neue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elvetica Neue"/>
                            <a:cs typeface="Helvetica Neue"/>
                          </a:rPr>
                          <m:t>𝑐𝑡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elvetica Neue"/>
                            <a:cs typeface="Helvetica Neue"/>
                          </a:rPr>
                          <m:t>𝐶𝑇</m:t>
                        </m:r>
                      </m:e>
                      <m:sub>
                        <m:r>
                          <a:rPr lang="en-US" sz="1800" i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elvetica Neue"/>
                            <a:cs typeface="Helvetica Neue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Helvetica Neue"/>
                        <a:cs typeface="Helvetica Neue"/>
                      </a:rPr>
                      <m:t>+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elvetica Neue"/>
                            <a:cs typeface="Helvetica Neue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elvetica Neue"/>
                            <a:cs typeface="Helvetica Neue"/>
                          </a:rPr>
                          <m:t>𝑑𝑡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elvetica Neue"/>
                            <a:cs typeface="Helvetica Neue"/>
                          </a:rPr>
                          <m:t>𝐷𝑇</m:t>
                        </m:r>
                      </m:e>
                      <m:sub>
                        <m:r>
                          <a:rPr lang="en-US" sz="1800" i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elvetica Neue"/>
                            <a:cs typeface="Helvetica Neue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Helvetica Neue"/>
                        <a:cs typeface="Helvetica Neue"/>
                      </a:rPr>
                      <m:t>+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elvetica Neue"/>
                            <a:cs typeface="Helvetica Neue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elvetica Neue"/>
                            <a:cs typeface="Helvetica Neue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elvetica Neue"/>
                            <a:cs typeface="Helvetica Neue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elvetica Neue"/>
                            <a:cs typeface="Helvetica Neue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Helvetica Neue"/>
                        <a:cs typeface="Helvetica Neue"/>
                      </a:rPr>
                      <m:t>+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elvetica Neue"/>
                            <a:cs typeface="Helvetica Neue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elvetica Neue"/>
                            <a:cs typeface="Helvetica Neue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elvetica Neue"/>
                            <a:cs typeface="Helvetica Neue"/>
                          </a:rPr>
                          <m:t>𝑀</m:t>
                        </m:r>
                      </m:e>
                      <m:sub>
                        <m:r>
                          <a:rPr lang="en-US" sz="1800" i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elvetica Neue"/>
                            <a:cs typeface="Helvetica Neue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Helvetica Neue"/>
                        <a:cs typeface="Helvetica Neue"/>
                      </a:rPr>
                      <m:t>+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elvetica Neue"/>
                            <a:cs typeface="Helvetica Neue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elvetica Neue"/>
                            <a:cs typeface="Helvetica Neue"/>
                          </a:rPr>
                          <m:t>𝑐𝑠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elvetica Neue"/>
                            <a:cs typeface="Helvetica Neue"/>
                          </a:rPr>
                          <m:t>𝐶𝑆</m:t>
                        </m:r>
                      </m:e>
                      <m:sub>
                        <m:r>
                          <a:rPr lang="en-US" sz="1800" i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Helvetica Neue"/>
                            <a:cs typeface="Helvetica Neue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Class membership is homogeneous across individuals</a:t>
                </a:r>
              </a:p>
              <a:p>
                <a:r>
                  <a:rPr lang="en-US" dirty="0"/>
                  <a:t>Zero-price effect (Willingness-to-pay for a free charge)</a:t>
                </a:r>
              </a:p>
              <a:p>
                <a:pPr lvl="1"/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for each class, apply a weighted average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36CF29-960E-48C7-8542-03C339C503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00" t="-3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41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21"/>
    </mc:Choice>
    <mc:Fallback xmlns="">
      <p:transition spd="slow" advTm="8262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5A4C6-4043-4D8C-A784-8C67571FF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44CE6-3C13-4873-92B1-0A58A58BF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model estimated using weighted MLE procedure</a:t>
            </a:r>
          </a:p>
          <a:p>
            <a:pPr lvl="1"/>
            <a:r>
              <a:rPr lang="en-US" dirty="0"/>
              <a:t>Results given are weighted to the general United States population</a:t>
            </a:r>
          </a:p>
          <a:p>
            <a:r>
              <a:rPr lang="en-US" dirty="0"/>
              <a:t>Exploratory Latent Class Analysis</a:t>
            </a:r>
          </a:p>
          <a:p>
            <a:pPr lvl="1"/>
            <a:r>
              <a:rPr lang="en-US" dirty="0"/>
              <a:t>Some specifications are economical consistent across all classes</a:t>
            </a:r>
          </a:p>
          <a:p>
            <a:pPr lvl="1"/>
            <a:r>
              <a:rPr lang="en-US" dirty="0"/>
              <a:t>Limited assumptions made</a:t>
            </a:r>
          </a:p>
          <a:p>
            <a:r>
              <a:rPr lang="en-US" dirty="0"/>
              <a:t>Attribute Non-Attendance Models</a:t>
            </a:r>
          </a:p>
          <a:p>
            <a:pPr lvl="1"/>
            <a:r>
              <a:rPr lang="en-US" dirty="0"/>
              <a:t>Accounts for some attributes not being important to some respondents</a:t>
            </a:r>
          </a:p>
          <a:p>
            <a:pPr lvl="1"/>
            <a:r>
              <a:rPr lang="en-US" dirty="0"/>
              <a:t>Allows in heterogeneity in the presence of a free price effect</a:t>
            </a:r>
          </a:p>
        </p:txBody>
      </p:sp>
    </p:spTree>
    <p:extLst>
      <p:ext uri="{BB962C8B-B14F-4D97-AF65-F5344CB8AC3E}">
        <p14:creationId xmlns:p14="http://schemas.microsoft.com/office/powerpoint/2010/main" val="129229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25"/>
    </mc:Choice>
    <mc:Fallback xmlns="">
      <p:transition spd="slow" advTm="9302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90DD-361C-4165-92BF-462F3199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Exploratory Latent Class Analysis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3686A1-ADD5-43AA-BD70-BD80913B68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7620105"/>
              </p:ext>
            </p:extLst>
          </p:nvPr>
        </p:nvGraphicFramePr>
        <p:xfrm>
          <a:off x="1531148" y="1891609"/>
          <a:ext cx="9129704" cy="4234874"/>
        </p:xfrm>
        <a:graphic>
          <a:graphicData uri="http://schemas.openxmlformats.org/drawingml/2006/table">
            <a:tbl>
              <a:tblPr firstRow="1" firstCol="1" bandRow="1"/>
              <a:tblGrid>
                <a:gridCol w="1736870">
                  <a:extLst>
                    <a:ext uri="{9D8B030D-6E8A-4147-A177-3AD203B41FA5}">
                      <a16:colId xmlns:a16="http://schemas.microsoft.com/office/drawing/2014/main" val="2609260492"/>
                    </a:ext>
                  </a:extLst>
                </a:gridCol>
                <a:gridCol w="1484505">
                  <a:extLst>
                    <a:ext uri="{9D8B030D-6E8A-4147-A177-3AD203B41FA5}">
                      <a16:colId xmlns:a16="http://schemas.microsoft.com/office/drawing/2014/main" val="2455564867"/>
                    </a:ext>
                  </a:extLst>
                </a:gridCol>
                <a:gridCol w="1258118">
                  <a:extLst>
                    <a:ext uri="{9D8B030D-6E8A-4147-A177-3AD203B41FA5}">
                      <a16:colId xmlns:a16="http://schemas.microsoft.com/office/drawing/2014/main" val="888692287"/>
                    </a:ext>
                  </a:extLst>
                </a:gridCol>
                <a:gridCol w="1035442">
                  <a:extLst>
                    <a:ext uri="{9D8B030D-6E8A-4147-A177-3AD203B41FA5}">
                      <a16:colId xmlns:a16="http://schemas.microsoft.com/office/drawing/2014/main" val="991891117"/>
                    </a:ext>
                  </a:extLst>
                </a:gridCol>
                <a:gridCol w="1209871">
                  <a:extLst>
                    <a:ext uri="{9D8B030D-6E8A-4147-A177-3AD203B41FA5}">
                      <a16:colId xmlns:a16="http://schemas.microsoft.com/office/drawing/2014/main" val="1578273024"/>
                    </a:ext>
                  </a:extLst>
                </a:gridCol>
                <a:gridCol w="1202449">
                  <a:extLst>
                    <a:ext uri="{9D8B030D-6E8A-4147-A177-3AD203B41FA5}">
                      <a16:colId xmlns:a16="http://schemas.microsoft.com/office/drawing/2014/main" val="1229060444"/>
                    </a:ext>
                  </a:extLst>
                </a:gridCol>
                <a:gridCol w="1202449">
                  <a:extLst>
                    <a:ext uri="{9D8B030D-6E8A-4147-A177-3AD203B41FA5}">
                      <a16:colId xmlns:a16="http://schemas.microsoft.com/office/drawing/2014/main" val="3849660461"/>
                    </a:ext>
                  </a:extLst>
                </a:gridCol>
              </a:tblGrid>
              <a:tr h="2783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Model</a:t>
                      </a:r>
                      <a:endParaRPr lang="en-US" sz="17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Log-likelihood</a:t>
                      </a:r>
                      <a:endParaRPr lang="en-US" sz="17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BIC</a:t>
                      </a:r>
                      <a:endParaRPr lang="en-US" sz="17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AIC</a:t>
                      </a:r>
                      <a:endParaRPr lang="en-US" sz="17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Parameters</a:t>
                      </a:r>
                      <a:endParaRPr lang="en-US" sz="17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Pseudo R</a:t>
                      </a:r>
                      <a:r>
                        <a:rPr lang="en-US" sz="1600" b="1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2</a:t>
                      </a:r>
                      <a:endParaRPr lang="en-US" sz="17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Mean ZPE</a:t>
                      </a:r>
                      <a:endParaRPr lang="en-US" sz="17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957182"/>
                  </a:ext>
                </a:extLst>
              </a:tr>
              <a:tr h="2783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MNL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-10213.69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20487.8973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20487.90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0.080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0" marR="0" indent="-158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-$1.23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308993"/>
                  </a:ext>
                </a:extLst>
              </a:tr>
              <a:tr h="2783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2-class LC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-9778.52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19684.7985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19684.80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0.165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0" marR="0" indent="-158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-$1.67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123464"/>
                  </a:ext>
                </a:extLst>
              </a:tr>
              <a:tr h="2783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3-class LC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-9521.68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19238.3456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19238.35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0.230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0" marR="0" indent="-158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-$1.33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396599"/>
                  </a:ext>
                </a:extLst>
              </a:tr>
              <a:tr h="2783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4-class LC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-9354.86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18971.9472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18971.95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0.254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0" marR="0" indent="-158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-$0.91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985238"/>
                  </a:ext>
                </a:extLst>
              </a:tr>
              <a:tr h="2783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5-class LC</a:t>
                      </a:r>
                      <a:endParaRPr lang="en-US" sz="17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-9247.77</a:t>
                      </a:r>
                      <a:endParaRPr lang="en-US" sz="17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18825.0076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18825.01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0.287</a:t>
                      </a:r>
                      <a:endParaRPr lang="en-US" sz="17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4150" marR="0" indent="-158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-$0.79</a:t>
                      </a:r>
                      <a:endParaRPr lang="en-US" sz="17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543980"/>
                  </a:ext>
                </a:extLst>
              </a:tr>
              <a:tr h="2783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6-class LC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-9163.91</a:t>
                      </a:r>
                      <a:endParaRPr lang="en-US" sz="17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18724.5338</a:t>
                      </a:r>
                      <a:endParaRPr lang="en-US" sz="17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18724.53</a:t>
                      </a:r>
                      <a:endParaRPr lang="en-US" sz="17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en-US" sz="17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0.305</a:t>
                      </a:r>
                      <a:endParaRPr lang="en-US" sz="17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0" marR="0" indent="-158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-$0.62*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027690"/>
                  </a:ext>
                </a:extLst>
              </a:tr>
              <a:tr h="2783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7-class LC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-9105.19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18674.3283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18674.33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0.319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0" marR="0" indent="-158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-$0.63*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408602"/>
                  </a:ext>
                </a:extLst>
              </a:tr>
              <a:tr h="2783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8-class LC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-9052.60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18636.3728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18636.37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0.334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0" marR="0" indent="-158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-$0.70*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796296"/>
                  </a:ext>
                </a:extLst>
              </a:tr>
              <a:tr h="2783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9-class LC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-8997.02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18592.4575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18592.46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0.343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0" marR="0" indent="-158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-$0.89*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60227"/>
                  </a:ext>
                </a:extLst>
              </a:tr>
              <a:tr h="2783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10-class LC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-8948.18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18562.0186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18562.02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0.347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0" marR="0" indent="-158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-$1.12*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857286"/>
                  </a:ext>
                </a:extLst>
              </a:tr>
              <a:tr h="2783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11-class LC</a:t>
                      </a:r>
                      <a:endParaRPr lang="en-US" sz="17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-8913.94</a:t>
                      </a:r>
                      <a:endParaRPr lang="en-US" sz="17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18560.7714</a:t>
                      </a:r>
                      <a:endParaRPr lang="en-US" sz="17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18560.77</a:t>
                      </a:r>
                      <a:endParaRPr lang="en-US" sz="17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en-US" sz="17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0.354</a:t>
                      </a:r>
                      <a:endParaRPr lang="en-US" sz="17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4150" marR="0" indent="-158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-$1.13*</a:t>
                      </a:r>
                      <a:endParaRPr lang="en-US" sz="17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9205"/>
                  </a:ext>
                </a:extLst>
              </a:tr>
              <a:tr h="2783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12-class LC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-8881.04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18562.2236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18562.22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0.359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0" marR="0" indent="-158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-$0.87*</a:t>
                      </a:r>
                      <a:endParaRPr lang="en-US" sz="17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00205" marR="1002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714387"/>
                  </a:ext>
                </a:extLst>
              </a:tr>
              <a:tr h="616389">
                <a:tc gridSpan="7">
                  <a:txBody>
                    <a:bodyPr/>
                    <a:lstStyle/>
                    <a:p>
                      <a:pPr marL="0" marR="0" indent="-1587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denotes the model contained economically inconsistent classes; the calculated class-specific ZPE value was set to 0 for these classes</a:t>
                      </a:r>
                      <a:endParaRPr lang="en-US" sz="17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111411" marR="111411" marT="55706" marB="55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278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38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54"/>
    </mc:Choice>
    <mc:Fallback xmlns="">
      <p:transition spd="slow" advTm="3265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5EE71-D8D9-4E28-9219-A24F9909A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Non-Attendance Models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0A5B7CD-BA43-4438-BC77-E753A4E1F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394298"/>
              </p:ext>
            </p:extLst>
          </p:nvPr>
        </p:nvGraphicFramePr>
        <p:xfrm>
          <a:off x="1749640" y="1839722"/>
          <a:ext cx="8692721" cy="4334461"/>
        </p:xfrm>
        <a:graphic>
          <a:graphicData uri="http://schemas.openxmlformats.org/drawingml/2006/table">
            <a:tbl>
              <a:tblPr firstRow="1" firstCol="1" bandRow="1"/>
              <a:tblGrid>
                <a:gridCol w="1439715">
                  <a:extLst>
                    <a:ext uri="{9D8B030D-6E8A-4147-A177-3AD203B41FA5}">
                      <a16:colId xmlns:a16="http://schemas.microsoft.com/office/drawing/2014/main" val="3424787578"/>
                    </a:ext>
                  </a:extLst>
                </a:gridCol>
                <a:gridCol w="479905">
                  <a:extLst>
                    <a:ext uri="{9D8B030D-6E8A-4147-A177-3AD203B41FA5}">
                      <a16:colId xmlns:a16="http://schemas.microsoft.com/office/drawing/2014/main" val="1376553550"/>
                    </a:ext>
                  </a:extLst>
                </a:gridCol>
                <a:gridCol w="399921">
                  <a:extLst>
                    <a:ext uri="{9D8B030D-6E8A-4147-A177-3AD203B41FA5}">
                      <a16:colId xmlns:a16="http://schemas.microsoft.com/office/drawing/2014/main" val="630016476"/>
                    </a:ext>
                  </a:extLst>
                </a:gridCol>
                <a:gridCol w="486570">
                  <a:extLst>
                    <a:ext uri="{9D8B030D-6E8A-4147-A177-3AD203B41FA5}">
                      <a16:colId xmlns:a16="http://schemas.microsoft.com/office/drawing/2014/main" val="4222791333"/>
                    </a:ext>
                  </a:extLst>
                </a:gridCol>
                <a:gridCol w="419916">
                  <a:extLst>
                    <a:ext uri="{9D8B030D-6E8A-4147-A177-3AD203B41FA5}">
                      <a16:colId xmlns:a16="http://schemas.microsoft.com/office/drawing/2014/main" val="225717835"/>
                    </a:ext>
                  </a:extLst>
                </a:gridCol>
                <a:gridCol w="486570">
                  <a:extLst>
                    <a:ext uri="{9D8B030D-6E8A-4147-A177-3AD203B41FA5}">
                      <a16:colId xmlns:a16="http://schemas.microsoft.com/office/drawing/2014/main" val="3937859325"/>
                    </a:ext>
                  </a:extLst>
                </a:gridCol>
                <a:gridCol w="399921">
                  <a:extLst>
                    <a:ext uri="{9D8B030D-6E8A-4147-A177-3AD203B41FA5}">
                      <a16:colId xmlns:a16="http://schemas.microsoft.com/office/drawing/2014/main" val="1563902605"/>
                    </a:ext>
                  </a:extLst>
                </a:gridCol>
                <a:gridCol w="486570">
                  <a:extLst>
                    <a:ext uri="{9D8B030D-6E8A-4147-A177-3AD203B41FA5}">
                      <a16:colId xmlns:a16="http://schemas.microsoft.com/office/drawing/2014/main" val="3143857909"/>
                    </a:ext>
                  </a:extLst>
                </a:gridCol>
                <a:gridCol w="447134">
                  <a:extLst>
                    <a:ext uri="{9D8B030D-6E8A-4147-A177-3AD203B41FA5}">
                      <a16:colId xmlns:a16="http://schemas.microsoft.com/office/drawing/2014/main" val="3122805116"/>
                    </a:ext>
                  </a:extLst>
                </a:gridCol>
                <a:gridCol w="439357">
                  <a:extLst>
                    <a:ext uri="{9D8B030D-6E8A-4147-A177-3AD203B41FA5}">
                      <a16:colId xmlns:a16="http://schemas.microsoft.com/office/drawing/2014/main" val="3615660805"/>
                    </a:ext>
                  </a:extLst>
                </a:gridCol>
                <a:gridCol w="479905">
                  <a:extLst>
                    <a:ext uri="{9D8B030D-6E8A-4147-A177-3AD203B41FA5}">
                      <a16:colId xmlns:a16="http://schemas.microsoft.com/office/drawing/2014/main" val="1962938502"/>
                    </a:ext>
                  </a:extLst>
                </a:gridCol>
                <a:gridCol w="479905">
                  <a:extLst>
                    <a:ext uri="{9D8B030D-6E8A-4147-A177-3AD203B41FA5}">
                      <a16:colId xmlns:a16="http://schemas.microsoft.com/office/drawing/2014/main" val="1317435629"/>
                    </a:ext>
                  </a:extLst>
                </a:gridCol>
                <a:gridCol w="399921">
                  <a:extLst>
                    <a:ext uri="{9D8B030D-6E8A-4147-A177-3AD203B41FA5}">
                      <a16:colId xmlns:a16="http://schemas.microsoft.com/office/drawing/2014/main" val="1817416805"/>
                    </a:ext>
                  </a:extLst>
                </a:gridCol>
                <a:gridCol w="486570">
                  <a:extLst>
                    <a:ext uri="{9D8B030D-6E8A-4147-A177-3AD203B41FA5}">
                      <a16:colId xmlns:a16="http://schemas.microsoft.com/office/drawing/2014/main" val="948402276"/>
                    </a:ext>
                  </a:extLst>
                </a:gridCol>
                <a:gridCol w="419916">
                  <a:extLst>
                    <a:ext uri="{9D8B030D-6E8A-4147-A177-3AD203B41FA5}">
                      <a16:colId xmlns:a16="http://schemas.microsoft.com/office/drawing/2014/main" val="864156789"/>
                    </a:ext>
                  </a:extLst>
                </a:gridCol>
                <a:gridCol w="461020">
                  <a:extLst>
                    <a:ext uri="{9D8B030D-6E8A-4147-A177-3AD203B41FA5}">
                      <a16:colId xmlns:a16="http://schemas.microsoft.com/office/drawing/2014/main" val="4116106942"/>
                    </a:ext>
                  </a:extLst>
                </a:gridCol>
                <a:gridCol w="479905">
                  <a:extLst>
                    <a:ext uri="{9D8B030D-6E8A-4147-A177-3AD203B41FA5}">
                      <a16:colId xmlns:a16="http://schemas.microsoft.com/office/drawing/2014/main" val="1438323449"/>
                    </a:ext>
                  </a:extLst>
                </a:gridCol>
              </a:tblGrid>
              <a:tr h="172176">
                <a:tc>
                  <a:txBody>
                    <a:bodyPr/>
                    <a:lstStyle/>
                    <a:p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Helvetica Neue"/>
                          <a:cs typeface="Times New Roman" panose="02020603050405020304" pitchFamily="18" charset="0"/>
                        </a:rPr>
                        <a:t>Class1</a:t>
                      </a:r>
                      <a:endParaRPr lang="en-US" sz="105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Helvetica Neue"/>
                          <a:cs typeface="Times New Roman" panose="02020603050405020304" pitchFamily="18" charset="0"/>
                        </a:rPr>
                        <a:t>Class2</a:t>
                      </a:r>
                      <a:endParaRPr lang="en-US" sz="105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Helvetica Neue"/>
                          <a:cs typeface="Times New Roman" panose="02020603050405020304" pitchFamily="18" charset="0"/>
                        </a:rPr>
                        <a:t>Class3</a:t>
                      </a:r>
                      <a:endParaRPr lang="en-US" sz="105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Helvetica Neue"/>
                          <a:cs typeface="Times New Roman" panose="02020603050405020304" pitchFamily="18" charset="0"/>
                        </a:rPr>
                        <a:t>Class4</a:t>
                      </a:r>
                      <a:endParaRPr lang="en-US" sz="105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Helvetica Neue"/>
                          <a:cs typeface="Times New Roman" panose="02020603050405020304" pitchFamily="18" charset="0"/>
                        </a:rPr>
                        <a:t>Class5</a:t>
                      </a:r>
                      <a:endParaRPr lang="en-US" sz="105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Helvetica Neue"/>
                          <a:cs typeface="Times New Roman" panose="02020603050405020304" pitchFamily="18" charset="0"/>
                        </a:rPr>
                        <a:t>Class6</a:t>
                      </a:r>
                      <a:endParaRPr lang="en-US" sz="105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Helvetica Neue"/>
                          <a:cs typeface="Times New Roman" panose="02020603050405020304" pitchFamily="18" charset="0"/>
                        </a:rPr>
                        <a:t>Class7</a:t>
                      </a:r>
                      <a:endParaRPr lang="en-US" sz="105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Helvetica Neue"/>
                          <a:cs typeface="Times New Roman" panose="02020603050405020304" pitchFamily="18" charset="0"/>
                        </a:rPr>
                        <a:t>Class8</a:t>
                      </a:r>
                      <a:endParaRPr lang="en-US" sz="105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776711"/>
                  </a:ext>
                </a:extLst>
              </a:tr>
              <a:tr h="1721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Helvetica Neue"/>
                          <a:cs typeface="Times New Roman" panose="02020603050405020304" pitchFamily="18" charset="0"/>
                        </a:rPr>
                        <a:t>Attributes</a:t>
                      </a:r>
                      <a:endParaRPr lang="en-US" sz="105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Helvetica Neue"/>
                          <a:cs typeface="Times New Roman" panose="02020603050405020304" pitchFamily="18" charset="0"/>
                        </a:rPr>
                        <a:t>Est.</a:t>
                      </a:r>
                      <a:endParaRPr lang="en-US" sz="105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Helvetica Neue"/>
                          <a:cs typeface="Times New Roman" panose="02020603050405020304" pitchFamily="18" charset="0"/>
                        </a:rPr>
                        <a:t>t-stat</a:t>
                      </a:r>
                      <a:endParaRPr lang="en-US" sz="105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Helvetica Neue"/>
                          <a:cs typeface="Times New Roman" panose="02020603050405020304" pitchFamily="18" charset="0"/>
                        </a:rPr>
                        <a:t>Est.</a:t>
                      </a:r>
                      <a:endParaRPr lang="en-US" sz="105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Helvetica Neue"/>
                          <a:cs typeface="Times New Roman" panose="02020603050405020304" pitchFamily="18" charset="0"/>
                        </a:rPr>
                        <a:t>t-stat</a:t>
                      </a:r>
                      <a:endParaRPr lang="en-US" sz="105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Helvetica Neue"/>
                          <a:cs typeface="Times New Roman" panose="02020603050405020304" pitchFamily="18" charset="0"/>
                        </a:rPr>
                        <a:t>Est.</a:t>
                      </a:r>
                      <a:endParaRPr lang="en-US" sz="105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Helvetica Neue"/>
                          <a:cs typeface="Times New Roman" panose="02020603050405020304" pitchFamily="18" charset="0"/>
                        </a:rPr>
                        <a:t>t-stat</a:t>
                      </a:r>
                      <a:endParaRPr lang="en-US" sz="105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Helvetica Neue"/>
                          <a:cs typeface="Times New Roman" panose="02020603050405020304" pitchFamily="18" charset="0"/>
                        </a:rPr>
                        <a:t>Est.</a:t>
                      </a:r>
                      <a:endParaRPr lang="en-US" sz="105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Helvetica Neue"/>
                          <a:cs typeface="Times New Roman" panose="02020603050405020304" pitchFamily="18" charset="0"/>
                        </a:rPr>
                        <a:t>t-stat</a:t>
                      </a:r>
                      <a:endParaRPr lang="en-US" sz="105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Helvetica Neue"/>
                          <a:cs typeface="Times New Roman" panose="02020603050405020304" pitchFamily="18" charset="0"/>
                        </a:rPr>
                        <a:t>Est.</a:t>
                      </a:r>
                      <a:endParaRPr lang="en-US" sz="105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Helvetica Neue"/>
                          <a:cs typeface="Times New Roman" panose="02020603050405020304" pitchFamily="18" charset="0"/>
                        </a:rPr>
                        <a:t>t-stat</a:t>
                      </a:r>
                      <a:endParaRPr lang="en-US" sz="105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Helvetica Neue"/>
                          <a:cs typeface="Times New Roman" panose="02020603050405020304" pitchFamily="18" charset="0"/>
                        </a:rPr>
                        <a:t>Est.</a:t>
                      </a:r>
                      <a:endParaRPr lang="en-US" sz="105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Helvetica Neue"/>
                          <a:cs typeface="Times New Roman" panose="02020603050405020304" pitchFamily="18" charset="0"/>
                        </a:rPr>
                        <a:t>t-stat</a:t>
                      </a:r>
                      <a:endParaRPr lang="en-US" sz="105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Helvetica Neue"/>
                          <a:cs typeface="Times New Roman" panose="02020603050405020304" pitchFamily="18" charset="0"/>
                        </a:rPr>
                        <a:t>Est.</a:t>
                      </a:r>
                      <a:endParaRPr lang="en-US" sz="105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Helvetica Neue"/>
                          <a:cs typeface="Times New Roman" panose="02020603050405020304" pitchFamily="18" charset="0"/>
                        </a:rPr>
                        <a:t>t-stat</a:t>
                      </a:r>
                      <a:endParaRPr lang="en-US" sz="105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Helvetica Neue"/>
                          <a:cs typeface="Times New Roman" panose="02020603050405020304" pitchFamily="18" charset="0"/>
                        </a:rPr>
                        <a:t>Est.</a:t>
                      </a:r>
                      <a:endParaRPr lang="en-US" sz="105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Helvetica Neue"/>
                          <a:cs typeface="Times New Roman" panose="02020603050405020304" pitchFamily="18" charset="0"/>
                        </a:rPr>
                        <a:t>t-stat</a:t>
                      </a:r>
                      <a:endParaRPr lang="en-US" sz="105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537351"/>
                  </a:ext>
                </a:extLst>
              </a:tr>
              <a:tr h="1721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Price ($)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-0.22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-2.08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-1.11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-3.18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-0.09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-3.67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-1.26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-10.14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-0.25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-1.42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-0.89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-5.32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-3.90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-2.02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5.08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306374"/>
                  </a:ext>
                </a:extLst>
              </a:tr>
              <a:tr h="1721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Free Charge Indicator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0.05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0.33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0.14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0.34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0.19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2.58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1.12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3.22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1.01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3.10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0.79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1.36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-0.38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-3.04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366289"/>
                  </a:ext>
                </a:extLst>
              </a:tr>
              <a:tr h="1721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Charge Time (10-mins)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-0.37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-4.43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-0.84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-4.78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-0.05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-1.30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-0.83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-6.12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-1.54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-3.64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-1.38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-7.26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593661"/>
                  </a:ext>
                </a:extLst>
              </a:tr>
              <a:tr h="1721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Detour Time (10-mins)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-0.44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-2.23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-0.36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-0.92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-0.08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-2.04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-2.52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-7.47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-1.60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-3.37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-2.44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-9.27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0.65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7.43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458030"/>
                  </a:ext>
                </a:extLst>
              </a:tr>
              <a:tr h="1721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Convenience Store Indicator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0.64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1.62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0.37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1.12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750961"/>
                  </a:ext>
                </a:extLst>
              </a:tr>
              <a:tr h="1721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Restaurant Indicator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1.65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4.30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-0.43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-0.71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936613"/>
                  </a:ext>
                </a:extLst>
              </a:tr>
              <a:tr h="1721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Shopping Mall Indicator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2.29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4.12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0.64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1.24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321927"/>
                  </a:ext>
                </a:extLst>
              </a:tr>
              <a:tr h="1721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ASC Charger B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0.51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2.92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-0.13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-0.29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0.17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3.25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0.41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2.12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0.29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1.08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0.21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1.63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-0.68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-2.21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-4.09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-4.72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499662"/>
                  </a:ext>
                </a:extLst>
              </a:tr>
              <a:tr h="1721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ASC Charger C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0.25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1.50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0.04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0.17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-0.02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-0.43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0.34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1.50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-0.09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-0.52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0.03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0.24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0.23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0.70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-8.19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-13.75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317494"/>
                  </a:ext>
                </a:extLst>
              </a:tr>
              <a:tr h="170717">
                <a:tc>
                  <a:txBody>
                    <a:bodyPr/>
                    <a:lstStyle/>
                    <a:p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448384"/>
                  </a:ext>
                </a:extLst>
              </a:tr>
              <a:tr h="1721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sng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Class Membership Model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49748"/>
                  </a:ext>
                </a:extLst>
              </a:tr>
              <a:tr h="1721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Class Probability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13.4%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6.5%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41.7%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12.6%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7.1%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13.8%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4.0%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0.9%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09996"/>
                  </a:ext>
                </a:extLst>
              </a:tr>
              <a:tr h="170717"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144293"/>
                  </a:ext>
                </a:extLst>
              </a:tr>
              <a:tr h="1721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sng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Willingness-to-Pay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441704"/>
                  </a:ext>
                </a:extLst>
              </a:tr>
              <a:tr h="1721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Zero-Price Effect ($/charge)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$0.23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$0.12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$2.26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$0.88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$4.05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$0.20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097599"/>
                  </a:ext>
                </a:extLst>
              </a:tr>
              <a:tr h="27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Value of Detour Travel Time ($/h)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$12.13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$1.95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$5.63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$11.97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$38.33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$16.56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$0.00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116617"/>
                  </a:ext>
                </a:extLst>
              </a:tr>
              <a:tr h="27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Value of Charging Time ($/h)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$10.07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$4.51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$3.73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$3.95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$36.97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$9.38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$0.00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503244"/>
                  </a:ext>
                </a:extLst>
              </a:tr>
              <a:tr h="170717"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Helvetica Neue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323456"/>
                  </a:ext>
                </a:extLst>
              </a:tr>
              <a:tr h="1721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sng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Helvetica Neue"/>
                          <a:cs typeface="Times New Roman" panose="02020603050405020304" pitchFamily="18" charset="0"/>
                        </a:rPr>
                        <a:t>Model Statistics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720458"/>
                  </a:ext>
                </a:extLst>
              </a:tr>
              <a:tr h="1721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Helvetica Neue"/>
                          <a:cs typeface="Times New Roman" panose="02020603050405020304" pitchFamily="18" charset="0"/>
                        </a:rPr>
                        <a:t>Log-likelihood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-9083.28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002283"/>
                  </a:ext>
                </a:extLst>
              </a:tr>
              <a:tr h="1721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Helvetica Neue"/>
                          <a:cs typeface="Times New Roman" panose="02020603050405020304" pitchFamily="18" charset="0"/>
                        </a:rPr>
                        <a:t>McFadden R2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0.3231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0092455"/>
                  </a:ext>
                </a:extLst>
              </a:tr>
              <a:tr h="1721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Helvetica Neue"/>
                          <a:cs typeface="Times New Roman" panose="02020603050405020304" pitchFamily="18" charset="0"/>
                        </a:rPr>
                        <a:t>Number of Observations</a:t>
                      </a:r>
                      <a:endParaRPr lang="en-US" sz="10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9984</a:t>
                      </a:r>
                      <a:endParaRPr lang="en-US" sz="105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00" marR="498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290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86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32"/>
    </mc:Choice>
    <mc:Fallback xmlns="">
      <p:transition spd="slow" advTm="8883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DE38F40-3290-BB1D-017D-CDB0F8C216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347558"/>
              </p:ext>
            </p:extLst>
          </p:nvPr>
        </p:nvGraphicFramePr>
        <p:xfrm>
          <a:off x="2225963" y="2090189"/>
          <a:ext cx="8128000" cy="37194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6252557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741268212"/>
                    </a:ext>
                  </a:extLst>
                </a:gridCol>
              </a:tblGrid>
              <a:tr h="413276"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Characteristics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308987"/>
                  </a:ext>
                </a:extLst>
              </a:tr>
              <a:tr h="413276">
                <a:tc>
                  <a:txBody>
                    <a:bodyPr/>
                    <a:lstStyle/>
                    <a:p>
                      <a:r>
                        <a:rPr lang="en-US" sz="20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Fully attendant</a:t>
                      </a:r>
                      <a:endParaRPr lang="en-US" sz="20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775929"/>
                  </a:ext>
                </a:extLst>
              </a:tr>
              <a:tr h="413276">
                <a:tc>
                  <a:txBody>
                    <a:bodyPr/>
                    <a:lstStyle/>
                    <a:p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Average VOT, Fully attendant</a:t>
                      </a:r>
                      <a:endParaRPr lang="en-US" sz="20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246747"/>
                  </a:ext>
                </a:extLst>
              </a:tr>
              <a:tr h="413276">
                <a:tc>
                  <a:txBody>
                    <a:bodyPr/>
                    <a:lstStyle/>
                    <a:p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High ZPE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795677"/>
                  </a:ext>
                </a:extLst>
              </a:tr>
              <a:tr h="413276">
                <a:tc>
                  <a:txBody>
                    <a:bodyPr/>
                    <a:lstStyle/>
                    <a:p>
                      <a:r>
                        <a:rPr lang="en-US" sz="20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Cost and time sensitive only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378582"/>
                  </a:ext>
                </a:extLst>
              </a:tr>
              <a:tr h="413276">
                <a:tc>
                  <a:txBody>
                    <a:bodyPr/>
                    <a:lstStyle/>
                    <a:p>
                      <a:r>
                        <a:rPr lang="en-US" sz="20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High ZPE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608764"/>
                  </a:ext>
                </a:extLst>
              </a:tr>
              <a:tr h="413276">
                <a:tc>
                  <a:txBody>
                    <a:bodyPr/>
                    <a:lstStyle/>
                    <a:p>
                      <a:r>
                        <a:rPr lang="en-US" sz="20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No ZPE, Time sensitive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981325"/>
                  </a:ext>
                </a:extLst>
              </a:tr>
              <a:tr h="413276">
                <a:tc>
                  <a:txBody>
                    <a:bodyPr/>
                    <a:lstStyle/>
                    <a:p>
                      <a:r>
                        <a:rPr lang="en-US" sz="20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Only cost sensitive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542294"/>
                  </a:ext>
                </a:extLst>
              </a:tr>
              <a:tr h="413276">
                <a:tc>
                  <a:txBody>
                    <a:bodyPr/>
                    <a:lstStyle/>
                    <a:p>
                      <a:r>
                        <a:rPr lang="en-US" sz="20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Non –sensical respondents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91630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021F7806-AE1B-7726-6F64-627226632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en-US" dirty="0"/>
              <a:t>Summary of the Class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829571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DF8CB7-312A-4054-9519-963FA83C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Price Effect Distributions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3F6F56D-BC6F-4557-84F0-91B407D7159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2450887"/>
              </p:ext>
            </p:extLst>
          </p:nvPr>
        </p:nvGraphicFramePr>
        <p:xfrm>
          <a:off x="2440940" y="3685217"/>
          <a:ext cx="7310120" cy="762000"/>
        </p:xfrm>
        <a:graphic>
          <a:graphicData uri="http://schemas.openxmlformats.org/drawingml/2006/table">
            <a:tbl>
              <a:tblPr firstRow="1" firstCol="1" bandRow="1"/>
              <a:tblGrid>
                <a:gridCol w="1181100">
                  <a:extLst>
                    <a:ext uri="{9D8B030D-6E8A-4147-A177-3AD203B41FA5}">
                      <a16:colId xmlns:a16="http://schemas.microsoft.com/office/drawing/2014/main" val="348617765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63777694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38908975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14775233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89359816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15113368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3939113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28521379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27953457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67401603"/>
                    </a:ext>
                  </a:extLst>
                </a:gridCol>
                <a:gridCol w="595630">
                  <a:extLst>
                    <a:ext uri="{9D8B030D-6E8A-4147-A177-3AD203B41FA5}">
                      <a16:colId xmlns:a16="http://schemas.microsoft.com/office/drawing/2014/main" val="82743476"/>
                    </a:ext>
                  </a:extLst>
                </a:gridCol>
                <a:gridCol w="595630">
                  <a:extLst>
                    <a:ext uri="{9D8B030D-6E8A-4147-A177-3AD203B41FA5}">
                      <a16:colId xmlns:a16="http://schemas.microsoft.com/office/drawing/2014/main" val="388019139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Class1</a:t>
                      </a:r>
                      <a:endParaRPr lang="en-US" sz="12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Class2</a:t>
                      </a:r>
                      <a:endParaRPr lang="en-US" sz="12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Class3</a:t>
                      </a:r>
                      <a:endParaRPr lang="en-US" sz="12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Class4</a:t>
                      </a:r>
                      <a:endParaRPr lang="en-US" sz="12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Class5</a:t>
                      </a:r>
                      <a:endParaRPr lang="en-US" sz="12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Class6</a:t>
                      </a:r>
                      <a:endParaRPr lang="en-US" sz="12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Class7</a:t>
                      </a:r>
                      <a:endParaRPr lang="en-US" sz="12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Class8</a:t>
                      </a:r>
                      <a:endParaRPr lang="en-US" sz="12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Class9</a:t>
                      </a:r>
                      <a:endParaRPr lang="en-US" sz="12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Class10</a:t>
                      </a:r>
                      <a:endParaRPr lang="en-US" sz="12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Class11</a:t>
                      </a:r>
                      <a:endParaRPr lang="en-US" sz="12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447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Zero-Price Effect</a:t>
                      </a:r>
                      <a:endParaRPr lang="en-US" sz="12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$5.09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$2.16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$0.27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$0.22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$0.05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6390" algn="l"/>
                        </a:tabLs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1688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Class Probability</a:t>
                      </a:r>
                      <a:endParaRPr lang="en-US" sz="12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0.06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0.37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0.11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0.04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0.15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0.05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0.06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0.07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0.02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0.05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0.01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31121"/>
                  </a:ext>
                </a:extLst>
              </a:tr>
              <a:tr h="190500">
                <a:tc gridSpan="1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 denotes that no zero-price effect was calculated due to economic inconsistencies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429498"/>
                  </a:ext>
                </a:extLst>
              </a:tr>
            </a:tbl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01D4396-432D-4F2F-A8EC-50C4F940858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04870565"/>
              </p:ext>
            </p:extLst>
          </p:nvPr>
        </p:nvGraphicFramePr>
        <p:xfrm>
          <a:off x="3127375" y="2264834"/>
          <a:ext cx="5937250" cy="571500"/>
        </p:xfrm>
        <a:graphic>
          <a:graphicData uri="http://schemas.openxmlformats.org/drawingml/2006/table">
            <a:tbl>
              <a:tblPr firstRow="1" firstCol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308183313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33555722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64490418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83307889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815643029"/>
                    </a:ext>
                  </a:extLst>
                </a:gridCol>
                <a:gridCol w="725170">
                  <a:extLst>
                    <a:ext uri="{9D8B030D-6E8A-4147-A177-3AD203B41FA5}">
                      <a16:colId xmlns:a16="http://schemas.microsoft.com/office/drawing/2014/main" val="322280183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Class1</a:t>
                      </a:r>
                      <a:endParaRPr lang="en-US" sz="12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Class3</a:t>
                      </a:r>
                      <a:endParaRPr lang="en-US" sz="12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Class2</a:t>
                      </a:r>
                      <a:endParaRPr lang="en-US" sz="12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Class4</a:t>
                      </a:r>
                      <a:endParaRPr lang="en-US" sz="12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Class5</a:t>
                      </a:r>
                      <a:endParaRPr lang="en-US" sz="12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6737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Zero-Price Effect</a:t>
                      </a:r>
                      <a:endParaRPr lang="en-US" sz="12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$1.04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$0.75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$0.67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$0.48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$0.39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3204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Class Probability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0.44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0.16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0.07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0.14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23012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A598BB2-5EF2-4CC0-B534-307A5CBF8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580845"/>
              </p:ext>
            </p:extLst>
          </p:nvPr>
        </p:nvGraphicFramePr>
        <p:xfrm>
          <a:off x="2945130" y="5200806"/>
          <a:ext cx="6301740" cy="762000"/>
        </p:xfrm>
        <a:graphic>
          <a:graphicData uri="http://schemas.openxmlformats.org/drawingml/2006/table">
            <a:tbl>
              <a:tblPr firstRow="1" firstCol="1" bandRow="1"/>
              <a:tblGrid>
                <a:gridCol w="1181100">
                  <a:extLst>
                    <a:ext uri="{9D8B030D-6E8A-4147-A177-3AD203B41FA5}">
                      <a16:colId xmlns:a16="http://schemas.microsoft.com/office/drawing/2014/main" val="230002720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14396070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97005227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3754128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4309407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40916533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258575049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05114169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7068661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Class5</a:t>
                      </a:r>
                      <a:endParaRPr lang="en-US" sz="12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Class3</a:t>
                      </a:r>
                      <a:endParaRPr lang="en-US" sz="12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Class4</a:t>
                      </a:r>
                      <a:endParaRPr lang="en-US" sz="12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Class1</a:t>
                      </a:r>
                      <a:endParaRPr lang="en-US" sz="12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Class7</a:t>
                      </a:r>
                      <a:endParaRPr lang="en-US" sz="12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Class2</a:t>
                      </a:r>
                      <a:endParaRPr lang="en-US" sz="12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Class6</a:t>
                      </a:r>
                      <a:endParaRPr lang="en-US" sz="12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Class8</a:t>
                      </a:r>
                      <a:endParaRPr lang="en-US" sz="12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2613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Zero-Price Effect</a:t>
                      </a:r>
                      <a:endParaRPr lang="en-US" sz="12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$4.05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$2.26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$0.88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$0.23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$0.20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$0.12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048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Class Probability</a:t>
                      </a:r>
                      <a:endParaRPr lang="en-US" sz="1200" b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0.07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0.42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0.13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0.13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0.04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0.06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0.14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0.01</a:t>
                      </a:r>
                      <a:endParaRPr lang="en-US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362983"/>
                  </a:ext>
                </a:extLst>
              </a:tr>
              <a:tr h="190500">
                <a:tc gridSpan="9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Helvetica Neue"/>
                          <a:cs typeface="Times New Roman" panose="02020603050405020304" pitchFamily="18" charset="0"/>
                        </a:rPr>
                        <a:t>-- denotes that no zero-price effect was calculated due to non-attendance on the free or price attribute</a:t>
                      </a:r>
                      <a:endParaRPr lang="en-US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Helvetica Neue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21936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E8D1082-67E3-41FB-AA46-030BB08EE4AC}"/>
              </a:ext>
            </a:extLst>
          </p:cNvPr>
          <p:cNvSpPr txBox="1"/>
          <p:nvPr/>
        </p:nvSpPr>
        <p:spPr>
          <a:xfrm>
            <a:off x="3127375" y="1895502"/>
            <a:ext cx="593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Economical Consistent Best BIC Model (Mean ZPE = $1.13)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78DE31-0350-48D9-BFED-67FBEF91B2BD}"/>
              </a:ext>
            </a:extLst>
          </p:cNvPr>
          <p:cNvSpPr txBox="1"/>
          <p:nvPr/>
        </p:nvSpPr>
        <p:spPr>
          <a:xfrm>
            <a:off x="3157855" y="3315885"/>
            <a:ext cx="593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Best BIC Model (Mean ZPE = $0.79)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FBD808-824F-40DD-9D61-560E226E1D5A}"/>
              </a:ext>
            </a:extLst>
          </p:cNvPr>
          <p:cNvSpPr txBox="1"/>
          <p:nvPr/>
        </p:nvSpPr>
        <p:spPr>
          <a:xfrm>
            <a:off x="3127375" y="4831474"/>
            <a:ext cx="593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Attribute Non-Attendance Model (Mean ZPE = $1.39)</a:t>
            </a:r>
          </a:p>
        </p:txBody>
      </p:sp>
    </p:spTree>
    <p:extLst>
      <p:ext uri="{BB962C8B-B14F-4D97-AF65-F5344CB8AC3E}">
        <p14:creationId xmlns:p14="http://schemas.microsoft.com/office/powerpoint/2010/main" val="84325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33"/>
    </mc:Choice>
    <mc:Fallback xmlns="">
      <p:transition spd="slow" advTm="6823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7F9BE-C1DA-4981-9E81-F122B5793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5565F-8AFC-44B0-9753-317C9D283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Best BIC Model (Mean ZPE = $1.13)</a:t>
            </a:r>
          </a:p>
          <a:p>
            <a:pPr lvl="1"/>
            <a:r>
              <a:rPr lang="en-US" dirty="0"/>
              <a:t>Most conservative in modeling assumption, limited assumption on form of heterogeneity (but possible it is taking non-attendance into account)</a:t>
            </a:r>
          </a:p>
          <a:p>
            <a:r>
              <a:rPr lang="en-US" dirty="0"/>
              <a:t>Economical Consistent BIC Model (Mean ZPE = $0.79)</a:t>
            </a:r>
          </a:p>
          <a:p>
            <a:pPr lvl="1"/>
            <a:r>
              <a:rPr lang="en-US" dirty="0"/>
              <a:t>Simplest formulation, use if confident zero-price effect is likely across whole population</a:t>
            </a:r>
          </a:p>
          <a:p>
            <a:r>
              <a:rPr lang="en-US" dirty="0"/>
              <a:t>Attribute Non-Attendance Model (Mean ZPE = $1.39)</a:t>
            </a:r>
          </a:p>
          <a:p>
            <a:pPr lvl="1"/>
            <a:r>
              <a:rPr lang="en-US" dirty="0"/>
              <a:t>Most explicitly behaviorally sound model, suggests that 14% of population have no zero-price effect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10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39"/>
    </mc:Choice>
    <mc:Fallback xmlns="">
      <p:transition spd="slow" advTm="6163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705A7-143D-442F-A94B-5CD14CBB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CD4AA-8FCD-4350-96CA-5CEEB2757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present a first national US estimate of the zero-price effect in EV charging</a:t>
            </a:r>
          </a:p>
          <a:p>
            <a:pPr lvl="1"/>
            <a:r>
              <a:rPr lang="en-US" dirty="0"/>
              <a:t>Survey found evidence supportive of a zero-price effect in charging behavior</a:t>
            </a:r>
          </a:p>
          <a:p>
            <a:r>
              <a:rPr lang="en-US" dirty="0"/>
              <a:t>Willingness-to-Pay values found seem reasonable</a:t>
            </a:r>
          </a:p>
          <a:p>
            <a:pPr lvl="1"/>
            <a:r>
              <a:rPr lang="en-US" dirty="0"/>
              <a:t>Value of time is within range of the wage rate</a:t>
            </a:r>
          </a:p>
          <a:p>
            <a:pPr lvl="1"/>
            <a:r>
              <a:rPr lang="en-US" dirty="0"/>
              <a:t>Increases confidence that zero-price effect is at correct order of magnitude</a:t>
            </a:r>
          </a:p>
          <a:p>
            <a:r>
              <a:rPr lang="en-US" dirty="0"/>
              <a:t>We attempted to account for sociodemographic differences in class membership but found no strong relationships</a:t>
            </a:r>
          </a:p>
          <a:p>
            <a:pPr lvl="1"/>
            <a:r>
              <a:rPr lang="en-US" dirty="0"/>
              <a:t>Also possible to do post-hoc and analyze the distribution of attributes across the classes by likelihood of being in a class (by respondent’s actual choice)</a:t>
            </a:r>
          </a:p>
        </p:txBody>
      </p:sp>
    </p:spTree>
    <p:extLst>
      <p:ext uri="{BB962C8B-B14F-4D97-AF65-F5344CB8AC3E}">
        <p14:creationId xmlns:p14="http://schemas.microsoft.com/office/powerpoint/2010/main" val="191000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79"/>
    </mc:Choice>
    <mc:Fallback xmlns="">
      <p:transition spd="slow" advTm="6107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00C0E-468C-43F2-A533-C5B65554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19068-19E6-402E-92E7-8C497D571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Team</a:t>
            </a:r>
          </a:p>
          <a:p>
            <a:pPr lvl="1"/>
            <a:r>
              <a:rPr lang="en-US" dirty="0"/>
              <a:t>Nameetha Ramachandra</a:t>
            </a:r>
          </a:p>
          <a:p>
            <a:pPr lvl="1"/>
            <a:r>
              <a:rPr lang="en-US" dirty="0"/>
              <a:t>Madisen Kerr</a:t>
            </a:r>
          </a:p>
          <a:p>
            <a:r>
              <a:rPr lang="en-US" dirty="0"/>
              <a:t>Funding Sources</a:t>
            </a:r>
          </a:p>
          <a:p>
            <a:pPr lvl="1"/>
            <a:r>
              <a:rPr lang="en-US" dirty="0"/>
              <a:t>Transportation Energy Evolution Modeling (TEEM), Oak Ridge National Laboratory</a:t>
            </a:r>
          </a:p>
          <a:p>
            <a:pPr lvl="1"/>
            <a:r>
              <a:rPr lang="en-US" dirty="0"/>
              <a:t>Support provided by the Center for Teaching Old Models New Tricks (TOMNET), a University Transportation Center sponsored by the US Department of Transportation through Grant No. 69A3551747116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B970078-4A90-406D-81EB-0CC5DA86DFD4}"/>
                  </a:ext>
                </a:extLst>
              </p14:cNvPr>
              <p14:cNvContentPartPr/>
              <p14:nvPr/>
            </p14:nvContentPartPr>
            <p14:xfrm>
              <a:off x="9948523" y="4798684"/>
              <a:ext cx="1908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B970078-4A90-406D-81EB-0CC5DA86DFD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30523" y="4781044"/>
                <a:ext cx="5472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16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13"/>
    </mc:Choice>
    <mc:Fallback xmlns="">
      <p:transition spd="slow" advTm="2101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722CE-96BC-42F1-A0BE-1C263A668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A87BA-5826-4E24-A76F-62A348894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Benefit-Cost Analysis</a:t>
            </a:r>
          </a:p>
          <a:p>
            <a:pPr lvl="1"/>
            <a:r>
              <a:rPr lang="en-US" dirty="0"/>
              <a:t>We provide assistance to value the benefit given from a full discount versus partial discount</a:t>
            </a:r>
          </a:p>
          <a:p>
            <a:pPr lvl="1"/>
            <a:r>
              <a:rPr lang="en-US" dirty="0"/>
              <a:t>Partial discounts that reduce the price below the ZPE are less efficient than full discounting (i.e., more consumer surplus achieved by making it free)</a:t>
            </a:r>
          </a:p>
          <a:p>
            <a:r>
              <a:rPr lang="en-US" dirty="0"/>
              <a:t>Equity Analysis</a:t>
            </a:r>
          </a:p>
          <a:p>
            <a:pPr lvl="1"/>
            <a:r>
              <a:rPr lang="en-US" dirty="0"/>
              <a:t>Contrasting purchase and usage incentives</a:t>
            </a:r>
          </a:p>
          <a:p>
            <a:r>
              <a:rPr lang="en-US" dirty="0"/>
              <a:t>Future Research</a:t>
            </a:r>
          </a:p>
          <a:p>
            <a:pPr lvl="1"/>
            <a:r>
              <a:rPr lang="en-US" dirty="0"/>
              <a:t>Scenario Changes in Charger Choice Experiment (e.g. add time constraints)</a:t>
            </a:r>
          </a:p>
          <a:p>
            <a:pPr lvl="1"/>
            <a:r>
              <a:rPr lang="en-US" dirty="0"/>
              <a:t>Analysis of Vehicle Choice Bundle Experiment</a:t>
            </a:r>
          </a:p>
          <a:p>
            <a:pPr lvl="1"/>
            <a:r>
              <a:rPr lang="en-US" dirty="0"/>
              <a:t>Continuous Random Parameters Approach</a:t>
            </a:r>
          </a:p>
        </p:txBody>
      </p:sp>
    </p:spTree>
    <p:extLst>
      <p:ext uri="{BB962C8B-B14F-4D97-AF65-F5344CB8AC3E}">
        <p14:creationId xmlns:p14="http://schemas.microsoft.com/office/powerpoint/2010/main" val="317462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791"/>
    </mc:Choice>
    <mc:Fallback xmlns="">
      <p:transition spd="slow" advTm="9279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AF25F-3468-49CE-81B0-CD06DBEA3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5BF57-8E42-4DB2-8161-E2A3176D8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Robinson, A. P., Blythe, P. T., Bell, M. C., </a:t>
            </a:r>
            <a:r>
              <a:rPr lang="en-US" dirty="0" err="1"/>
              <a:t>Hübner</a:t>
            </a:r>
            <a:r>
              <a:rPr lang="en-US" dirty="0"/>
              <a:t>, Y., &amp; Hill, G. A. (2013). Analysis of electric vehicle driver recharging demand profiles and subsequent impacts on the carbon content of electric vehicle trips. </a:t>
            </a:r>
            <a:r>
              <a:rPr lang="en-US" i="1" dirty="0"/>
              <a:t>Energy Policy</a:t>
            </a:r>
            <a:r>
              <a:rPr lang="en-US" dirty="0"/>
              <a:t>, </a:t>
            </a:r>
            <a:r>
              <a:rPr lang="en-US" i="1" dirty="0"/>
              <a:t>61</a:t>
            </a:r>
            <a:r>
              <a:rPr lang="en-US" dirty="0"/>
              <a:t>, 337-348. </a:t>
            </a:r>
          </a:p>
          <a:p>
            <a:pPr lvl="0"/>
            <a:r>
              <a:rPr lang="en-US" dirty="0"/>
              <a:t>Saxton, T. (2012) Are Taxpayer and Private Dollars Creating Effective Electric Vehicle Infrastructure? In: Electric Vehicle Symposium 26. Los Angeles, CA.</a:t>
            </a:r>
          </a:p>
          <a:p>
            <a:pPr lvl="0"/>
            <a:r>
              <a:rPr lang="en-US" dirty="0"/>
              <a:t>Nicholas, M. A., &amp; Tal, G. (2013). Charging for Charging: Increasing the Availability of Charging Through Pricing</a:t>
            </a:r>
            <a:r>
              <a:rPr lang="en-US" i="1" dirty="0"/>
              <a:t>. </a:t>
            </a:r>
            <a:r>
              <a:rPr lang="en-US" dirty="0"/>
              <a:t>Institute of Transportation Studies, University of California, Davis, Working Paper (No. UCD-ITS-WP-13-02).</a:t>
            </a:r>
          </a:p>
          <a:p>
            <a:pPr lvl="0"/>
            <a:r>
              <a:rPr lang="en-US" dirty="0" err="1"/>
              <a:t>Zoepf</a:t>
            </a:r>
            <a:r>
              <a:rPr lang="en-US" dirty="0"/>
              <a:t>, S., </a:t>
            </a:r>
            <a:r>
              <a:rPr lang="en-US" dirty="0" err="1"/>
              <a:t>MacKenzie</a:t>
            </a:r>
            <a:r>
              <a:rPr lang="en-US" dirty="0"/>
              <a:t>, D., Keith, D., &amp; </a:t>
            </a:r>
            <a:r>
              <a:rPr lang="en-US" dirty="0" err="1"/>
              <a:t>Chernicoff</a:t>
            </a:r>
            <a:r>
              <a:rPr lang="en-US" dirty="0"/>
              <a:t>, W. (2013). Charging Choices and Fuel Displacement in a Large-Scale Demonstration of Plug-In Hybrid Electric Vehicles. </a:t>
            </a:r>
            <a:r>
              <a:rPr lang="en-US" i="1" dirty="0"/>
              <a:t>Transportation Research Record: Journal of the Transportation Research Board</a:t>
            </a:r>
            <a:r>
              <a:rPr lang="en-US" dirty="0"/>
              <a:t>, (2385), 1-10.</a:t>
            </a:r>
          </a:p>
          <a:p>
            <a:pPr lvl="0"/>
            <a:r>
              <a:rPr lang="en-US" dirty="0" err="1"/>
              <a:t>Daina</a:t>
            </a:r>
            <a:r>
              <a:rPr lang="en-US" dirty="0"/>
              <a:t>, N. (2014). </a:t>
            </a:r>
            <a:r>
              <a:rPr lang="en-US" i="1" dirty="0"/>
              <a:t>Modelling electric vehicle use and charging behavior. </a:t>
            </a:r>
            <a:r>
              <a:rPr lang="en-US" dirty="0"/>
              <a:t>(Doctoral dissertation, Imperial College London).</a:t>
            </a:r>
          </a:p>
          <a:p>
            <a:pPr lvl="0"/>
            <a:r>
              <a:rPr lang="en-US" dirty="0"/>
              <a:t>Wen, Y., </a:t>
            </a:r>
            <a:r>
              <a:rPr lang="en-US" dirty="0" err="1"/>
              <a:t>MacKenzie</a:t>
            </a:r>
            <a:r>
              <a:rPr lang="en-US" dirty="0"/>
              <a:t>, D., &amp; Keith, D. R. (2016). Modeling the Charging Choices of Battery Electric Vehicle Drivers by Using Stated Preference Data. </a:t>
            </a:r>
            <a:r>
              <a:rPr lang="en-US" i="1" dirty="0"/>
              <a:t>Transportation Research Record: Journal of the Transportation Research Board</a:t>
            </a:r>
            <a:r>
              <a:rPr lang="en-US" dirty="0"/>
              <a:t>, (2572), 47-55.</a:t>
            </a:r>
          </a:p>
          <a:p>
            <a:r>
              <a:rPr lang="en-US" dirty="0" err="1"/>
              <a:t>Latinopoulos</a:t>
            </a:r>
            <a:r>
              <a:rPr lang="en-US" dirty="0"/>
              <a:t>, C., Sivakumar, A., </a:t>
            </a:r>
            <a:r>
              <a:rPr lang="en-US" dirty="0" err="1"/>
              <a:t>Polak</a:t>
            </a:r>
            <a:r>
              <a:rPr lang="en-US" dirty="0"/>
              <a:t>, J., 2017. Modeling Electric Vehicle Charging Behavior: What Is the Relationship Between Charging Location, Driving Distance, and Range Anxiety? </a:t>
            </a:r>
            <a:r>
              <a:rPr lang="en-US" i="1" dirty="0"/>
              <a:t>Transportation Research Board, 96th Annual Meeting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869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"/>
    </mc:Choice>
    <mc:Fallback xmlns="">
      <p:transition spd="slow" advTm="31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4142A-5F91-4B18-984C-931A24027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5C4F5-0433-417B-8DA3-1D16BABCA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 err="1"/>
              <a:t>Ariely</a:t>
            </a:r>
            <a:r>
              <a:rPr lang="en-US" dirty="0"/>
              <a:t>, D. (2008). </a:t>
            </a:r>
            <a:r>
              <a:rPr lang="en-US" i="1" dirty="0"/>
              <a:t>Predictably Irrational</a:t>
            </a:r>
            <a:r>
              <a:rPr lang="en-US" dirty="0"/>
              <a:t>. New York: HarperCollins.</a:t>
            </a:r>
          </a:p>
          <a:p>
            <a:pPr lvl="0"/>
            <a:r>
              <a:rPr lang="en-US" dirty="0" err="1"/>
              <a:t>Shampanier</a:t>
            </a:r>
            <a:r>
              <a:rPr lang="en-US" dirty="0"/>
              <a:t>, K., Mazar, N., &amp; </a:t>
            </a:r>
            <a:r>
              <a:rPr lang="en-US" dirty="0" err="1"/>
              <a:t>Ariely</a:t>
            </a:r>
            <a:r>
              <a:rPr lang="en-US" dirty="0"/>
              <a:t>, D. (2007). Zero as a special price: The true value of free products. </a:t>
            </a:r>
            <a:r>
              <a:rPr lang="en-US" i="1" dirty="0"/>
              <a:t>Marketing science</a:t>
            </a:r>
            <a:r>
              <a:rPr lang="en-US" dirty="0"/>
              <a:t>, </a:t>
            </a:r>
            <a:r>
              <a:rPr lang="en-US" i="1" dirty="0"/>
              <a:t>26</a:t>
            </a:r>
            <a:r>
              <a:rPr lang="en-US" dirty="0"/>
              <a:t>(6), 742-757.</a:t>
            </a:r>
          </a:p>
          <a:p>
            <a:pPr lvl="0"/>
            <a:r>
              <a:rPr lang="en-US" dirty="0" err="1"/>
              <a:t>Fruchter</a:t>
            </a:r>
            <a:r>
              <a:rPr lang="en-US" dirty="0"/>
              <a:t>, G. E., Gerstner, E., &amp; Dobson, P. W. (2011). Fee or free? How much to add on for an add-on. </a:t>
            </a:r>
            <a:r>
              <a:rPr lang="en-US" i="1" dirty="0"/>
              <a:t>Marketing Letters</a:t>
            </a:r>
            <a:r>
              <a:rPr lang="en-US" dirty="0"/>
              <a:t>, </a:t>
            </a:r>
            <a:r>
              <a:rPr lang="en-US" i="1" dirty="0"/>
              <a:t>22</a:t>
            </a:r>
            <a:r>
              <a:rPr lang="en-US" dirty="0"/>
              <a:t>(1), 65-78.</a:t>
            </a:r>
          </a:p>
          <a:p>
            <a:pPr lvl="0"/>
            <a:r>
              <a:rPr lang="en-US" dirty="0" err="1"/>
              <a:t>Nicolau</a:t>
            </a:r>
            <a:r>
              <a:rPr lang="en-US" dirty="0"/>
              <a:t>, J. L., &amp; Sellers, R. (2012). The free breakfast effect: an experimental approach to the zero price model in tourism. </a:t>
            </a:r>
            <a:r>
              <a:rPr lang="en-US" i="1" dirty="0"/>
              <a:t>Journal of Travel Research</a:t>
            </a:r>
            <a:r>
              <a:rPr lang="en-US" dirty="0"/>
              <a:t>, 51(3), 243-249.</a:t>
            </a:r>
          </a:p>
          <a:p>
            <a:pPr lvl="0"/>
            <a:r>
              <a:rPr lang="en-US" dirty="0"/>
              <a:t>Diamond, W. D. &amp; </a:t>
            </a:r>
            <a:r>
              <a:rPr lang="en-US" dirty="0" err="1"/>
              <a:t>Sanyal</a:t>
            </a:r>
            <a:r>
              <a:rPr lang="en-US" dirty="0"/>
              <a:t>, A. (1990). The effect of framing on the choice of supermarket coupons. </a:t>
            </a:r>
            <a:r>
              <a:rPr lang="en-US" i="1" dirty="0"/>
              <a:t>NA-Advances in Consumer Research Volume 17</a:t>
            </a:r>
            <a:r>
              <a:rPr lang="en-US" dirty="0"/>
              <a:t>: Eds. Goldberg, M.E., </a:t>
            </a:r>
            <a:r>
              <a:rPr lang="en-US" dirty="0" err="1"/>
              <a:t>Gorn</a:t>
            </a:r>
            <a:r>
              <a:rPr lang="en-US" dirty="0"/>
              <a:t>, G., &amp; </a:t>
            </a:r>
            <a:r>
              <a:rPr lang="en-US" dirty="0" err="1"/>
              <a:t>Pollay</a:t>
            </a:r>
            <a:r>
              <a:rPr lang="en-US" dirty="0"/>
              <a:t>, R.W. Provo, UT: Association for Consumer Research, 488-493.</a:t>
            </a:r>
          </a:p>
          <a:p>
            <a:pPr lvl="0"/>
            <a:r>
              <a:rPr lang="en-US" dirty="0"/>
              <a:t>Chandran, S., &amp; Morwitz, V. G. (2006). The price of “free”-</a:t>
            </a:r>
            <a:r>
              <a:rPr lang="en-US" dirty="0" err="1"/>
              <a:t>dom</a:t>
            </a:r>
            <a:r>
              <a:rPr lang="en-US" dirty="0"/>
              <a:t>: Consumer sensitivity to promotions with negative contextual influences. </a:t>
            </a:r>
            <a:r>
              <a:rPr lang="en-US" i="1" dirty="0"/>
              <a:t>Journal of Consumer Research</a:t>
            </a:r>
            <a:r>
              <a:rPr lang="en-US" dirty="0"/>
              <a:t>, </a:t>
            </a:r>
            <a:r>
              <a:rPr lang="en-US" i="1" dirty="0"/>
              <a:t>33</a:t>
            </a:r>
            <a:r>
              <a:rPr lang="en-US" dirty="0"/>
              <a:t>(3), 384-392.</a:t>
            </a:r>
          </a:p>
          <a:p>
            <a:pPr lvl="0"/>
            <a:r>
              <a:rPr lang="en-US" dirty="0"/>
              <a:t>Nunes, J. C., &amp; Park, C. W. (2003). Incommensurate resources: Not just more of the same. </a:t>
            </a:r>
            <a:r>
              <a:rPr lang="en-US" i="1" dirty="0"/>
              <a:t>Journal of Marketing Research</a:t>
            </a:r>
            <a:r>
              <a:rPr lang="en-US" dirty="0"/>
              <a:t>, </a:t>
            </a:r>
            <a:r>
              <a:rPr lang="en-US" i="1" dirty="0"/>
              <a:t>40</a:t>
            </a:r>
            <a:r>
              <a:rPr lang="en-US" dirty="0"/>
              <a:t>(1), 26-38.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7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"/>
    </mc:Choice>
    <mc:Fallback xmlns="">
      <p:transition spd="slow" advTm="40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2E556-5BFC-4A1F-8383-98F5E0CE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143D4-0F31-41EB-B6BA-34C6A88A9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 err="1"/>
              <a:t>Gaker</a:t>
            </a:r>
            <a:r>
              <a:rPr lang="en-US" dirty="0"/>
              <a:t>, D., Zheng, Y., &amp; Walker, J. (2010). Experimental economics in transportation: focus on social influences and provision of information. </a:t>
            </a:r>
            <a:r>
              <a:rPr lang="en-US" i="1" dirty="0"/>
              <a:t>Transportation Research Record: Journal of the Transportation Research Board</a:t>
            </a:r>
            <a:r>
              <a:rPr lang="en-US" dirty="0"/>
              <a:t>, (2156), 47-55.</a:t>
            </a:r>
          </a:p>
          <a:p>
            <a:pPr lvl="0"/>
            <a:r>
              <a:rPr lang="en-US" dirty="0" err="1"/>
              <a:t>Wolbertus</a:t>
            </a:r>
            <a:r>
              <a:rPr lang="en-US" dirty="0"/>
              <a:t>, R., </a:t>
            </a:r>
            <a:r>
              <a:rPr lang="en-US" dirty="0" err="1"/>
              <a:t>Kroesen</a:t>
            </a:r>
            <a:r>
              <a:rPr lang="en-US" dirty="0"/>
              <a:t>, M., van den Hoed, R., &amp; Chorus, C. G. (2018). Policy effects on charging behavior of electric vehicle owners and on purchase intentions of prospective owners: Natural and stated choice experiments. </a:t>
            </a:r>
            <a:r>
              <a:rPr lang="en-US" i="1" dirty="0"/>
              <a:t>Transportation Research Part D: Transport and Environment</a:t>
            </a:r>
            <a:r>
              <a:rPr lang="en-US" dirty="0"/>
              <a:t>, </a:t>
            </a:r>
            <a:r>
              <a:rPr lang="en-US" i="1" dirty="0"/>
              <a:t>62</a:t>
            </a:r>
            <a:r>
              <a:rPr lang="en-US" dirty="0"/>
              <a:t>, 283-297.</a:t>
            </a:r>
          </a:p>
          <a:p>
            <a:pPr lvl="0"/>
            <a:r>
              <a:rPr lang="en-US" dirty="0"/>
              <a:t>Darke, P. R., &amp; Chung, C. M. (2005). Effects of pricing and promotion on consumer perceptions: it depends on how you frame it. </a:t>
            </a:r>
            <a:r>
              <a:rPr lang="en-US" i="1" dirty="0"/>
              <a:t>Journal of Retailing</a:t>
            </a:r>
            <a:r>
              <a:rPr lang="en-US" dirty="0"/>
              <a:t>, </a:t>
            </a:r>
            <a:r>
              <a:rPr lang="en-US" i="1" dirty="0"/>
              <a:t>81</a:t>
            </a:r>
            <a:r>
              <a:rPr lang="en-US" dirty="0"/>
              <a:t>(1), 35-47.</a:t>
            </a:r>
          </a:p>
          <a:p>
            <a:pPr lvl="0"/>
            <a:r>
              <a:rPr lang="en-US" dirty="0" err="1"/>
              <a:t>Palmeira</a:t>
            </a:r>
            <a:r>
              <a:rPr lang="en-US" dirty="0"/>
              <a:t>, M. M., &amp; Srivastava, J. (2013). Free offer ≠ cheap product: A selective accessibility account on the valuation of free offers. </a:t>
            </a:r>
            <a:r>
              <a:rPr lang="en-US" i="1" dirty="0"/>
              <a:t>Journal of Consumer Research</a:t>
            </a:r>
            <a:r>
              <a:rPr lang="en-US" dirty="0"/>
              <a:t>, </a:t>
            </a:r>
            <a:r>
              <a:rPr lang="en-US" i="1" dirty="0"/>
              <a:t>40</a:t>
            </a:r>
            <a:r>
              <a:rPr lang="en-US" dirty="0"/>
              <a:t>(4), 644-656.</a:t>
            </a:r>
          </a:p>
          <a:p>
            <a:pPr lvl="0"/>
            <a:r>
              <a:rPr lang="en-US" dirty="0"/>
              <a:t>Chakraborty, D., Bunch, D. S., Lee, J. H., &amp; Tal, G. (2019). Demand drivers for charging infrastructure-charging behavior of plug-in electric vehicle commuters. </a:t>
            </a:r>
            <a:r>
              <a:rPr lang="en-US" i="1" dirty="0"/>
              <a:t>Transportation Research Part D: Transport and Environment</a:t>
            </a:r>
            <a:r>
              <a:rPr lang="en-US" dirty="0"/>
              <a:t>, </a:t>
            </a:r>
            <a:r>
              <a:rPr lang="en-US" i="1" dirty="0"/>
              <a:t>76</a:t>
            </a:r>
            <a:r>
              <a:rPr lang="en-US" dirty="0"/>
              <a:t>, 255-272.</a:t>
            </a:r>
          </a:p>
          <a:p>
            <a:pPr lvl="0"/>
            <a:r>
              <a:rPr lang="en-US" dirty="0"/>
              <a:t>Maness, M., &amp; Lin, Z. (2019). Free Charging: Exploratory Study of Its Impact on Electric Vehicle Sales and Energy. </a:t>
            </a:r>
            <a:r>
              <a:rPr lang="en-US" i="1" dirty="0"/>
              <a:t>Transportation Research Record</a:t>
            </a:r>
            <a:r>
              <a:rPr lang="en-US" dirty="0"/>
              <a:t>, 0361198119844966.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3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"/>
    </mc:Choice>
    <mc:Fallback xmlns="">
      <p:transition spd="slow" advTm="39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D717C-98B2-4900-BACC-98F86D7D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 for Listening!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B8ED3-B80A-4107-8574-DE8F57E83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/>
              <a:t>Divyamitra Mishra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Research Assistant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University of South Florida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Department of Civil and Environmental Engineering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divyamitra@usf.edu</a:t>
            </a:r>
          </a:p>
        </p:txBody>
      </p:sp>
    </p:spTree>
    <p:extLst>
      <p:ext uri="{BB962C8B-B14F-4D97-AF65-F5344CB8AC3E}">
        <p14:creationId xmlns:p14="http://schemas.microsoft.com/office/powerpoint/2010/main" val="18402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8"/>
    </mc:Choice>
    <mc:Fallback xmlns="">
      <p:transition spd="slow" advTm="9298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Choice of Two Goods Under a Zero Price Effect with Constant Difference in Goods Prices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0086008-9DFA-4331-B969-6B1A1CD36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90"/>
          <a:stretch/>
        </p:blipFill>
        <p:spPr bwMode="auto">
          <a:xfrm>
            <a:off x="3104023" y="2003546"/>
            <a:ext cx="5983954" cy="411480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B22131-6D39-4EF5-8AD1-E6E03ECAE87B}"/>
              </a:ext>
            </a:extLst>
          </p:cNvPr>
          <p:cNvSpPr txBox="1"/>
          <p:nvPr/>
        </p:nvSpPr>
        <p:spPr>
          <a:xfrm>
            <a:off x="32657" y="5952991"/>
            <a:ext cx="847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Maness and Lin (2019)</a:t>
            </a:r>
          </a:p>
        </p:txBody>
      </p:sp>
    </p:spTree>
    <p:extLst>
      <p:ext uri="{BB962C8B-B14F-4D97-AF65-F5344CB8AC3E}">
        <p14:creationId xmlns:p14="http://schemas.microsoft.com/office/powerpoint/2010/main" val="344040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76"/>
    </mc:Choice>
    <mc:Fallback xmlns="">
      <p:transition spd="slow" advTm="24376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Past Research: Exploratory GHG Emission Analysis – Modeling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Electricity Cost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𝑡𝑜𝑡𝑎𝑙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𝑑𝑟𝑖𝑣𝑒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𝑓𝑟𝑒𝑒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𝑐h𝑎𝑟𝑔𝑒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𝑓𝑟𝑒𝑒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𝑓𝑟𝑒𝑒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⋅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𝑓𝑟𝑒𝑒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400" dirty="0"/>
                  <a:t>All out-of-home charging events at free charging infrastructure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𝑓𝑟𝑒𝑒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i="1" dirty="0">
                        <a:latin typeface="Cambria Math"/>
                      </a:rPr>
                      <m:t>56.33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i="0" dirty="0"/>
                      <m:t>events</m:t>
                    </m:r>
                    <m:r>
                      <m:rPr>
                        <m:nor/>
                      </m:rPr>
                      <a:rPr lang="en-US" sz="2000" i="0" dirty="0"/>
                      <m:t> / </m:t>
                    </m:r>
                    <m:r>
                      <m:rPr>
                        <m:nor/>
                      </m:rPr>
                      <a:rPr lang="en-US" sz="2000" i="0" dirty="0"/>
                      <m:t>year</m:t>
                    </m:r>
                    <m:r>
                      <m:rPr>
                        <m:nor/>
                      </m:rPr>
                      <a:rPr lang="en-US" sz="2000" i="0" dirty="0"/>
                      <m:t> / </m:t>
                    </m:r>
                    <m:r>
                      <m:rPr>
                        <m:nor/>
                      </m:rPr>
                      <a:rPr lang="en-US" sz="2000" i="0" dirty="0"/>
                      <m:t>vehicle</m:t>
                    </m:r>
                  </m:oMath>
                </a14:m>
                <a:endParaRPr lang="en-US" sz="2000" dirty="0"/>
              </a:p>
              <a:p>
                <a:r>
                  <a:rPr lang="en-US" sz="2400" dirty="0"/>
                  <a:t>Electricity consumed is time dependent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𝑓𝑟𝑒𝑒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𝑐h𝑎𝑟𝑔𝑒</m:t>
                        </m:r>
                      </m:sub>
                    </m:sSub>
                    <m:r>
                      <a:rPr lang="en-US" sz="2000" b="0" i="1" dirty="0" smtClean="0">
                        <a:latin typeface="Cambria Math"/>
                      </a:rPr>
                      <m:t>=</m:t>
                    </m:r>
                    <m:r>
                      <a:rPr lang="en-US" sz="2000" i="1" dirty="0" smtClean="0">
                        <a:latin typeface="Cambria Math"/>
                      </a:rPr>
                      <m:t>8.42 </m:t>
                    </m:r>
                    <m:r>
                      <m:rPr>
                        <m:nor/>
                      </m:rPr>
                      <a:rPr lang="en-US" sz="2000" i="0" dirty="0" smtClean="0">
                        <a:latin typeface="Cambria Math"/>
                      </a:rPr>
                      <m:t>kWh</m:t>
                    </m:r>
                    <m:r>
                      <m:rPr>
                        <m:nor/>
                      </m:rPr>
                      <a:rPr lang="en-US" sz="2000" i="0" dirty="0" smtClean="0">
                        <a:latin typeface="Cambria Math"/>
                      </a:rPr>
                      <m:t> / </m:t>
                    </m:r>
                    <m:r>
                      <m:rPr>
                        <m:nor/>
                      </m:rPr>
                      <a:rPr lang="en-US" sz="2000" i="0" dirty="0" smtClean="0">
                        <a:latin typeface="Cambria Math"/>
                      </a:rPr>
                      <m:t>event</m:t>
                    </m:r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</m:oMath>
                </a14:m>
                <a:endParaRPr lang="en-US" sz="2000" dirty="0"/>
              </a:p>
              <a:p>
                <a:r>
                  <a:rPr lang="en-US" sz="2400" dirty="0"/>
                  <a:t>Constant Value of Free Charging</a:t>
                </a:r>
              </a:p>
              <a:p>
                <a:pPr lvl="1"/>
                <a:r>
                  <a:rPr lang="en-US" sz="1800" dirty="0"/>
                  <a:t>This valuation occurs at each out-of-home charging event</a:t>
                </a:r>
              </a:p>
              <a:p>
                <a:pPr lvl="1"/>
                <a:r>
                  <a:rPr lang="en-US" sz="1800" dirty="0"/>
                  <a:t>Using value of avoiding tolls as a first estimate of value of free charging: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800" b="0" i="1" dirty="0" smtClean="0">
                            <a:latin typeface="Cambria Math"/>
                          </a:rPr>
                          <m:t>𝑓𝑟𝑒𝑒</m:t>
                        </m:r>
                      </m:sub>
                    </m:sSub>
                    <m:r>
                      <a:rPr lang="en-US" sz="1800" b="0" i="1" dirty="0" smtClean="0">
                        <a:latin typeface="Cambria Math"/>
                      </a:rPr>
                      <m:t>=</m:t>
                    </m:r>
                    <m:r>
                      <a:rPr lang="en-US" sz="1800" i="1" dirty="0" smtClean="0">
                        <a:latin typeface="Cambria Math"/>
                      </a:rPr>
                      <m:t>$0.50 </m:t>
                    </m:r>
                  </m:oMath>
                </a14:m>
                <a:r>
                  <a:rPr lang="en-US" sz="1800" dirty="0"/>
                  <a:t>(</a:t>
                </a:r>
                <a:r>
                  <a:rPr lang="en-US" sz="1800" dirty="0" err="1"/>
                  <a:t>Gaker</a:t>
                </a:r>
                <a:r>
                  <a:rPr lang="en-US" sz="1800" dirty="0"/>
                  <a:t> et al. 2011)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17" t="-1890" b="-7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A4D7DE5-21D3-4E44-BDDA-E87A57D41ED9}"/>
              </a:ext>
            </a:extLst>
          </p:cNvPr>
          <p:cNvSpPr txBox="1"/>
          <p:nvPr/>
        </p:nvSpPr>
        <p:spPr>
          <a:xfrm>
            <a:off x="32657" y="5952991"/>
            <a:ext cx="847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Maness and Lin (2019)</a:t>
            </a:r>
          </a:p>
        </p:txBody>
      </p:sp>
    </p:spTree>
    <p:extLst>
      <p:ext uri="{BB962C8B-B14F-4D97-AF65-F5344CB8AC3E}">
        <p14:creationId xmlns:p14="http://schemas.microsoft.com/office/powerpoint/2010/main" val="401970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"/>
    </mc:Choice>
    <mc:Fallback xmlns="">
      <p:transition spd="slow" advTm="205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1C5F6-801B-4CF1-97F0-2D3C4251F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Research:</a:t>
            </a:r>
            <a:br>
              <a:rPr lang="en-US" dirty="0"/>
            </a:br>
            <a:r>
              <a:rPr lang="en-US" dirty="0"/>
              <a:t>Scenario Descriptions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4AABF08-35B6-4AF3-918F-F7EC15477EE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788" y="1846263"/>
          <a:ext cx="9904425" cy="2974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5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2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2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44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70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Scenario #</a:t>
                      </a:r>
                      <a:endParaRPr lang="en-US" sz="18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Free Charging Policy</a:t>
                      </a:r>
                      <a:endParaRPr lang="en-US" sz="18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Battery Technology</a:t>
                      </a:r>
                      <a:endParaRPr lang="en-US" sz="18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Value of a Free Charge</a:t>
                      </a:r>
                      <a:endParaRPr lang="en-US" sz="18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Policy Time Scale</a:t>
                      </a:r>
                      <a:endParaRPr lang="en-US" sz="18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5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</a:t>
                      </a:r>
                      <a:endParaRPr lang="en-US" sz="18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Base</a:t>
                      </a:r>
                      <a:endParaRPr lang="en-US" sz="18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N/A</a:t>
                      </a:r>
                      <a:endParaRPr lang="en-US" sz="18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N/A</a:t>
                      </a:r>
                      <a:endParaRPr lang="en-US" sz="18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5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Yes, Public</a:t>
                      </a:r>
                      <a:endParaRPr lang="en-US" sz="18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Base</a:t>
                      </a:r>
                      <a:endParaRPr lang="en-US" sz="18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$0.00</a:t>
                      </a:r>
                      <a:endParaRPr lang="en-US" sz="18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2020-2029</a:t>
                      </a:r>
                      <a:endParaRPr lang="en-US" sz="18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5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Yes, Public</a:t>
                      </a:r>
                      <a:endParaRPr lang="en-US" sz="18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Base</a:t>
                      </a:r>
                      <a:endParaRPr lang="en-US" sz="18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$1.00</a:t>
                      </a:r>
                      <a:endParaRPr lang="en-US" sz="18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2020-2029</a:t>
                      </a:r>
                      <a:endParaRPr lang="en-US" sz="18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5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Yes, All</a:t>
                      </a:r>
                      <a:endParaRPr lang="en-US" sz="18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Base</a:t>
                      </a:r>
                      <a:endParaRPr lang="en-US" sz="18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$0.00</a:t>
                      </a:r>
                      <a:endParaRPr lang="en-US" sz="18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2020-2029</a:t>
                      </a:r>
                      <a:endParaRPr lang="en-US" sz="18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5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</a:t>
                      </a:r>
                      <a:endParaRPr lang="en-US" sz="18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Accelerated</a:t>
                      </a:r>
                      <a:endParaRPr lang="en-US" sz="18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N/A</a:t>
                      </a:r>
                      <a:endParaRPr lang="en-US" sz="18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N/A</a:t>
                      </a:r>
                      <a:endParaRPr lang="en-US" sz="18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5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Yes, Public</a:t>
                      </a:r>
                      <a:endParaRPr lang="en-US" sz="18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Accelerated</a:t>
                      </a:r>
                      <a:endParaRPr lang="en-US" sz="18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$0.00</a:t>
                      </a:r>
                      <a:endParaRPr lang="en-US" sz="18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2020-2029</a:t>
                      </a:r>
                      <a:endParaRPr lang="en-US" sz="18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5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</a:t>
                      </a:r>
                      <a:endParaRPr lang="en-US" sz="18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Yes, Public</a:t>
                      </a:r>
                      <a:endParaRPr lang="en-US" sz="18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Accelerated</a:t>
                      </a:r>
                      <a:endParaRPr lang="en-US" sz="18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$1.00</a:t>
                      </a:r>
                      <a:endParaRPr lang="en-US" sz="18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2020-2029</a:t>
                      </a:r>
                      <a:endParaRPr lang="en-US" sz="18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5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Yes, All</a:t>
                      </a:r>
                      <a:endParaRPr lang="en-US" sz="18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Accelerated</a:t>
                      </a:r>
                      <a:endParaRPr lang="en-US" sz="18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$0.00</a:t>
                      </a:r>
                      <a:endParaRPr lang="en-US" sz="18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2020-2029</a:t>
                      </a:r>
                      <a:endParaRPr lang="en-US" sz="18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3F993A4-95D9-4BDF-8FE1-BFF57BD057DB}"/>
              </a:ext>
            </a:extLst>
          </p:cNvPr>
          <p:cNvSpPr txBox="1"/>
          <p:nvPr/>
        </p:nvSpPr>
        <p:spPr>
          <a:xfrm>
            <a:off x="32657" y="5961155"/>
            <a:ext cx="847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Maness and Lin (2019)</a:t>
            </a:r>
          </a:p>
        </p:txBody>
      </p:sp>
    </p:spTree>
    <p:extLst>
      <p:ext uri="{BB962C8B-B14F-4D97-AF65-F5344CB8AC3E}">
        <p14:creationId xmlns:p14="http://schemas.microsoft.com/office/powerpoint/2010/main" val="3543011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B73E9-3A43-49CA-A86E-C94D92443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Research:</a:t>
            </a:r>
            <a:br>
              <a:rPr lang="en-US" dirty="0"/>
            </a:br>
            <a:r>
              <a:rPr lang="en-US" dirty="0"/>
              <a:t>Subsidy Cost and Benefits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E1686A7-CC70-4E41-88DF-F13485A495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6772" y="1952593"/>
          <a:ext cx="11118457" cy="344982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83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37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37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37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37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837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8375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</a:t>
                      </a:r>
                      <a:endParaRPr lang="en-US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Value of Free Charging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Subsidy Cost</a:t>
                      </a:r>
                      <a:endParaRPr lang="en-US" sz="24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(Millions)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Standard Decarbonization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Accelerated Decarbonization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Cost ($) per 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Additional PEV Sold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Cost ($) per 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Metric Ton CO</a:t>
                      </a:r>
                      <a:r>
                        <a:rPr lang="en-US" sz="1600" baseline="-25000">
                          <a:effectLst/>
                        </a:rPr>
                        <a:t>2</a:t>
                      </a:r>
                      <a:r>
                        <a:rPr lang="en-US" sz="1600">
                          <a:effectLst/>
                        </a:rPr>
                        <a:t> Saved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Cost ($) per 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Additional PEV Sold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Cost ($) per </a:t>
                      </a:r>
                      <a:br>
                        <a:rPr lang="en-US" sz="1600">
                          <a:effectLst/>
                        </a:rPr>
                      </a:br>
                      <a:r>
                        <a:rPr lang="en-US" sz="1600">
                          <a:effectLst/>
                        </a:rPr>
                        <a:t>Metric Ton CO</a:t>
                      </a:r>
                      <a:r>
                        <a:rPr lang="en-US" sz="1600" baseline="-25000">
                          <a:effectLst/>
                        </a:rPr>
                        <a:t>2</a:t>
                      </a:r>
                      <a:r>
                        <a:rPr lang="en-US" sz="1600">
                          <a:effectLst/>
                        </a:rPr>
                        <a:t> Saved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2020 -2029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2020 -2050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2020 -2029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2020 -2050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2020 -2029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2020 -2050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2020 -2029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2020 -2050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--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--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--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--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--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--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--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--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--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--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$0.00</a:t>
                      </a:r>
                      <a:endParaRPr lang="en-US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$ 967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$ 3,268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$ 2,017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$ 527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$ 126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$ 3,268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$ 2,017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$ 439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$ 98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$1.00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$ 1,050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$ 1,412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$ 881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$ 226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$ 55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$ 1,412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$ 881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$ 188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$ 43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$0.00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$ 6,313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$ 3,541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$ 937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$ 331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$ 69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$ 3,541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$ 937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$ 209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$ 42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--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--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--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--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--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--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--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--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--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--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$0.00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$ 2,116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$ 3,438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$ 2,427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$ 535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$ 142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$ 3,438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$ 2,427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$ 435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$ 108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$1.00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$ 2,287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$ 1,489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$ 1,059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$ 230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$ 62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$ 1,489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$ 1,059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$ 187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$ 47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$0.00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$ 16,850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$ 3,881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$ 1,345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$ 248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$ 84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$ 3,881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$ 1,345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$ 213</a:t>
                      </a:r>
                      <a:endParaRPr lang="en-US" sz="240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$ 48</a:t>
                      </a:r>
                      <a:endParaRPr lang="en-US" sz="24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3061A9E-B383-47F2-8D31-838878E698E2}"/>
              </a:ext>
            </a:extLst>
          </p:cNvPr>
          <p:cNvSpPr txBox="1"/>
          <p:nvPr/>
        </p:nvSpPr>
        <p:spPr>
          <a:xfrm>
            <a:off x="32657" y="5952991"/>
            <a:ext cx="847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Maness and Lin (2019)</a:t>
            </a:r>
          </a:p>
        </p:txBody>
      </p:sp>
    </p:spTree>
    <p:extLst>
      <p:ext uri="{BB962C8B-B14F-4D97-AF65-F5344CB8AC3E}">
        <p14:creationId xmlns:p14="http://schemas.microsoft.com/office/powerpoint/2010/main" val="3109472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6F3A-DEBB-41A1-8FB7-06FC52C79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a Zero-Price Effect Occur?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425837-5B7E-4AD2-BB27-A23165B00C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416089"/>
              </p:ext>
            </p:extLst>
          </p:nvPr>
        </p:nvGraphicFramePr>
        <p:xfrm>
          <a:off x="799670" y="1846263"/>
          <a:ext cx="10592661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930">
                  <a:extLst>
                    <a:ext uri="{9D8B030D-6E8A-4147-A177-3AD203B41FA5}">
                      <a16:colId xmlns:a16="http://schemas.microsoft.com/office/drawing/2014/main" val="23847949"/>
                    </a:ext>
                  </a:extLst>
                </a:gridCol>
                <a:gridCol w="5812971">
                  <a:extLst>
                    <a:ext uri="{9D8B030D-6E8A-4147-A177-3AD203B41FA5}">
                      <a16:colId xmlns:a16="http://schemas.microsoft.com/office/drawing/2014/main" val="2729715312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1915667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61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People based their choice on the positive feeling they receive when obtaining a free product/service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Shampanier</a:t>
                      </a:r>
                      <a:r>
                        <a:rPr lang="en-US" dirty="0"/>
                        <a:t> et al. (2007)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8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Transactional Cost/Effort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cost or effort require to take part in a transaction is inhibitive but demand increases because free product require no effort on the individual’s part to transact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Shampanier</a:t>
                      </a:r>
                      <a:r>
                        <a:rPr lang="en-US" dirty="0"/>
                        <a:t> et al. (2007)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831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Mapping Difficulties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Individuals’ inability to calculate the net benefit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Shampanier</a:t>
                      </a:r>
                      <a:r>
                        <a:rPr lang="en-US" dirty="0"/>
                        <a:t> et al. (2007)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844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Social Norms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Expectations related to acceptable behavior when receiving gifts, but may cause decrease in demand for larger quantities of the gift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Heyman and </a:t>
                      </a:r>
                      <a:r>
                        <a:rPr lang="en-US" dirty="0" err="1"/>
                        <a:t>Ariely</a:t>
                      </a:r>
                      <a:r>
                        <a:rPr lang="en-US" dirty="0"/>
                        <a:t> (2004)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58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Prospect Theory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Asymmetry caused by </a:t>
                      </a:r>
                      <a:r>
                        <a:rPr lang="en-US" i="1" dirty="0"/>
                        <a:t>Free </a:t>
                      </a:r>
                      <a:r>
                        <a:rPr lang="en-US" dirty="0"/>
                        <a:t>seen as a benefit whereas a discount is seen as a reduced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Diamond and </a:t>
                      </a:r>
                      <a:r>
                        <a:rPr lang="en-US" dirty="0" err="1"/>
                        <a:t>Sanyal</a:t>
                      </a:r>
                      <a:r>
                        <a:rPr lang="en-US" dirty="0"/>
                        <a:t> (1990)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569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07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78"/>
    </mc:Choice>
    <mc:Fallback xmlns="">
      <p:transition spd="slow" advTm="7917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B66F0343-B335-4BFB-8885-E58D4048B64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825297" y="180749"/>
            <a:ext cx="6541407" cy="57395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5127D54-5912-4D8B-A59B-649A2E239C65}"/>
              </a:ext>
            </a:extLst>
          </p:cNvPr>
          <p:cNvSpPr txBox="1"/>
          <p:nvPr/>
        </p:nvSpPr>
        <p:spPr>
          <a:xfrm>
            <a:off x="32657" y="5952991"/>
            <a:ext cx="847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The EV Project- www.avt.inl.gov/project-type/ev-project</a:t>
            </a:r>
          </a:p>
        </p:txBody>
      </p:sp>
    </p:spTree>
    <p:extLst>
      <p:ext uri="{BB962C8B-B14F-4D97-AF65-F5344CB8AC3E}">
        <p14:creationId xmlns:p14="http://schemas.microsoft.com/office/powerpoint/2010/main" val="105446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99"/>
    </mc:Choice>
    <mc:Fallback xmlns="">
      <p:transition spd="slow" advTm="45199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026AC-B284-4E28-B2BE-E3119556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70275"/>
            <a:ext cx="10058400" cy="1450757"/>
          </a:xfrm>
        </p:spPr>
        <p:txBody>
          <a:bodyPr>
            <a:normAutofit/>
          </a:bodyPr>
          <a:lstStyle/>
          <a:p>
            <a:r>
              <a:rPr lang="en-US" sz="4400" dirty="0"/>
              <a:t>Where has a Zero-Price Effect Been Found?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2FF2D-AF9E-41CE-A214-F125997B1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Marketing and behavioral economics research has found a special valuation at a free price</a:t>
            </a:r>
          </a:p>
          <a:p>
            <a:pPr lvl="1"/>
            <a:r>
              <a:rPr lang="en-US" sz="2000" dirty="0"/>
              <a:t>This effect was found for both standalone products and bundles with free additions</a:t>
            </a:r>
          </a:p>
          <a:p>
            <a:r>
              <a:rPr lang="en-US" sz="2400" dirty="0"/>
              <a:t>Applications with Observed Value of Free Effect</a:t>
            </a:r>
          </a:p>
          <a:p>
            <a:pPr lvl="1"/>
            <a:r>
              <a:rPr lang="en-US" sz="2000" dirty="0"/>
              <a:t>Candy Choice (</a:t>
            </a:r>
            <a:r>
              <a:rPr lang="en-US" sz="2000" dirty="0" err="1"/>
              <a:t>Shampanier</a:t>
            </a:r>
            <a:r>
              <a:rPr lang="en-US" sz="2000" dirty="0"/>
              <a:t> et al. 2007)</a:t>
            </a:r>
          </a:p>
          <a:p>
            <a:pPr lvl="1"/>
            <a:r>
              <a:rPr lang="en-US" sz="2000" dirty="0"/>
              <a:t>Supermarket Food (Diamond and </a:t>
            </a:r>
            <a:r>
              <a:rPr lang="en-US" sz="2000" dirty="0" err="1"/>
              <a:t>Sanyal</a:t>
            </a:r>
            <a:r>
              <a:rPr lang="en-US" sz="2000" dirty="0"/>
              <a:t> 1990)</a:t>
            </a:r>
          </a:p>
          <a:p>
            <a:pPr lvl="1"/>
            <a:r>
              <a:rPr lang="en-US" sz="2000" dirty="0"/>
              <a:t>Hotels and Free Breakfast (</a:t>
            </a:r>
            <a:r>
              <a:rPr lang="en-US" sz="2000" dirty="0" err="1"/>
              <a:t>Nicolau</a:t>
            </a:r>
            <a:r>
              <a:rPr lang="en-US" sz="2000" dirty="0"/>
              <a:t> &amp; Sellers 2012)</a:t>
            </a:r>
          </a:p>
          <a:p>
            <a:pPr lvl="1"/>
            <a:r>
              <a:rPr lang="en-US" sz="2000" dirty="0"/>
              <a:t>Test Preparation (Chandran &amp; Morwitz 2006)</a:t>
            </a:r>
          </a:p>
          <a:p>
            <a:pPr lvl="1"/>
            <a:r>
              <a:rPr lang="en-US" sz="2000" dirty="0"/>
              <a:t>Airfare (Nunes and Park 2003)</a:t>
            </a:r>
          </a:p>
          <a:p>
            <a:pPr lvl="1"/>
            <a:r>
              <a:rPr lang="en-US" sz="2000" dirty="0"/>
              <a:t>Highway Tolls (</a:t>
            </a:r>
            <a:r>
              <a:rPr lang="en-US" sz="2000" dirty="0" err="1"/>
              <a:t>Gaker</a:t>
            </a:r>
            <a:r>
              <a:rPr lang="en-US" sz="2000" dirty="0"/>
              <a:t> et al. 2011)</a:t>
            </a:r>
          </a:p>
          <a:p>
            <a:pPr lvl="1"/>
            <a:r>
              <a:rPr lang="en-US" sz="2000" dirty="0"/>
              <a:t>Free Parking (</a:t>
            </a:r>
            <a:r>
              <a:rPr lang="en-US" sz="2000" dirty="0" err="1"/>
              <a:t>Wolbertus</a:t>
            </a:r>
            <a:r>
              <a:rPr lang="en-US" sz="2000" dirty="0"/>
              <a:t> et al. 2018)</a:t>
            </a:r>
          </a:p>
        </p:txBody>
      </p:sp>
    </p:spTree>
    <p:extLst>
      <p:ext uri="{BB962C8B-B14F-4D97-AF65-F5344CB8AC3E}">
        <p14:creationId xmlns:p14="http://schemas.microsoft.com/office/powerpoint/2010/main" val="334559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54"/>
    </mc:Choice>
    <mc:Fallback xmlns="">
      <p:transition spd="slow" advTm="2405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786AF-0F17-42DB-90BC-89AE7D61F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Zero-Price Effect?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88D37-866A-44D2-86B3-9C567DB6F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zero-price effect can be defined as a phenomenon in which a product or service becomes more desirable, with a significantly increased demand, when its price is precisely zero contrasted to when its price is marginally higher than zero</a:t>
            </a:r>
          </a:p>
          <a:p>
            <a:r>
              <a:rPr lang="en-US" dirty="0"/>
              <a:t>Also known as:</a:t>
            </a:r>
          </a:p>
          <a:p>
            <a:pPr lvl="1"/>
            <a:r>
              <a:rPr lang="en-US" dirty="0"/>
              <a:t>Value of Free</a:t>
            </a:r>
          </a:p>
          <a:p>
            <a:pPr lvl="1"/>
            <a:r>
              <a:rPr lang="en-US" dirty="0"/>
              <a:t>Willingness-to-(not)-pay</a:t>
            </a:r>
          </a:p>
          <a:p>
            <a:r>
              <a:rPr lang="en-US" dirty="0"/>
              <a:t>Can happen due to: (1) affect, (2) transactional cost/effort, (3) mapping difficulties, (4) social norms, (5) prospect theory</a:t>
            </a:r>
          </a:p>
        </p:txBody>
      </p:sp>
    </p:spTree>
    <p:extLst>
      <p:ext uri="{BB962C8B-B14F-4D97-AF65-F5344CB8AC3E}">
        <p14:creationId xmlns:p14="http://schemas.microsoft.com/office/powerpoint/2010/main" val="391776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17"/>
    </mc:Choice>
    <mc:Fallback xmlns="">
      <p:transition spd="slow" advTm="2231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Perceived Benefit Curve with Value of Free Discontinuity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56EF8E64-492B-4A4E-8693-056E5387C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" b="49291"/>
          <a:stretch/>
        </p:blipFill>
        <p:spPr bwMode="auto">
          <a:xfrm>
            <a:off x="3178507" y="1995749"/>
            <a:ext cx="5834986" cy="411480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A4CC0C-03D5-45FB-A413-D659769832FD}"/>
              </a:ext>
            </a:extLst>
          </p:cNvPr>
          <p:cNvSpPr txBox="1"/>
          <p:nvPr/>
        </p:nvSpPr>
        <p:spPr>
          <a:xfrm>
            <a:off x="32657" y="5961155"/>
            <a:ext cx="847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Maness and Lin (2019)</a:t>
            </a:r>
          </a:p>
        </p:txBody>
      </p:sp>
    </p:spTree>
    <p:extLst>
      <p:ext uri="{BB962C8B-B14F-4D97-AF65-F5344CB8AC3E}">
        <p14:creationId xmlns:p14="http://schemas.microsoft.com/office/powerpoint/2010/main" val="197519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46"/>
    </mc:Choice>
    <mc:Fallback xmlns="">
      <p:transition spd="slow" advTm="3784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Research: Free Charging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Limited study of how free charging effects charging behavior</a:t>
            </a:r>
          </a:p>
          <a:p>
            <a:pPr lvl="1"/>
            <a:r>
              <a:rPr lang="en-US" dirty="0" err="1"/>
              <a:t>ECOTality</a:t>
            </a:r>
            <a:r>
              <a:rPr lang="en-US" dirty="0"/>
              <a:t> station network: 70% less usage at non-free versus free stations</a:t>
            </a:r>
          </a:p>
          <a:p>
            <a:pPr lvl="1"/>
            <a:r>
              <a:rPr lang="en-US" dirty="0"/>
              <a:t>Nicolas and Tal (2013): Some EV owners bought EVs due to free workplace charging</a:t>
            </a:r>
          </a:p>
          <a:p>
            <a:pPr lvl="1"/>
            <a:r>
              <a:rPr lang="en-US" dirty="0"/>
              <a:t>Chakraborty et al. (2019): 0.39 ¢/kWh for free workplace charging (BEV &amp; PHEV)</a:t>
            </a:r>
          </a:p>
          <a:p>
            <a:pPr lvl="1"/>
            <a:r>
              <a:rPr lang="en-US" dirty="0"/>
              <a:t>Langbroek et al. (2016): WTP for free charging vehicle purchase bundle of about €1560</a:t>
            </a:r>
          </a:p>
          <a:p>
            <a:r>
              <a:rPr lang="en-US" dirty="0"/>
              <a:t>Analysis unable to determine value of free charging due to modeling approach or data issues</a:t>
            </a:r>
          </a:p>
          <a:p>
            <a:pPr lvl="1"/>
            <a:r>
              <a:rPr lang="en-US" dirty="0"/>
              <a:t>low variation in charging price (</a:t>
            </a:r>
            <a:r>
              <a:rPr lang="en-US" dirty="0" err="1"/>
              <a:t>Daina’s</a:t>
            </a:r>
            <a:r>
              <a:rPr lang="en-US" dirty="0"/>
              <a:t> 2014 observations of </a:t>
            </a:r>
            <a:r>
              <a:rPr lang="en-US" dirty="0" err="1"/>
              <a:t>Zoepf</a:t>
            </a:r>
            <a:r>
              <a:rPr lang="en-US" dirty="0"/>
              <a:t> et al. 2013), no free price indicator (Wen et al. 2016), no charging variable for non-free charges (</a:t>
            </a:r>
            <a:r>
              <a:rPr lang="en-US" dirty="0" err="1"/>
              <a:t>Latinopoulos</a:t>
            </a:r>
            <a:r>
              <a:rPr lang="en-US" dirty="0"/>
              <a:t> et al. 2017) </a:t>
            </a:r>
          </a:p>
          <a:p>
            <a:r>
              <a:rPr lang="en-US" dirty="0"/>
              <a:t>Exploratory Work</a:t>
            </a:r>
          </a:p>
          <a:p>
            <a:pPr lvl="1"/>
            <a:r>
              <a:rPr lang="en-US" dirty="0"/>
              <a:t>Maness and Lin (2019): Simulation work found that 10 year free charging program with $1 ZPE may result in GHG reduction efficiency of about $40/metric ton</a:t>
            </a:r>
          </a:p>
        </p:txBody>
      </p:sp>
    </p:spTree>
    <p:extLst>
      <p:ext uri="{BB962C8B-B14F-4D97-AF65-F5344CB8AC3E}">
        <p14:creationId xmlns:p14="http://schemas.microsoft.com/office/powerpoint/2010/main" val="30621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753"/>
    </mc:Choice>
    <mc:Fallback xmlns="">
      <p:transition spd="slow" advTm="8275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AE3D-D1B6-4D76-9C04-28E0E9595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Design – Trial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D4570BBE-7E85-445E-91B8-0E2B857374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31178"/>
              </p:ext>
            </p:extLst>
          </p:nvPr>
        </p:nvGraphicFramePr>
        <p:xfrm>
          <a:off x="1096963" y="1806503"/>
          <a:ext cx="10058400" cy="4480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5179">
                  <a:extLst>
                    <a:ext uri="{9D8B030D-6E8A-4147-A177-3AD203B41FA5}">
                      <a16:colId xmlns:a16="http://schemas.microsoft.com/office/drawing/2014/main" val="3839674095"/>
                    </a:ext>
                  </a:extLst>
                </a:gridCol>
                <a:gridCol w="7323221">
                  <a:extLst>
                    <a:ext uri="{9D8B030D-6E8A-4147-A177-3AD203B41FA5}">
                      <a16:colId xmlns:a16="http://schemas.microsoft.com/office/drawing/2014/main" val="80729784"/>
                    </a:ext>
                  </a:extLst>
                </a:gridCol>
              </a:tblGrid>
              <a:tr h="328145">
                <a:tc>
                  <a:txBody>
                    <a:bodyPr/>
                    <a:lstStyle/>
                    <a:p>
                      <a:r>
                        <a:rPr lang="en-US" sz="1600" dirty="0"/>
                        <a:t>Characteristic</a:t>
                      </a:r>
                    </a:p>
                  </a:txBody>
                  <a:tcPr marL="105878" marR="105878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Description</a:t>
                      </a:r>
                    </a:p>
                  </a:txBody>
                  <a:tcPr marL="105878" marR="105878"/>
                </a:tc>
                <a:extLst>
                  <a:ext uri="{0D108BD9-81ED-4DB2-BD59-A6C34878D82A}">
                    <a16:rowId xmlns:a16="http://schemas.microsoft.com/office/drawing/2014/main" val="248645688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Helvetica Neue"/>
                        </a:rPr>
                        <a:t>Timeframe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Helvetica Neue"/>
                        </a:rPr>
                        <a:t>July 10 – August 25, 2020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9884857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Helvetica Neue"/>
                        </a:rPr>
                        <a:t>Target population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Helvetica Neue"/>
                        </a:rPr>
                        <a:t>Civilian and non-institutionalized adults who are residents of United States households (18 years and older)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9328700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Helvetica Neue"/>
                        </a:rPr>
                        <a:t>Sampling frame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Helvetica Neue"/>
                        </a:rPr>
                        <a:t>NORC National Sample Frame – a two stage frame with metro area/county first stage and census tract/block group second stage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644459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Helvetica Neue"/>
                        </a:rPr>
                        <a:t>Sample design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Helvetica Neue"/>
                        </a:rPr>
                        <a:t>Probability-based internet panel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049933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Helvetica Neue"/>
                        </a:rPr>
                        <a:t>Sample size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Helvetica Neue"/>
                        </a:rPr>
                        <a:t>4230 panelists invited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202010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Helvetica Neue"/>
                        </a:rPr>
                        <a:t>Completed interviews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Helvetica Neue"/>
                        </a:rPr>
                        <a:t>1097 respondents total with 832 respondents completing charger choice experiment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256292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Helvetica Neue"/>
                        </a:rPr>
                        <a:t>Non-response Follow-up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Helvetica Neue"/>
                        </a:rPr>
                        <a:t>Four reminder emails sent in July and August 2020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270187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Helvetica Neue"/>
                        </a:rPr>
                        <a:t>Respondent Compensation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Helvetica Neue"/>
                        </a:rPr>
                        <a:t>$3 cash equivalent per response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556793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Helvetica Neue"/>
                        </a:rPr>
                        <a:t>Use of interviewer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Helvetica Neue"/>
                        </a:rPr>
                        <a:t>Self-administered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430957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Helvetica Neue"/>
                        </a:rPr>
                        <a:t>Mode of administration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Helvetica Neue"/>
                        </a:rPr>
                        <a:t>Self-administered via the internet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8887111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Helvetica Neue"/>
                        </a:rPr>
                        <a:t>Computer assistance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Helvetica Neue"/>
                        </a:rPr>
                        <a:t>Internet-based survey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804162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Helvetica Neue"/>
                        </a:rPr>
                        <a:t>Reporting unit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Helvetica Neue"/>
                        </a:rPr>
                        <a:t>One person (aged 18 or higher) per household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6135305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Helvetica Neue"/>
                        </a:rPr>
                        <a:t>Frequency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Helvetica Neue"/>
                        </a:rPr>
                        <a:t>One-time response collection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181848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Helvetica Neue"/>
                        </a:rPr>
                        <a:t>Levels of observation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Helvetica Neue"/>
                        </a:rPr>
                        <a:t>Individual, household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230533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Helvetica Neue"/>
                        </a:rPr>
                        <a:t>Survey design platform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Helvetica Neue"/>
                        </a:rPr>
                        <a:t>Qualtrics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5453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24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85"/>
    </mc:Choice>
    <mc:Fallback xmlns="">
      <p:transition spd="slow" advTm="3408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8B1E7-9E64-42EC-89FA-D25883A61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Instructions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C4FA8895-35D5-4BDB-BAC7-B8AE69720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8450" t="19658" r="19903" b="1119"/>
          <a:stretch/>
        </p:blipFill>
        <p:spPr>
          <a:xfrm>
            <a:off x="3009576" y="1809318"/>
            <a:ext cx="6172847" cy="44621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558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65"/>
    </mc:Choice>
    <mc:Fallback xmlns="">
      <p:transition spd="slow" advTm="2996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31121-C309-4CEA-AAFD-380D8B55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Charger Choice Scenario Example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D6DA953B-335D-469F-B0EF-0181A75BF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8222" t="10119" r="19331"/>
          <a:stretch/>
        </p:blipFill>
        <p:spPr>
          <a:xfrm>
            <a:off x="3310129" y="1737360"/>
            <a:ext cx="5571741" cy="45109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309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0"/>
    </mc:Choice>
    <mc:Fallback xmlns="">
      <p:transition spd="slow" advTm="27080"/>
    </mc:Fallback>
  </mc:AlternateContent>
</p:sld>
</file>

<file path=ppt/theme/theme1.xml><?xml version="1.0" encoding="utf-8"?>
<a:theme xmlns:a="http://schemas.openxmlformats.org/drawingml/2006/main" name="USF-TOMNET">
  <a:themeElements>
    <a:clrScheme name="Custom 2">
      <a:dk1>
        <a:sysClr val="windowText" lastClr="000000"/>
      </a:dk1>
      <a:lt1>
        <a:sysClr val="window" lastClr="FFFFFF"/>
      </a:lt1>
      <a:dk2>
        <a:srgbClr val="455F51"/>
      </a:dk2>
      <a:lt2>
        <a:srgbClr val="FFFFFF"/>
      </a:lt2>
      <a:accent1>
        <a:srgbClr val="CFC493"/>
      </a:accent1>
      <a:accent2>
        <a:srgbClr val="00674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CD3FF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F-TOMNET" id="{D63F889C-6F5F-4150-A522-C63756F036E0}" vid="{D73013E5-7766-47EF-864E-142B064B5B8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2944</TotalTime>
  <Words>3441</Words>
  <Application>Microsoft Office PowerPoint</Application>
  <PresentationFormat>Widescreen</PresentationFormat>
  <Paragraphs>862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Century Gothic</vt:lpstr>
      <vt:lpstr>Times New Roman</vt:lpstr>
      <vt:lpstr>USF-TOMNET</vt:lpstr>
      <vt:lpstr>A Stated Preference Study Exploring the Zero Price Effect in  Public Electric Vehicle Charging</vt:lpstr>
      <vt:lpstr>Acknowledgments</vt:lpstr>
      <vt:lpstr>PowerPoint Presentation</vt:lpstr>
      <vt:lpstr>What is a Zero-Price Effect?</vt:lpstr>
      <vt:lpstr>Perceived Benefit Curve with Value of Free Discontinuity</vt:lpstr>
      <vt:lpstr>Past Research: Free Charging Behavior</vt:lpstr>
      <vt:lpstr>Survey Design – Trial</vt:lpstr>
      <vt:lpstr>Scenario Instructions</vt:lpstr>
      <vt:lpstr>Charger Choice Scenario Example</vt:lpstr>
      <vt:lpstr>Charger Choice Experiment Design</vt:lpstr>
      <vt:lpstr>Sample Characteristics (Unweighted)</vt:lpstr>
      <vt:lpstr>Modeling Methodology</vt:lpstr>
      <vt:lpstr>Modeling Strategy</vt:lpstr>
      <vt:lpstr>Exploratory Latent Class Analysis</vt:lpstr>
      <vt:lpstr>Attribute Non-Attendance Models</vt:lpstr>
      <vt:lpstr>Summary of the Class Characteristics</vt:lpstr>
      <vt:lpstr>Zero Price Effect Distributions</vt:lpstr>
      <vt:lpstr>Suggested Model</vt:lpstr>
      <vt:lpstr>Discussion</vt:lpstr>
      <vt:lpstr>Conclusion</vt:lpstr>
      <vt:lpstr>References</vt:lpstr>
      <vt:lpstr>References</vt:lpstr>
      <vt:lpstr>References</vt:lpstr>
      <vt:lpstr>Thank You for Listening!</vt:lpstr>
      <vt:lpstr>Choice of Two Goods Under a Zero Price Effect with Constant Difference in Goods Prices</vt:lpstr>
      <vt:lpstr>Past Research: Exploratory GHG Emission Analysis – Modeling Assumption</vt:lpstr>
      <vt:lpstr>Past Research: Scenario Descriptions</vt:lpstr>
      <vt:lpstr>Past Research: Subsidy Cost and Benefits</vt:lpstr>
      <vt:lpstr>Why does a Zero-Price Effect Occur?</vt:lpstr>
      <vt:lpstr>Where has a Zero-Price Effect Been Found?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Inferential Study of the Potential Consumer Value of Free Charging</dc:title>
  <dc:creator>Michael Maness</dc:creator>
  <cp:lastModifiedBy>Divyamitra</cp:lastModifiedBy>
  <cp:revision>29</cp:revision>
  <dcterms:created xsi:type="dcterms:W3CDTF">2019-11-18T00:10:00Z</dcterms:created>
  <dcterms:modified xsi:type="dcterms:W3CDTF">2022-05-27T19:41:04Z</dcterms:modified>
</cp:coreProperties>
</file>