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8" r:id="rId2"/>
    <p:sldId id="403" r:id="rId3"/>
    <p:sldId id="423" r:id="rId4"/>
    <p:sldId id="404" r:id="rId5"/>
    <p:sldId id="407" r:id="rId6"/>
    <p:sldId id="426" r:id="rId7"/>
    <p:sldId id="438" r:id="rId8"/>
    <p:sldId id="427" r:id="rId9"/>
    <p:sldId id="429" r:id="rId10"/>
    <p:sldId id="431" r:id="rId11"/>
    <p:sldId id="432" r:id="rId12"/>
    <p:sldId id="428" r:id="rId13"/>
    <p:sldId id="430" r:id="rId14"/>
    <p:sldId id="381" r:id="rId15"/>
    <p:sldId id="417" r:id="rId16"/>
    <p:sldId id="419" r:id="rId17"/>
    <p:sldId id="433" r:id="rId18"/>
    <p:sldId id="421" r:id="rId19"/>
    <p:sldId id="420" r:id="rId20"/>
    <p:sldId id="435" r:id="rId21"/>
    <p:sldId id="434" r:id="rId22"/>
    <p:sldId id="436" r:id="rId23"/>
    <p:sldId id="437" r:id="rId24"/>
    <p:sldId id="439" r:id="rId25"/>
    <p:sldId id="440" r:id="rId26"/>
    <p:sldId id="441" r:id="rId27"/>
    <p:sldId id="39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1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60" d="100"/>
          <a:sy n="60" d="100"/>
        </p:scale>
        <p:origin x="8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CA4F0-6088-4F24-A32B-22FE87FFBFEE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C9C04-18C3-4C95-89F2-05398EBDD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0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7B1D556-5396-4983-838B-3EF41D5F5D87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7867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FEB433F-9E90-416A-A6B5-7B2F318FF564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562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FEB433F-9E90-416A-A6B5-7B2F318FF564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152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664DC14-52D4-4E7E-B0C7-543B71C2190E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3894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664DC14-52D4-4E7E-B0C7-543B71C2190E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307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664DC14-52D4-4E7E-B0C7-543B71C2190E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8271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B705B56-D071-4AC8-B72E-C30AD75C8029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142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664DC14-52D4-4E7E-B0C7-543B71C2190E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921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664DC14-52D4-4E7E-B0C7-543B71C2190E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699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664DC14-52D4-4E7E-B0C7-543B71C2190E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978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664DC14-52D4-4E7E-B0C7-543B71C2190E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549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664DC14-52D4-4E7E-B0C7-543B71C2190E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99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664DC14-52D4-4E7E-B0C7-543B71C2190E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140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3A7EA57-A7F2-4FD9-AB91-00A99A58FD30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00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FEB433F-9E90-416A-A6B5-7B2F318FF564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24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1D49-D388-44A4-B704-10E72FAF2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AC356F-FC0A-44CF-94EE-8E807472A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65D73-F67C-49AB-97F3-C3B352C88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4735-7780-41E7-B907-B13A796E20BF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E2AC1-A1BB-4176-AA76-3B8E92225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4F59F-7213-4F87-B4F2-BE47A9B33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77D1-2F09-4443-BF70-499B04A98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6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BB05E-5DA7-44B5-AE92-D9FCA8A78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C505B-A2BA-4459-82AA-AEC8AE8DC7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AF629-9E1C-45B9-B4C1-76BFA1598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4735-7780-41E7-B907-B13A796E20BF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1C86F-E0F9-43E4-99A0-CE04B7C47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A4650-6268-47C0-9F8A-6D10F7A94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77D1-2F09-4443-BF70-499B04A98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6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45EC16-228C-4076-B612-4807712324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A63AB0-01A7-4AF8-8636-C05A76A2E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F7EB8-101B-4726-853E-9F4CD2A09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4735-7780-41E7-B907-B13A796E20BF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7A290-833E-482E-87D5-CE60ED3ED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4F5D-3420-4E30-AB8E-C437C6172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77D1-2F09-4443-BF70-499B04A98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3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4CCF4-23C4-47CB-B01D-8E95E7FCC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58C8E-B66E-4657-B53D-6002EF6F4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C37D1-D259-4D84-AC28-1C5626CC1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4735-7780-41E7-B907-B13A796E20BF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F0904-720A-4614-B38C-ED5705874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0E98E-61F6-448D-9E70-6AEFBD009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77D1-2F09-4443-BF70-499B04A98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8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4E1EA-4DF8-458F-9CA0-59C79BF50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C3B1C-7D44-491D-8884-165AC7D61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58BC7-FB81-400D-A126-C4B4D404A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4735-7780-41E7-B907-B13A796E20BF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0B0E1-2109-4C87-AB72-87F71FF3E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8BF8F-772C-4BD4-90F9-EE3EFAD95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77D1-2F09-4443-BF70-499B04A98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03F54-A354-401D-AFF4-2E4B0DA3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3CA38-3C30-43C0-BC83-2846BC162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E2EEE-0460-43CC-A042-244B8EA03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9AC259-5D5F-4E45-AE99-DB0AD176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4735-7780-41E7-B907-B13A796E20BF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145386-421F-4A8B-8F4C-D80331868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19C24D-30A0-4697-AC5B-5FD58B148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77D1-2F09-4443-BF70-499B04A98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6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2A695-1561-461B-9B7B-FB5FF0A48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0F06F-6680-42DB-B70D-C223053BB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E0E5E7-E6A4-41CC-A98F-1710F222A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401345-EFAE-48B7-A0FA-3740F2B83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FADC8E-0096-4650-8F76-8EE32239E6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FC0DD8-9C06-48A0-8171-829242FCA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4735-7780-41E7-B907-B13A796E20BF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8662C2-2683-4C48-9807-BFBD54BC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52BBFC-00AB-4E74-AD57-A3CEA927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77D1-2F09-4443-BF70-499B04A98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4AA5A-65F1-4A18-A0C2-F63FC7102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DC2541-C07A-43B0-9382-B08A1AEAD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4735-7780-41E7-B907-B13A796E20BF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72DD7D-D223-459B-8DC7-C3CCD103D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B149B7-3BE9-4B4E-A1F8-BB0F9881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77D1-2F09-4443-BF70-499B04A98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3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289AB7-69BF-496E-92E2-5A70E627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4735-7780-41E7-B907-B13A796E20BF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A5B14-9A32-480A-9529-7EECE60FE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1155B-7EFC-4BEA-BD72-5E29F5D05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77D1-2F09-4443-BF70-499B04A98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1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0A428-268F-4FF9-93E7-8F75BEF87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A0BEE-3A6D-4FB1-93F9-8BED1DB5D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53DA16-B3F0-4E1B-AB3A-15B2517A8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46A314-8D95-4566-BEE2-AE1C5E3A3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4735-7780-41E7-B907-B13A796E20BF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75A51-8C74-4494-88D2-361198476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8B89D-7FC5-4CB6-93D3-6867D2B2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77D1-2F09-4443-BF70-499B04A98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2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C5FD3-05CA-48E2-BCDE-200459F3C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9E503B-CC3B-4609-8B78-B9701F5C20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15FE34-A6AC-4602-8A8A-AC470836B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2F7E1-87D9-4B58-B86B-C033B8C09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4735-7780-41E7-B907-B13A796E20BF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5835-5088-40EA-9D6A-B8A9D919E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B82193-41B6-4056-9117-06FECEE4A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77D1-2F09-4443-BF70-499B04A98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344E04-C0B0-40AD-B231-8529AB512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0ECAF-9D55-4A2C-9BD7-61336EC59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91F5D-2085-44BC-8C6F-A170C15DB6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24735-7780-41E7-B907-B13A796E20BF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76C05-DB8D-4E3B-9F40-7AD831B996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BB3EF-2131-463C-B1BF-F3665DB523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A77D1-2F09-4443-BF70-499B04A98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4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45/2093973.209406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.gov/video/?videoid=6076156700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.gov/video/?videoid=6076156700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493712" y="799491"/>
            <a:ext cx="11098627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n-US" sz="4400" b="1" dirty="0"/>
              <a:t>Shop ‘til you drop (off your kids at school): Accurate representations of trip chaining in shopping travel simulation models </a:t>
            </a:r>
            <a:endParaRPr lang="en-US" sz="4400" dirty="0"/>
          </a:p>
        </p:txBody>
      </p:sp>
      <p:sp>
        <p:nvSpPr>
          <p:cNvPr id="3076" name="Subtitle 2"/>
          <p:cNvSpPr>
            <a:spLocks noGrp="1"/>
          </p:cNvSpPr>
          <p:nvPr>
            <p:ph type="subTitle" idx="1"/>
          </p:nvPr>
        </p:nvSpPr>
        <p:spPr>
          <a:xfrm>
            <a:off x="493712" y="3851538"/>
            <a:ext cx="11313589" cy="1368532"/>
          </a:xfrm>
        </p:spPr>
        <p:txBody>
          <a:bodyPr>
            <a:noAutofit/>
          </a:bodyPr>
          <a:lstStyle/>
          <a:p>
            <a:pPr algn="l"/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Deborah Salon and Matt W. Bhagat-Conway</a:t>
            </a:r>
          </a:p>
          <a:p>
            <a:pPr algn="l"/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of Geographical Sciences and Urban Planning</a:t>
            </a:r>
          </a:p>
          <a:p>
            <a:pPr algn="l"/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TOMNET University Transportation Center</a:t>
            </a:r>
          </a:p>
        </p:txBody>
      </p:sp>
      <p:pic>
        <p:nvPicPr>
          <p:cNvPr id="307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5557838"/>
            <a:ext cx="2909887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raphic 2" descr="Car">
            <a:extLst>
              <a:ext uri="{FF2B5EF4-FFF2-40B4-BE49-F238E27FC236}">
                <a16:creationId xmlns:a16="http://schemas.microsoft.com/office/drawing/2014/main" id="{ADC09351-2284-483F-9847-AD094A8A2A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00322" y="4765847"/>
            <a:ext cx="2392018" cy="2392018"/>
          </a:xfrm>
          <a:prstGeom prst="rect">
            <a:avLst/>
          </a:prstGeom>
        </p:spPr>
      </p:pic>
      <p:pic>
        <p:nvPicPr>
          <p:cNvPr id="8" name="Graphic 7" descr="Car">
            <a:extLst>
              <a:ext uri="{FF2B5EF4-FFF2-40B4-BE49-F238E27FC236}">
                <a16:creationId xmlns:a16="http://schemas.microsoft.com/office/drawing/2014/main" id="{5B817D2B-930B-4E4D-B693-CDE746B24E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387686" y="4765847"/>
            <a:ext cx="2392018" cy="2392018"/>
          </a:xfrm>
          <a:prstGeom prst="rect">
            <a:avLst/>
          </a:prstGeom>
        </p:spPr>
      </p:pic>
      <p:pic>
        <p:nvPicPr>
          <p:cNvPr id="9" name="Graphic 8" descr="Car">
            <a:extLst>
              <a:ext uri="{FF2B5EF4-FFF2-40B4-BE49-F238E27FC236}">
                <a16:creationId xmlns:a16="http://schemas.microsoft.com/office/drawing/2014/main" id="{C50C66CB-3E9E-45A3-BBA9-78DFD0BC34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75051" y="4765847"/>
            <a:ext cx="2392018" cy="239201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2" descr="House">
            <a:extLst>
              <a:ext uri="{FF2B5EF4-FFF2-40B4-BE49-F238E27FC236}">
                <a16:creationId xmlns:a16="http://schemas.microsoft.com/office/drawing/2014/main" id="{B1D92650-B804-4573-A8DE-59C96F3071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0831" y="4618761"/>
            <a:ext cx="1372925" cy="1372925"/>
          </a:xfrm>
          <a:prstGeom prst="rect">
            <a:avLst/>
          </a:prstGeom>
        </p:spPr>
      </p:pic>
      <p:pic>
        <p:nvPicPr>
          <p:cNvPr id="5" name="Picture 4" descr="grocery by Smalllike from the Noun Project">
            <a:extLst>
              <a:ext uri="{FF2B5EF4-FFF2-40B4-BE49-F238E27FC236}">
                <a16:creationId xmlns:a16="http://schemas.microsoft.com/office/drawing/2014/main" id="{9A71C4BE-9927-4F10-9B65-D48E84C3FF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1662" y="1047564"/>
            <a:ext cx="2359730" cy="1988915"/>
          </a:xfrm>
          <a:prstGeom prst="rect">
            <a:avLst/>
          </a:prstGeom>
        </p:spPr>
      </p:pic>
      <p:sp>
        <p:nvSpPr>
          <p:cNvPr id="18" name="Arrow: Right 17">
            <a:extLst>
              <a:ext uri="{FF2B5EF4-FFF2-40B4-BE49-F238E27FC236}">
                <a16:creationId xmlns:a16="http://schemas.microsoft.com/office/drawing/2014/main" id="{E638AF3A-F259-4C8F-AF59-9B099D478732}"/>
              </a:ext>
            </a:extLst>
          </p:cNvPr>
          <p:cNvSpPr/>
          <p:nvPr/>
        </p:nvSpPr>
        <p:spPr>
          <a:xfrm rot="18079948">
            <a:off x="1312899" y="3559013"/>
            <a:ext cx="1745805" cy="736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BD427EF7-51FD-485A-B55A-019959F78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56" y="241313"/>
            <a:ext cx="260167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Home-Store-Store-Home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801BFC99-FE5A-483A-B740-C6F9D70DF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250" y="2274838"/>
            <a:ext cx="497007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NHTS: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Sum of trips with store destinations.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4800" b="1" dirty="0"/>
          </a:p>
        </p:txBody>
      </p:sp>
      <p:pic>
        <p:nvPicPr>
          <p:cNvPr id="12" name="Picture 11" descr="grocery by Smalllike from the Noun Project">
            <a:extLst>
              <a:ext uri="{FF2B5EF4-FFF2-40B4-BE49-F238E27FC236}">
                <a16:creationId xmlns:a16="http://schemas.microsoft.com/office/drawing/2014/main" id="{FED7B87F-6D99-4472-8FF3-DB77AA9B9C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9280" y="3326535"/>
            <a:ext cx="2359730" cy="1988915"/>
          </a:xfrm>
          <a:prstGeom prst="rect">
            <a:avLst/>
          </a:prstGeom>
        </p:spPr>
      </p:pic>
      <p:sp>
        <p:nvSpPr>
          <p:cNvPr id="13" name="Arrow: Right 12">
            <a:extLst>
              <a:ext uri="{FF2B5EF4-FFF2-40B4-BE49-F238E27FC236}">
                <a16:creationId xmlns:a16="http://schemas.microsoft.com/office/drawing/2014/main" id="{19318FAB-F067-4AC9-8E1C-17A714EF53C2}"/>
              </a:ext>
            </a:extLst>
          </p:cNvPr>
          <p:cNvSpPr/>
          <p:nvPr/>
        </p:nvSpPr>
        <p:spPr>
          <a:xfrm rot="2746749">
            <a:off x="4772021" y="2622009"/>
            <a:ext cx="782631" cy="736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12447DBD-26A7-4F31-A314-4B8FB5AB2784}"/>
              </a:ext>
            </a:extLst>
          </p:cNvPr>
          <p:cNvSpPr/>
          <p:nvPr/>
        </p:nvSpPr>
        <p:spPr>
          <a:xfrm rot="10121411">
            <a:off x="2524837" y="5184979"/>
            <a:ext cx="2173491" cy="73615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9483DD6-2C4C-4983-98AB-69BF90264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251" y="1199554"/>
            <a:ext cx="2075206" cy="712788"/>
          </a:xfrm>
          <a:prstGeom prst="rect">
            <a:avLst/>
          </a:prstGeom>
          <a:solidFill>
            <a:srgbClr val="FFC425"/>
          </a:solidFill>
          <a:ln>
            <a:noFill/>
          </a:ln>
          <a:effectLst/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B9A23C8-C821-4F1C-B0A1-F65252DCF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250" y="486766"/>
            <a:ext cx="3194438" cy="712788"/>
          </a:xfrm>
          <a:prstGeom prst="rect">
            <a:avLst/>
          </a:prstGeom>
          <a:solidFill>
            <a:srgbClr val="FFC425"/>
          </a:solidFill>
          <a:ln>
            <a:noFill/>
          </a:ln>
          <a:effectLst/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765CA0E8-A0BE-40C2-B021-655E0938E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250" y="427662"/>
            <a:ext cx="332682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COMPLEX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SHOP:</a:t>
            </a:r>
          </a:p>
        </p:txBody>
      </p:sp>
    </p:spTree>
    <p:extLst>
      <p:ext uri="{BB962C8B-B14F-4D97-AF65-F5344CB8AC3E}">
        <p14:creationId xmlns:p14="http://schemas.microsoft.com/office/powerpoint/2010/main" val="1908749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2" descr="House">
            <a:extLst>
              <a:ext uri="{FF2B5EF4-FFF2-40B4-BE49-F238E27FC236}">
                <a16:creationId xmlns:a16="http://schemas.microsoft.com/office/drawing/2014/main" id="{B1D92650-B804-4573-A8DE-59C96F3071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0831" y="4618761"/>
            <a:ext cx="1372925" cy="1372925"/>
          </a:xfrm>
          <a:prstGeom prst="rect">
            <a:avLst/>
          </a:prstGeom>
        </p:spPr>
      </p:pic>
      <p:pic>
        <p:nvPicPr>
          <p:cNvPr id="5" name="Picture 4" descr="grocery by Smalllike from the Noun Project">
            <a:extLst>
              <a:ext uri="{FF2B5EF4-FFF2-40B4-BE49-F238E27FC236}">
                <a16:creationId xmlns:a16="http://schemas.microsoft.com/office/drawing/2014/main" id="{9A71C4BE-9927-4F10-9B65-D48E84C3FF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1662" y="1047564"/>
            <a:ext cx="2359730" cy="1988915"/>
          </a:xfrm>
          <a:prstGeom prst="rect">
            <a:avLst/>
          </a:prstGeom>
        </p:spPr>
      </p:pic>
      <p:sp>
        <p:nvSpPr>
          <p:cNvPr id="18" name="Arrow: Right 17">
            <a:extLst>
              <a:ext uri="{FF2B5EF4-FFF2-40B4-BE49-F238E27FC236}">
                <a16:creationId xmlns:a16="http://schemas.microsoft.com/office/drawing/2014/main" id="{E638AF3A-F259-4C8F-AF59-9B099D478732}"/>
              </a:ext>
            </a:extLst>
          </p:cNvPr>
          <p:cNvSpPr/>
          <p:nvPr/>
        </p:nvSpPr>
        <p:spPr>
          <a:xfrm rot="18079948">
            <a:off x="1312899" y="3559013"/>
            <a:ext cx="1745805" cy="736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BD427EF7-51FD-485A-B55A-019959F78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56" y="241313"/>
            <a:ext cx="260167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Home-Store-Store-Home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801BFC99-FE5A-483A-B740-C6F9D70DF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249" y="2274838"/>
            <a:ext cx="479995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4800" b="1" dirty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4800" b="1" dirty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Simulation: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Round trips to every store.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9E692BA-930A-4FA0-A8EB-83EC341AE2B0}"/>
              </a:ext>
            </a:extLst>
          </p:cNvPr>
          <p:cNvSpPr/>
          <p:nvPr/>
        </p:nvSpPr>
        <p:spPr>
          <a:xfrm rot="7265313">
            <a:off x="2025283" y="3864242"/>
            <a:ext cx="1776205" cy="736154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grocery by Smalllike from the Noun Project">
            <a:extLst>
              <a:ext uri="{FF2B5EF4-FFF2-40B4-BE49-F238E27FC236}">
                <a16:creationId xmlns:a16="http://schemas.microsoft.com/office/drawing/2014/main" id="{FED7B87F-6D99-4472-8FF3-DB77AA9B9C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9280" y="3326535"/>
            <a:ext cx="2359730" cy="1988915"/>
          </a:xfrm>
          <a:prstGeom prst="rect">
            <a:avLst/>
          </a:prstGeom>
        </p:spPr>
      </p:pic>
      <p:sp>
        <p:nvSpPr>
          <p:cNvPr id="13" name="Arrow: Right 12">
            <a:extLst>
              <a:ext uri="{FF2B5EF4-FFF2-40B4-BE49-F238E27FC236}">
                <a16:creationId xmlns:a16="http://schemas.microsoft.com/office/drawing/2014/main" id="{19318FAB-F067-4AC9-8E1C-17A714EF53C2}"/>
              </a:ext>
            </a:extLst>
          </p:cNvPr>
          <p:cNvSpPr/>
          <p:nvPr/>
        </p:nvSpPr>
        <p:spPr>
          <a:xfrm rot="2746749">
            <a:off x="4772021" y="2622009"/>
            <a:ext cx="782631" cy="73615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12447DBD-26A7-4F31-A314-4B8FB5AB2784}"/>
              </a:ext>
            </a:extLst>
          </p:cNvPr>
          <p:cNvSpPr/>
          <p:nvPr/>
        </p:nvSpPr>
        <p:spPr>
          <a:xfrm rot="10121411">
            <a:off x="2620953" y="5501446"/>
            <a:ext cx="2173491" cy="736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9483DD6-2C4C-4983-98AB-69BF90264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251" y="1199554"/>
            <a:ext cx="2075206" cy="712788"/>
          </a:xfrm>
          <a:prstGeom prst="rect">
            <a:avLst/>
          </a:prstGeom>
          <a:solidFill>
            <a:srgbClr val="FFC425"/>
          </a:solidFill>
          <a:ln>
            <a:noFill/>
          </a:ln>
          <a:effectLst/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B9A23C8-C821-4F1C-B0A1-F65252DCF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250" y="486766"/>
            <a:ext cx="3194438" cy="712788"/>
          </a:xfrm>
          <a:prstGeom prst="rect">
            <a:avLst/>
          </a:prstGeom>
          <a:solidFill>
            <a:srgbClr val="FFC425"/>
          </a:solidFill>
          <a:ln>
            <a:noFill/>
          </a:ln>
          <a:effectLst/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765CA0E8-A0BE-40C2-B021-655E0938E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250" y="427662"/>
            <a:ext cx="332682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COMPLEX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SHOP: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D6997FE9-B872-43ED-B0FD-74FC30D640A5}"/>
              </a:ext>
            </a:extLst>
          </p:cNvPr>
          <p:cNvSpPr/>
          <p:nvPr/>
        </p:nvSpPr>
        <p:spPr>
          <a:xfrm rot="20851041">
            <a:off x="2543131" y="4800116"/>
            <a:ext cx="2054726" cy="736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84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21BFC56-74BC-44B0-9403-48C50C5E2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3665" y="1226611"/>
            <a:ext cx="3418111" cy="712788"/>
          </a:xfrm>
          <a:prstGeom prst="rect">
            <a:avLst/>
          </a:prstGeom>
          <a:solidFill>
            <a:srgbClr val="FFC425"/>
          </a:solidFill>
          <a:ln>
            <a:noFill/>
          </a:ln>
          <a:effectLst/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phic 2" descr="House">
            <a:extLst>
              <a:ext uri="{FF2B5EF4-FFF2-40B4-BE49-F238E27FC236}">
                <a16:creationId xmlns:a16="http://schemas.microsoft.com/office/drawing/2014/main" id="{B1D92650-B804-4573-A8DE-59C96F3071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0831" y="4618761"/>
            <a:ext cx="1372925" cy="1372925"/>
          </a:xfrm>
          <a:prstGeom prst="rect">
            <a:avLst/>
          </a:prstGeom>
        </p:spPr>
      </p:pic>
      <p:pic>
        <p:nvPicPr>
          <p:cNvPr id="5" name="Picture 4" descr="grocery by Smalllike from the Noun Project">
            <a:extLst>
              <a:ext uri="{FF2B5EF4-FFF2-40B4-BE49-F238E27FC236}">
                <a16:creationId xmlns:a16="http://schemas.microsoft.com/office/drawing/2014/main" id="{9A71C4BE-9927-4F10-9B65-D48E84C3FF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8369" y="3493428"/>
            <a:ext cx="2350985" cy="1981544"/>
          </a:xfrm>
          <a:prstGeom prst="rect">
            <a:avLst/>
          </a:prstGeom>
        </p:spPr>
      </p:pic>
      <p:sp>
        <p:nvSpPr>
          <p:cNvPr id="18" name="Arrow: Right 17">
            <a:extLst>
              <a:ext uri="{FF2B5EF4-FFF2-40B4-BE49-F238E27FC236}">
                <a16:creationId xmlns:a16="http://schemas.microsoft.com/office/drawing/2014/main" id="{E638AF3A-F259-4C8F-AF59-9B099D478732}"/>
              </a:ext>
            </a:extLst>
          </p:cNvPr>
          <p:cNvSpPr/>
          <p:nvPr/>
        </p:nvSpPr>
        <p:spPr>
          <a:xfrm rot="17198140">
            <a:off x="1293277" y="3060923"/>
            <a:ext cx="2915850" cy="73615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38BC4F96-ABE5-45FF-9C2A-90BFD10E6D98}"/>
              </a:ext>
            </a:extLst>
          </p:cNvPr>
          <p:cNvSpPr/>
          <p:nvPr/>
        </p:nvSpPr>
        <p:spPr>
          <a:xfrm rot="9718796">
            <a:off x="2503305" y="4869866"/>
            <a:ext cx="2173175" cy="73615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BD427EF7-51FD-485A-B55A-019959F78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55" y="241313"/>
            <a:ext cx="288406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Home-Other-Store-Home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801BFC99-FE5A-483A-B740-C6F9D70DF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4839" y="2083483"/>
            <a:ext cx="492359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NHTS: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One-way from Other to Store.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4800" b="1" dirty="0"/>
          </a:p>
        </p:txBody>
      </p:sp>
      <p:pic>
        <p:nvPicPr>
          <p:cNvPr id="3" name="Graphic 2" descr="Building">
            <a:extLst>
              <a:ext uri="{FF2B5EF4-FFF2-40B4-BE49-F238E27FC236}">
                <a16:creationId xmlns:a16="http://schemas.microsoft.com/office/drawing/2014/main" id="{452EFA24-DF75-4038-9816-46CC22BF73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98319" y="131532"/>
            <a:ext cx="2486899" cy="2486899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A89439BB-AC5E-475A-935C-2C1895BAB0B8}"/>
              </a:ext>
            </a:extLst>
          </p:cNvPr>
          <p:cNvSpPr/>
          <p:nvPr/>
        </p:nvSpPr>
        <p:spPr>
          <a:xfrm rot="3841665">
            <a:off x="4463479" y="2774624"/>
            <a:ext cx="1068592" cy="736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333923-E6E4-45DE-99D7-2774C9903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8439" y="513823"/>
            <a:ext cx="3136259" cy="712788"/>
          </a:xfrm>
          <a:prstGeom prst="rect">
            <a:avLst/>
          </a:prstGeom>
          <a:solidFill>
            <a:srgbClr val="FFC425"/>
          </a:solidFill>
          <a:ln>
            <a:noFill/>
          </a:ln>
          <a:effectLst/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CECBE8C8-9FFE-4D06-8FC1-29EC7E0E8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4840" y="441781"/>
            <a:ext cx="365832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COMPLEX TOUR: 59%</a:t>
            </a:r>
          </a:p>
        </p:txBody>
      </p:sp>
    </p:spTree>
    <p:extLst>
      <p:ext uri="{BB962C8B-B14F-4D97-AF65-F5344CB8AC3E}">
        <p14:creationId xmlns:p14="http://schemas.microsoft.com/office/powerpoint/2010/main" val="2709193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21BFC56-74BC-44B0-9403-48C50C5E2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3665" y="1226611"/>
            <a:ext cx="3418111" cy="712788"/>
          </a:xfrm>
          <a:prstGeom prst="rect">
            <a:avLst/>
          </a:prstGeom>
          <a:solidFill>
            <a:srgbClr val="FFC425"/>
          </a:solidFill>
          <a:ln>
            <a:noFill/>
          </a:ln>
          <a:effectLst/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phic 2" descr="House">
            <a:extLst>
              <a:ext uri="{FF2B5EF4-FFF2-40B4-BE49-F238E27FC236}">
                <a16:creationId xmlns:a16="http://schemas.microsoft.com/office/drawing/2014/main" id="{B1D92650-B804-4573-A8DE-59C96F3071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0831" y="4618761"/>
            <a:ext cx="1372925" cy="1372925"/>
          </a:xfrm>
          <a:prstGeom prst="rect">
            <a:avLst/>
          </a:prstGeom>
        </p:spPr>
      </p:pic>
      <p:pic>
        <p:nvPicPr>
          <p:cNvPr id="5" name="Picture 4" descr="grocery by Smalllike from the Noun Project">
            <a:extLst>
              <a:ext uri="{FF2B5EF4-FFF2-40B4-BE49-F238E27FC236}">
                <a16:creationId xmlns:a16="http://schemas.microsoft.com/office/drawing/2014/main" id="{9A71C4BE-9927-4F10-9B65-D48E84C3FF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8369" y="3493428"/>
            <a:ext cx="2350985" cy="1981544"/>
          </a:xfrm>
          <a:prstGeom prst="rect">
            <a:avLst/>
          </a:prstGeom>
        </p:spPr>
      </p:pic>
      <p:sp>
        <p:nvSpPr>
          <p:cNvPr id="18" name="Arrow: Right 17">
            <a:extLst>
              <a:ext uri="{FF2B5EF4-FFF2-40B4-BE49-F238E27FC236}">
                <a16:creationId xmlns:a16="http://schemas.microsoft.com/office/drawing/2014/main" id="{E638AF3A-F259-4C8F-AF59-9B099D478732}"/>
              </a:ext>
            </a:extLst>
          </p:cNvPr>
          <p:cNvSpPr/>
          <p:nvPr/>
        </p:nvSpPr>
        <p:spPr>
          <a:xfrm rot="17198140">
            <a:off x="1293277" y="3060923"/>
            <a:ext cx="2915850" cy="73615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38BC4F96-ABE5-45FF-9C2A-90BFD10E6D98}"/>
              </a:ext>
            </a:extLst>
          </p:cNvPr>
          <p:cNvSpPr/>
          <p:nvPr/>
        </p:nvSpPr>
        <p:spPr>
          <a:xfrm rot="9718796">
            <a:off x="2534323" y="5207503"/>
            <a:ext cx="2173175" cy="736154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BD427EF7-51FD-485A-B55A-019959F78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55" y="241313"/>
            <a:ext cx="288406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Home-Other-Store-Home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801BFC99-FE5A-483A-B740-C6F9D70DF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4839" y="2083483"/>
            <a:ext cx="492359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4800" b="1" dirty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4800" b="1" dirty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4800" b="1" dirty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Simulation: Round-trip HSH</a:t>
            </a:r>
          </a:p>
        </p:txBody>
      </p:sp>
      <p:pic>
        <p:nvPicPr>
          <p:cNvPr id="3" name="Graphic 2" descr="Building">
            <a:extLst>
              <a:ext uri="{FF2B5EF4-FFF2-40B4-BE49-F238E27FC236}">
                <a16:creationId xmlns:a16="http://schemas.microsoft.com/office/drawing/2014/main" id="{452EFA24-DF75-4038-9816-46CC22BF73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98319" y="131532"/>
            <a:ext cx="2486899" cy="2486899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A89439BB-AC5E-475A-935C-2C1895BAB0B8}"/>
              </a:ext>
            </a:extLst>
          </p:cNvPr>
          <p:cNvSpPr/>
          <p:nvPr/>
        </p:nvSpPr>
        <p:spPr>
          <a:xfrm rot="3841665">
            <a:off x="4463479" y="2774624"/>
            <a:ext cx="1068592" cy="73615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333923-E6E4-45DE-99D7-2774C9903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8439" y="513823"/>
            <a:ext cx="3136259" cy="712788"/>
          </a:xfrm>
          <a:prstGeom prst="rect">
            <a:avLst/>
          </a:prstGeom>
          <a:solidFill>
            <a:srgbClr val="FFC425"/>
          </a:solidFill>
          <a:ln>
            <a:noFill/>
          </a:ln>
          <a:effectLst/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CECBE8C8-9FFE-4D06-8FC1-29EC7E0E8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4840" y="441781"/>
            <a:ext cx="365832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COMPLEX TOUR: 59%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A7BEEB19-164B-48F5-B806-56BF3F71025D}"/>
              </a:ext>
            </a:extLst>
          </p:cNvPr>
          <p:cNvSpPr/>
          <p:nvPr/>
        </p:nvSpPr>
        <p:spPr>
          <a:xfrm rot="20548435">
            <a:off x="2686723" y="4286014"/>
            <a:ext cx="2173175" cy="736154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15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FC627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B31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321697" y="1067808"/>
            <a:ext cx="9287119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6500"/>
              </a:lnSpc>
              <a:spcBef>
                <a:spcPct val="0"/>
              </a:spcBef>
              <a:spcAft>
                <a:spcPts val="4000"/>
              </a:spcAft>
              <a:buNone/>
            </a:pPr>
            <a:r>
              <a:rPr lang="en-US" altLang="en-US" sz="6600" b="1" dirty="0">
                <a:solidFill>
                  <a:srgbClr val="FFFFFF"/>
                </a:solidFill>
              </a:rPr>
              <a:t>Research Question:</a:t>
            </a:r>
            <a:endParaRPr lang="en-US" altLang="en-US" sz="6600" b="1" dirty="0">
              <a:solidFill>
                <a:srgbClr val="000000"/>
              </a:solidFill>
            </a:endParaRPr>
          </a:p>
          <a:p>
            <a:pPr eaLnBrk="1" hangingPunct="1">
              <a:lnSpc>
                <a:spcPts val="6500"/>
              </a:lnSpc>
              <a:spcBef>
                <a:spcPct val="0"/>
              </a:spcBef>
              <a:buNone/>
            </a:pPr>
            <a:r>
              <a:rPr lang="en-US" altLang="en-US" sz="6600" b="1" dirty="0">
                <a:solidFill>
                  <a:srgbClr val="000000"/>
                </a:solidFill>
              </a:rPr>
              <a:t>How far do we actually drive to shop?</a:t>
            </a:r>
          </a:p>
          <a:p>
            <a:pPr eaLnBrk="1" hangingPunct="1">
              <a:lnSpc>
                <a:spcPts val="65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6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09374B7-3C78-4E4E-A500-76DD46996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0390" y="3722558"/>
            <a:ext cx="6004025" cy="712788"/>
          </a:xfrm>
          <a:prstGeom prst="rect">
            <a:avLst/>
          </a:prstGeom>
          <a:solidFill>
            <a:srgbClr val="FFC425"/>
          </a:solidFill>
          <a:ln>
            <a:noFill/>
          </a:ln>
          <a:effectLst/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035969" y="1414809"/>
            <a:ext cx="1016448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Our research used 2009 and 2017 National Household Travel Survey data from California, which included </a:t>
            </a:r>
            <a:r>
              <a:rPr lang="en-US" altLang="en-US" sz="4800" b="1" dirty="0" err="1"/>
              <a:t>lat</a:t>
            </a:r>
            <a:r>
              <a:rPr lang="en-US" altLang="en-US" sz="4800" b="1" dirty="0"/>
              <a:t>/long coordinates for all origins and destinations.</a:t>
            </a:r>
          </a:p>
        </p:txBody>
      </p:sp>
    </p:spTree>
    <p:extLst>
      <p:ext uri="{BB962C8B-B14F-4D97-AF65-F5344CB8AC3E}">
        <p14:creationId xmlns:p14="http://schemas.microsoft.com/office/powerpoint/2010/main" val="2132456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192843ED-DC0F-480E-9F28-3F7D3D740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250" y="1912342"/>
            <a:ext cx="3438987" cy="712788"/>
          </a:xfrm>
          <a:prstGeom prst="rect">
            <a:avLst/>
          </a:prstGeom>
          <a:solidFill>
            <a:srgbClr val="FFC425"/>
          </a:solidFill>
          <a:ln>
            <a:noFill/>
          </a:ln>
          <a:effectLst/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3218CA1-DDA0-44BA-90A8-790F4AFAE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250" y="486766"/>
            <a:ext cx="2396997" cy="712788"/>
          </a:xfrm>
          <a:prstGeom prst="rect">
            <a:avLst/>
          </a:prstGeom>
          <a:solidFill>
            <a:srgbClr val="FFC425"/>
          </a:solidFill>
          <a:ln>
            <a:noFill/>
          </a:ln>
          <a:effectLst/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phic 2" descr="House">
            <a:extLst>
              <a:ext uri="{FF2B5EF4-FFF2-40B4-BE49-F238E27FC236}">
                <a16:creationId xmlns:a16="http://schemas.microsoft.com/office/drawing/2014/main" id="{B1D92650-B804-4573-A8DE-59C96F3071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0831" y="4618761"/>
            <a:ext cx="1372925" cy="1372925"/>
          </a:xfrm>
          <a:prstGeom prst="rect">
            <a:avLst/>
          </a:prstGeom>
        </p:spPr>
      </p:pic>
      <p:pic>
        <p:nvPicPr>
          <p:cNvPr id="5" name="Picture 4" descr="grocery by Smalllike from the Noun Project">
            <a:extLst>
              <a:ext uri="{FF2B5EF4-FFF2-40B4-BE49-F238E27FC236}">
                <a16:creationId xmlns:a16="http://schemas.microsoft.com/office/drawing/2014/main" id="{9A71C4BE-9927-4F10-9B65-D48E84C3FF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1662" y="1047564"/>
            <a:ext cx="2601674" cy="2192839"/>
          </a:xfrm>
          <a:prstGeom prst="rect">
            <a:avLst/>
          </a:prstGeom>
        </p:spPr>
      </p:pic>
      <p:sp>
        <p:nvSpPr>
          <p:cNvPr id="18" name="Arrow: Right 17">
            <a:extLst>
              <a:ext uri="{FF2B5EF4-FFF2-40B4-BE49-F238E27FC236}">
                <a16:creationId xmlns:a16="http://schemas.microsoft.com/office/drawing/2014/main" id="{E638AF3A-F259-4C8F-AF59-9B099D478732}"/>
              </a:ext>
            </a:extLst>
          </p:cNvPr>
          <p:cNvSpPr/>
          <p:nvPr/>
        </p:nvSpPr>
        <p:spPr>
          <a:xfrm rot="18079948">
            <a:off x="951587" y="3279010"/>
            <a:ext cx="2173175" cy="736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38BC4F96-ABE5-45FF-9C2A-90BFD10E6D98}"/>
              </a:ext>
            </a:extLst>
          </p:cNvPr>
          <p:cNvSpPr/>
          <p:nvPr/>
        </p:nvSpPr>
        <p:spPr>
          <a:xfrm rot="7265313">
            <a:off x="2077599" y="3890489"/>
            <a:ext cx="2173175" cy="736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BD427EF7-51FD-485A-B55A-019959F78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56" y="241313"/>
            <a:ext cx="260167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Home-Store-Home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801BFC99-FE5A-483A-B740-C6F9D70DF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250" y="3196953"/>
            <a:ext cx="424221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Count the full tour distance.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E5ECADAB-C196-4008-8567-523E947A8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249" y="427662"/>
            <a:ext cx="388555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SIMPLE OR COMPLEX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SHOP: 41%</a:t>
            </a:r>
          </a:p>
        </p:txBody>
      </p:sp>
    </p:spTree>
    <p:extLst>
      <p:ext uri="{BB962C8B-B14F-4D97-AF65-F5344CB8AC3E}">
        <p14:creationId xmlns:p14="http://schemas.microsoft.com/office/powerpoint/2010/main" val="2555581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192843ED-DC0F-480E-9F28-3F7D3D740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250" y="1912342"/>
            <a:ext cx="3438987" cy="712788"/>
          </a:xfrm>
          <a:prstGeom prst="rect">
            <a:avLst/>
          </a:prstGeom>
          <a:solidFill>
            <a:srgbClr val="FFC425"/>
          </a:solidFill>
          <a:ln>
            <a:noFill/>
          </a:ln>
          <a:effectLst/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1FC1A2F-D9CC-41C6-833C-4591FBDA1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250" y="1199554"/>
            <a:ext cx="3226336" cy="712788"/>
          </a:xfrm>
          <a:prstGeom prst="rect">
            <a:avLst/>
          </a:prstGeom>
          <a:solidFill>
            <a:srgbClr val="FFC425"/>
          </a:solidFill>
          <a:ln>
            <a:noFill/>
          </a:ln>
          <a:effectLst/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BD427EF7-51FD-485A-B55A-019959F78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56" y="241313"/>
            <a:ext cx="260167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Home-Store-Home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801BFC99-FE5A-483A-B740-C6F9D70DF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250" y="3196953"/>
            <a:ext cx="424221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Count the full tour distance.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E5ECADAB-C196-4008-8567-523E947A8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249" y="427662"/>
            <a:ext cx="373669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SIMPLE OR COMPLEX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SHOP: 41%</a:t>
            </a:r>
          </a:p>
        </p:txBody>
      </p:sp>
      <p:pic>
        <p:nvPicPr>
          <p:cNvPr id="12" name="Graphic 2" descr="House">
            <a:extLst>
              <a:ext uri="{FF2B5EF4-FFF2-40B4-BE49-F238E27FC236}">
                <a16:creationId xmlns:a16="http://schemas.microsoft.com/office/drawing/2014/main" id="{8FB0038B-433F-423F-B159-BCC1D92225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0831" y="4618761"/>
            <a:ext cx="1372925" cy="1372925"/>
          </a:xfrm>
          <a:prstGeom prst="rect">
            <a:avLst/>
          </a:prstGeom>
        </p:spPr>
      </p:pic>
      <p:pic>
        <p:nvPicPr>
          <p:cNvPr id="13" name="Picture 12" descr="grocery by Smalllike from the Noun Project">
            <a:extLst>
              <a:ext uri="{FF2B5EF4-FFF2-40B4-BE49-F238E27FC236}">
                <a16:creationId xmlns:a16="http://schemas.microsoft.com/office/drawing/2014/main" id="{D5DD0B1F-4ADC-4271-B206-82409F2B8C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1662" y="1047564"/>
            <a:ext cx="2359730" cy="1988915"/>
          </a:xfrm>
          <a:prstGeom prst="rect">
            <a:avLst/>
          </a:prstGeom>
        </p:spPr>
      </p:pic>
      <p:sp>
        <p:nvSpPr>
          <p:cNvPr id="14" name="Arrow: Right 13">
            <a:extLst>
              <a:ext uri="{FF2B5EF4-FFF2-40B4-BE49-F238E27FC236}">
                <a16:creationId xmlns:a16="http://schemas.microsoft.com/office/drawing/2014/main" id="{5DC571BB-BDFC-4396-8FAA-9F1A79D66F57}"/>
              </a:ext>
            </a:extLst>
          </p:cNvPr>
          <p:cNvSpPr/>
          <p:nvPr/>
        </p:nvSpPr>
        <p:spPr>
          <a:xfrm rot="18079948">
            <a:off x="1312899" y="3559013"/>
            <a:ext cx="1745805" cy="736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grocery by Smalllike from the Noun Project">
            <a:extLst>
              <a:ext uri="{FF2B5EF4-FFF2-40B4-BE49-F238E27FC236}">
                <a16:creationId xmlns:a16="http://schemas.microsoft.com/office/drawing/2014/main" id="{597ECF4B-987A-4A5A-ADBD-113FE59D50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9280" y="3326535"/>
            <a:ext cx="2359730" cy="1988915"/>
          </a:xfrm>
          <a:prstGeom prst="rect">
            <a:avLst/>
          </a:prstGeom>
        </p:spPr>
      </p:pic>
      <p:sp>
        <p:nvSpPr>
          <p:cNvPr id="16" name="Arrow: Right 15">
            <a:extLst>
              <a:ext uri="{FF2B5EF4-FFF2-40B4-BE49-F238E27FC236}">
                <a16:creationId xmlns:a16="http://schemas.microsoft.com/office/drawing/2014/main" id="{06856AF4-B1FC-42D7-9EEC-CBCFBD68818B}"/>
              </a:ext>
            </a:extLst>
          </p:cNvPr>
          <p:cNvSpPr/>
          <p:nvPr/>
        </p:nvSpPr>
        <p:spPr>
          <a:xfrm rot="2746749">
            <a:off x="4772021" y="2622009"/>
            <a:ext cx="782631" cy="736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9B244341-3256-4CBA-8459-85178BDE5583}"/>
              </a:ext>
            </a:extLst>
          </p:cNvPr>
          <p:cNvSpPr/>
          <p:nvPr/>
        </p:nvSpPr>
        <p:spPr>
          <a:xfrm rot="10121411">
            <a:off x="2524837" y="5184979"/>
            <a:ext cx="2173491" cy="736154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41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2" descr="House">
            <a:extLst>
              <a:ext uri="{FF2B5EF4-FFF2-40B4-BE49-F238E27FC236}">
                <a16:creationId xmlns:a16="http://schemas.microsoft.com/office/drawing/2014/main" id="{B1D92650-B804-4573-A8DE-59C96F3071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0116" y="5047865"/>
            <a:ext cx="1372925" cy="1372925"/>
          </a:xfrm>
          <a:prstGeom prst="rect">
            <a:avLst/>
          </a:prstGeom>
        </p:spPr>
      </p:pic>
      <p:pic>
        <p:nvPicPr>
          <p:cNvPr id="5" name="Picture 4" descr="grocery by Smalllike from the Noun Project">
            <a:extLst>
              <a:ext uri="{FF2B5EF4-FFF2-40B4-BE49-F238E27FC236}">
                <a16:creationId xmlns:a16="http://schemas.microsoft.com/office/drawing/2014/main" id="{9A71C4BE-9927-4F10-9B65-D48E84C3FF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905" y="429104"/>
            <a:ext cx="2350985" cy="1981544"/>
          </a:xfrm>
          <a:prstGeom prst="rect">
            <a:avLst/>
          </a:prstGeom>
        </p:spPr>
      </p:pic>
      <p:sp>
        <p:nvSpPr>
          <p:cNvPr id="18" name="Arrow: Right 17">
            <a:extLst>
              <a:ext uri="{FF2B5EF4-FFF2-40B4-BE49-F238E27FC236}">
                <a16:creationId xmlns:a16="http://schemas.microsoft.com/office/drawing/2014/main" id="{E638AF3A-F259-4C8F-AF59-9B099D478732}"/>
              </a:ext>
            </a:extLst>
          </p:cNvPr>
          <p:cNvSpPr/>
          <p:nvPr/>
        </p:nvSpPr>
        <p:spPr>
          <a:xfrm rot="18227820">
            <a:off x="1600509" y="3374999"/>
            <a:ext cx="3166582" cy="736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38BC4F96-ABE5-45FF-9C2A-90BFD10E6D98}"/>
              </a:ext>
            </a:extLst>
          </p:cNvPr>
          <p:cNvSpPr/>
          <p:nvPr/>
        </p:nvSpPr>
        <p:spPr>
          <a:xfrm rot="9718796">
            <a:off x="2562590" y="5298970"/>
            <a:ext cx="2173175" cy="73615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BD427EF7-51FD-485A-B55A-019959F78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55" y="241313"/>
            <a:ext cx="363250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Home-Store-Secondary-Home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801BFC99-FE5A-483A-B740-C6F9D70DF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2544" y="2296377"/>
            <a:ext cx="4492516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400" b="1" dirty="0"/>
              <a:t>Count the full tour distance </a:t>
            </a:r>
            <a:r>
              <a:rPr lang="en-US" altLang="en-US" sz="4400" b="1" i="1" dirty="0"/>
              <a:t>without </a:t>
            </a:r>
            <a:r>
              <a:rPr lang="en-US" altLang="en-US" sz="4400" b="1" dirty="0"/>
              <a:t>the secondary destination(s).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A89439BB-AC5E-475A-935C-2C1895BAB0B8}"/>
              </a:ext>
            </a:extLst>
          </p:cNvPr>
          <p:cNvSpPr/>
          <p:nvPr/>
        </p:nvSpPr>
        <p:spPr>
          <a:xfrm rot="5400000">
            <a:off x="4869699" y="2943914"/>
            <a:ext cx="1606475" cy="73615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3BFA064-328D-4F2C-B6D0-70A53AEE0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1368" y="1141892"/>
            <a:ext cx="3433597" cy="712788"/>
          </a:xfrm>
          <a:prstGeom prst="rect">
            <a:avLst/>
          </a:prstGeom>
          <a:solidFill>
            <a:srgbClr val="FFC425"/>
          </a:solidFill>
          <a:ln>
            <a:noFill/>
          </a:ln>
          <a:effectLst/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A80A1C-21E5-46E3-8A6F-BE9ECDC1D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6142" y="429104"/>
            <a:ext cx="2924330" cy="712788"/>
          </a:xfrm>
          <a:prstGeom prst="rect">
            <a:avLst/>
          </a:prstGeom>
          <a:solidFill>
            <a:srgbClr val="FFC425"/>
          </a:solidFill>
          <a:ln>
            <a:noFill/>
          </a:ln>
          <a:effectLst/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C2609007-53BB-47BE-A568-33AC2FBDE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2544" y="357062"/>
            <a:ext cx="363250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PRIMARY SHOP: 23%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33A478-1DB7-4CB1-9D06-102AD1BFEBC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76" t="19902" r="14932" b="29960"/>
          <a:stretch/>
        </p:blipFill>
        <p:spPr>
          <a:xfrm>
            <a:off x="4705713" y="4213334"/>
            <a:ext cx="2200940" cy="1606477"/>
          </a:xfrm>
          <a:prstGeom prst="rect">
            <a:avLst/>
          </a:prstGeom>
        </p:spPr>
      </p:pic>
      <p:sp>
        <p:nvSpPr>
          <p:cNvPr id="17" name="Arrow: Right 16">
            <a:extLst>
              <a:ext uri="{FF2B5EF4-FFF2-40B4-BE49-F238E27FC236}">
                <a16:creationId xmlns:a16="http://schemas.microsoft.com/office/drawing/2014/main" id="{B4353752-64EA-42D8-B653-E0FEBA033268}"/>
              </a:ext>
            </a:extLst>
          </p:cNvPr>
          <p:cNvSpPr/>
          <p:nvPr/>
        </p:nvSpPr>
        <p:spPr>
          <a:xfrm rot="7398398">
            <a:off x="2294405" y="3567914"/>
            <a:ext cx="3166582" cy="736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66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21BFC56-74BC-44B0-9403-48C50C5E2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1016" y="1106557"/>
            <a:ext cx="3258622" cy="712788"/>
          </a:xfrm>
          <a:prstGeom prst="rect">
            <a:avLst/>
          </a:prstGeom>
          <a:solidFill>
            <a:srgbClr val="FFC425"/>
          </a:solidFill>
          <a:ln>
            <a:noFill/>
          </a:ln>
          <a:effectLst/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phic 2" descr="House">
            <a:extLst>
              <a:ext uri="{FF2B5EF4-FFF2-40B4-BE49-F238E27FC236}">
                <a16:creationId xmlns:a16="http://schemas.microsoft.com/office/drawing/2014/main" id="{B1D92650-B804-4573-A8DE-59C96F3071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0831" y="4618761"/>
            <a:ext cx="1372925" cy="1372925"/>
          </a:xfrm>
          <a:prstGeom prst="rect">
            <a:avLst/>
          </a:prstGeom>
        </p:spPr>
      </p:pic>
      <p:pic>
        <p:nvPicPr>
          <p:cNvPr id="5" name="Picture 4" descr="grocery by Smalllike from the Noun Project">
            <a:extLst>
              <a:ext uri="{FF2B5EF4-FFF2-40B4-BE49-F238E27FC236}">
                <a16:creationId xmlns:a16="http://schemas.microsoft.com/office/drawing/2014/main" id="{9A71C4BE-9927-4F10-9B65-D48E84C3FF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8369" y="3493428"/>
            <a:ext cx="2350985" cy="1981544"/>
          </a:xfrm>
          <a:prstGeom prst="rect">
            <a:avLst/>
          </a:prstGeom>
        </p:spPr>
      </p:pic>
      <p:sp>
        <p:nvSpPr>
          <p:cNvPr id="18" name="Arrow: Right 17">
            <a:extLst>
              <a:ext uri="{FF2B5EF4-FFF2-40B4-BE49-F238E27FC236}">
                <a16:creationId xmlns:a16="http://schemas.microsoft.com/office/drawing/2014/main" id="{E638AF3A-F259-4C8F-AF59-9B099D478732}"/>
              </a:ext>
            </a:extLst>
          </p:cNvPr>
          <p:cNvSpPr/>
          <p:nvPr/>
        </p:nvSpPr>
        <p:spPr>
          <a:xfrm rot="18082568">
            <a:off x="1175057" y="3030005"/>
            <a:ext cx="2561362" cy="736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38BC4F96-ABE5-45FF-9C2A-90BFD10E6D98}"/>
              </a:ext>
            </a:extLst>
          </p:cNvPr>
          <p:cNvSpPr/>
          <p:nvPr/>
        </p:nvSpPr>
        <p:spPr>
          <a:xfrm rot="9718796">
            <a:off x="2503305" y="4869866"/>
            <a:ext cx="2173175" cy="736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BD427EF7-51FD-485A-B55A-019959F78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55" y="241313"/>
            <a:ext cx="288406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Home-Primary-Store-Home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801BFC99-FE5A-483A-B740-C6F9D70DF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3813" y="2113037"/>
            <a:ext cx="459173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Count the out-of-the-way distance for the stop at the store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(</a:t>
            </a:r>
            <a:r>
              <a:rPr lang="en-US" altLang="en-US" sz="4800" b="1" dirty="0">
                <a:solidFill>
                  <a:schemeClr val="accent1"/>
                </a:solidFill>
              </a:rPr>
              <a:t>blue</a:t>
            </a:r>
            <a:r>
              <a:rPr lang="en-US" altLang="en-US" sz="4800" b="1" dirty="0"/>
              <a:t> – </a:t>
            </a:r>
            <a:r>
              <a:rPr lang="en-US" altLang="en-US" sz="4800" b="1" dirty="0">
                <a:solidFill>
                  <a:schemeClr val="accent4"/>
                </a:solidFill>
              </a:rPr>
              <a:t>yellow</a:t>
            </a:r>
            <a:r>
              <a:rPr lang="en-US" altLang="en-US" sz="4800" b="1" dirty="0"/>
              <a:t>).</a:t>
            </a:r>
          </a:p>
        </p:txBody>
      </p:sp>
      <p:pic>
        <p:nvPicPr>
          <p:cNvPr id="3" name="Graphic 2" descr="Building">
            <a:extLst>
              <a:ext uri="{FF2B5EF4-FFF2-40B4-BE49-F238E27FC236}">
                <a16:creationId xmlns:a16="http://schemas.microsoft.com/office/drawing/2014/main" id="{452EFA24-DF75-4038-9816-46CC22BF73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98319" y="131532"/>
            <a:ext cx="2486899" cy="2486899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A89439BB-AC5E-475A-935C-2C1895BAB0B8}"/>
              </a:ext>
            </a:extLst>
          </p:cNvPr>
          <p:cNvSpPr/>
          <p:nvPr/>
        </p:nvSpPr>
        <p:spPr>
          <a:xfrm rot="3841665">
            <a:off x="4463479" y="2774624"/>
            <a:ext cx="1068592" cy="736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333923-E6E4-45DE-99D7-2774C9903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5789" y="393769"/>
            <a:ext cx="3989652" cy="712788"/>
          </a:xfrm>
          <a:prstGeom prst="rect">
            <a:avLst/>
          </a:prstGeom>
          <a:solidFill>
            <a:srgbClr val="FFC425"/>
          </a:solidFill>
          <a:ln>
            <a:noFill/>
          </a:ln>
          <a:effectLst/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CECBE8C8-9FFE-4D06-8FC1-29EC7E0E8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2190" y="321727"/>
            <a:ext cx="424221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SECONDARY SHOP: 36%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09C85F37-252E-4512-8C3A-D23E0D86742E}"/>
              </a:ext>
            </a:extLst>
          </p:cNvPr>
          <p:cNvSpPr/>
          <p:nvPr/>
        </p:nvSpPr>
        <p:spPr>
          <a:xfrm rot="7172346">
            <a:off x="2324720" y="3629224"/>
            <a:ext cx="2561362" cy="73615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4A0552FD-2744-42A4-9E65-04E878172FB3}"/>
              </a:ext>
            </a:extLst>
          </p:cNvPr>
          <p:cNvSpPr/>
          <p:nvPr/>
        </p:nvSpPr>
        <p:spPr>
          <a:xfrm rot="17970359">
            <a:off x="1817089" y="3282117"/>
            <a:ext cx="2561362" cy="73615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38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F85116-6688-434A-963C-E6BB49FEF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679" y="1812703"/>
            <a:ext cx="8236641" cy="3426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ts val="6500"/>
              </a:lnSpc>
              <a:spcBef>
                <a:spcPct val="0"/>
              </a:spcBef>
              <a:buNone/>
            </a:pPr>
            <a:r>
              <a:rPr lang="en-US" altLang="en-US" sz="6500" b="1" dirty="0">
                <a:solidFill>
                  <a:schemeClr val="bg1"/>
                </a:solidFill>
              </a:rPr>
              <a:t>E-commerce represents nearly </a:t>
            </a:r>
            <a:r>
              <a:rPr lang="en-US" altLang="en-US" sz="6500" b="1" dirty="0">
                <a:solidFill>
                  <a:srgbClr val="FFC000"/>
                </a:solidFill>
              </a:rPr>
              <a:t>20% of all retail sales</a:t>
            </a:r>
            <a:r>
              <a:rPr lang="en-US" altLang="en-US" sz="65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6061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1653BAC-36DF-4274-8977-DB5A607E9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865" y="2258307"/>
            <a:ext cx="6049209" cy="712788"/>
          </a:xfrm>
          <a:prstGeom prst="rect">
            <a:avLst/>
          </a:prstGeom>
          <a:solidFill>
            <a:srgbClr val="FFC425"/>
          </a:solidFill>
          <a:ln>
            <a:noFill/>
          </a:ln>
          <a:effectLst/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035970" y="1414809"/>
            <a:ext cx="988366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4800" b="1" dirty="0"/>
              <a:t>Secondary Shop tours included a primary trip purpose of Work, School, Medical, Church, Drop Off, or Family.</a:t>
            </a:r>
          </a:p>
        </p:txBody>
      </p:sp>
    </p:spTree>
    <p:extLst>
      <p:ext uri="{BB962C8B-B14F-4D97-AF65-F5344CB8AC3E}">
        <p14:creationId xmlns:p14="http://schemas.microsoft.com/office/powerpoint/2010/main" val="3977249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035970" y="1414809"/>
            <a:ext cx="988366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Using the </a:t>
            </a:r>
            <a:r>
              <a:rPr lang="en-US" altLang="en-US" sz="4800" b="1" dirty="0" err="1"/>
              <a:t>lat</a:t>
            </a:r>
            <a:r>
              <a:rPr lang="en-US" altLang="en-US" sz="4800" b="1" dirty="0"/>
              <a:t>/long coordinates, we calculated all of the distances using Open Source Routing Machine (OSRM).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716AF0-310D-43B9-875C-0F396F6616C2}"/>
              </a:ext>
            </a:extLst>
          </p:cNvPr>
          <p:cNvSpPr txBox="1"/>
          <p:nvPr/>
        </p:nvSpPr>
        <p:spPr>
          <a:xfrm>
            <a:off x="2030818" y="5635256"/>
            <a:ext cx="8998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3"/>
              </a:rPr>
              <a:t>OSRM citation: </a:t>
            </a:r>
            <a:r>
              <a:rPr lang="en-US" sz="2400" dirty="0" err="1">
                <a:hlinkClick r:id="rId3"/>
              </a:rPr>
              <a:t>Luxen</a:t>
            </a:r>
            <a:r>
              <a:rPr lang="en-US" sz="2400" dirty="0">
                <a:hlinkClick r:id="rId3"/>
              </a:rPr>
              <a:t>, D. and C. Vetter, DOI:10.1145/2093973.2094062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7885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7D0F4-B5AB-4C4F-A9FA-38990920B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2017 NHTS Results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9342BA-44A4-4A6F-8F08-9D79DC31A6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62471"/>
              </p:ext>
            </p:extLst>
          </p:nvPr>
        </p:nvGraphicFramePr>
        <p:xfrm>
          <a:off x="838200" y="2178183"/>
          <a:ext cx="10515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5847">
                  <a:extLst>
                    <a:ext uri="{9D8B030D-6E8A-4147-A177-3AD203B41FA5}">
                      <a16:colId xmlns:a16="http://schemas.microsoft.com/office/drawing/2014/main" val="254731439"/>
                    </a:ext>
                  </a:extLst>
                </a:gridCol>
                <a:gridCol w="2161953">
                  <a:extLst>
                    <a:ext uri="{9D8B030D-6E8A-4147-A177-3AD203B41FA5}">
                      <a16:colId xmlns:a16="http://schemas.microsoft.com/office/drawing/2014/main" val="244315017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21906347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391803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trips in shopping tours: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 VMT/</a:t>
                      </a:r>
                    </a:p>
                    <a:p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NHTS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Simulate method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696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&lt;100 miles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+103%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157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&lt;50 miles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+97%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653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7139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7D0F4-B5AB-4C4F-A9FA-38990920B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2009 NHTS Results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9342BA-44A4-4A6F-8F08-9D79DC31A6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868135"/>
              </p:ext>
            </p:extLst>
          </p:nvPr>
        </p:nvGraphicFramePr>
        <p:xfrm>
          <a:off x="838200" y="2188815"/>
          <a:ext cx="10515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5847">
                  <a:extLst>
                    <a:ext uri="{9D8B030D-6E8A-4147-A177-3AD203B41FA5}">
                      <a16:colId xmlns:a16="http://schemas.microsoft.com/office/drawing/2014/main" val="254731439"/>
                    </a:ext>
                  </a:extLst>
                </a:gridCol>
                <a:gridCol w="2161953">
                  <a:extLst>
                    <a:ext uri="{9D8B030D-6E8A-4147-A177-3AD203B41FA5}">
                      <a16:colId xmlns:a16="http://schemas.microsoft.com/office/drawing/2014/main" val="244315017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21906347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391803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trips in shopping tours: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 VMT/</a:t>
                      </a:r>
                    </a:p>
                    <a:p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NHTS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Simulate method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696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&lt;100 miles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+83%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157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&lt;50 miles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+78%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653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017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F85116-6688-434A-963C-E6BB49FEF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358" y="1298929"/>
            <a:ext cx="10196623" cy="3426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6500"/>
              </a:lnSpc>
              <a:spcBef>
                <a:spcPct val="0"/>
              </a:spcBef>
              <a:buNone/>
            </a:pPr>
            <a:r>
              <a:rPr lang="en-US" altLang="en-US" sz="6500" b="1" dirty="0">
                <a:solidFill>
                  <a:schemeClr val="accent4"/>
                </a:solidFill>
              </a:rPr>
              <a:t>NHTS underestimates </a:t>
            </a:r>
            <a:r>
              <a:rPr lang="en-US" altLang="en-US" sz="6500" b="1" dirty="0">
                <a:solidFill>
                  <a:schemeClr val="bg1"/>
                </a:solidFill>
              </a:rPr>
              <a:t>and </a:t>
            </a:r>
          </a:p>
          <a:p>
            <a:pPr algn="ctr">
              <a:lnSpc>
                <a:spcPts val="6500"/>
              </a:lnSpc>
              <a:spcBef>
                <a:spcPct val="0"/>
              </a:spcBef>
              <a:buNone/>
            </a:pPr>
            <a:r>
              <a:rPr lang="en-US" altLang="en-US" sz="6500" b="1" dirty="0">
                <a:solidFill>
                  <a:schemeClr val="accent4"/>
                </a:solidFill>
              </a:rPr>
              <a:t>Simulation overestimates </a:t>
            </a:r>
            <a:r>
              <a:rPr lang="en-US" altLang="en-US" sz="6500" b="1" dirty="0">
                <a:solidFill>
                  <a:schemeClr val="bg1"/>
                </a:solidFill>
              </a:rPr>
              <a:t>shopping travel </a:t>
            </a:r>
            <a:endParaRPr lang="en-US" altLang="en-US" sz="6500" b="1" dirty="0">
              <a:solidFill>
                <a:srgbClr val="FFC000"/>
              </a:solidFill>
            </a:endParaRPr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4C193354-DDF5-4217-9E2F-F96515694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648325"/>
            <a:ext cx="12192000" cy="1209675"/>
          </a:xfrm>
          <a:prstGeom prst="rect">
            <a:avLst/>
          </a:prstGeom>
          <a:solidFill>
            <a:srgbClr val="FFC627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252E5B60-4E16-4FA9-8523-C2B238475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4254" y="6018252"/>
            <a:ext cx="9134475" cy="523220"/>
          </a:xfrm>
          <a:prstGeom prst="rect">
            <a:avLst/>
          </a:prstGeom>
          <a:solidFill>
            <a:srgbClr val="FFC6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5888" indent="-11588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By a lot! What should we do about this???</a:t>
            </a:r>
            <a:endParaRPr lang="en-US" altLang="en-US" sz="28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5398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F85116-6688-434A-963C-E6BB49FEF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079" y="1298929"/>
            <a:ext cx="8257954" cy="426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ts val="6500"/>
              </a:lnSpc>
              <a:spcBef>
                <a:spcPct val="0"/>
              </a:spcBef>
              <a:buNone/>
            </a:pPr>
            <a:r>
              <a:rPr lang="en-US" altLang="en-US" sz="6500" b="1" dirty="0">
                <a:solidFill>
                  <a:schemeClr val="bg1"/>
                </a:solidFill>
              </a:rPr>
              <a:t>Use our calculation method to </a:t>
            </a:r>
            <a:r>
              <a:rPr lang="en-US" altLang="en-US" sz="6500" b="1" dirty="0">
                <a:solidFill>
                  <a:srgbClr val="FFC000"/>
                </a:solidFill>
              </a:rPr>
              <a:t>compare delivery service </a:t>
            </a:r>
            <a:r>
              <a:rPr lang="en-US" altLang="en-US" sz="6500" b="1" dirty="0">
                <a:solidFill>
                  <a:schemeClr val="bg1"/>
                </a:solidFill>
              </a:rPr>
              <a:t>performance with </a:t>
            </a:r>
            <a:r>
              <a:rPr lang="en-US" altLang="en-US" sz="6500" b="1" dirty="0">
                <a:solidFill>
                  <a:srgbClr val="FFC000"/>
                </a:solidFill>
              </a:rPr>
              <a:t>in-person shopping</a:t>
            </a:r>
            <a:r>
              <a:rPr lang="en-US" altLang="en-US" sz="6500" b="1" dirty="0">
                <a:solidFill>
                  <a:schemeClr val="bg1"/>
                </a:solidFill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380162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F85116-6688-434A-963C-E6BB49FEF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358" y="1298929"/>
            <a:ext cx="9367283" cy="426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ts val="6500"/>
              </a:lnSpc>
              <a:spcBef>
                <a:spcPct val="0"/>
              </a:spcBef>
              <a:buNone/>
            </a:pPr>
            <a:r>
              <a:rPr lang="en-US" altLang="en-US" sz="6500" b="1" dirty="0">
                <a:solidFill>
                  <a:schemeClr val="bg1"/>
                </a:solidFill>
              </a:rPr>
              <a:t>More work is needed to evaluate whether California shopping results are </a:t>
            </a:r>
            <a:r>
              <a:rPr lang="en-US" altLang="en-US" sz="6500" b="1" dirty="0">
                <a:solidFill>
                  <a:srgbClr val="FFC000"/>
                </a:solidFill>
              </a:rPr>
              <a:t>transferable to the nation</a:t>
            </a:r>
            <a:r>
              <a:rPr lang="en-US" altLang="en-US" sz="6500" b="1" dirty="0">
                <a:solidFill>
                  <a:schemeClr val="bg1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1440851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ChangeArrowheads="1"/>
          </p:cNvSpPr>
          <p:nvPr/>
        </p:nvSpPr>
        <p:spPr bwMode="auto">
          <a:xfrm>
            <a:off x="493713" y="1951038"/>
            <a:ext cx="8305800" cy="175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65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7000" b="1" dirty="0"/>
              <a:t>Thanks for your attention!</a:t>
            </a:r>
          </a:p>
        </p:txBody>
      </p:sp>
      <p:sp>
        <p:nvSpPr>
          <p:cNvPr id="63491" name="Subtitle 2"/>
          <p:cNvSpPr>
            <a:spLocks noGrp="1"/>
          </p:cNvSpPr>
          <p:nvPr>
            <p:ph type="subTitle" idx="1"/>
          </p:nvPr>
        </p:nvSpPr>
        <p:spPr>
          <a:xfrm>
            <a:off x="619126" y="3826923"/>
            <a:ext cx="5016362" cy="538162"/>
          </a:xfrm>
          <a:solidFill>
            <a:srgbClr val="FFC425"/>
          </a:solidFill>
        </p:spPr>
        <p:txBody>
          <a:bodyPr/>
          <a:lstStyle/>
          <a:p>
            <a:pPr algn="l"/>
            <a:r>
              <a:rPr lang="en-US" altLang="en-US" sz="2500" b="1" dirty="0">
                <a:solidFill>
                  <a:schemeClr val="tx1"/>
                </a:solidFill>
              </a:rPr>
              <a:t>deborah.salon@asu.edu</a:t>
            </a:r>
          </a:p>
        </p:txBody>
      </p:sp>
      <p:pic>
        <p:nvPicPr>
          <p:cNvPr id="6349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5557838"/>
            <a:ext cx="2909887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A244925-FB34-47F9-89C0-C05255B0670B}"/>
              </a:ext>
            </a:extLst>
          </p:cNvPr>
          <p:cNvSpPr txBox="1"/>
          <p:nvPr/>
        </p:nvSpPr>
        <p:spPr>
          <a:xfrm>
            <a:off x="7677469" y="5530316"/>
            <a:ext cx="401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TOMNET University Transportation Center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F85116-6688-434A-963C-E6BB49FEF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679" y="1812703"/>
            <a:ext cx="8941958" cy="3426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ts val="6500"/>
              </a:lnSpc>
              <a:spcBef>
                <a:spcPct val="0"/>
              </a:spcBef>
              <a:buNone/>
            </a:pPr>
            <a:r>
              <a:rPr lang="en-US" altLang="en-US" sz="6500" b="1" dirty="0">
                <a:solidFill>
                  <a:schemeClr val="bg1"/>
                </a:solidFill>
              </a:rPr>
              <a:t>Home delivery vehicles are </a:t>
            </a:r>
            <a:r>
              <a:rPr lang="en-US" altLang="en-US" sz="6500" b="1" dirty="0">
                <a:solidFill>
                  <a:srgbClr val="FFC000"/>
                </a:solidFill>
              </a:rPr>
              <a:t>logging a huge number of miles </a:t>
            </a:r>
            <a:r>
              <a:rPr lang="en-US" altLang="en-US" sz="6500" b="1" dirty="0">
                <a:solidFill>
                  <a:schemeClr val="bg1"/>
                </a:solidFill>
              </a:rPr>
              <a:t>to deliver our stuff.</a:t>
            </a:r>
          </a:p>
        </p:txBody>
      </p:sp>
    </p:spTree>
    <p:extLst>
      <p:ext uri="{BB962C8B-B14F-4D97-AF65-F5344CB8AC3E}">
        <p14:creationId xmlns:p14="http://schemas.microsoft.com/office/powerpoint/2010/main" val="2025201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F85116-6688-434A-963C-E6BB49FEF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6648" y="1095213"/>
            <a:ext cx="9818703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ts val="6500"/>
              </a:lnSpc>
              <a:spcBef>
                <a:spcPct val="0"/>
              </a:spcBef>
              <a:buNone/>
            </a:pPr>
            <a:r>
              <a:rPr lang="en-US" altLang="en-US" sz="6500" b="1" dirty="0">
                <a:solidFill>
                  <a:schemeClr val="bg1"/>
                </a:solidFill>
              </a:rPr>
              <a:t>Do delivery services have </a:t>
            </a:r>
            <a:r>
              <a:rPr lang="en-US" altLang="en-US" sz="6500" b="1" dirty="0">
                <a:solidFill>
                  <a:srgbClr val="FFC000"/>
                </a:solidFill>
              </a:rPr>
              <a:t>greater environmental impacts </a:t>
            </a:r>
            <a:r>
              <a:rPr lang="en-US" altLang="en-US" sz="6500" b="1" dirty="0">
                <a:solidFill>
                  <a:schemeClr val="bg1"/>
                </a:solidFill>
              </a:rPr>
              <a:t>than the personal vehicle shopping trips they may replace?</a:t>
            </a:r>
          </a:p>
        </p:txBody>
      </p:sp>
    </p:spTree>
    <p:extLst>
      <p:ext uri="{BB962C8B-B14F-4D97-AF65-F5344CB8AC3E}">
        <p14:creationId xmlns:p14="http://schemas.microsoft.com/office/powerpoint/2010/main" val="1135819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F85116-6688-434A-963C-E6BB49FEF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679" y="882149"/>
            <a:ext cx="8236641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ts val="6500"/>
              </a:lnSpc>
              <a:spcBef>
                <a:spcPct val="0"/>
              </a:spcBef>
              <a:buNone/>
            </a:pPr>
            <a:r>
              <a:rPr lang="en-US" altLang="en-US" sz="6500" b="1" dirty="0">
                <a:solidFill>
                  <a:schemeClr val="bg1"/>
                </a:solidFill>
              </a:rPr>
              <a:t>Knowing the details of those personal vehicle shopping trips is </a:t>
            </a:r>
            <a:r>
              <a:rPr lang="en-US" altLang="en-US" sz="6500" b="1" dirty="0">
                <a:solidFill>
                  <a:srgbClr val="FFC000"/>
                </a:solidFill>
              </a:rPr>
              <a:t>critical</a:t>
            </a:r>
            <a:r>
              <a:rPr lang="en-US" altLang="en-US" sz="6500" b="1" dirty="0">
                <a:solidFill>
                  <a:schemeClr val="bg1"/>
                </a:solidFill>
              </a:rPr>
              <a:t> to answering this question.</a:t>
            </a:r>
          </a:p>
        </p:txBody>
      </p:sp>
    </p:spTree>
    <p:extLst>
      <p:ext uri="{BB962C8B-B14F-4D97-AF65-F5344CB8AC3E}">
        <p14:creationId xmlns:p14="http://schemas.microsoft.com/office/powerpoint/2010/main" val="174608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F85116-6688-434A-963C-E6BB49FEF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193" y="1298929"/>
            <a:ext cx="8633614" cy="426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ts val="6500"/>
              </a:lnSpc>
              <a:spcBef>
                <a:spcPct val="0"/>
              </a:spcBef>
              <a:buNone/>
            </a:pPr>
            <a:r>
              <a:rPr lang="en-US" altLang="en-US" sz="6500" b="1" dirty="0">
                <a:solidFill>
                  <a:schemeClr val="bg1"/>
                </a:solidFill>
              </a:rPr>
              <a:t>Two simple methods to estimate shopping travel: NHTS and simulation. </a:t>
            </a:r>
            <a:r>
              <a:rPr lang="en-US" altLang="en-US" sz="6500" b="1" dirty="0">
                <a:solidFill>
                  <a:srgbClr val="FFC000"/>
                </a:solidFill>
              </a:rPr>
              <a:t>Both are inaccurate.</a:t>
            </a:r>
          </a:p>
        </p:txBody>
      </p:sp>
    </p:spTree>
    <p:extLst>
      <p:ext uri="{BB962C8B-B14F-4D97-AF65-F5344CB8AC3E}">
        <p14:creationId xmlns:p14="http://schemas.microsoft.com/office/powerpoint/2010/main" val="3456777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F85116-6688-434A-963C-E6BB49FEF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358" y="1298929"/>
            <a:ext cx="10196623" cy="3426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6500"/>
              </a:lnSpc>
              <a:spcBef>
                <a:spcPct val="0"/>
              </a:spcBef>
              <a:buNone/>
            </a:pPr>
            <a:r>
              <a:rPr lang="en-US" altLang="en-US" sz="6500" b="1" dirty="0">
                <a:solidFill>
                  <a:schemeClr val="accent4"/>
                </a:solidFill>
              </a:rPr>
              <a:t>NHTS underestimates </a:t>
            </a:r>
            <a:r>
              <a:rPr lang="en-US" altLang="en-US" sz="6500" b="1" dirty="0">
                <a:solidFill>
                  <a:schemeClr val="bg1"/>
                </a:solidFill>
              </a:rPr>
              <a:t>and </a:t>
            </a:r>
          </a:p>
          <a:p>
            <a:pPr algn="ctr">
              <a:lnSpc>
                <a:spcPts val="6500"/>
              </a:lnSpc>
              <a:spcBef>
                <a:spcPct val="0"/>
              </a:spcBef>
              <a:buNone/>
            </a:pPr>
            <a:r>
              <a:rPr lang="en-US" altLang="en-US" sz="6500" b="1" dirty="0">
                <a:solidFill>
                  <a:schemeClr val="accent4"/>
                </a:solidFill>
              </a:rPr>
              <a:t>Simulation overestimates </a:t>
            </a:r>
            <a:r>
              <a:rPr lang="en-US" altLang="en-US" sz="6500" b="1" dirty="0">
                <a:solidFill>
                  <a:schemeClr val="bg1"/>
                </a:solidFill>
              </a:rPr>
              <a:t>shopping travel </a:t>
            </a:r>
            <a:endParaRPr lang="en-US" altLang="en-US" sz="6500" b="1" dirty="0">
              <a:solidFill>
                <a:srgbClr val="FFC000"/>
              </a:solidFill>
            </a:endParaRPr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4C193354-DDF5-4217-9E2F-F96515694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648325"/>
            <a:ext cx="12192000" cy="1209675"/>
          </a:xfrm>
          <a:prstGeom prst="rect">
            <a:avLst/>
          </a:prstGeom>
          <a:solidFill>
            <a:srgbClr val="FFC627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252E5B60-4E16-4FA9-8523-C2B238475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4254" y="6018252"/>
            <a:ext cx="9134475" cy="523220"/>
          </a:xfrm>
          <a:prstGeom prst="rect">
            <a:avLst/>
          </a:prstGeom>
          <a:solidFill>
            <a:srgbClr val="FFC6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5888" indent="-11588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By a lot! This is the main finding of our study.</a:t>
            </a:r>
            <a:endParaRPr lang="en-US" altLang="en-US" sz="28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990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61FC1A2F-D9CC-41C6-833C-4591FBDA1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251" y="1199554"/>
            <a:ext cx="2075206" cy="712788"/>
          </a:xfrm>
          <a:prstGeom prst="rect">
            <a:avLst/>
          </a:prstGeom>
          <a:solidFill>
            <a:srgbClr val="FFC425"/>
          </a:solidFill>
          <a:ln>
            <a:noFill/>
          </a:ln>
          <a:effectLst/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3218CA1-DDA0-44BA-90A8-790F4AFAE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250" y="486766"/>
            <a:ext cx="2450159" cy="712788"/>
          </a:xfrm>
          <a:prstGeom prst="rect">
            <a:avLst/>
          </a:prstGeom>
          <a:solidFill>
            <a:srgbClr val="FFC425"/>
          </a:solidFill>
          <a:ln>
            <a:noFill/>
          </a:ln>
          <a:effectLst/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phic 2" descr="House">
            <a:extLst>
              <a:ext uri="{FF2B5EF4-FFF2-40B4-BE49-F238E27FC236}">
                <a16:creationId xmlns:a16="http://schemas.microsoft.com/office/drawing/2014/main" id="{B1D92650-B804-4573-A8DE-59C96F3071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0831" y="4618761"/>
            <a:ext cx="1372925" cy="1372925"/>
          </a:xfrm>
          <a:prstGeom prst="rect">
            <a:avLst/>
          </a:prstGeom>
        </p:spPr>
      </p:pic>
      <p:pic>
        <p:nvPicPr>
          <p:cNvPr id="5" name="Picture 4" descr="grocery by Smalllike from the Noun Project">
            <a:extLst>
              <a:ext uri="{FF2B5EF4-FFF2-40B4-BE49-F238E27FC236}">
                <a16:creationId xmlns:a16="http://schemas.microsoft.com/office/drawing/2014/main" id="{9A71C4BE-9927-4F10-9B65-D48E84C3FF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1662" y="1047564"/>
            <a:ext cx="2601674" cy="2192839"/>
          </a:xfrm>
          <a:prstGeom prst="rect">
            <a:avLst/>
          </a:prstGeom>
        </p:spPr>
      </p:pic>
      <p:sp>
        <p:nvSpPr>
          <p:cNvPr id="18" name="Arrow: Right 17">
            <a:extLst>
              <a:ext uri="{FF2B5EF4-FFF2-40B4-BE49-F238E27FC236}">
                <a16:creationId xmlns:a16="http://schemas.microsoft.com/office/drawing/2014/main" id="{E638AF3A-F259-4C8F-AF59-9B099D478732}"/>
              </a:ext>
            </a:extLst>
          </p:cNvPr>
          <p:cNvSpPr/>
          <p:nvPr/>
        </p:nvSpPr>
        <p:spPr>
          <a:xfrm rot="18079948">
            <a:off x="951587" y="3279010"/>
            <a:ext cx="2173175" cy="736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BD427EF7-51FD-485A-B55A-019959F78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56" y="241313"/>
            <a:ext cx="260167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Home-Store-Home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801BFC99-FE5A-483A-B740-C6F9D70DF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250" y="2274838"/>
            <a:ext cx="424221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NHTS: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One-way trip.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4800" b="1" dirty="0"/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E5ECADAB-C196-4008-8567-523E947A8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250" y="427662"/>
            <a:ext cx="323696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SIMPLE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SHOP: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9E692BA-930A-4FA0-A8EB-83EC341AE2B0}"/>
              </a:ext>
            </a:extLst>
          </p:cNvPr>
          <p:cNvSpPr/>
          <p:nvPr/>
        </p:nvSpPr>
        <p:spPr>
          <a:xfrm rot="7265313">
            <a:off x="2088625" y="3940287"/>
            <a:ext cx="2173175" cy="73615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58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61FC1A2F-D9CC-41C6-833C-4591FBDA1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251" y="1199554"/>
            <a:ext cx="2075206" cy="712788"/>
          </a:xfrm>
          <a:prstGeom prst="rect">
            <a:avLst/>
          </a:prstGeom>
          <a:solidFill>
            <a:srgbClr val="FFC425"/>
          </a:solidFill>
          <a:ln>
            <a:noFill/>
          </a:ln>
          <a:effectLst/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3218CA1-DDA0-44BA-90A8-790F4AFAE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250" y="486766"/>
            <a:ext cx="2450159" cy="712788"/>
          </a:xfrm>
          <a:prstGeom prst="rect">
            <a:avLst/>
          </a:prstGeom>
          <a:solidFill>
            <a:srgbClr val="FFC425"/>
          </a:solidFill>
          <a:ln>
            <a:noFill/>
          </a:ln>
          <a:effectLst/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phic 2" descr="House">
            <a:extLst>
              <a:ext uri="{FF2B5EF4-FFF2-40B4-BE49-F238E27FC236}">
                <a16:creationId xmlns:a16="http://schemas.microsoft.com/office/drawing/2014/main" id="{B1D92650-B804-4573-A8DE-59C96F3071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0831" y="4618761"/>
            <a:ext cx="1372925" cy="1372925"/>
          </a:xfrm>
          <a:prstGeom prst="rect">
            <a:avLst/>
          </a:prstGeom>
        </p:spPr>
      </p:pic>
      <p:pic>
        <p:nvPicPr>
          <p:cNvPr id="5" name="Picture 4" descr="grocery by Smalllike from the Noun Project">
            <a:extLst>
              <a:ext uri="{FF2B5EF4-FFF2-40B4-BE49-F238E27FC236}">
                <a16:creationId xmlns:a16="http://schemas.microsoft.com/office/drawing/2014/main" id="{9A71C4BE-9927-4F10-9B65-D48E84C3FF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1662" y="1047564"/>
            <a:ext cx="2601674" cy="2192839"/>
          </a:xfrm>
          <a:prstGeom prst="rect">
            <a:avLst/>
          </a:prstGeom>
        </p:spPr>
      </p:pic>
      <p:sp>
        <p:nvSpPr>
          <p:cNvPr id="18" name="Arrow: Right 17">
            <a:extLst>
              <a:ext uri="{FF2B5EF4-FFF2-40B4-BE49-F238E27FC236}">
                <a16:creationId xmlns:a16="http://schemas.microsoft.com/office/drawing/2014/main" id="{E638AF3A-F259-4C8F-AF59-9B099D478732}"/>
              </a:ext>
            </a:extLst>
          </p:cNvPr>
          <p:cNvSpPr/>
          <p:nvPr/>
        </p:nvSpPr>
        <p:spPr>
          <a:xfrm rot="18079948">
            <a:off x="951587" y="3279010"/>
            <a:ext cx="2173175" cy="736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BD427EF7-51FD-485A-B55A-019959F78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56" y="241313"/>
            <a:ext cx="260167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Home-Store-Home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801BFC99-FE5A-483A-B740-C6F9D70DF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250" y="2274838"/>
            <a:ext cx="424221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4800" b="1" dirty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4800" b="1" dirty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4800" b="1" dirty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Simulation: Round-trip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E5ECADAB-C196-4008-8567-523E947A8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250" y="427662"/>
            <a:ext cx="268958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SIMPLE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800" b="1" dirty="0"/>
              <a:t>SHOP: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F305012-8426-4218-8627-1244DCAF0AD7}"/>
              </a:ext>
            </a:extLst>
          </p:cNvPr>
          <p:cNvSpPr/>
          <p:nvPr/>
        </p:nvSpPr>
        <p:spPr>
          <a:xfrm rot="7265313">
            <a:off x="2088625" y="3940287"/>
            <a:ext cx="2173175" cy="736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00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10195</TotalTime>
  <Words>515</Words>
  <Application>Microsoft Office PowerPoint</Application>
  <PresentationFormat>Widescreen</PresentationFormat>
  <Paragraphs>118</Paragraphs>
  <Slides>27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ＭＳ Ｐゴシック</vt:lpstr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2017 NHTS Results</vt:lpstr>
      <vt:lpstr>2009 NHTS Results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Salon</dc:creator>
  <cp:lastModifiedBy>Deborah Salon</cp:lastModifiedBy>
  <cp:revision>40</cp:revision>
  <dcterms:created xsi:type="dcterms:W3CDTF">2022-05-20T19:24:40Z</dcterms:created>
  <dcterms:modified xsi:type="dcterms:W3CDTF">2022-05-27T21:19:44Z</dcterms:modified>
</cp:coreProperties>
</file>