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0"/>
  </p:notesMasterIdLst>
  <p:handoutMasterIdLst>
    <p:handoutMasterId r:id="rId31"/>
  </p:handoutMasterIdLst>
  <p:sldIdLst>
    <p:sldId id="256" r:id="rId2"/>
    <p:sldId id="257" r:id="rId3"/>
    <p:sldId id="258" r:id="rId4"/>
    <p:sldId id="277" r:id="rId5"/>
    <p:sldId id="274" r:id="rId6"/>
    <p:sldId id="259" r:id="rId7"/>
    <p:sldId id="278" r:id="rId8"/>
    <p:sldId id="261" r:id="rId9"/>
    <p:sldId id="262" r:id="rId10"/>
    <p:sldId id="279" r:id="rId11"/>
    <p:sldId id="263" r:id="rId12"/>
    <p:sldId id="281" r:id="rId13"/>
    <p:sldId id="280" r:id="rId14"/>
    <p:sldId id="265" r:id="rId15"/>
    <p:sldId id="264" r:id="rId16"/>
    <p:sldId id="266" r:id="rId17"/>
    <p:sldId id="268" r:id="rId18"/>
    <p:sldId id="269" r:id="rId19"/>
    <p:sldId id="270" r:id="rId20"/>
    <p:sldId id="271" r:id="rId21"/>
    <p:sldId id="273" r:id="rId22"/>
    <p:sldId id="282" r:id="rId23"/>
    <p:sldId id="283" r:id="rId24"/>
    <p:sldId id="284" r:id="rId25"/>
    <p:sldId id="286" r:id="rId26"/>
    <p:sldId id="285" r:id="rId27"/>
    <p:sldId id="287" r:id="rId28"/>
    <p:sldId id="272" r:id="rId2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840"/>
  </p:normalViewPr>
  <p:slideViewPr>
    <p:cSldViewPr snapToGrid="0" snapToObjects="1">
      <p:cViewPr varScale="1">
        <p:scale>
          <a:sx n="81" d="100"/>
          <a:sy n="81" d="100"/>
        </p:scale>
        <p:origin x="96"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44ACEA0-E609-412B-BB4E-B4F4D7756D35}" type="datetimeFigureOut">
              <a:rPr lang="en-US" smtClean="0"/>
              <a:t>5/27/2022</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385748B-EFF2-456A-B9E9-5D2BA0A3A368}" type="slidenum">
              <a:rPr lang="en-US" smtClean="0"/>
              <a:t>‹#›</a:t>
            </a:fld>
            <a:endParaRPr lang="en-US" dirty="0"/>
          </a:p>
        </p:txBody>
      </p:sp>
    </p:spTree>
    <p:extLst>
      <p:ext uri="{BB962C8B-B14F-4D97-AF65-F5344CB8AC3E}">
        <p14:creationId xmlns:p14="http://schemas.microsoft.com/office/powerpoint/2010/main" val="20884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FAE6F75-D1A1-EC42-B648-05B5FDA9770B}" type="datetimeFigureOut">
              <a:rPr lang="en-US" smtClean="0"/>
              <a:t>5/27/2022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ABADB84-09DC-5048-B8BB-A765164FA1BF}" type="slidenum">
              <a:rPr lang="en-US" smtClean="0"/>
              <a:t>‹#›</a:t>
            </a:fld>
            <a:endParaRPr lang="en-US" dirty="0"/>
          </a:p>
        </p:txBody>
      </p:sp>
    </p:spTree>
    <p:extLst>
      <p:ext uri="{BB962C8B-B14F-4D97-AF65-F5344CB8AC3E}">
        <p14:creationId xmlns:p14="http://schemas.microsoft.com/office/powerpoint/2010/main" val="37858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4AF8F5F-A25C-E046-B924-F42AEF3963D0}" type="datetime1">
              <a:rPr lang="en-US" smtClean="0"/>
              <a:t>5/27/2022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2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98606B-FA19-F04A-86E3-C3867772D232}" type="datetime1">
              <a:rPr lang="en-US" smtClean="0"/>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835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3A5510C-6747-BA4F-812B-F5CD709D6667}" type="datetime1">
              <a:rPr lang="en-US" smtClean="0"/>
              <a:t>5/27/2022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603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A4EF2-AD5D-9942-99FB-570C5A887660}" type="datetime1">
              <a:rPr lang="en-US" smtClean="0"/>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083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7C98060-F98A-8240-98F6-319C4F879A18}" type="datetime1">
              <a:rPr lang="en-US" smtClean="0"/>
              <a:t>5/27/2022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40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87CF58-47D5-DB41-A47B-8FA9E663B5B2}" type="datetime1">
              <a:rPr lang="en-US" smtClean="0"/>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649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35C656-696B-704D-8FC9-8FD1A6E53C66}" type="datetime1">
              <a:rPr lang="en-US" smtClean="0"/>
              <a:t>5/27/2022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91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17806E-F6B7-5C46-A80C-99AE3EE99864}" type="datetime1">
              <a:rPr lang="en-US" smtClean="0"/>
              <a:t>5/27/2022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63912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A1B8A-1828-2F48-8972-C1B727B13E5F}" type="datetime1">
              <a:rPr lang="en-US" smtClean="0"/>
              <a:t>5/27/2022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051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88F1C25-7C2C-7A43-94DC-1947ABFC8A72}" type="datetime1">
              <a:rPr lang="en-US" smtClean="0"/>
              <a:t>5/27/2022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823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51F93-6E0A-CA4A-8977-16860D2053B0}" type="datetime1">
              <a:rPr lang="en-US" smtClean="0"/>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652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8155A4A-9B9D-8F4C-8EC9-64690CE41E1B}" type="datetime1">
              <a:rPr lang="en-US" smtClean="0"/>
              <a:t>5/27/2022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65531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atr.globa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mdaus@iatr.global" TargetMode="External"/><Relationship Id="rId5" Type="http://schemas.openxmlformats.org/officeDocument/2006/relationships/hyperlink" Target="http://www.windelsmarx.com/" TargetMode="External"/><Relationship Id="rId4" Type="http://schemas.openxmlformats.org/officeDocument/2006/relationships/hyperlink" Target="http://www.utrc2.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7A8D-02D1-3C00-5C73-EDC73AB1CCA9}"/>
              </a:ext>
            </a:extLst>
          </p:cNvPr>
          <p:cNvSpPr>
            <a:spLocks noGrp="1"/>
          </p:cNvSpPr>
          <p:nvPr>
            <p:ph type="ctrTitle"/>
          </p:nvPr>
        </p:nvSpPr>
        <p:spPr>
          <a:xfrm>
            <a:off x="432601" y="3539362"/>
            <a:ext cx="10993549" cy="1475013"/>
          </a:xfrm>
        </p:spPr>
        <p:txBody>
          <a:bodyPr>
            <a:normAutofit fontScale="90000"/>
          </a:bodyPr>
          <a:lstStyle/>
          <a:p>
            <a:r>
              <a:rPr lang="en-US" b="1" dirty="0">
                <a:solidFill>
                  <a:schemeClr val="tx1">
                    <a:lumMod val="75000"/>
                    <a:lumOff val="25000"/>
                  </a:schemeClr>
                </a:solidFill>
                <a:ea typeface="Calibri" panose="020F0502020204030204" pitchFamily="34" charset="0"/>
                <a:cs typeface="Times New Roman" panose="02020603050405020304" pitchFamily="18" charset="0"/>
              </a:rPr>
              <a:t>Electrification of Shared Mobility – Challenges and Opportunities </a:t>
            </a:r>
            <a:r>
              <a:rPr lang="en-US" b="1" dirty="0" smtClean="0">
                <a:solidFill>
                  <a:schemeClr val="tx1">
                    <a:lumMod val="75000"/>
                    <a:lumOff val="25000"/>
                  </a:schemeClr>
                </a:solidFill>
                <a:ea typeface="Calibri" panose="020F0502020204030204" pitchFamily="34" charset="0"/>
                <a:cs typeface="Times New Roman" panose="02020603050405020304" pitchFamily="18" charset="0"/>
              </a:rPr>
              <a:t>Ahead</a:t>
            </a:r>
            <a:r>
              <a:rPr lang="en-US" b="1" dirty="0"/>
              <a:t>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endParaRPr lang="en-US" b="1" dirty="0"/>
          </a:p>
        </p:txBody>
      </p:sp>
      <p:sp>
        <p:nvSpPr>
          <p:cNvPr id="3" name="Subtitle 2">
            <a:extLst>
              <a:ext uri="{FF2B5EF4-FFF2-40B4-BE49-F238E27FC236}">
                <a16:creationId xmlns:a16="http://schemas.microsoft.com/office/drawing/2014/main" id="{B8C55D98-F5E0-F238-A889-480612A57C82}"/>
              </a:ext>
            </a:extLst>
          </p:cNvPr>
          <p:cNvSpPr>
            <a:spLocks noGrp="1"/>
          </p:cNvSpPr>
          <p:nvPr>
            <p:ph type="subTitle" idx="1"/>
          </p:nvPr>
        </p:nvSpPr>
        <p:spPr>
          <a:xfrm>
            <a:off x="432604" y="5469241"/>
            <a:ext cx="10993546" cy="922125"/>
          </a:xfrm>
        </p:spPr>
        <p:txBody>
          <a:bodyPr>
            <a:normAutofit/>
          </a:bodyPr>
          <a:lstStyle/>
          <a:p>
            <a:r>
              <a:rPr lang="en-US" dirty="0"/>
              <a:t>Session Track: </a:t>
            </a:r>
            <a:r>
              <a:rPr lang="en-US" dirty="0" smtClean="0"/>
              <a:t> Automated</a:t>
            </a:r>
            <a:r>
              <a:rPr lang="en-US" dirty="0"/>
              <a:t>, Connected and Digital Technologies</a:t>
            </a:r>
          </a:p>
          <a:p>
            <a:r>
              <a:rPr lang="en-US" dirty="0"/>
              <a:t>5</a:t>
            </a:r>
            <a:r>
              <a:rPr lang="en-US" dirty="0" smtClean="0"/>
              <a:t>/31/2022</a:t>
            </a:r>
            <a:r>
              <a:rPr lang="en-US" dirty="0"/>
              <a:t>, 3:30 PM - 5:00 PM</a:t>
            </a:r>
          </a:p>
        </p:txBody>
      </p:sp>
      <p:sp>
        <p:nvSpPr>
          <p:cNvPr id="4" name="Subtitle 2">
            <a:extLst>
              <a:ext uri="{FF2B5EF4-FFF2-40B4-BE49-F238E27FC236}">
                <a16:creationId xmlns:a16="http://schemas.microsoft.com/office/drawing/2014/main" id="{8652E6F3-8775-A220-E9B1-AF58BDF11F1A}"/>
              </a:ext>
            </a:extLst>
          </p:cNvPr>
          <p:cNvSpPr txBox="1">
            <a:spLocks/>
          </p:cNvSpPr>
          <p:nvPr/>
        </p:nvSpPr>
        <p:spPr>
          <a:xfrm>
            <a:off x="432601" y="2129632"/>
            <a:ext cx="3739349" cy="72400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sz="2000" b="1" dirty="0"/>
              <a:t>Matthew W. Daus, Esq.</a:t>
            </a:r>
          </a:p>
          <a:p>
            <a:endParaRPr lang="en-US" dirty="0"/>
          </a:p>
        </p:txBody>
      </p:sp>
      <p:sp>
        <p:nvSpPr>
          <p:cNvPr id="6" name="TextBox 5">
            <a:extLst>
              <a:ext uri="{FF2B5EF4-FFF2-40B4-BE49-F238E27FC236}">
                <a16:creationId xmlns:a16="http://schemas.microsoft.com/office/drawing/2014/main" id="{7260F138-71D4-341D-E830-4E66B8EA5509}"/>
              </a:ext>
            </a:extLst>
          </p:cNvPr>
          <p:cNvSpPr txBox="1"/>
          <p:nvPr/>
        </p:nvSpPr>
        <p:spPr>
          <a:xfrm>
            <a:off x="404895" y="5130687"/>
            <a:ext cx="7534109" cy="338554"/>
          </a:xfrm>
          <a:prstGeom prst="rect">
            <a:avLst/>
          </a:prstGeom>
          <a:noFill/>
        </p:spPr>
        <p:txBody>
          <a:bodyPr wrap="square">
            <a:spAutoFit/>
          </a:bodyPr>
          <a:lstStyle/>
          <a:p>
            <a:pPr>
              <a:spcBef>
                <a:spcPct val="20000"/>
              </a:spcBef>
              <a:spcAft>
                <a:spcPts val="600"/>
              </a:spcAft>
              <a:buClr>
                <a:schemeClr val="accent2"/>
              </a:buClr>
              <a:buSzPct val="92000"/>
            </a:pPr>
            <a:r>
              <a:rPr lang="en-US" sz="1600" cap="all" dirty="0">
                <a:solidFill>
                  <a:schemeClr val="accent2"/>
                </a:solidFill>
              </a:rPr>
              <a:t>Technical Session B1: Electrification – A Path to Decarbonization?</a:t>
            </a:r>
          </a:p>
        </p:txBody>
      </p:sp>
      <p:pic>
        <p:nvPicPr>
          <p:cNvPr id="1026" name="Picture 2">
            <a:extLst>
              <a:ext uri="{FF2B5EF4-FFF2-40B4-BE49-F238E27FC236}">
                <a16:creationId xmlns:a16="http://schemas.microsoft.com/office/drawing/2014/main" id="{5413FDC4-D8EF-6FAF-3014-25B2496B4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2708911"/>
            <a:ext cx="8673299" cy="2305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6712D44-DB8F-4177-4A08-C414B288271A}"/>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54983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67C4-3D1D-93A4-49F6-DCEF626A4804}"/>
              </a:ext>
            </a:extLst>
          </p:cNvPr>
          <p:cNvSpPr>
            <a:spLocks noGrp="1"/>
          </p:cNvSpPr>
          <p:nvPr>
            <p:ph type="title"/>
          </p:nvPr>
        </p:nvSpPr>
        <p:spPr>
          <a:xfrm>
            <a:off x="581192" y="702156"/>
            <a:ext cx="11029616" cy="1013800"/>
          </a:xfrm>
        </p:spPr>
        <p:txBody>
          <a:bodyPr>
            <a:normAutofit/>
          </a:bodyPr>
          <a:lstStyle/>
          <a:p>
            <a:pPr>
              <a:lnSpc>
                <a:spcPct val="80000"/>
              </a:lnSpc>
            </a:pPr>
            <a:r>
              <a:rPr lang="es-CO" dirty="0"/>
              <a:t>BEV Taxi Pilot Program</a:t>
            </a:r>
          </a:p>
        </p:txBody>
      </p:sp>
      <p:sp>
        <p:nvSpPr>
          <p:cNvPr id="3" name="Content Placeholder 2">
            <a:extLst>
              <a:ext uri="{FF2B5EF4-FFF2-40B4-BE49-F238E27FC236}">
                <a16:creationId xmlns:a16="http://schemas.microsoft.com/office/drawing/2014/main" id="{1A5F5F5D-4ADD-4A19-E6B6-6E9E081B9822}"/>
              </a:ext>
            </a:extLst>
          </p:cNvPr>
          <p:cNvSpPr>
            <a:spLocks noGrp="1"/>
          </p:cNvSpPr>
          <p:nvPr>
            <p:ph idx="1"/>
          </p:nvPr>
        </p:nvSpPr>
        <p:spPr>
          <a:xfrm>
            <a:off x="404898" y="1900052"/>
            <a:ext cx="8680727" cy="4593551"/>
          </a:xfrm>
        </p:spPr>
        <p:txBody>
          <a:bodyPr>
            <a:normAutofit/>
          </a:bodyPr>
          <a:lstStyle/>
          <a:p>
            <a:r>
              <a:rPr lang="en-US" dirty="0">
                <a:solidFill>
                  <a:schemeClr val="tx1">
                    <a:lumMod val="75000"/>
                    <a:lumOff val="25000"/>
                  </a:schemeClr>
                </a:solidFill>
              </a:rPr>
              <a:t>The TLC approved a BEV Taxi Pilot Program on May 4, 2021 – the pilot would operate for 12 months after the first BEV taxi enrolled.</a:t>
            </a:r>
          </a:p>
          <a:p>
            <a:r>
              <a:rPr lang="en-US" dirty="0">
                <a:solidFill>
                  <a:schemeClr val="tx1">
                    <a:lumMod val="75000"/>
                    <a:lumOff val="25000"/>
                  </a:schemeClr>
                </a:solidFill>
              </a:rPr>
              <a:t>The first BEV taxi was certified for use under the pilot in August 2021.</a:t>
            </a:r>
          </a:p>
          <a:p>
            <a:r>
              <a:rPr lang="en-US" dirty="0">
                <a:solidFill>
                  <a:schemeClr val="tx1">
                    <a:lumMod val="75000"/>
                    <a:lumOff val="25000"/>
                  </a:schemeClr>
                </a:solidFill>
              </a:rPr>
              <a:t>This pilot increases the number of B</a:t>
            </a:r>
            <a:r>
              <a:rPr lang="en-US" dirty="0" smtClean="0">
                <a:solidFill>
                  <a:schemeClr val="tx1">
                    <a:lumMod val="75000"/>
                    <a:lumOff val="25000"/>
                  </a:schemeClr>
                </a:solidFill>
              </a:rPr>
              <a:t>EV </a:t>
            </a:r>
            <a:r>
              <a:rPr lang="en-US" dirty="0">
                <a:solidFill>
                  <a:schemeClr val="tx1">
                    <a:lumMod val="75000"/>
                    <a:lumOff val="25000"/>
                  </a:schemeClr>
                </a:solidFill>
              </a:rPr>
              <a:t>options available to use as taxis beyond the already-approved Tesla Model 3.</a:t>
            </a:r>
          </a:p>
          <a:p>
            <a:r>
              <a:rPr lang="en-US" dirty="0">
                <a:solidFill>
                  <a:schemeClr val="tx1">
                    <a:lumMod val="75000"/>
                    <a:lumOff val="25000"/>
                  </a:schemeClr>
                </a:solidFill>
              </a:rPr>
              <a:t>Pursuant to the pilot, taxi medallion vehicle specifications regarding horsepower and acceleration have been modified for several BEVs that meet the TLC's interior volume standards.</a:t>
            </a:r>
          </a:p>
          <a:p>
            <a:r>
              <a:rPr lang="en-US" dirty="0">
                <a:solidFill>
                  <a:schemeClr val="tx1">
                    <a:lumMod val="75000"/>
                    <a:lumOff val="25000"/>
                  </a:schemeClr>
                </a:solidFill>
              </a:rPr>
              <a:t>While the pilot is set to run for 12 months, new BEVs will remain licensed as long as they comply with TLC rules.</a:t>
            </a:r>
          </a:p>
          <a:p>
            <a:r>
              <a:rPr lang="en-US" dirty="0">
                <a:solidFill>
                  <a:schemeClr val="tx1">
                    <a:lumMod val="75000"/>
                    <a:lumOff val="25000"/>
                  </a:schemeClr>
                </a:solidFill>
              </a:rPr>
              <a:t>There are 9 BEVs in the pilot, including the following models:  Tesla Model Y, VW E-Golf, VW ID.4/5, Hyundai Ioniq, Audi E-Tron, Kia Niro </a:t>
            </a:r>
            <a:r>
              <a:rPr lang="en-US" dirty="0" smtClean="0">
                <a:solidFill>
                  <a:schemeClr val="tx1">
                    <a:lumMod val="75000"/>
                    <a:lumOff val="25000"/>
                  </a:schemeClr>
                </a:solidFill>
              </a:rPr>
              <a:t>and </a:t>
            </a:r>
            <a:r>
              <a:rPr lang="en-US" dirty="0">
                <a:solidFill>
                  <a:schemeClr val="tx1">
                    <a:lumMod val="75000"/>
                    <a:lumOff val="25000"/>
                  </a:schemeClr>
                </a:solidFill>
              </a:rPr>
              <a:t>Ford Mach-E.</a:t>
            </a:r>
          </a:p>
        </p:txBody>
      </p:sp>
      <p:pic>
        <p:nvPicPr>
          <p:cNvPr id="6" name="Picture 5"/>
          <p:cNvPicPr>
            <a:picLocks noChangeAspect="1"/>
          </p:cNvPicPr>
          <p:nvPr/>
        </p:nvPicPr>
        <p:blipFill rotWithShape="1">
          <a:blip r:embed="rId2"/>
          <a:srcRect l="58350" t="22855" r="10025" b="20089"/>
          <a:stretch/>
        </p:blipFill>
        <p:spPr>
          <a:xfrm>
            <a:off x="9269879" y="2733241"/>
            <a:ext cx="2340929" cy="2374490"/>
          </a:xfrm>
          <a:prstGeom prst="rect">
            <a:avLst/>
          </a:prstGeom>
        </p:spPr>
      </p:pic>
    </p:spTree>
    <p:extLst>
      <p:ext uri="{BB962C8B-B14F-4D97-AF65-F5344CB8AC3E}">
        <p14:creationId xmlns:p14="http://schemas.microsoft.com/office/powerpoint/2010/main" val="299954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6416-493E-1D61-4EC8-D0A4C4679EBA}"/>
              </a:ext>
            </a:extLst>
          </p:cNvPr>
          <p:cNvSpPr>
            <a:spLocks noGrp="1"/>
          </p:cNvSpPr>
          <p:nvPr>
            <p:ph type="title"/>
          </p:nvPr>
        </p:nvSpPr>
        <p:spPr/>
        <p:txBody>
          <a:bodyPr>
            <a:normAutofit/>
          </a:bodyPr>
          <a:lstStyle/>
          <a:p>
            <a:pPr>
              <a:lnSpc>
                <a:spcPct val="80000"/>
              </a:lnSpc>
            </a:pPr>
            <a:r>
              <a:rPr lang="en-US" dirty="0"/>
              <a:t>Gravity, Inc.</a:t>
            </a:r>
            <a:endParaRPr lang="en-US" b="1" dirty="0"/>
          </a:p>
        </p:txBody>
      </p:sp>
      <p:sp>
        <p:nvSpPr>
          <p:cNvPr id="3" name="Content Placeholder 2">
            <a:extLst>
              <a:ext uri="{FF2B5EF4-FFF2-40B4-BE49-F238E27FC236}">
                <a16:creationId xmlns:a16="http://schemas.microsoft.com/office/drawing/2014/main" id="{1A645DD7-CAFB-E3CA-D370-5606F4984790}"/>
              </a:ext>
            </a:extLst>
          </p:cNvPr>
          <p:cNvSpPr>
            <a:spLocks noGrp="1"/>
          </p:cNvSpPr>
          <p:nvPr>
            <p:ph idx="1"/>
          </p:nvPr>
        </p:nvSpPr>
        <p:spPr>
          <a:xfrm>
            <a:off x="581192" y="1874358"/>
            <a:ext cx="10783493" cy="1688419"/>
          </a:xfrm>
        </p:spPr>
        <p:txBody>
          <a:bodyPr>
            <a:normAutofit/>
          </a:bodyPr>
          <a:lstStyle/>
          <a:p>
            <a:pPr marL="285750" indent="-285750">
              <a:buFont typeface="Arial" panose="020B0604020202020204" pitchFamily="34" charset="0"/>
              <a:buChar char="•"/>
            </a:pPr>
            <a:r>
              <a:rPr lang="en-US" sz="2000" dirty="0">
                <a:solidFill>
                  <a:schemeClr val="tx1">
                    <a:lumMod val="75000"/>
                    <a:lumOff val="25000"/>
                  </a:schemeClr>
                </a:solidFill>
              </a:rPr>
              <a:t>Gravity launched its all EV taxi fleet in December 2021.</a:t>
            </a:r>
          </a:p>
          <a:p>
            <a:pPr marL="285750" indent="-285750">
              <a:buFont typeface="Arial" panose="020B0604020202020204" pitchFamily="34" charset="0"/>
              <a:buChar char="•"/>
            </a:pPr>
            <a:r>
              <a:rPr lang="en-US" sz="2000" dirty="0">
                <a:solidFill>
                  <a:schemeClr val="tx1">
                    <a:lumMod val="75000"/>
                    <a:lumOff val="25000"/>
                  </a:schemeClr>
                </a:solidFill>
              </a:rPr>
              <a:t>Gravity began with the first Ford Mustang Mach-E Crossover enrolled in the BEV Taxi Pilot Program. </a:t>
            </a:r>
          </a:p>
          <a:p>
            <a:pPr marL="285750" indent="-285750">
              <a:buFont typeface="Arial" panose="020B0604020202020204" pitchFamily="34" charset="0"/>
              <a:buChar char="•"/>
            </a:pPr>
            <a:r>
              <a:rPr lang="en-US" sz="2000" dirty="0">
                <a:solidFill>
                  <a:schemeClr val="tx1">
                    <a:lumMod val="75000"/>
                    <a:lumOff val="25000"/>
                  </a:schemeClr>
                </a:solidFill>
              </a:rPr>
              <a:t>The company has since begun adding the Tesla Model Y to the pilot. </a:t>
            </a:r>
          </a:p>
        </p:txBody>
      </p:sp>
      <p:sp>
        <p:nvSpPr>
          <p:cNvPr id="4" name="Slide Number Placeholder 3">
            <a:extLst>
              <a:ext uri="{FF2B5EF4-FFF2-40B4-BE49-F238E27FC236}">
                <a16:creationId xmlns:a16="http://schemas.microsoft.com/office/drawing/2014/main" id="{C8DE9FAB-8C36-86EC-B54C-108563DAB31E}"/>
              </a:ext>
            </a:extLst>
          </p:cNvPr>
          <p:cNvSpPr>
            <a:spLocks noGrp="1"/>
          </p:cNvSpPr>
          <p:nvPr>
            <p:ph type="sldNum" sz="quarter" idx="12"/>
          </p:nvPr>
        </p:nvSpPr>
        <p:spPr/>
        <p:txBody>
          <a:bodyPr>
            <a:normAutofit/>
          </a:bodyPr>
          <a:lstStyle/>
          <a:p>
            <a:pPr>
              <a:spcAft>
                <a:spcPts val="600"/>
              </a:spcAft>
            </a:pPr>
            <a:fld id="{D57F1E4F-1CFF-5643-939E-217C01CDF565}" type="slidenum">
              <a:rPr lang="en-US" smtClean="0"/>
              <a:pPr>
                <a:spcAft>
                  <a:spcPts val="600"/>
                </a:spcAft>
              </a:pPr>
              <a:t>11</a:t>
            </a:fld>
            <a:endParaRPr lang="en-US" dirty="0"/>
          </a:p>
        </p:txBody>
      </p:sp>
      <p:pic>
        <p:nvPicPr>
          <p:cNvPr id="8" name="Picture 7"/>
          <p:cNvPicPr>
            <a:picLocks noChangeAspect="1"/>
          </p:cNvPicPr>
          <p:nvPr/>
        </p:nvPicPr>
        <p:blipFill rotWithShape="1">
          <a:blip r:embed="rId2"/>
          <a:srcRect l="9707" t="27708" r="33953" b="17500"/>
          <a:stretch/>
        </p:blipFill>
        <p:spPr>
          <a:xfrm>
            <a:off x="921022" y="3562777"/>
            <a:ext cx="5330885" cy="2914808"/>
          </a:xfrm>
          <a:prstGeom prst="rect">
            <a:avLst/>
          </a:prstGeom>
        </p:spPr>
      </p:pic>
      <p:pic>
        <p:nvPicPr>
          <p:cNvPr id="9" name="Picture 2" descr="Yellow Is the New Green: Gravity's Advanced EV Taxis Start Pick-Ups in NYC  Today, Reinventing an Icon and Bringing Riders Into the Future | Business  Wi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1737" y="3562777"/>
            <a:ext cx="4372212" cy="29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8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67C4-3D1D-93A4-49F6-DCEF626A4804}"/>
              </a:ext>
            </a:extLst>
          </p:cNvPr>
          <p:cNvSpPr>
            <a:spLocks noGrp="1"/>
          </p:cNvSpPr>
          <p:nvPr>
            <p:ph type="title"/>
          </p:nvPr>
        </p:nvSpPr>
        <p:spPr>
          <a:xfrm>
            <a:off x="581192" y="702156"/>
            <a:ext cx="11029616" cy="1013800"/>
          </a:xfrm>
        </p:spPr>
        <p:txBody>
          <a:bodyPr>
            <a:normAutofit/>
          </a:bodyPr>
          <a:lstStyle/>
          <a:p>
            <a:pPr>
              <a:lnSpc>
                <a:spcPct val="80000"/>
              </a:lnSpc>
            </a:pPr>
            <a:r>
              <a:rPr lang="es-CO" dirty="0"/>
              <a:t>FHV </a:t>
            </a:r>
            <a:r>
              <a:rPr lang="es-CO" dirty="0" smtClean="0"/>
              <a:t>Cap</a:t>
            </a:r>
            <a:endParaRPr lang="es-CO" dirty="0"/>
          </a:p>
        </p:txBody>
      </p:sp>
      <p:sp>
        <p:nvSpPr>
          <p:cNvPr id="3" name="Content Placeholder 2">
            <a:extLst>
              <a:ext uri="{FF2B5EF4-FFF2-40B4-BE49-F238E27FC236}">
                <a16:creationId xmlns:a16="http://schemas.microsoft.com/office/drawing/2014/main" id="{1A5F5F5D-4ADD-4A19-E6B6-6E9E081B9822}"/>
              </a:ext>
            </a:extLst>
          </p:cNvPr>
          <p:cNvSpPr>
            <a:spLocks noGrp="1"/>
          </p:cNvSpPr>
          <p:nvPr>
            <p:ph idx="1"/>
          </p:nvPr>
        </p:nvSpPr>
        <p:spPr>
          <a:xfrm>
            <a:off x="3515097" y="1816926"/>
            <a:ext cx="8248092" cy="4619500"/>
          </a:xfrm>
        </p:spPr>
        <p:txBody>
          <a:bodyPr>
            <a:normAutofit/>
          </a:bodyPr>
          <a:lstStyle/>
          <a:p>
            <a:r>
              <a:rPr lang="en-US" sz="1600" dirty="0">
                <a:solidFill>
                  <a:schemeClr val="tx1">
                    <a:lumMod val="75000"/>
                    <a:lumOff val="25000"/>
                  </a:schemeClr>
                </a:solidFill>
              </a:rPr>
              <a:t>In August 2018, New York City enacted Local Law 147, imposing a one-year cap on the issuance of new FHV licenses with limited exceptions for wheelchair accessible vehicles (“WAVs”) and certain lease-to-own situations.</a:t>
            </a:r>
          </a:p>
          <a:p>
            <a:r>
              <a:rPr lang="en-US" sz="1600" dirty="0">
                <a:solidFill>
                  <a:schemeClr val="tx1">
                    <a:lumMod val="75000"/>
                    <a:lumOff val="25000"/>
                  </a:schemeClr>
                </a:solidFill>
              </a:rPr>
              <a:t>L.L. 147 also gave the TLC the authority to limit the number of licenses after the first year. The TLC has maintained the FHV cap since it was first implemented – a decision it now reviews every February and August.  </a:t>
            </a:r>
          </a:p>
          <a:p>
            <a:r>
              <a:rPr lang="en-US" sz="1600" dirty="0">
                <a:solidFill>
                  <a:schemeClr val="tx1">
                    <a:lumMod val="75000"/>
                    <a:lumOff val="25000"/>
                  </a:schemeClr>
                </a:solidFill>
              </a:rPr>
              <a:t>In August 2019, the TLC continued the existing exemptions and added an exemption for battery electric vehicles (BEVs).</a:t>
            </a:r>
          </a:p>
          <a:p>
            <a:r>
              <a:rPr lang="en-US" sz="1600" dirty="0">
                <a:solidFill>
                  <a:schemeClr val="tx1">
                    <a:lumMod val="75000"/>
                    <a:lumOff val="25000"/>
                  </a:schemeClr>
                </a:solidFill>
              </a:rPr>
              <a:t>In June 2021, the TLC removed the exemption for BEVs, citing the agency’s fear that the number of applications under the BEV exemption would increase.</a:t>
            </a:r>
          </a:p>
          <a:p>
            <a:r>
              <a:rPr lang="en-US" sz="1600" dirty="0">
                <a:solidFill>
                  <a:schemeClr val="tx1">
                    <a:lumMod val="75000"/>
                    <a:lumOff val="25000"/>
                  </a:schemeClr>
                </a:solidFill>
              </a:rPr>
              <a:t>During the webinar </a:t>
            </a:r>
            <a:r>
              <a:rPr lang="en-US" sz="1600" i="1" dirty="0">
                <a:solidFill>
                  <a:schemeClr val="tx1">
                    <a:lumMod val="75000"/>
                    <a:lumOff val="25000"/>
                  </a:schemeClr>
                </a:solidFill>
              </a:rPr>
              <a:t>Transportation Talk with Matt Daus</a:t>
            </a:r>
            <a:r>
              <a:rPr lang="en-US" sz="1600" dirty="0">
                <a:solidFill>
                  <a:schemeClr val="tx1">
                    <a:lumMod val="75000"/>
                    <a:lumOff val="25000"/>
                  </a:schemeClr>
                </a:solidFill>
              </a:rPr>
              <a:t> in March 2020 with candidate Eric Adams, he said that, if elected mayor, he would expand charging infrastructure to further incentivize drivers to go electric.</a:t>
            </a:r>
            <a:endParaRPr lang="en-GB" sz="1600" dirty="0"/>
          </a:p>
        </p:txBody>
      </p:sp>
      <p:pic>
        <p:nvPicPr>
          <p:cNvPr id="6" name="Picture 5"/>
          <p:cNvPicPr>
            <a:picLocks noChangeAspect="1"/>
          </p:cNvPicPr>
          <p:nvPr/>
        </p:nvPicPr>
        <p:blipFill rotWithShape="1">
          <a:blip r:embed="rId2"/>
          <a:srcRect r="41254"/>
          <a:stretch/>
        </p:blipFill>
        <p:spPr>
          <a:xfrm>
            <a:off x="581192" y="2707239"/>
            <a:ext cx="2625213" cy="2979174"/>
          </a:xfrm>
          <a:prstGeom prst="rect">
            <a:avLst/>
          </a:prstGeom>
        </p:spPr>
      </p:pic>
    </p:spTree>
    <p:extLst>
      <p:ext uri="{BB962C8B-B14F-4D97-AF65-F5344CB8AC3E}">
        <p14:creationId xmlns:p14="http://schemas.microsoft.com/office/powerpoint/2010/main" val="67918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67C4-3D1D-93A4-49F6-DCEF626A4804}"/>
              </a:ext>
            </a:extLst>
          </p:cNvPr>
          <p:cNvSpPr>
            <a:spLocks noGrp="1"/>
          </p:cNvSpPr>
          <p:nvPr>
            <p:ph type="title"/>
          </p:nvPr>
        </p:nvSpPr>
        <p:spPr>
          <a:xfrm>
            <a:off x="581192" y="702156"/>
            <a:ext cx="11029616" cy="1013800"/>
          </a:xfrm>
        </p:spPr>
        <p:txBody>
          <a:bodyPr>
            <a:normAutofit/>
          </a:bodyPr>
          <a:lstStyle/>
          <a:p>
            <a:pPr>
              <a:lnSpc>
                <a:spcPct val="80000"/>
              </a:lnSpc>
            </a:pPr>
            <a:r>
              <a:rPr lang="es-CO" dirty="0"/>
              <a:t>Revel</a:t>
            </a:r>
          </a:p>
        </p:txBody>
      </p:sp>
      <p:sp>
        <p:nvSpPr>
          <p:cNvPr id="3" name="Content Placeholder 2">
            <a:extLst>
              <a:ext uri="{FF2B5EF4-FFF2-40B4-BE49-F238E27FC236}">
                <a16:creationId xmlns:a16="http://schemas.microsoft.com/office/drawing/2014/main" id="{1A5F5F5D-4ADD-4A19-E6B6-6E9E081B9822}"/>
              </a:ext>
            </a:extLst>
          </p:cNvPr>
          <p:cNvSpPr>
            <a:spLocks noGrp="1"/>
          </p:cNvSpPr>
          <p:nvPr>
            <p:ph idx="1"/>
          </p:nvPr>
        </p:nvSpPr>
        <p:spPr>
          <a:xfrm>
            <a:off x="404898" y="1900052"/>
            <a:ext cx="7302188" cy="4593551"/>
          </a:xfrm>
        </p:spPr>
        <p:txBody>
          <a:bodyPr>
            <a:normAutofit/>
          </a:bodyPr>
          <a:lstStyle/>
          <a:p>
            <a:r>
              <a:rPr lang="en-US" sz="1600" dirty="0">
                <a:solidFill>
                  <a:schemeClr val="tx1">
                    <a:lumMod val="75000"/>
                    <a:lumOff val="25000"/>
                  </a:schemeClr>
                </a:solidFill>
              </a:rPr>
              <a:t>Revel entered the NYC FHV market in May 2022 – after already launching it e-scooter program in NYC in August 2020.</a:t>
            </a:r>
          </a:p>
          <a:p>
            <a:r>
              <a:rPr lang="en-US" sz="1600" dirty="0">
                <a:solidFill>
                  <a:schemeClr val="tx1">
                    <a:lumMod val="75000"/>
                    <a:lumOff val="25000"/>
                  </a:schemeClr>
                </a:solidFill>
              </a:rPr>
              <a:t>Due to the EV exemption in the FHV cap, Revel was able to </a:t>
            </a:r>
            <a:r>
              <a:rPr lang="en-US" sz="1600" dirty="0" smtClean="0">
                <a:solidFill>
                  <a:schemeClr val="tx1">
                    <a:lumMod val="75000"/>
                    <a:lumOff val="25000"/>
                  </a:schemeClr>
                </a:solidFill>
              </a:rPr>
              <a:t>launch with nearly </a:t>
            </a:r>
            <a:r>
              <a:rPr lang="en-US" sz="1600" dirty="0">
                <a:solidFill>
                  <a:schemeClr val="tx1">
                    <a:lumMod val="75000"/>
                    <a:lumOff val="25000"/>
                  </a:schemeClr>
                </a:solidFill>
              </a:rPr>
              <a:t>50 Tesla Model Ys with its black car base.</a:t>
            </a:r>
          </a:p>
          <a:p>
            <a:r>
              <a:rPr lang="en-US" sz="1600" dirty="0">
                <a:solidFill>
                  <a:schemeClr val="tx1">
                    <a:lumMod val="75000"/>
                    <a:lumOff val="25000"/>
                  </a:schemeClr>
                </a:solidFill>
              </a:rPr>
              <a:t>Revel owns its fleet and employs the drivers – with full benefits – to maximize efficiency.</a:t>
            </a:r>
          </a:p>
          <a:p>
            <a:r>
              <a:rPr lang="en-US" sz="1600" dirty="0">
                <a:solidFill>
                  <a:schemeClr val="tx1">
                    <a:lumMod val="75000"/>
                    <a:lumOff val="25000"/>
                  </a:schemeClr>
                </a:solidFill>
              </a:rPr>
              <a:t>Revel invested in an EV charging station at the old Pfizer Factory in Brooklyn.</a:t>
            </a:r>
          </a:p>
          <a:p>
            <a:r>
              <a:rPr lang="en-US" sz="1600" dirty="0">
                <a:solidFill>
                  <a:schemeClr val="tx1">
                    <a:lumMod val="75000"/>
                    <a:lumOff val="25000"/>
                  </a:schemeClr>
                </a:solidFill>
              </a:rPr>
              <a:t>In June 2021, the TLC </a:t>
            </a:r>
            <a:r>
              <a:rPr lang="en-US" sz="1600" dirty="0" smtClean="0">
                <a:solidFill>
                  <a:schemeClr val="tx1">
                    <a:lumMod val="75000"/>
                    <a:lumOff val="25000"/>
                  </a:schemeClr>
                </a:solidFill>
              </a:rPr>
              <a:t>(during </a:t>
            </a:r>
            <a:r>
              <a:rPr lang="en-US" sz="1600" dirty="0">
                <a:solidFill>
                  <a:schemeClr val="tx1">
                    <a:lumMod val="75000"/>
                    <a:lumOff val="25000"/>
                  </a:schemeClr>
                </a:solidFill>
              </a:rPr>
              <a:t>the de Blasio </a:t>
            </a:r>
            <a:r>
              <a:rPr lang="en-US" sz="1600" dirty="0" smtClean="0">
                <a:solidFill>
                  <a:schemeClr val="tx1">
                    <a:lumMod val="75000"/>
                    <a:lumOff val="25000"/>
                  </a:schemeClr>
                </a:solidFill>
              </a:rPr>
              <a:t>administration) </a:t>
            </a:r>
            <a:r>
              <a:rPr lang="en-US" sz="1600" dirty="0">
                <a:solidFill>
                  <a:schemeClr val="tx1">
                    <a:lumMod val="75000"/>
                    <a:lumOff val="25000"/>
                  </a:schemeClr>
                </a:solidFill>
              </a:rPr>
              <a:t>abruptly ended the EV exemption to the FHV cap.</a:t>
            </a:r>
          </a:p>
          <a:p>
            <a:r>
              <a:rPr lang="en-US" sz="1600" dirty="0">
                <a:solidFill>
                  <a:schemeClr val="tx1">
                    <a:lumMod val="75000"/>
                    <a:lumOff val="25000"/>
                  </a:schemeClr>
                </a:solidFill>
              </a:rPr>
              <a:t>Even so, on June 29, 2021, U.S. Energy Secretary Jennifer Granholm attended the Revel EV charging station ribbon cutting and expressed her support for an all-electric fleet.</a:t>
            </a:r>
          </a:p>
          <a:p>
            <a:r>
              <a:rPr lang="en-US" sz="1600" dirty="0">
                <a:solidFill>
                  <a:schemeClr val="tx1">
                    <a:lumMod val="75000"/>
                    <a:lumOff val="25000"/>
                  </a:schemeClr>
                </a:solidFill>
              </a:rPr>
              <a:t>With this limited fleet of EVs, Revel is only operating in Manhattan at this time.</a:t>
            </a:r>
          </a:p>
        </p:txBody>
      </p:sp>
      <p:pic>
        <p:nvPicPr>
          <p:cNvPr id="7" name="Picture 4" descr="Revel Fast Charging Hub in New York City - PlugInSites"/>
          <p:cNvPicPr>
            <a:picLocks noChangeAspect="1" noChangeArrowheads="1"/>
          </p:cNvPicPr>
          <p:nvPr/>
        </p:nvPicPr>
        <p:blipFill rotWithShape="1">
          <a:blip r:embed="rId2">
            <a:extLst>
              <a:ext uri="{28A0092B-C50C-407E-A947-70E740481C1C}">
                <a14:useLocalDpi xmlns:a14="http://schemas.microsoft.com/office/drawing/2010/main" val="0"/>
              </a:ext>
            </a:extLst>
          </a:blip>
          <a:srcRect r="32279"/>
          <a:stretch/>
        </p:blipFill>
        <p:spPr bwMode="auto">
          <a:xfrm>
            <a:off x="7707086" y="2989619"/>
            <a:ext cx="3903722" cy="205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003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F334-956A-5D67-A49A-8D5D55DC3608}"/>
              </a:ext>
            </a:extLst>
          </p:cNvPr>
          <p:cNvSpPr>
            <a:spLocks noGrp="1"/>
          </p:cNvSpPr>
          <p:nvPr>
            <p:ph type="title"/>
          </p:nvPr>
        </p:nvSpPr>
        <p:spPr>
          <a:xfrm>
            <a:off x="581192" y="702156"/>
            <a:ext cx="11029616" cy="1013800"/>
          </a:xfrm>
        </p:spPr>
        <p:txBody>
          <a:bodyPr>
            <a:normAutofit/>
          </a:bodyPr>
          <a:lstStyle/>
          <a:p>
            <a:pPr>
              <a:lnSpc>
                <a:spcPct val="80000"/>
              </a:lnSpc>
            </a:pPr>
            <a:r>
              <a:rPr lang="en-US" dirty="0"/>
              <a:t>Madison, WI: Tesla Model 3 Taxi</a:t>
            </a:r>
            <a:endParaRPr lang="en-US" b="1" dirty="0"/>
          </a:p>
        </p:txBody>
      </p:sp>
      <p:sp>
        <p:nvSpPr>
          <p:cNvPr id="71" name="Rectangle 70">
            <a:extLst>
              <a:ext uri="{FF2B5EF4-FFF2-40B4-BE49-F238E27FC236}">
                <a16:creationId xmlns:a16="http://schemas.microsoft.com/office/drawing/2014/main" id="{2E32075D-9299-4657-87D7-B9987B7FD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4B5979C-5873-992C-1668-4A8C4B47DAEA}"/>
              </a:ext>
            </a:extLst>
          </p:cNvPr>
          <p:cNvSpPr>
            <a:spLocks noGrp="1"/>
          </p:cNvSpPr>
          <p:nvPr>
            <p:ph idx="1"/>
          </p:nvPr>
        </p:nvSpPr>
        <p:spPr>
          <a:xfrm>
            <a:off x="6061864" y="2196526"/>
            <a:ext cx="5404639" cy="4029653"/>
          </a:xfrm>
        </p:spPr>
        <p:txBody>
          <a:bodyPr>
            <a:normAutofit/>
          </a:bodyPr>
          <a:lstStyle/>
          <a:p>
            <a:pPr marL="0" indent="0">
              <a:buNone/>
            </a:pPr>
            <a:r>
              <a:rPr lang="en-US" sz="2400" dirty="0">
                <a:solidFill>
                  <a:schemeClr val="tx1">
                    <a:lumMod val="75000"/>
                    <a:lumOff val="25000"/>
                  </a:schemeClr>
                </a:solidFill>
              </a:rPr>
              <a:t>Madison-based Green Cab converted its entire fleet to Tesla Model 3s in 2021, becoming the first all-electric taxi service in the US. </a:t>
            </a:r>
          </a:p>
        </p:txBody>
      </p:sp>
      <p:sp>
        <p:nvSpPr>
          <p:cNvPr id="4" name="Slide Number Placeholder 3">
            <a:extLst>
              <a:ext uri="{FF2B5EF4-FFF2-40B4-BE49-F238E27FC236}">
                <a16:creationId xmlns:a16="http://schemas.microsoft.com/office/drawing/2014/main" id="{8FA5FFC7-930E-37FE-BE99-E234A7F9CD1B}"/>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14</a:t>
            </a:fld>
            <a:endParaRPr lang="en-US" dirty="0"/>
          </a:p>
        </p:txBody>
      </p:sp>
      <p:pic>
        <p:nvPicPr>
          <p:cNvPr id="7" name="Picture 4" descr="Green Cab Teslas">
            <a:extLst>
              <a:ext uri="{FF2B5EF4-FFF2-40B4-BE49-F238E27FC236}">
                <a16:creationId xmlns:a16="http://schemas.microsoft.com/office/drawing/2014/main" id="{6235251B-2839-45B3-B203-E446FB3F8A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962" y="2819568"/>
            <a:ext cx="4457779" cy="276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0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B67B-1EF8-94C1-5446-E507BBD5B664}"/>
              </a:ext>
            </a:extLst>
          </p:cNvPr>
          <p:cNvSpPr>
            <a:spLocks noGrp="1"/>
          </p:cNvSpPr>
          <p:nvPr>
            <p:ph type="title"/>
          </p:nvPr>
        </p:nvSpPr>
        <p:spPr>
          <a:xfrm>
            <a:off x="581192" y="702156"/>
            <a:ext cx="11029616" cy="1013800"/>
          </a:xfrm>
        </p:spPr>
        <p:txBody>
          <a:bodyPr>
            <a:normAutofit/>
          </a:bodyPr>
          <a:lstStyle/>
          <a:p>
            <a:pPr>
              <a:lnSpc>
                <a:spcPct val="80000"/>
              </a:lnSpc>
            </a:pPr>
            <a:r>
              <a:rPr lang="en-US" dirty="0"/>
              <a:t>Columbus Yellow Cab</a:t>
            </a:r>
            <a:endParaRPr lang="en-US" b="1" dirty="0"/>
          </a:p>
        </p:txBody>
      </p:sp>
      <p:sp>
        <p:nvSpPr>
          <p:cNvPr id="3" name="Content Placeholder 2">
            <a:extLst>
              <a:ext uri="{FF2B5EF4-FFF2-40B4-BE49-F238E27FC236}">
                <a16:creationId xmlns:a16="http://schemas.microsoft.com/office/drawing/2014/main" id="{8E4B0C97-428E-7C41-F4CA-3169F826DA25}"/>
              </a:ext>
            </a:extLst>
          </p:cNvPr>
          <p:cNvSpPr>
            <a:spLocks noGrp="1"/>
          </p:cNvSpPr>
          <p:nvPr>
            <p:ph idx="1"/>
          </p:nvPr>
        </p:nvSpPr>
        <p:spPr>
          <a:xfrm>
            <a:off x="581192" y="2075704"/>
            <a:ext cx="6691745" cy="4194904"/>
          </a:xfrm>
        </p:spPr>
        <p:txBody>
          <a:bodyPr>
            <a:normAutofit/>
          </a:bodyPr>
          <a:lstStyle/>
          <a:p>
            <a:r>
              <a:rPr lang="en-US" sz="2000" dirty="0">
                <a:solidFill>
                  <a:schemeClr val="tx1">
                    <a:lumMod val="75000"/>
                    <a:lumOff val="25000"/>
                  </a:schemeClr>
                </a:solidFill>
              </a:rPr>
              <a:t>Columbus Yellow Cab is working on the electrification of </a:t>
            </a:r>
            <a:r>
              <a:rPr lang="en-US" sz="2000" dirty="0"/>
              <a:t>their fleet of ~200 taxis</a:t>
            </a:r>
            <a:r>
              <a:rPr lang="en-US" sz="2000" dirty="0">
                <a:solidFill>
                  <a:schemeClr val="tx1">
                    <a:lumMod val="75000"/>
                    <a:lumOff val="25000"/>
                  </a:schemeClr>
                </a:solidFill>
              </a:rPr>
              <a:t>.</a:t>
            </a:r>
          </a:p>
          <a:p>
            <a:r>
              <a:rPr lang="en-GB" sz="2000" dirty="0"/>
              <a:t>The company’s approach to EV purchasing is a test-as-you-go methodology, in which the more advanced and efficient models are introduced into the fleet as they become available in the market. </a:t>
            </a:r>
          </a:p>
          <a:p>
            <a:r>
              <a:rPr lang="en-GB" sz="2000" dirty="0"/>
              <a:t>For the first 10 EVs, the company started with the 2018 Chevy Bolt.</a:t>
            </a:r>
          </a:p>
          <a:p>
            <a:r>
              <a:rPr lang="en-US" sz="2000" dirty="0"/>
              <a:t>In 2020, the company added 10 Tesla Model 3 vehicles to its fleet.</a:t>
            </a:r>
            <a:endParaRPr lang="en-GB" sz="2000" dirty="0"/>
          </a:p>
        </p:txBody>
      </p:sp>
      <p:pic>
        <p:nvPicPr>
          <p:cNvPr id="6" name="Picture 5"/>
          <p:cNvPicPr>
            <a:picLocks noChangeAspect="1"/>
          </p:cNvPicPr>
          <p:nvPr/>
        </p:nvPicPr>
        <p:blipFill>
          <a:blip r:embed="rId2"/>
          <a:stretch>
            <a:fillRect/>
          </a:stretch>
        </p:blipFill>
        <p:spPr>
          <a:xfrm>
            <a:off x="7988011" y="1424081"/>
            <a:ext cx="3187644" cy="2123768"/>
          </a:xfrm>
          <a:prstGeom prst="rect">
            <a:avLst/>
          </a:prstGeom>
        </p:spPr>
      </p:pic>
      <p:pic>
        <p:nvPicPr>
          <p:cNvPr id="7" name="Picture 2" descr="Columbus Yellow Cab buys 10 Tesla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51" t="-17000" r="-8743" b="-23538"/>
          <a:stretch/>
        </p:blipFill>
        <p:spPr bwMode="auto">
          <a:xfrm>
            <a:off x="7994921" y="3353446"/>
            <a:ext cx="3731341" cy="336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85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4A45-B7A9-14B4-048B-44697BD70F07}"/>
              </a:ext>
            </a:extLst>
          </p:cNvPr>
          <p:cNvSpPr>
            <a:spLocks noGrp="1"/>
          </p:cNvSpPr>
          <p:nvPr>
            <p:ph type="title"/>
          </p:nvPr>
        </p:nvSpPr>
        <p:spPr>
          <a:xfrm>
            <a:off x="581192" y="702156"/>
            <a:ext cx="11029616" cy="1013800"/>
          </a:xfrm>
        </p:spPr>
        <p:txBody>
          <a:bodyPr>
            <a:normAutofit/>
          </a:bodyPr>
          <a:lstStyle/>
          <a:p>
            <a:pPr>
              <a:lnSpc>
                <a:spcPct val="80000"/>
              </a:lnSpc>
            </a:pPr>
            <a:r>
              <a:rPr lang="en-US" dirty="0"/>
              <a:t>Uber Pledges to Shift to ‘100%’ EVs by 2030</a:t>
            </a:r>
            <a:endParaRPr lang="en-US" b="1" dirty="0"/>
          </a:p>
        </p:txBody>
      </p:sp>
      <p:sp>
        <p:nvSpPr>
          <p:cNvPr id="3" name="Content Placeholder 2">
            <a:extLst>
              <a:ext uri="{FF2B5EF4-FFF2-40B4-BE49-F238E27FC236}">
                <a16:creationId xmlns:a16="http://schemas.microsoft.com/office/drawing/2014/main" id="{4DBE5CA5-5119-197C-FBB3-916A0DDBEA65}"/>
              </a:ext>
            </a:extLst>
          </p:cNvPr>
          <p:cNvSpPr>
            <a:spLocks noGrp="1"/>
          </p:cNvSpPr>
          <p:nvPr>
            <p:ph idx="1"/>
          </p:nvPr>
        </p:nvSpPr>
        <p:spPr>
          <a:xfrm>
            <a:off x="581191" y="1947553"/>
            <a:ext cx="10581614" cy="1841061"/>
          </a:xfrm>
        </p:spPr>
        <p:txBody>
          <a:bodyPr>
            <a:normAutofit/>
          </a:bodyPr>
          <a:lstStyle/>
          <a:p>
            <a:r>
              <a:rPr lang="en-US" sz="2400" dirty="0">
                <a:solidFill>
                  <a:schemeClr val="tx1">
                    <a:lumMod val="75000"/>
                    <a:lumOff val="25000"/>
                  </a:schemeClr>
                </a:solidFill>
              </a:rPr>
              <a:t>Under the Zero Emissions incentive, BEV drivers are eligible for an extra $1 on every Uber trip.</a:t>
            </a:r>
          </a:p>
          <a:p>
            <a:r>
              <a:rPr lang="en-US" sz="2400" dirty="0">
                <a:solidFill>
                  <a:schemeClr val="tx1">
                    <a:lumMod val="75000"/>
                    <a:lumOff val="25000"/>
                  </a:schemeClr>
                </a:solidFill>
              </a:rPr>
              <a:t>Uber is also working with Hertz to offer Tesla and Hyundai rental cars for drivers. The offer includes basic maintenance and unlimited mileage. </a:t>
            </a:r>
          </a:p>
        </p:txBody>
      </p:sp>
      <p:sp>
        <p:nvSpPr>
          <p:cNvPr id="4" name="Slide Number Placeholder 3">
            <a:extLst>
              <a:ext uri="{FF2B5EF4-FFF2-40B4-BE49-F238E27FC236}">
                <a16:creationId xmlns:a16="http://schemas.microsoft.com/office/drawing/2014/main" id="{ABBA1DF7-56C8-6E0E-6995-B140C6253290}"/>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16</a:t>
            </a:fld>
            <a:endParaRPr lang="en-US" dirty="0"/>
          </a:p>
        </p:txBody>
      </p:sp>
      <p:pic>
        <p:nvPicPr>
          <p:cNvPr id="6" name="Content Placeholder 3">
            <a:extLst>
              <a:ext uri="{FF2B5EF4-FFF2-40B4-BE49-F238E27FC236}">
                <a16:creationId xmlns:a16="http://schemas.microsoft.com/office/drawing/2014/main" id="{D241AD85-5994-43D4-A447-D8839AB17D5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813585" y="3892481"/>
            <a:ext cx="6116825" cy="2532648"/>
          </a:xfrm>
          <a:prstGeom prst="rect">
            <a:avLst/>
          </a:prstGeom>
        </p:spPr>
      </p:pic>
    </p:spTree>
    <p:extLst>
      <p:ext uri="{BB962C8B-B14F-4D97-AF65-F5344CB8AC3E}">
        <p14:creationId xmlns:p14="http://schemas.microsoft.com/office/powerpoint/2010/main" val="57987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E5E1-5350-8759-6543-B97E1B4142F0}"/>
              </a:ext>
            </a:extLst>
          </p:cNvPr>
          <p:cNvSpPr>
            <a:spLocks noGrp="1"/>
          </p:cNvSpPr>
          <p:nvPr>
            <p:ph type="title"/>
          </p:nvPr>
        </p:nvSpPr>
        <p:spPr/>
        <p:txBody>
          <a:bodyPr>
            <a:normAutofit/>
          </a:bodyPr>
          <a:lstStyle/>
          <a:p>
            <a:pPr>
              <a:lnSpc>
                <a:spcPct val="80000"/>
              </a:lnSpc>
            </a:pPr>
            <a:r>
              <a:rPr lang="en-US" dirty="0"/>
              <a:t>Lyft (also) Pledges to Shift to ‘100%’ EVs by 2030</a:t>
            </a:r>
            <a:endParaRPr lang="en-US" b="1" dirty="0"/>
          </a:p>
        </p:txBody>
      </p:sp>
      <p:sp>
        <p:nvSpPr>
          <p:cNvPr id="3" name="Content Placeholder 2">
            <a:extLst>
              <a:ext uri="{FF2B5EF4-FFF2-40B4-BE49-F238E27FC236}">
                <a16:creationId xmlns:a16="http://schemas.microsoft.com/office/drawing/2014/main" id="{83AB289D-1AFF-3D21-2AC9-C0D27A5E6228}"/>
              </a:ext>
            </a:extLst>
          </p:cNvPr>
          <p:cNvSpPr>
            <a:spLocks noGrp="1"/>
          </p:cNvSpPr>
          <p:nvPr>
            <p:ph idx="1"/>
          </p:nvPr>
        </p:nvSpPr>
        <p:spPr>
          <a:xfrm>
            <a:off x="465138" y="2009046"/>
            <a:ext cx="11145670" cy="1909811"/>
          </a:xfrm>
        </p:spPr>
        <p:txBody>
          <a:bodyPr>
            <a:normAutofit/>
          </a:bodyPr>
          <a:lstStyle/>
          <a:p>
            <a:r>
              <a:rPr lang="en-US" sz="2400" dirty="0">
                <a:solidFill>
                  <a:schemeClr val="tx1">
                    <a:lumMod val="75000"/>
                    <a:lumOff val="25000"/>
                  </a:schemeClr>
                </a:solidFill>
              </a:rPr>
              <a:t>Through Express Drive, Lyft’s vehicle rental program, drivers will be able to rent EVs from Flexdrive and Hertz. </a:t>
            </a:r>
          </a:p>
          <a:p>
            <a:r>
              <a:rPr lang="en-US" sz="2400" dirty="0">
                <a:solidFill>
                  <a:schemeClr val="tx1">
                    <a:lumMod val="75000"/>
                    <a:lumOff val="25000"/>
                  </a:schemeClr>
                </a:solidFill>
              </a:rPr>
              <a:t>Lyft is also negotiating with auto manufacturers to reduce EV prices and aggregating demand to help drive down costs across the supply chain.</a:t>
            </a:r>
          </a:p>
        </p:txBody>
      </p:sp>
      <p:sp>
        <p:nvSpPr>
          <p:cNvPr id="4" name="Slide Number Placeholder 3">
            <a:extLst>
              <a:ext uri="{FF2B5EF4-FFF2-40B4-BE49-F238E27FC236}">
                <a16:creationId xmlns:a16="http://schemas.microsoft.com/office/drawing/2014/main" id="{B5DF407D-2279-2EDA-C250-B7D3A5E94DFD}"/>
              </a:ext>
            </a:extLst>
          </p:cNvPr>
          <p:cNvSpPr>
            <a:spLocks noGrp="1"/>
          </p:cNvSpPr>
          <p:nvPr>
            <p:ph type="sldNum" sz="quarter" idx="12"/>
          </p:nvPr>
        </p:nvSpPr>
        <p:spPr>
          <a:xfrm>
            <a:off x="12252947" y="7565134"/>
            <a:ext cx="586585" cy="152440"/>
          </a:xfrm>
        </p:spPr>
        <p:txBody>
          <a:bodyPr/>
          <a:lstStyle/>
          <a:p>
            <a:fld id="{D57F1E4F-1CFF-5643-939E-217C01CDF565}" type="slidenum">
              <a:rPr lang="en-US" smtClean="0"/>
              <a:pPr/>
              <a:t>17</a:t>
            </a:fld>
            <a:endParaRPr lang="en-US" dirty="0"/>
          </a:p>
        </p:txBody>
      </p:sp>
      <p:pic>
        <p:nvPicPr>
          <p:cNvPr id="6" name="Picture 5">
            <a:extLst>
              <a:ext uri="{FF2B5EF4-FFF2-40B4-BE49-F238E27FC236}">
                <a16:creationId xmlns:a16="http://schemas.microsoft.com/office/drawing/2014/main" id="{8A5F7338-D8A6-4B49-B178-3802058A11C7}"/>
              </a:ext>
            </a:extLst>
          </p:cNvPr>
          <p:cNvPicPr>
            <a:picLocks noChangeAspect="1"/>
          </p:cNvPicPr>
          <p:nvPr/>
        </p:nvPicPr>
        <p:blipFill>
          <a:blip r:embed="rId2"/>
          <a:stretch>
            <a:fillRect/>
          </a:stretch>
        </p:blipFill>
        <p:spPr>
          <a:xfrm>
            <a:off x="3193478" y="3918857"/>
            <a:ext cx="5688989" cy="2275595"/>
          </a:xfrm>
          <a:prstGeom prst="rect">
            <a:avLst/>
          </a:prstGeom>
        </p:spPr>
      </p:pic>
    </p:spTree>
    <p:extLst>
      <p:ext uri="{BB962C8B-B14F-4D97-AF65-F5344CB8AC3E}">
        <p14:creationId xmlns:p14="http://schemas.microsoft.com/office/powerpoint/2010/main" val="1520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0CF2-25E2-0ADC-1A6E-408FDB093991}"/>
              </a:ext>
            </a:extLst>
          </p:cNvPr>
          <p:cNvSpPr>
            <a:spLocks noGrp="1"/>
          </p:cNvSpPr>
          <p:nvPr>
            <p:ph type="title"/>
          </p:nvPr>
        </p:nvSpPr>
        <p:spPr>
          <a:xfrm>
            <a:off x="581192" y="702156"/>
            <a:ext cx="11029616" cy="1013800"/>
          </a:xfrm>
        </p:spPr>
        <p:txBody>
          <a:bodyPr>
            <a:normAutofit/>
          </a:bodyPr>
          <a:lstStyle/>
          <a:p>
            <a:pPr>
              <a:lnSpc>
                <a:spcPct val="80000"/>
              </a:lnSpc>
            </a:pPr>
            <a:r>
              <a:rPr lang="en-US" dirty="0"/>
              <a:t>Drivers of EV Adoption</a:t>
            </a:r>
            <a:endParaRPr lang="en-US" b="1" dirty="0"/>
          </a:p>
        </p:txBody>
      </p:sp>
      <p:sp>
        <p:nvSpPr>
          <p:cNvPr id="73" name="Rectangle 72">
            <a:extLst>
              <a:ext uri="{FF2B5EF4-FFF2-40B4-BE49-F238E27FC236}">
                <a16:creationId xmlns:a16="http://schemas.microsoft.com/office/drawing/2014/main" id="{3FE9758B-E361-4084-8D9F-729FA6C4A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E1F869-B37F-8465-B9E7-7F9B5F46683E}"/>
              </a:ext>
            </a:extLst>
          </p:cNvPr>
          <p:cNvSpPr>
            <a:spLocks noGrp="1"/>
          </p:cNvSpPr>
          <p:nvPr>
            <p:ph idx="1"/>
          </p:nvPr>
        </p:nvSpPr>
        <p:spPr>
          <a:xfrm>
            <a:off x="5985833" y="2180496"/>
            <a:ext cx="5500492" cy="4045683"/>
          </a:xfrm>
        </p:spPr>
        <p:txBody>
          <a:bodyPr>
            <a:normAutofit/>
          </a:bodyPr>
          <a:lstStyle/>
          <a:p>
            <a:r>
              <a:rPr lang="en-GB" sz="3600" dirty="0">
                <a:solidFill>
                  <a:schemeClr val="tx1">
                    <a:lumMod val="75000"/>
                    <a:lumOff val="25000"/>
                  </a:schemeClr>
                </a:solidFill>
              </a:rPr>
              <a:t>State/City Initiatives</a:t>
            </a:r>
          </a:p>
          <a:p>
            <a:pPr lvl="1"/>
            <a:r>
              <a:rPr lang="en-GB" sz="3200" i="1" dirty="0">
                <a:solidFill>
                  <a:schemeClr val="tx1">
                    <a:lumMod val="75000"/>
                    <a:lumOff val="25000"/>
                  </a:schemeClr>
                </a:solidFill>
              </a:rPr>
              <a:t>Goals &amp; Incentives</a:t>
            </a:r>
          </a:p>
          <a:p>
            <a:r>
              <a:rPr lang="en-GB" sz="3600" dirty="0">
                <a:solidFill>
                  <a:schemeClr val="tx1">
                    <a:lumMod val="75000"/>
                    <a:lumOff val="25000"/>
                  </a:schemeClr>
                </a:solidFill>
              </a:rPr>
              <a:t>Private Sector Innovation</a:t>
            </a:r>
          </a:p>
          <a:p>
            <a:r>
              <a:rPr lang="en-GB" sz="3600" dirty="0">
                <a:solidFill>
                  <a:schemeClr val="tx1">
                    <a:lumMod val="75000"/>
                    <a:lumOff val="25000"/>
                  </a:schemeClr>
                </a:solidFill>
              </a:rPr>
              <a:t>Public-Private Partnerships (P3</a:t>
            </a:r>
            <a:r>
              <a:rPr lang="en-GB" sz="3600" dirty="0" smtClean="0">
                <a:solidFill>
                  <a:schemeClr val="tx1">
                    <a:lumMod val="75000"/>
                    <a:lumOff val="25000"/>
                  </a:schemeClr>
                </a:solidFill>
              </a:rPr>
              <a:t>)</a:t>
            </a:r>
            <a:endParaRPr lang="en-GB" sz="36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CBA2B7CF-A8C0-8D4D-6210-752982957AD3}"/>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18</a:t>
            </a:fld>
            <a:endParaRPr lang="en-US" dirty="0"/>
          </a:p>
        </p:txBody>
      </p:sp>
      <p:pic>
        <p:nvPicPr>
          <p:cNvPr id="7" name="Picture 2" descr="America, city, colorado, denver, state, us, usa icon - Download on  Iconfinder">
            <a:extLst>
              <a:ext uri="{FF2B5EF4-FFF2-40B4-BE49-F238E27FC236}">
                <a16:creationId xmlns:a16="http://schemas.microsoft.com/office/drawing/2014/main" id="{AB22AAF8-D856-47C8-8AA8-B56D9CE42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762" y="2180496"/>
            <a:ext cx="4160179" cy="416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39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ACF0-D74D-1DED-93B3-289B2F988FCE}"/>
              </a:ext>
            </a:extLst>
          </p:cNvPr>
          <p:cNvSpPr>
            <a:spLocks noGrp="1"/>
          </p:cNvSpPr>
          <p:nvPr>
            <p:ph type="title"/>
          </p:nvPr>
        </p:nvSpPr>
        <p:spPr/>
        <p:txBody>
          <a:bodyPr>
            <a:normAutofit/>
          </a:bodyPr>
          <a:lstStyle/>
          <a:p>
            <a:pPr>
              <a:lnSpc>
                <a:spcPct val="80000"/>
              </a:lnSpc>
            </a:pPr>
            <a:r>
              <a:rPr lang="en-US" dirty="0"/>
              <a:t>Electrification Goals in Cities</a:t>
            </a:r>
            <a:endParaRPr lang="en-US" b="1" dirty="0"/>
          </a:p>
        </p:txBody>
      </p:sp>
      <p:sp>
        <p:nvSpPr>
          <p:cNvPr id="3" name="Content Placeholder 2">
            <a:extLst>
              <a:ext uri="{FF2B5EF4-FFF2-40B4-BE49-F238E27FC236}">
                <a16:creationId xmlns:a16="http://schemas.microsoft.com/office/drawing/2014/main" id="{302068EC-F6A2-BB35-06FD-BA5727B6149B}"/>
              </a:ext>
            </a:extLst>
          </p:cNvPr>
          <p:cNvSpPr>
            <a:spLocks noGrp="1"/>
          </p:cNvSpPr>
          <p:nvPr>
            <p:ph idx="1"/>
          </p:nvPr>
        </p:nvSpPr>
        <p:spPr>
          <a:xfrm>
            <a:off x="581192" y="2077207"/>
            <a:ext cx="6408230" cy="4244055"/>
          </a:xfrm>
        </p:spPr>
        <p:txBody>
          <a:bodyPr>
            <a:normAutofit/>
          </a:bodyPr>
          <a:lstStyle/>
          <a:p>
            <a:r>
              <a:rPr lang="en-US" sz="2400" b="1" dirty="0">
                <a:solidFill>
                  <a:schemeClr val="tx1">
                    <a:lumMod val="75000"/>
                    <a:lumOff val="25000"/>
                  </a:schemeClr>
                </a:solidFill>
              </a:rPr>
              <a:t>Los Angeles</a:t>
            </a:r>
            <a:r>
              <a:rPr lang="en-US" sz="2400" dirty="0">
                <a:solidFill>
                  <a:schemeClr val="tx1">
                    <a:lumMod val="75000"/>
                    <a:lumOff val="25000"/>
                  </a:schemeClr>
                </a:solidFill>
              </a:rPr>
              <a:t> aims to eliminate tailpipe emissions by 2028.</a:t>
            </a:r>
          </a:p>
          <a:p>
            <a:r>
              <a:rPr lang="en-US" sz="2400" b="1" dirty="0">
                <a:solidFill>
                  <a:schemeClr val="tx1">
                    <a:lumMod val="75000"/>
                    <a:lumOff val="25000"/>
                  </a:schemeClr>
                </a:solidFill>
              </a:rPr>
              <a:t>New York City</a:t>
            </a:r>
            <a:r>
              <a:rPr lang="en-US" sz="2400" dirty="0">
                <a:solidFill>
                  <a:schemeClr val="tx1">
                    <a:lumMod val="75000"/>
                    <a:lumOff val="25000"/>
                  </a:schemeClr>
                </a:solidFill>
              </a:rPr>
              <a:t> aims to have 20% of new vehicle registrations be EVs by 2025.</a:t>
            </a:r>
          </a:p>
          <a:p>
            <a:r>
              <a:rPr lang="en-US" sz="2400" b="1" dirty="0">
                <a:solidFill>
                  <a:schemeClr val="tx1">
                    <a:lumMod val="75000"/>
                    <a:lumOff val="25000"/>
                  </a:schemeClr>
                </a:solidFill>
              </a:rPr>
              <a:t>Seattle </a:t>
            </a:r>
            <a:r>
              <a:rPr lang="en-US" sz="2400" dirty="0">
                <a:solidFill>
                  <a:schemeClr val="tx1">
                    <a:lumMod val="75000"/>
                    <a:lumOff val="25000"/>
                  </a:schemeClr>
                </a:solidFill>
              </a:rPr>
              <a:t>aims to have 100% of shared mobility to be emissions-free by 2030.</a:t>
            </a:r>
          </a:p>
          <a:p>
            <a:r>
              <a:rPr lang="en-US" sz="2400" b="1" dirty="0">
                <a:solidFill>
                  <a:schemeClr val="tx1">
                    <a:lumMod val="75000"/>
                    <a:lumOff val="25000"/>
                  </a:schemeClr>
                </a:solidFill>
              </a:rPr>
              <a:t>Denver </a:t>
            </a:r>
            <a:r>
              <a:rPr lang="en-US" sz="2400" dirty="0">
                <a:solidFill>
                  <a:schemeClr val="tx1">
                    <a:lumMod val="75000"/>
                    <a:lumOff val="25000"/>
                  </a:schemeClr>
                </a:solidFill>
              </a:rPr>
              <a:t>aims to have 15% of new vehicle registrations be EVs by 2025, with that share doubling by 2030. </a:t>
            </a:r>
          </a:p>
        </p:txBody>
      </p:sp>
      <p:sp>
        <p:nvSpPr>
          <p:cNvPr id="4" name="Slide Number Placeholder 3">
            <a:extLst>
              <a:ext uri="{FF2B5EF4-FFF2-40B4-BE49-F238E27FC236}">
                <a16:creationId xmlns:a16="http://schemas.microsoft.com/office/drawing/2014/main" id="{3DF5A604-895F-BA64-F51B-36C7B58CBF02}"/>
              </a:ext>
            </a:extLst>
          </p:cNvPr>
          <p:cNvSpPr>
            <a:spLocks noGrp="1"/>
          </p:cNvSpPr>
          <p:nvPr>
            <p:ph type="sldNum" sz="quarter" idx="12"/>
          </p:nvPr>
        </p:nvSpPr>
        <p:spPr/>
        <p:txBody>
          <a:bodyPr>
            <a:normAutofit/>
          </a:bodyPr>
          <a:lstStyle/>
          <a:p>
            <a:pPr>
              <a:spcAft>
                <a:spcPts val="600"/>
              </a:spcAft>
            </a:pPr>
            <a:fld id="{D57F1E4F-1CFF-5643-939E-217C01CDF565}" type="slidenum">
              <a:rPr lang="en-US" smtClean="0"/>
              <a:pPr>
                <a:spcAft>
                  <a:spcPts val="600"/>
                </a:spcAft>
              </a:pPr>
              <a:t>19</a:t>
            </a:fld>
            <a:endParaRPr lang="en-US" dirty="0"/>
          </a:p>
        </p:txBody>
      </p:sp>
      <p:pic>
        <p:nvPicPr>
          <p:cNvPr id="7" name="Picture 2" descr="Electric vehicles: the revolution is finally here | Financial Ti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9422" y="2692473"/>
            <a:ext cx="4621386" cy="259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68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1310-AB7C-BFEA-08F3-868ACDDC462A}"/>
              </a:ext>
            </a:extLst>
          </p:cNvPr>
          <p:cNvSpPr>
            <a:spLocks noGrp="1"/>
          </p:cNvSpPr>
          <p:nvPr>
            <p:ph type="title"/>
          </p:nvPr>
        </p:nvSpPr>
        <p:spPr/>
        <p:txBody>
          <a:bodyPr/>
          <a:lstStyle/>
          <a:p>
            <a:r>
              <a:rPr lang="en-US" dirty="0"/>
              <a:t>Matthew W. Daus, Esq. </a:t>
            </a:r>
          </a:p>
        </p:txBody>
      </p:sp>
      <p:pic>
        <p:nvPicPr>
          <p:cNvPr id="4" name="Picture 3" descr="M-Matthew-Daus-Windles-Marx-1">
            <a:extLst>
              <a:ext uri="{FF2B5EF4-FFF2-40B4-BE49-F238E27FC236}">
                <a16:creationId xmlns:a16="http://schemas.microsoft.com/office/drawing/2014/main" id="{4F55CB9A-D2A3-93E4-F40A-AFE1C458D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88" r="3" b="3"/>
          <a:stretch/>
        </p:blipFill>
        <p:spPr bwMode="auto">
          <a:xfrm>
            <a:off x="537010" y="2084033"/>
            <a:ext cx="2687293" cy="4326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E281AD3B-F4AD-C15F-F8A8-713FC944813F}"/>
              </a:ext>
            </a:extLst>
          </p:cNvPr>
          <p:cNvSpPr>
            <a:spLocks noGrp="1"/>
          </p:cNvSpPr>
          <p:nvPr>
            <p:ph idx="1"/>
          </p:nvPr>
        </p:nvSpPr>
        <p:spPr>
          <a:xfrm>
            <a:off x="3657600" y="2084033"/>
            <a:ext cx="7853195" cy="4326819"/>
          </a:xfrm>
        </p:spPr>
        <p:txBody>
          <a:bodyPr>
            <a:normAutofit lnSpcReduction="10000"/>
          </a:bodyPr>
          <a:lstStyle/>
          <a:p>
            <a:pPr marL="436306">
              <a:lnSpc>
                <a:spcPct val="110000"/>
              </a:lnSpc>
            </a:pPr>
            <a:r>
              <a:rPr lang="en-US" altLang="en-US" sz="2000" b="1" dirty="0"/>
              <a:t>Former Commissioner/Chair/CEO &amp; General Counsel, New York City Taxi &amp; Limousine Commission </a:t>
            </a:r>
          </a:p>
          <a:p>
            <a:pPr marL="436306">
              <a:lnSpc>
                <a:spcPct val="110000"/>
              </a:lnSpc>
            </a:pPr>
            <a:r>
              <a:rPr lang="en-US" altLang="en-US" sz="2000" b="1" dirty="0"/>
              <a:t>President, IATR</a:t>
            </a:r>
          </a:p>
          <a:p>
            <a:pPr marL="867492" lvl="1">
              <a:lnSpc>
                <a:spcPct val="110000"/>
              </a:lnSpc>
            </a:pPr>
            <a:r>
              <a:rPr lang="en-US" altLang="en-US" sz="2000" i="1" dirty="0"/>
              <a:t>International Association of Transportation Regulators  </a:t>
            </a:r>
            <a:r>
              <a:rPr lang="en-US" altLang="en-US" sz="2000" i="1" dirty="0">
                <a:hlinkClick r:id="rId3"/>
              </a:rPr>
              <a:t>www.iatr.global</a:t>
            </a:r>
            <a:endParaRPr lang="en-US" altLang="en-US" sz="2000" i="1" dirty="0"/>
          </a:p>
          <a:p>
            <a:pPr marL="436306">
              <a:lnSpc>
                <a:spcPct val="110000"/>
              </a:lnSpc>
            </a:pPr>
            <a:r>
              <a:rPr lang="en-US" altLang="en-US" sz="2000" b="1" dirty="0"/>
              <a:t>Transportation Technology Chair, CUNY-UTRC, CCNY</a:t>
            </a:r>
          </a:p>
          <a:p>
            <a:pPr marL="867492" lvl="1">
              <a:lnSpc>
                <a:spcPct val="110000"/>
              </a:lnSpc>
            </a:pPr>
            <a:r>
              <a:rPr lang="en-US" altLang="en-US" sz="2000" i="1" dirty="0"/>
              <a:t>University Transportation Research Center, City University of New York at The City College of NY </a:t>
            </a:r>
            <a:r>
              <a:rPr lang="en-US" altLang="en-US" sz="2000" i="1" dirty="0">
                <a:hlinkClick r:id="rId4"/>
              </a:rPr>
              <a:t>www.utrc2.org</a:t>
            </a:r>
            <a:endParaRPr lang="en-US" altLang="en-US" sz="2000" i="1" dirty="0"/>
          </a:p>
          <a:p>
            <a:pPr marL="436306">
              <a:lnSpc>
                <a:spcPct val="110000"/>
              </a:lnSpc>
            </a:pPr>
            <a:r>
              <a:rPr lang="en-US" altLang="en-US" sz="2000" b="1" dirty="0"/>
              <a:t>Partner &amp; Chairman, Transportation Practice</a:t>
            </a:r>
          </a:p>
          <a:p>
            <a:pPr marL="867492" lvl="1">
              <a:lnSpc>
                <a:spcPct val="110000"/>
              </a:lnSpc>
            </a:pPr>
            <a:r>
              <a:rPr lang="en-US" altLang="en-US" sz="2000" i="1" dirty="0"/>
              <a:t>Windels Marx Lane &amp; Mittendorf, LLP </a:t>
            </a:r>
            <a:r>
              <a:rPr lang="en-US" altLang="en-US" sz="2000" dirty="0">
                <a:hlinkClick r:id="rId5"/>
              </a:rPr>
              <a:t>www.windelsmarx.com</a:t>
            </a:r>
            <a:endParaRPr lang="en-US" altLang="en-US" sz="2000" dirty="0"/>
          </a:p>
          <a:p>
            <a:pPr>
              <a:lnSpc>
                <a:spcPct val="110000"/>
              </a:lnSpc>
            </a:pPr>
            <a:r>
              <a:rPr lang="en-US" altLang="en-US" sz="2000" b="1" dirty="0"/>
              <a:t>Contact: </a:t>
            </a:r>
            <a:r>
              <a:rPr lang="en-US" altLang="en-US" sz="2000" b="1" dirty="0">
                <a:hlinkClick r:id="rId6"/>
              </a:rPr>
              <a:t>mdaus@iatr.global</a:t>
            </a:r>
            <a:r>
              <a:rPr lang="en-US" altLang="en-US" sz="2000" b="1" dirty="0"/>
              <a:t> 646-261-1590  </a:t>
            </a:r>
          </a:p>
          <a:p>
            <a:pPr marL="0" indent="0">
              <a:buNone/>
            </a:pPr>
            <a:endParaRPr lang="en-US" dirty="0"/>
          </a:p>
        </p:txBody>
      </p:sp>
      <p:sp>
        <p:nvSpPr>
          <p:cNvPr id="6" name="Slide Number Placeholder 5">
            <a:extLst>
              <a:ext uri="{FF2B5EF4-FFF2-40B4-BE49-F238E27FC236}">
                <a16:creationId xmlns:a16="http://schemas.microsoft.com/office/drawing/2014/main" id="{3AF9AEFB-A146-6387-03EB-41922169F95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78039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C5EF-A360-5A76-D8D5-BEF44C371496}"/>
              </a:ext>
            </a:extLst>
          </p:cNvPr>
          <p:cNvSpPr>
            <a:spLocks noGrp="1"/>
          </p:cNvSpPr>
          <p:nvPr>
            <p:ph type="title"/>
          </p:nvPr>
        </p:nvSpPr>
        <p:spPr/>
        <p:txBody>
          <a:bodyPr>
            <a:normAutofit/>
          </a:bodyPr>
          <a:lstStyle/>
          <a:p>
            <a:pPr>
              <a:lnSpc>
                <a:spcPct val="80000"/>
              </a:lnSpc>
            </a:pPr>
            <a:r>
              <a:rPr lang="en-US" dirty="0"/>
              <a:t>Electric Carsharing</a:t>
            </a:r>
            <a:endParaRPr lang="en-US" b="1" dirty="0"/>
          </a:p>
        </p:txBody>
      </p:sp>
      <p:sp>
        <p:nvSpPr>
          <p:cNvPr id="3" name="Content Placeholder 2">
            <a:extLst>
              <a:ext uri="{FF2B5EF4-FFF2-40B4-BE49-F238E27FC236}">
                <a16:creationId xmlns:a16="http://schemas.microsoft.com/office/drawing/2014/main" id="{2057BF34-5D10-CD38-7949-3D82958172AE}"/>
              </a:ext>
            </a:extLst>
          </p:cNvPr>
          <p:cNvSpPr>
            <a:spLocks noGrp="1"/>
          </p:cNvSpPr>
          <p:nvPr>
            <p:ph idx="1"/>
          </p:nvPr>
        </p:nvSpPr>
        <p:spPr>
          <a:xfrm>
            <a:off x="581192" y="1993738"/>
            <a:ext cx="11029615" cy="1180221"/>
          </a:xfrm>
        </p:spPr>
        <p:txBody>
          <a:bodyPr>
            <a:normAutofit/>
          </a:bodyPr>
          <a:lstStyle/>
          <a:p>
            <a:pPr marL="0" indent="0">
              <a:buFont typeface="Arial" panose="020B0604020202020204" pitchFamily="34" charset="0"/>
              <a:buNone/>
            </a:pPr>
            <a:r>
              <a:rPr lang="en-US" sz="3200" dirty="0">
                <a:solidFill>
                  <a:schemeClr val="tx1">
                    <a:lumMod val="75000"/>
                    <a:lumOff val="25000"/>
                  </a:schemeClr>
                </a:solidFill>
              </a:rPr>
              <a:t>BlueLA (currently owned by Blink Mobility) has more than 300 EVs and 500 charging stations in L.A.</a:t>
            </a:r>
            <a:endParaRPr lang="en-GB" sz="32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9B9A8E07-7BF0-9AB8-70E8-629290B25653}"/>
              </a:ext>
            </a:extLst>
          </p:cNvPr>
          <p:cNvSpPr>
            <a:spLocks noGrp="1"/>
          </p:cNvSpPr>
          <p:nvPr>
            <p:ph type="sldNum" sz="quarter" idx="12"/>
          </p:nvPr>
        </p:nvSpPr>
        <p:spPr/>
        <p:txBody>
          <a:bodyPr>
            <a:normAutofit/>
          </a:bodyPr>
          <a:lstStyle/>
          <a:p>
            <a:pPr>
              <a:spcAft>
                <a:spcPts val="600"/>
              </a:spcAft>
            </a:pPr>
            <a:fld id="{D57F1E4F-1CFF-5643-939E-217C01CDF565}" type="slidenum">
              <a:rPr lang="en-US" smtClean="0"/>
              <a:pPr>
                <a:spcAft>
                  <a:spcPts val="600"/>
                </a:spcAft>
              </a:pPr>
              <a:t>20</a:t>
            </a:fld>
            <a:endParaRPr lang="en-US" dirty="0"/>
          </a:p>
        </p:txBody>
      </p:sp>
      <p:pic>
        <p:nvPicPr>
          <p:cNvPr id="7" name="Picture 2" descr="BlueLA powered by Blink Mobility (@Blink_Mobility) | Twitter">
            <a:extLst>
              <a:ext uri="{FF2B5EF4-FFF2-40B4-BE49-F238E27FC236}">
                <a16:creationId xmlns:a16="http://schemas.microsoft.com/office/drawing/2014/main" id="{797B7418-2759-4A9F-AC9B-2B77A3045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3219798"/>
            <a:ext cx="6474404" cy="32561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4516933-25DC-4C0B-ACC0-E3C14FB2B5C4}"/>
              </a:ext>
            </a:extLst>
          </p:cNvPr>
          <p:cNvPicPr>
            <a:picLocks noChangeAspect="1"/>
          </p:cNvPicPr>
          <p:nvPr/>
        </p:nvPicPr>
        <p:blipFill rotWithShape="1">
          <a:blip r:embed="rId3"/>
          <a:srcRect l="26069" t="25624" r="27223" b="11876"/>
          <a:stretch/>
        </p:blipFill>
        <p:spPr>
          <a:xfrm>
            <a:off x="7514392" y="3451741"/>
            <a:ext cx="4019896" cy="3024227"/>
          </a:xfrm>
          <a:prstGeom prst="rect">
            <a:avLst/>
          </a:prstGeom>
        </p:spPr>
      </p:pic>
    </p:spTree>
    <p:extLst>
      <p:ext uri="{BB962C8B-B14F-4D97-AF65-F5344CB8AC3E}">
        <p14:creationId xmlns:p14="http://schemas.microsoft.com/office/powerpoint/2010/main" val="213915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13F6-44C6-91CE-F7A5-D5327B249E27}"/>
              </a:ext>
            </a:extLst>
          </p:cNvPr>
          <p:cNvSpPr>
            <a:spLocks noGrp="1"/>
          </p:cNvSpPr>
          <p:nvPr>
            <p:ph type="title"/>
          </p:nvPr>
        </p:nvSpPr>
        <p:spPr>
          <a:xfrm>
            <a:off x="581192" y="702156"/>
            <a:ext cx="11029616" cy="1013800"/>
          </a:xfrm>
        </p:spPr>
        <p:txBody>
          <a:bodyPr>
            <a:normAutofit/>
          </a:bodyPr>
          <a:lstStyle/>
          <a:p>
            <a:pPr>
              <a:lnSpc>
                <a:spcPct val="80000"/>
              </a:lnSpc>
            </a:pPr>
            <a:r>
              <a:rPr lang="en-US" dirty="0"/>
              <a:t>Electric Autonomous Vehicles</a:t>
            </a:r>
            <a:endParaRPr lang="en-US" b="1" dirty="0"/>
          </a:p>
        </p:txBody>
      </p:sp>
      <p:sp>
        <p:nvSpPr>
          <p:cNvPr id="3" name="Content Placeholder 2">
            <a:extLst>
              <a:ext uri="{FF2B5EF4-FFF2-40B4-BE49-F238E27FC236}">
                <a16:creationId xmlns:a16="http://schemas.microsoft.com/office/drawing/2014/main" id="{7FCD5EC6-9AAD-38B0-9A03-27E321B8135F}"/>
              </a:ext>
            </a:extLst>
          </p:cNvPr>
          <p:cNvSpPr>
            <a:spLocks noGrp="1"/>
          </p:cNvSpPr>
          <p:nvPr>
            <p:ph idx="1"/>
          </p:nvPr>
        </p:nvSpPr>
        <p:spPr>
          <a:xfrm>
            <a:off x="581192" y="1983179"/>
            <a:ext cx="10902247" cy="2955637"/>
          </a:xfrm>
        </p:spPr>
        <p:txBody>
          <a:bodyPr>
            <a:noAutofit/>
          </a:bodyPr>
          <a:lstStyle/>
          <a:p>
            <a:r>
              <a:rPr lang="en-US" sz="2000" dirty="0">
                <a:solidFill>
                  <a:schemeClr val="tx1">
                    <a:lumMod val="75000"/>
                    <a:lumOff val="25000"/>
                  </a:schemeClr>
                </a:solidFill>
              </a:rPr>
              <a:t>Companies pursuing autonomous vehicles such as Waymo and GM Cruise are considering utilizing EVs largely due to lower operating costs for high-mileage autonomous vehicles.</a:t>
            </a:r>
          </a:p>
          <a:p>
            <a:r>
              <a:rPr lang="en-US" sz="2000" dirty="0">
                <a:solidFill>
                  <a:schemeClr val="tx1">
                    <a:lumMod val="75000"/>
                    <a:lumOff val="25000"/>
                  </a:schemeClr>
                </a:solidFill>
              </a:rPr>
              <a:t>In California, still by far the largest AV test bed in the world, roughly 81% of the AVs operating in 2021 were either fully electric or plug-in hybrid. </a:t>
            </a:r>
          </a:p>
          <a:p>
            <a:r>
              <a:rPr lang="en-US" sz="2000" dirty="0">
                <a:solidFill>
                  <a:schemeClr val="tx1">
                    <a:lumMod val="75000"/>
                    <a:lumOff val="25000"/>
                  </a:schemeClr>
                </a:solidFill>
              </a:rPr>
              <a:t>AEVs run 24/7, use fuel at the equivalent of 130 mpg, and operate with a fraction of the labor costs. The cost of running a fully-developed fleet of AEVs would likely be lower than light rail or conventional buses.</a:t>
            </a:r>
            <a:endParaRPr lang="en-GB" sz="20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F093D9CD-9B36-83CD-2761-A2FA4D247639}"/>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21</a:t>
            </a:fld>
            <a:endParaRPr lang="en-US" dirty="0"/>
          </a:p>
        </p:txBody>
      </p:sp>
      <p:pic>
        <p:nvPicPr>
          <p:cNvPr id="6" name="Picture 8" descr="Waymo adds 20,000 Jaguar electric SUVs to its self-driving car service">
            <a:extLst>
              <a:ext uri="{FF2B5EF4-FFF2-40B4-BE49-F238E27FC236}">
                <a16:creationId xmlns:a16="http://schemas.microsoft.com/office/drawing/2014/main" id="{A21523C1-81EC-412B-8732-6742FEC6D9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521" y="4819622"/>
            <a:ext cx="4718918" cy="163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6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and Local Government </a:t>
            </a:r>
            <a:r>
              <a:rPr lang="en-US" dirty="0" smtClean="0"/>
              <a:t>Incentives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Content Placeholder 4">
            <a:extLst>
              <a:ext uri="{FF2B5EF4-FFF2-40B4-BE49-F238E27FC236}">
                <a16:creationId xmlns:a16="http://schemas.microsoft.com/office/drawing/2014/main" id="{EA9E9315-B543-4000-9A71-107B8F523011}"/>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6300" t="33053" r="32096" b="8482"/>
          <a:stretch/>
        </p:blipFill>
        <p:spPr>
          <a:xfrm>
            <a:off x="2496214" y="2181225"/>
            <a:ext cx="6778413" cy="4317688"/>
          </a:xfrm>
          <a:prstGeom prst="rect">
            <a:avLst/>
          </a:prstGeom>
        </p:spPr>
      </p:pic>
    </p:spTree>
    <p:extLst>
      <p:ext uri="{BB962C8B-B14F-4D97-AF65-F5344CB8AC3E}">
        <p14:creationId xmlns:p14="http://schemas.microsoft.com/office/powerpoint/2010/main" val="3450764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and Local Government Incentives</a:t>
            </a:r>
          </a:p>
        </p:txBody>
      </p:sp>
      <p:sp>
        <p:nvSpPr>
          <p:cNvPr id="3" name="Content Placeholder 2"/>
          <p:cNvSpPr>
            <a:spLocks noGrp="1"/>
          </p:cNvSpPr>
          <p:nvPr>
            <p:ph idx="1"/>
          </p:nvPr>
        </p:nvSpPr>
        <p:spPr>
          <a:xfrm>
            <a:off x="581192" y="2040483"/>
            <a:ext cx="10688491" cy="2094621"/>
          </a:xfrm>
        </p:spPr>
        <p:txBody>
          <a:bodyPr>
            <a:normAutofit/>
          </a:bodyPr>
          <a:lstStyle/>
          <a:p>
            <a:r>
              <a:rPr lang="en-US" sz="2400" dirty="0">
                <a:solidFill>
                  <a:schemeClr val="tx1">
                    <a:lumMod val="75000"/>
                    <a:lumOff val="25000"/>
                  </a:schemeClr>
                </a:solidFill>
              </a:rPr>
              <a:t>The economics of charging infrastructure and installation remains unfavorable or weak. </a:t>
            </a:r>
          </a:p>
          <a:p>
            <a:r>
              <a:rPr lang="en-US" sz="2400" dirty="0">
                <a:solidFill>
                  <a:schemeClr val="tx1">
                    <a:lumMod val="75000"/>
                    <a:lumOff val="25000"/>
                  </a:schemeClr>
                </a:solidFill>
              </a:rPr>
              <a:t>The lack of standardization could lead to operational challenges, reduced public access, decreased utilization of charging infrastructure, and overall higher costs for electric transportation.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5" name="Picture 4">
            <a:extLst>
              <a:ext uri="{FF2B5EF4-FFF2-40B4-BE49-F238E27FC236}">
                <a16:creationId xmlns:a16="http://schemas.microsoft.com/office/drawing/2014/main" id="{DFE74DF4-AF97-4F8C-A50B-EFACC5B70E3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6200" t="20475" r="15028" b="58371"/>
          <a:stretch/>
        </p:blipFill>
        <p:spPr>
          <a:xfrm>
            <a:off x="1610242" y="4408691"/>
            <a:ext cx="8948058" cy="1547446"/>
          </a:xfrm>
          <a:prstGeom prst="rect">
            <a:avLst/>
          </a:prstGeom>
        </p:spPr>
      </p:pic>
    </p:spTree>
    <p:extLst>
      <p:ext uri="{BB962C8B-B14F-4D97-AF65-F5344CB8AC3E}">
        <p14:creationId xmlns:p14="http://schemas.microsoft.com/office/powerpoint/2010/main" val="4220291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Sector </a:t>
            </a:r>
            <a:r>
              <a:rPr lang="en-US" dirty="0" smtClean="0"/>
              <a:t>Innovation</a:t>
            </a:r>
            <a:endParaRPr lang="en-US" dirty="0"/>
          </a:p>
        </p:txBody>
      </p:sp>
      <p:sp>
        <p:nvSpPr>
          <p:cNvPr id="3" name="Content Placeholder 2"/>
          <p:cNvSpPr>
            <a:spLocks noGrp="1"/>
          </p:cNvSpPr>
          <p:nvPr>
            <p:ph idx="1"/>
          </p:nvPr>
        </p:nvSpPr>
        <p:spPr>
          <a:xfrm>
            <a:off x="581193" y="2108400"/>
            <a:ext cx="5582102" cy="4030299"/>
          </a:xfrm>
        </p:spPr>
        <p:txBody>
          <a:bodyPr>
            <a:noAutofit/>
          </a:bodyPr>
          <a:lstStyle/>
          <a:p>
            <a:r>
              <a:rPr lang="en-US" sz="2000" dirty="0">
                <a:solidFill>
                  <a:schemeClr val="tx1">
                    <a:lumMod val="75000"/>
                    <a:lumOff val="25000"/>
                  </a:schemeClr>
                </a:solidFill>
              </a:rPr>
              <a:t>The proliferation of charging infrastructure would not be possible without players such as Tesla and Electrify America.</a:t>
            </a:r>
          </a:p>
          <a:p>
            <a:r>
              <a:rPr lang="en-US" sz="2000" dirty="0">
                <a:solidFill>
                  <a:schemeClr val="tx1">
                    <a:lumMod val="75000"/>
                    <a:lumOff val="25000"/>
                  </a:schemeClr>
                </a:solidFill>
              </a:rPr>
              <a:t>Tesla currently has the nation's largest charging network.</a:t>
            </a:r>
          </a:p>
          <a:p>
            <a:r>
              <a:rPr lang="en-US" sz="2000" dirty="0">
                <a:solidFill>
                  <a:schemeClr val="tx1">
                    <a:lumMod val="75000"/>
                    <a:lumOff val="25000"/>
                  </a:schemeClr>
                </a:solidFill>
              </a:rPr>
              <a:t>Like Tesla, Electrify America has concentrated on highway network but is now turning to urban areas.</a:t>
            </a:r>
          </a:p>
          <a:p>
            <a:endParaRPr lang="en-US"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10" name="Picture 9">
            <a:extLst>
              <a:ext uri="{FF2B5EF4-FFF2-40B4-BE49-F238E27FC236}">
                <a16:creationId xmlns:a16="http://schemas.microsoft.com/office/drawing/2014/main" id="{4140DB4D-0534-4F42-A21F-FAB3DE17FAE3}"/>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923" t="11922" r="1374" b="1974"/>
          <a:stretch/>
        </p:blipFill>
        <p:spPr bwMode="auto">
          <a:xfrm>
            <a:off x="6395552" y="1282799"/>
            <a:ext cx="5215256" cy="5038463"/>
          </a:xfrm>
          <a:prstGeom prst="rect">
            <a:avLst/>
          </a:prstGeom>
          <a:noFill/>
        </p:spPr>
      </p:pic>
    </p:spTree>
    <p:extLst>
      <p:ext uri="{BB962C8B-B14F-4D97-AF65-F5344CB8AC3E}">
        <p14:creationId xmlns:p14="http://schemas.microsoft.com/office/powerpoint/2010/main" val="2059488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0CF2-25E2-0ADC-1A6E-408FDB093991}"/>
              </a:ext>
            </a:extLst>
          </p:cNvPr>
          <p:cNvSpPr>
            <a:spLocks noGrp="1"/>
          </p:cNvSpPr>
          <p:nvPr>
            <p:ph type="title"/>
          </p:nvPr>
        </p:nvSpPr>
        <p:spPr>
          <a:xfrm>
            <a:off x="581192" y="702156"/>
            <a:ext cx="11029616" cy="1013800"/>
          </a:xfrm>
        </p:spPr>
        <p:txBody>
          <a:bodyPr>
            <a:normAutofit/>
          </a:bodyPr>
          <a:lstStyle/>
          <a:p>
            <a:pPr>
              <a:lnSpc>
                <a:spcPct val="80000"/>
              </a:lnSpc>
            </a:pPr>
            <a:r>
              <a:rPr lang="en-US" dirty="0"/>
              <a:t>Public-Private Partnerships (P3s)</a:t>
            </a:r>
            <a:endParaRPr lang="en-US" b="1" dirty="0"/>
          </a:p>
        </p:txBody>
      </p:sp>
      <p:sp>
        <p:nvSpPr>
          <p:cNvPr id="73" name="Rectangle 72">
            <a:extLst>
              <a:ext uri="{FF2B5EF4-FFF2-40B4-BE49-F238E27FC236}">
                <a16:creationId xmlns:a16="http://schemas.microsoft.com/office/drawing/2014/main" id="{3FE9758B-E361-4084-8D9F-729FA6C4A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E1F869-B37F-8465-B9E7-7F9B5F46683E}"/>
              </a:ext>
            </a:extLst>
          </p:cNvPr>
          <p:cNvSpPr>
            <a:spLocks noGrp="1"/>
          </p:cNvSpPr>
          <p:nvPr>
            <p:ph idx="1"/>
          </p:nvPr>
        </p:nvSpPr>
        <p:spPr>
          <a:xfrm>
            <a:off x="6110316" y="2180496"/>
            <a:ext cx="5500492" cy="4045683"/>
          </a:xfrm>
        </p:spPr>
        <p:txBody>
          <a:bodyPr>
            <a:normAutofit fontScale="77500" lnSpcReduction="20000"/>
          </a:bodyPr>
          <a:lstStyle/>
          <a:p>
            <a:pPr marL="0" indent="0">
              <a:buNone/>
            </a:pPr>
            <a:r>
              <a:rPr lang="en-US" sz="3600" dirty="0">
                <a:solidFill>
                  <a:schemeClr val="tx1">
                    <a:lumMod val="75000"/>
                    <a:lumOff val="25000"/>
                  </a:schemeClr>
                </a:solidFill>
              </a:rPr>
              <a:t>The EV Shared Mobility project is led by the City of Seattle and Atlas Public Policy, and it brings together the U.S Department of Energy’s Energy Efficient Mobility Systems program and major industry stakeholders with the cities of Seattle, New York, Denver, and Portland to test different electric shared mobility interventions. </a:t>
            </a:r>
          </a:p>
        </p:txBody>
      </p:sp>
      <p:sp>
        <p:nvSpPr>
          <p:cNvPr id="4" name="Slide Number Placeholder 3">
            <a:extLst>
              <a:ext uri="{FF2B5EF4-FFF2-40B4-BE49-F238E27FC236}">
                <a16:creationId xmlns:a16="http://schemas.microsoft.com/office/drawing/2014/main" id="{CBA2B7CF-A8C0-8D4D-6210-752982957AD3}"/>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25</a:t>
            </a:fld>
            <a:endParaRPr lang="en-US" dirty="0"/>
          </a:p>
        </p:txBody>
      </p:sp>
      <p:pic>
        <p:nvPicPr>
          <p:cNvPr id="8" name="Picture 2" descr="EV Shared Mobility – making the business case for smart, shared, and  sustainable mobility services">
            <a:extLst>
              <a:ext uri="{FF2B5EF4-FFF2-40B4-BE49-F238E27FC236}">
                <a16:creationId xmlns:a16="http://schemas.microsoft.com/office/drawing/2014/main" id="{C2AFF10E-1D11-44E6-A730-AA89AD814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85" y="3004457"/>
            <a:ext cx="4371613" cy="255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42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a:t>Public-Private Partnerships (P3s)</a:t>
            </a:r>
            <a:endParaRPr lang="en-US"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Content Placeholder 5"/>
          <p:cNvSpPr>
            <a:spLocks noGrp="1"/>
          </p:cNvSpPr>
          <p:nvPr>
            <p:ph idx="1"/>
          </p:nvPr>
        </p:nvSpPr>
        <p:spPr/>
        <p:txBody>
          <a:bodyPr/>
          <a:lstStyle/>
          <a:p>
            <a:endParaRPr lang="en-US" dirty="0"/>
          </a:p>
        </p:txBody>
      </p:sp>
      <p:grpSp>
        <p:nvGrpSpPr>
          <p:cNvPr id="7" name="Group 6">
            <a:extLst>
              <a:ext uri="{FF2B5EF4-FFF2-40B4-BE49-F238E27FC236}">
                <a16:creationId xmlns:a16="http://schemas.microsoft.com/office/drawing/2014/main" id="{6C4A0BCF-93F6-4069-9EAF-CC66C1FB8AC6}"/>
              </a:ext>
            </a:extLst>
          </p:cNvPr>
          <p:cNvGrpSpPr/>
          <p:nvPr/>
        </p:nvGrpSpPr>
        <p:grpSpPr>
          <a:xfrm>
            <a:off x="550449" y="1883712"/>
            <a:ext cx="11091099" cy="4710512"/>
            <a:chOff x="7681" y="1144906"/>
            <a:chExt cx="11846231" cy="5202736"/>
          </a:xfrm>
        </p:grpSpPr>
        <p:pic>
          <p:nvPicPr>
            <p:cNvPr id="8" name="Picture 7">
              <a:extLst>
                <a:ext uri="{FF2B5EF4-FFF2-40B4-BE49-F238E27FC236}">
                  <a16:creationId xmlns:a16="http://schemas.microsoft.com/office/drawing/2014/main" id="{A29D17D9-9553-41E0-9C77-1EA0EB00456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6076" t="21875" r="7247" b="10417"/>
            <a:stretch/>
          </p:blipFill>
          <p:spPr>
            <a:xfrm>
              <a:off x="7681" y="1144906"/>
              <a:ext cx="11846231" cy="5202736"/>
            </a:xfrm>
            <a:prstGeom prst="rect">
              <a:avLst/>
            </a:prstGeom>
            <a:ln>
              <a:solidFill>
                <a:srgbClr val="FFFFFF"/>
              </a:solidFill>
            </a:ln>
          </p:spPr>
        </p:pic>
        <p:sp>
          <p:nvSpPr>
            <p:cNvPr id="9" name="Rectangle 8">
              <a:extLst>
                <a:ext uri="{FF2B5EF4-FFF2-40B4-BE49-F238E27FC236}">
                  <a16:creationId xmlns:a16="http://schemas.microsoft.com/office/drawing/2014/main" id="{F4EB6742-FFEA-438C-A0A9-387ABEFE1B5B}"/>
                </a:ext>
              </a:extLst>
            </p:cNvPr>
            <p:cNvSpPr/>
            <p:nvPr/>
          </p:nvSpPr>
          <p:spPr>
            <a:xfrm>
              <a:off x="3046412" y="6172200"/>
              <a:ext cx="1905000" cy="175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07778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a:t>
            </a:r>
            <a:r>
              <a:rPr lang="en-US" dirty="0" smtClean="0"/>
              <a:t>Exemplars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582661"/>
              </p:ext>
            </p:extLst>
          </p:nvPr>
        </p:nvGraphicFramePr>
        <p:xfrm>
          <a:off x="581021" y="1959429"/>
          <a:ext cx="8384848" cy="4085112"/>
        </p:xfrm>
        <a:graphic>
          <a:graphicData uri="http://schemas.openxmlformats.org/drawingml/2006/table">
            <a:tbl>
              <a:tblPr firstRow="1" bandRow="1">
                <a:tableStyleId>{5C22544A-7EE6-4342-B048-85BDC9FD1C3A}</a:tableStyleId>
              </a:tblPr>
              <a:tblGrid>
                <a:gridCol w="4192424">
                  <a:extLst>
                    <a:ext uri="{9D8B030D-6E8A-4147-A177-3AD203B41FA5}">
                      <a16:colId xmlns:a16="http://schemas.microsoft.com/office/drawing/2014/main" val="3933738443"/>
                    </a:ext>
                  </a:extLst>
                </a:gridCol>
                <a:gridCol w="4192424">
                  <a:extLst>
                    <a:ext uri="{9D8B030D-6E8A-4147-A177-3AD203B41FA5}">
                      <a16:colId xmlns:a16="http://schemas.microsoft.com/office/drawing/2014/main" val="1018799793"/>
                    </a:ext>
                  </a:extLst>
                </a:gridCol>
              </a:tblGrid>
              <a:tr h="2042556">
                <a:tc>
                  <a:txBody>
                    <a:bodyPr/>
                    <a:lstStyle/>
                    <a:p>
                      <a:r>
                        <a:rPr lang="en-US" sz="1800" b="1" u="sng" dirty="0" smtClean="0">
                          <a:solidFill>
                            <a:schemeClr val="tx1">
                              <a:lumMod val="75000"/>
                              <a:lumOff val="25000"/>
                            </a:schemeClr>
                          </a:solidFill>
                        </a:rPr>
                        <a:t>Quebec,</a:t>
                      </a:r>
                      <a:r>
                        <a:rPr lang="en-US" sz="1800" b="1" u="sng" baseline="0" dirty="0" smtClean="0">
                          <a:solidFill>
                            <a:schemeClr val="tx1">
                              <a:lumMod val="75000"/>
                              <a:lumOff val="25000"/>
                            </a:schemeClr>
                          </a:solidFill>
                        </a:rPr>
                        <a:t> Canada</a:t>
                      </a:r>
                    </a:p>
                    <a:p>
                      <a:r>
                        <a:rPr lang="en-US" sz="1800" b="0" kern="1200" dirty="0" smtClean="0">
                          <a:solidFill>
                            <a:schemeClr val="tx1">
                              <a:lumMod val="75000"/>
                              <a:lumOff val="25000"/>
                            </a:schemeClr>
                          </a:solidFill>
                          <a:latin typeface="+mn-lt"/>
                          <a:ea typeface="+mn-ea"/>
                          <a:cs typeface="+mn-cs"/>
                        </a:rPr>
                        <a:t>Téo Taxi was re-launched in Montreal and Gatineau with a fleet of 55 Kia Soul EVs. The company aims to make available 120 new EVs per year to thus become the largest fleet of electric taxis in Canada. </a:t>
                      </a:r>
                    </a:p>
                  </a:txBody>
                  <a:tcPr>
                    <a:solidFill>
                      <a:schemeClr val="bg2">
                        <a:lumMod val="90000"/>
                      </a:schemeClr>
                    </a:solidFill>
                  </a:tcPr>
                </a:tc>
                <a:tc>
                  <a:txBody>
                    <a:bodyPr/>
                    <a:lstStyle/>
                    <a:p>
                      <a:r>
                        <a:rPr lang="en-US" sz="1800" b="1" u="sng" dirty="0" smtClean="0">
                          <a:solidFill>
                            <a:schemeClr val="tx1">
                              <a:lumMod val="75000"/>
                              <a:lumOff val="25000"/>
                            </a:schemeClr>
                          </a:solidFill>
                        </a:rPr>
                        <a:t>Oslo, Norway</a:t>
                      </a:r>
                    </a:p>
                    <a:p>
                      <a:pPr marL="0" algn="l" defTabSz="914400" rtl="0" eaLnBrk="1" latinLnBrk="0" hangingPunct="1"/>
                      <a:r>
                        <a:rPr lang="en-US" sz="1800" b="0" kern="1200" dirty="0" smtClean="0">
                          <a:solidFill>
                            <a:schemeClr val="tx1">
                              <a:lumMod val="75000"/>
                              <a:lumOff val="25000"/>
                            </a:schemeClr>
                          </a:solidFill>
                          <a:latin typeface="+mn-lt"/>
                          <a:ea typeface="+mn-ea"/>
                          <a:cs typeface="+mn-cs"/>
                        </a:rPr>
                        <a:t>The City of Oslo is joining forces with taxi operator Cabonline, Jaguar Land Rover, Fortum Recharge, and Momentum Dynamics to build wireless, high-powered charging infrastructure for electric taxis by Q1 2024.</a:t>
                      </a:r>
                    </a:p>
                  </a:txBody>
                  <a:tcPr>
                    <a:solidFill>
                      <a:schemeClr val="bg2">
                        <a:lumMod val="90000"/>
                      </a:schemeClr>
                    </a:solidFill>
                  </a:tcPr>
                </a:tc>
                <a:extLst>
                  <a:ext uri="{0D108BD9-81ED-4DB2-BD59-A6C34878D82A}">
                    <a16:rowId xmlns:a16="http://schemas.microsoft.com/office/drawing/2014/main" val="1342292239"/>
                  </a:ext>
                </a:extLst>
              </a:tr>
              <a:tr h="2042556">
                <a:tc>
                  <a:txBody>
                    <a:bodyPr/>
                    <a:lstStyle/>
                    <a:p>
                      <a:r>
                        <a:rPr lang="en-US" sz="1800" b="1" u="sng" dirty="0" smtClean="0">
                          <a:solidFill>
                            <a:schemeClr val="tx1">
                              <a:lumMod val="75000"/>
                              <a:lumOff val="25000"/>
                            </a:schemeClr>
                          </a:solidFill>
                        </a:rPr>
                        <a:t>Shenzhen, China</a:t>
                      </a:r>
                    </a:p>
                    <a:p>
                      <a:pPr marL="0" algn="l" defTabSz="914400" rtl="0" eaLnBrk="1" latinLnBrk="0" hangingPunct="1"/>
                      <a:r>
                        <a:rPr lang="en-US" sz="1800" b="0" kern="1200" dirty="0" smtClean="0">
                          <a:solidFill>
                            <a:schemeClr val="tx1">
                              <a:lumMod val="75000"/>
                              <a:lumOff val="25000"/>
                            </a:schemeClr>
                          </a:solidFill>
                          <a:latin typeface="+mn-lt"/>
                          <a:ea typeface="+mn-ea"/>
                          <a:cs typeface="+mn-cs"/>
                        </a:rPr>
                        <a:t>In 2009, the city initiated its New Energy Vehicles Plan, which converted all of the city’s 21,000 taxicabs to EVs within a decade. </a:t>
                      </a:r>
                    </a:p>
                  </a:txBody>
                  <a:tcPr>
                    <a:solidFill>
                      <a:schemeClr val="bg2">
                        <a:lumMod val="90000"/>
                      </a:schemeClr>
                    </a:solidFill>
                  </a:tcPr>
                </a:tc>
                <a:tc>
                  <a:txBody>
                    <a:bodyPr/>
                    <a:lstStyle/>
                    <a:p>
                      <a:r>
                        <a:rPr lang="en-US" sz="1800" b="1" u="sng" dirty="0" smtClean="0">
                          <a:solidFill>
                            <a:schemeClr val="tx1">
                              <a:lumMod val="75000"/>
                              <a:lumOff val="25000"/>
                            </a:schemeClr>
                          </a:solidFill>
                        </a:rPr>
                        <a:t>Singapore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lumMod val="75000"/>
                              <a:lumOff val="25000"/>
                            </a:schemeClr>
                          </a:solidFill>
                          <a:latin typeface="+mn-lt"/>
                          <a:ea typeface="+mn-ea"/>
                          <a:cs typeface="+mn-cs"/>
                        </a:rPr>
                        <a:t>In 2017, the Land Transport Authority launched a trial fleet of 50 electric taxis that has since been issued a full-service operator license and is expected to grow to 800 electric taxis by July 2022.</a:t>
                      </a:r>
                    </a:p>
                    <a:p>
                      <a:endParaRPr lang="en-US" dirty="0"/>
                    </a:p>
                  </a:txBody>
                  <a:tcPr>
                    <a:solidFill>
                      <a:schemeClr val="bg2">
                        <a:lumMod val="90000"/>
                      </a:schemeClr>
                    </a:solidFill>
                  </a:tcPr>
                </a:tc>
                <a:extLst>
                  <a:ext uri="{0D108BD9-81ED-4DB2-BD59-A6C34878D82A}">
                    <a16:rowId xmlns:a16="http://schemas.microsoft.com/office/drawing/2014/main" val="3441042875"/>
                  </a:ext>
                </a:extLst>
              </a:tr>
            </a:tbl>
          </a:graphicData>
        </a:graphic>
      </p:graphicFrame>
      <p:pic>
        <p:nvPicPr>
          <p:cNvPr id="7" name="Picture 6">
            <a:extLst>
              <a:ext uri="{FF2B5EF4-FFF2-40B4-BE49-F238E27FC236}">
                <a16:creationId xmlns:a16="http://schemas.microsoft.com/office/drawing/2014/main" id="{D86BE33D-25F5-4567-A739-CDF7C394E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261" y="2689687"/>
            <a:ext cx="2263794" cy="2347008"/>
          </a:xfrm>
          <a:prstGeom prst="rect">
            <a:avLst/>
          </a:prstGeom>
        </p:spPr>
      </p:pic>
    </p:spTree>
    <p:extLst>
      <p:ext uri="{BB962C8B-B14F-4D97-AF65-F5344CB8AC3E}">
        <p14:creationId xmlns:p14="http://schemas.microsoft.com/office/powerpoint/2010/main" val="3164932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D17E-5043-845E-EE9D-DEA7B144A3FA}"/>
              </a:ext>
            </a:extLst>
          </p:cNvPr>
          <p:cNvSpPr>
            <a:spLocks noGrp="1"/>
          </p:cNvSpPr>
          <p:nvPr>
            <p:ph type="title"/>
          </p:nvPr>
        </p:nvSpPr>
        <p:spPr/>
        <p:txBody>
          <a:bodyPr/>
          <a:lstStyle/>
          <a:p>
            <a:pPr>
              <a:lnSpc>
                <a:spcPct val="80000"/>
              </a:lnSpc>
            </a:pPr>
            <a:r>
              <a:rPr lang="en-US" dirty="0"/>
              <a:t>Thank You!/ Questions?</a:t>
            </a:r>
            <a:endParaRPr lang="en-US" b="1" dirty="0"/>
          </a:p>
        </p:txBody>
      </p:sp>
      <p:sp>
        <p:nvSpPr>
          <p:cNvPr id="4" name="Slide Number Placeholder 3">
            <a:extLst>
              <a:ext uri="{FF2B5EF4-FFF2-40B4-BE49-F238E27FC236}">
                <a16:creationId xmlns:a16="http://schemas.microsoft.com/office/drawing/2014/main" id="{9926BFA4-75AF-4724-F9BC-FC09D14A2045}"/>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12290" name="Picture 2" descr="Why Would You Want the Audience Texting Questions During Presentation">
            <a:extLst>
              <a:ext uri="{FF2B5EF4-FFF2-40B4-BE49-F238E27FC236}">
                <a16:creationId xmlns:a16="http://schemas.microsoft.com/office/drawing/2014/main" id="{2A66704D-6D0B-7EF5-58FB-20DE1694B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254" y="4003328"/>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Matthew-Daus-Windles-Marx-1">
            <a:extLst>
              <a:ext uri="{FF2B5EF4-FFF2-40B4-BE49-F238E27FC236}">
                <a16:creationId xmlns:a16="http://schemas.microsoft.com/office/drawing/2014/main" id="{27901BEF-72E2-4441-8F1C-28818D696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516" y="2002727"/>
            <a:ext cx="2551235" cy="40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987637" y="2232560"/>
            <a:ext cx="5091724" cy="2265573"/>
          </a:xfrm>
        </p:spPr>
        <p:txBody>
          <a:bodyPr>
            <a:normAutofit/>
          </a:bodyPr>
          <a:lstStyle/>
          <a:p>
            <a:pPr marL="0" indent="0">
              <a:buNone/>
            </a:pPr>
            <a:r>
              <a:rPr lang="en-US" altLang="en-US" sz="2400" b="1" dirty="0">
                <a:solidFill>
                  <a:schemeClr val="tx1"/>
                </a:solidFill>
              </a:rPr>
              <a:t>Contact:</a:t>
            </a:r>
            <a:r>
              <a:rPr lang="en-US" altLang="en-US" sz="2400" b="1" dirty="0"/>
              <a:t> </a:t>
            </a:r>
            <a:r>
              <a:rPr lang="en-US" altLang="en-US" sz="2400" b="1" dirty="0">
                <a:solidFill>
                  <a:schemeClr val="tx1"/>
                </a:solidFill>
              </a:rPr>
              <a:t>mdaus@iatr.global</a:t>
            </a:r>
          </a:p>
          <a:p>
            <a:pPr marL="0" indent="0">
              <a:buNone/>
            </a:pPr>
            <a:r>
              <a:rPr lang="en-US" altLang="en-US" sz="2400" b="1" dirty="0">
                <a:solidFill>
                  <a:schemeClr val="tx1"/>
                </a:solidFill>
              </a:rPr>
              <a:t>646-261-1590 </a:t>
            </a:r>
          </a:p>
          <a:p>
            <a:pPr marL="0" indent="0">
              <a:buNone/>
            </a:pPr>
            <a:endParaRPr lang="en-US" sz="2400" dirty="0"/>
          </a:p>
        </p:txBody>
      </p:sp>
    </p:spTree>
    <p:extLst>
      <p:ext uri="{BB962C8B-B14F-4D97-AF65-F5344CB8AC3E}">
        <p14:creationId xmlns:p14="http://schemas.microsoft.com/office/powerpoint/2010/main" val="242877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8B59-614D-CE8D-5008-6D5DF1CF4D89}"/>
              </a:ext>
            </a:extLst>
          </p:cNvPr>
          <p:cNvSpPr>
            <a:spLocks noGrp="1"/>
          </p:cNvSpPr>
          <p:nvPr>
            <p:ph type="title"/>
          </p:nvPr>
        </p:nvSpPr>
        <p:spPr>
          <a:xfrm>
            <a:off x="581192" y="702156"/>
            <a:ext cx="11029616" cy="1013800"/>
          </a:xfrm>
        </p:spPr>
        <p:txBody>
          <a:bodyPr>
            <a:normAutofit/>
          </a:bodyPr>
          <a:lstStyle/>
          <a:p>
            <a:pPr>
              <a:lnSpc>
                <a:spcPct val="80000"/>
              </a:lnSpc>
            </a:pPr>
            <a:r>
              <a:rPr lang="es-CO" dirty="0" smtClean="0"/>
              <a:t>Bipartisan Infrastructure </a:t>
            </a:r>
            <a:r>
              <a:rPr lang="es-CO" dirty="0"/>
              <a:t>Law (BIL)</a:t>
            </a:r>
          </a:p>
        </p:txBody>
      </p:sp>
      <p:sp>
        <p:nvSpPr>
          <p:cNvPr id="71" name="Rectangle 70">
            <a:extLst>
              <a:ext uri="{FF2B5EF4-FFF2-40B4-BE49-F238E27FC236}">
                <a16:creationId xmlns:a16="http://schemas.microsoft.com/office/drawing/2014/main" id="{2E32075D-9299-4657-87D7-B9987B7FD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C7E18B2-69F9-DA97-E2AB-528309EDA6D0}"/>
              </a:ext>
            </a:extLst>
          </p:cNvPr>
          <p:cNvSpPr>
            <a:spLocks noGrp="1"/>
          </p:cNvSpPr>
          <p:nvPr>
            <p:ph idx="1"/>
          </p:nvPr>
        </p:nvSpPr>
        <p:spPr>
          <a:xfrm>
            <a:off x="5851172" y="1983225"/>
            <a:ext cx="5968084" cy="4440223"/>
          </a:xfrm>
        </p:spPr>
        <p:txBody>
          <a:bodyPr>
            <a:normAutofit fontScale="85000" lnSpcReduction="10000"/>
          </a:bodyPr>
          <a:lstStyle/>
          <a:p>
            <a:r>
              <a:rPr lang="en-US" dirty="0" smtClean="0">
                <a:solidFill>
                  <a:schemeClr val="tx1">
                    <a:lumMod val="75000"/>
                    <a:lumOff val="25000"/>
                  </a:schemeClr>
                </a:solidFill>
              </a:rPr>
              <a:t>On November 15, 2021, President Biden signed the $1.2 trillion Infrastructure Investment and Jobs Act (H.R. 3684). </a:t>
            </a:r>
          </a:p>
          <a:p>
            <a:r>
              <a:rPr lang="en-US" dirty="0" smtClean="0">
                <a:solidFill>
                  <a:schemeClr val="tx1">
                    <a:lumMod val="75000"/>
                    <a:lumOff val="25000"/>
                  </a:schemeClr>
                </a:solidFill>
              </a:rPr>
              <a:t>$</a:t>
            </a:r>
            <a:r>
              <a:rPr lang="en-US" dirty="0">
                <a:solidFill>
                  <a:schemeClr val="tx1">
                    <a:lumMod val="75000"/>
                    <a:lumOff val="25000"/>
                  </a:schemeClr>
                </a:solidFill>
              </a:rPr>
              <a:t>283.8 billion in funds are dedicated to categories related to transportation: roads, bridges &amp; major projects; airports; low-carbon and zero-emission school buses and ferries; passenger and freight rail; ports and waterways; electric vehicle charging; public transit; safety and research; and community reconnections.</a:t>
            </a:r>
          </a:p>
          <a:p>
            <a:r>
              <a:rPr lang="en-US" dirty="0">
                <a:solidFill>
                  <a:schemeClr val="tx1">
                    <a:lumMod val="75000"/>
                    <a:lumOff val="25000"/>
                  </a:schemeClr>
                </a:solidFill>
              </a:rPr>
              <a:t>The legislation provides $15 billion in funding for the electrification of “everyday” transportation. These funds will be divided equally with $7.5 billion each for electric vehicle supply equipment (EVSE) charger expansion and low-to-zero emission school buses. </a:t>
            </a:r>
          </a:p>
          <a:p>
            <a:r>
              <a:rPr lang="en-US" dirty="0">
                <a:solidFill>
                  <a:schemeClr val="tx1">
                    <a:lumMod val="75000"/>
                    <a:lumOff val="25000"/>
                  </a:schemeClr>
                </a:solidFill>
              </a:rPr>
              <a:t>Funding for the National Electric Vehicle Infrastructure Formula Program (NEVI) under the Bipartisan Infrastructure Law will be disbursed over the course of 5 years. </a:t>
            </a:r>
          </a:p>
          <a:p>
            <a:r>
              <a:rPr lang="en-US" dirty="0">
                <a:solidFill>
                  <a:schemeClr val="tx1">
                    <a:lumMod val="75000"/>
                    <a:lumOff val="25000"/>
                  </a:schemeClr>
                </a:solidFill>
              </a:rPr>
              <a:t>States must submit their EV infrastructure deployment plans to the Joint Office of Energy and Transportation by August 1, 2022. </a:t>
            </a:r>
          </a:p>
          <a:p>
            <a:r>
              <a:rPr lang="en-US" dirty="0">
                <a:solidFill>
                  <a:schemeClr val="tx1">
                    <a:lumMod val="75000"/>
                    <a:lumOff val="25000"/>
                  </a:schemeClr>
                </a:solidFill>
              </a:rPr>
              <a:t>The Federal Highway Administration will approve eligible plans by September 30, 2022</a:t>
            </a:r>
            <a:r>
              <a:rPr lang="en-US" dirty="0" smtClean="0">
                <a:solidFill>
                  <a:schemeClr val="tx1">
                    <a:lumMod val="75000"/>
                    <a:lumOff val="25000"/>
                  </a:schemeClr>
                </a:solidFill>
              </a:rPr>
              <a:t>.</a:t>
            </a:r>
            <a:endParaRPr lang="en-US" dirty="0"/>
          </a:p>
        </p:txBody>
      </p:sp>
      <p:sp>
        <p:nvSpPr>
          <p:cNvPr id="4" name="Slide Number Placeholder 3">
            <a:extLst>
              <a:ext uri="{FF2B5EF4-FFF2-40B4-BE49-F238E27FC236}">
                <a16:creationId xmlns:a16="http://schemas.microsoft.com/office/drawing/2014/main" id="{38EA784E-00F6-217A-5C10-81DE53B5B2BA}"/>
              </a:ext>
            </a:extLst>
          </p:cNvPr>
          <p:cNvSpPr>
            <a:spLocks noGrp="1"/>
          </p:cNvSpPr>
          <p:nvPr>
            <p:ph type="sldNum" sz="quarter" idx="12"/>
          </p:nvPr>
        </p:nvSpPr>
        <p:spPr>
          <a:xfrm>
            <a:off x="10634138" y="6226179"/>
            <a:ext cx="1052508" cy="365125"/>
          </a:xfrm>
        </p:spPr>
        <p:txBody>
          <a:bodyPr/>
          <a:lstStyle/>
          <a:p>
            <a:fld id="{D57F1E4F-1CFF-5643-939E-217C01CDF565}" type="slidenum">
              <a:rPr lang="en-US" smtClean="0"/>
              <a:pPr/>
              <a:t>3</a:t>
            </a:fld>
            <a:endParaRPr lang="en-US" dirty="0"/>
          </a:p>
        </p:txBody>
      </p:sp>
      <p:pic>
        <p:nvPicPr>
          <p:cNvPr id="7" name="Picture 6">
            <a:extLst>
              <a:ext uri="{FF2B5EF4-FFF2-40B4-BE49-F238E27FC236}">
                <a16:creationId xmlns:a16="http://schemas.microsoft.com/office/drawing/2014/main" id="{569B43FA-FD06-3F16-89E8-5C886BDDBA74}"/>
              </a:ext>
            </a:extLst>
          </p:cNvPr>
          <p:cNvPicPr>
            <a:picLocks noChangeAspect="1"/>
          </p:cNvPicPr>
          <p:nvPr/>
        </p:nvPicPr>
        <p:blipFill>
          <a:blip r:embed="rId2"/>
          <a:stretch>
            <a:fillRect/>
          </a:stretch>
        </p:blipFill>
        <p:spPr>
          <a:xfrm>
            <a:off x="692895" y="2960544"/>
            <a:ext cx="4931765" cy="2485584"/>
          </a:xfrm>
          <a:prstGeom prst="rect">
            <a:avLst/>
          </a:prstGeom>
        </p:spPr>
      </p:pic>
    </p:spTree>
    <p:extLst>
      <p:ext uri="{BB962C8B-B14F-4D97-AF65-F5344CB8AC3E}">
        <p14:creationId xmlns:p14="http://schemas.microsoft.com/office/powerpoint/2010/main" val="327958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Promising Sectors for </a:t>
            </a:r>
            <a:r>
              <a:rPr lang="es-CO" dirty="0" smtClean="0"/>
              <a:t>EVs</a:t>
            </a:r>
            <a:endParaRPr lang="en-US" dirty="0"/>
          </a:p>
        </p:txBody>
      </p:sp>
      <p:sp>
        <p:nvSpPr>
          <p:cNvPr id="3" name="Content Placeholder 2"/>
          <p:cNvSpPr>
            <a:spLocks noGrp="1"/>
          </p:cNvSpPr>
          <p:nvPr>
            <p:ph idx="1"/>
          </p:nvPr>
        </p:nvSpPr>
        <p:spPr>
          <a:xfrm>
            <a:off x="581193" y="2277834"/>
            <a:ext cx="11029615" cy="3678303"/>
          </a:xfrm>
        </p:spPr>
        <p:txBody>
          <a:bodyPr/>
          <a:lstStyle/>
          <a:p>
            <a:pPr marL="0" indent="0">
              <a:buNone/>
            </a:pPr>
            <a:r>
              <a:rPr lang="en-GB" sz="2800" b="1" dirty="0">
                <a:solidFill>
                  <a:schemeClr val="tx1">
                    <a:lumMod val="75000"/>
                    <a:lumOff val="25000"/>
                  </a:schemeClr>
                </a:solidFill>
              </a:rPr>
              <a:t>Shared Mobility</a:t>
            </a:r>
          </a:p>
          <a:p>
            <a:endParaRPr lang="en-US" dirty="0" smtClean="0">
              <a:solidFill>
                <a:schemeClr val="tx1">
                  <a:lumMod val="75000"/>
                  <a:lumOff val="25000"/>
                </a:schemeClr>
              </a:solidFill>
            </a:endParaRPr>
          </a:p>
          <a:p>
            <a:r>
              <a:rPr lang="en-US" dirty="0" smtClean="0">
                <a:solidFill>
                  <a:schemeClr val="tx1">
                    <a:lumMod val="75000"/>
                    <a:lumOff val="25000"/>
                  </a:schemeClr>
                </a:solidFill>
              </a:rPr>
              <a:t>Will </a:t>
            </a:r>
            <a:r>
              <a:rPr lang="en-US" dirty="0">
                <a:solidFill>
                  <a:schemeClr val="tx1">
                    <a:lumMod val="75000"/>
                    <a:lumOff val="25000"/>
                  </a:schemeClr>
                </a:solidFill>
              </a:rPr>
              <a:t>shared mobility (taxis, TNCs, and car sharing) accelerate EV adoption?</a:t>
            </a:r>
          </a:p>
          <a:p>
            <a:r>
              <a:rPr lang="en-US" dirty="0">
                <a:solidFill>
                  <a:schemeClr val="tx1">
                    <a:lumMod val="75000"/>
                    <a:lumOff val="25000"/>
                  </a:schemeClr>
                </a:solidFill>
              </a:rPr>
              <a:t>Today, shared mobility services account for less than 5% of total distance traveled by passenger vehicles. </a:t>
            </a:r>
          </a:p>
          <a:p>
            <a:r>
              <a:rPr lang="en-US" dirty="0">
                <a:solidFill>
                  <a:schemeClr val="tx1">
                    <a:lumMod val="75000"/>
                    <a:lumOff val="25000"/>
                  </a:schemeClr>
                </a:solidFill>
              </a:rPr>
              <a:t>By 2040, this contribution could rise to 19% as demand for private vehicle ownership is reduced.</a:t>
            </a:r>
          </a:p>
          <a:p>
            <a:r>
              <a:rPr lang="en-US" dirty="0">
                <a:solidFill>
                  <a:schemeClr val="tx1">
                    <a:lumMod val="75000"/>
                    <a:lumOff val="25000"/>
                  </a:schemeClr>
                </a:solidFill>
              </a:rPr>
              <a:t>The average mileage of TNCs is estimated to be three to four times that of private vehicles. Higher mileage improves the economics of EV charging.</a:t>
            </a:r>
          </a:p>
          <a:p>
            <a:r>
              <a:rPr lang="en-US" dirty="0">
                <a:solidFill>
                  <a:schemeClr val="tx1">
                    <a:lumMod val="75000"/>
                    <a:lumOff val="25000"/>
                  </a:schemeClr>
                </a:solidFill>
              </a:rPr>
              <a:t>Today, EVs account for 1.8% of the shared mobility fleet (below 1% for major TNC platforms). By 2040, they could account for up to 80%.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4">
            <a:extLst>
              <a:ext uri="{FF2B5EF4-FFF2-40B4-BE49-F238E27FC236}">
                <a16:creationId xmlns:a16="http://schemas.microsoft.com/office/drawing/2014/main" id="{4F44D7DF-129C-4536-B2A6-E8E9DF2221AC}"/>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912" y="1209056"/>
            <a:ext cx="5644896" cy="1821119"/>
          </a:xfrm>
          <a:prstGeom prst="rect">
            <a:avLst/>
          </a:prstGeom>
        </p:spPr>
      </p:pic>
    </p:spTree>
    <p:extLst>
      <p:ext uri="{BB962C8B-B14F-4D97-AF65-F5344CB8AC3E}">
        <p14:creationId xmlns:p14="http://schemas.microsoft.com/office/powerpoint/2010/main" val="98157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A7BB-BFB8-F78D-E705-366859BD6538}"/>
              </a:ext>
            </a:extLst>
          </p:cNvPr>
          <p:cNvSpPr>
            <a:spLocks noGrp="1"/>
          </p:cNvSpPr>
          <p:nvPr>
            <p:ph type="title"/>
          </p:nvPr>
        </p:nvSpPr>
        <p:spPr>
          <a:xfrm>
            <a:off x="581192" y="702156"/>
            <a:ext cx="11029616" cy="1013800"/>
          </a:xfrm>
        </p:spPr>
        <p:txBody>
          <a:bodyPr>
            <a:normAutofit/>
          </a:bodyPr>
          <a:lstStyle/>
          <a:p>
            <a:pPr>
              <a:lnSpc>
                <a:spcPct val="80000"/>
              </a:lnSpc>
            </a:pPr>
            <a:r>
              <a:rPr lang="es-CO" dirty="0"/>
              <a:t>Promising Sectors for EVs</a:t>
            </a:r>
          </a:p>
        </p:txBody>
      </p:sp>
      <p:sp>
        <p:nvSpPr>
          <p:cNvPr id="4" name="Slide Number Placeholder 3">
            <a:extLst>
              <a:ext uri="{FF2B5EF4-FFF2-40B4-BE49-F238E27FC236}">
                <a16:creationId xmlns:a16="http://schemas.microsoft.com/office/drawing/2014/main" id="{E1843B7C-7B08-B651-264D-D15327861DF4}"/>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5</a:t>
            </a:fld>
            <a:endParaRPr lang="en-US" dirty="0"/>
          </a:p>
        </p:txBody>
      </p:sp>
      <p:pic>
        <p:nvPicPr>
          <p:cNvPr id="7" name="Content Placeholder 6">
            <a:extLst>
              <a:ext uri="{FF2B5EF4-FFF2-40B4-BE49-F238E27FC236}">
                <a16:creationId xmlns:a16="http://schemas.microsoft.com/office/drawing/2014/main" id="{C531201C-712A-4721-B176-B582AB68CEB1}"/>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8830" t="32293" r="23645" b="30208"/>
          <a:stretch/>
        </p:blipFill>
        <p:spPr>
          <a:xfrm>
            <a:off x="2164420" y="2099441"/>
            <a:ext cx="7863159" cy="4221821"/>
          </a:xfrm>
          <a:prstGeom prst="rect">
            <a:avLst/>
          </a:prstGeom>
        </p:spPr>
      </p:pic>
    </p:spTree>
    <p:extLst>
      <p:ext uri="{BB962C8B-B14F-4D97-AF65-F5344CB8AC3E}">
        <p14:creationId xmlns:p14="http://schemas.microsoft.com/office/powerpoint/2010/main" val="278917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7D39-EEBD-F3EE-0361-E291BF671347}"/>
              </a:ext>
            </a:extLst>
          </p:cNvPr>
          <p:cNvSpPr>
            <a:spLocks noGrp="1"/>
          </p:cNvSpPr>
          <p:nvPr>
            <p:ph type="title"/>
          </p:nvPr>
        </p:nvSpPr>
        <p:spPr>
          <a:xfrm>
            <a:off x="453871" y="1047733"/>
            <a:ext cx="11029616" cy="1013800"/>
          </a:xfrm>
        </p:spPr>
        <p:txBody>
          <a:bodyPr>
            <a:normAutofit/>
          </a:bodyPr>
          <a:lstStyle/>
          <a:p>
            <a:pPr>
              <a:lnSpc>
                <a:spcPct val="80000"/>
              </a:lnSpc>
            </a:pPr>
            <a:r>
              <a:rPr lang="es-CO" b="1" dirty="0" smtClean="0"/>
              <a:t>E-Taxis</a:t>
            </a:r>
            <a:br>
              <a:rPr lang="es-CO" b="1" dirty="0" smtClean="0"/>
            </a:br>
            <a:endParaRPr lang="es-CO" b="1" dirty="0"/>
          </a:p>
        </p:txBody>
      </p:sp>
      <p:sp>
        <p:nvSpPr>
          <p:cNvPr id="3" name="Content Placeholder 2">
            <a:extLst>
              <a:ext uri="{FF2B5EF4-FFF2-40B4-BE49-F238E27FC236}">
                <a16:creationId xmlns:a16="http://schemas.microsoft.com/office/drawing/2014/main" id="{91BC3188-393E-308E-390F-62C8C81077E9}"/>
              </a:ext>
            </a:extLst>
          </p:cNvPr>
          <p:cNvSpPr>
            <a:spLocks noGrp="1"/>
          </p:cNvSpPr>
          <p:nvPr>
            <p:ph idx="1"/>
          </p:nvPr>
        </p:nvSpPr>
        <p:spPr>
          <a:xfrm>
            <a:off x="1028292" y="1893933"/>
            <a:ext cx="9940346" cy="788545"/>
          </a:xfrm>
        </p:spPr>
        <p:txBody>
          <a:bodyPr>
            <a:normAutofit/>
          </a:bodyPr>
          <a:lstStyle/>
          <a:p>
            <a:pPr marL="0" indent="0" algn="ctr">
              <a:lnSpc>
                <a:spcPct val="90000"/>
              </a:lnSpc>
              <a:buNone/>
            </a:pPr>
            <a:r>
              <a:rPr lang="en-GB" sz="2400" b="1" i="1" dirty="0" smtClean="0">
                <a:solidFill>
                  <a:schemeClr val="tx1">
                    <a:lumMod val="75000"/>
                    <a:lumOff val="25000"/>
                  </a:schemeClr>
                </a:solidFill>
              </a:rPr>
              <a:t>The Movement </a:t>
            </a:r>
            <a:r>
              <a:rPr lang="en-GB" sz="2400" b="1" i="1" dirty="0">
                <a:solidFill>
                  <a:schemeClr val="tx1">
                    <a:lumMod val="75000"/>
                    <a:lumOff val="25000"/>
                  </a:schemeClr>
                </a:solidFill>
              </a:rPr>
              <a:t>Started in the 2000s, in NYC with Hybrid </a:t>
            </a:r>
            <a:r>
              <a:rPr lang="en-GB" sz="2400" b="1" i="1" dirty="0" smtClean="0">
                <a:solidFill>
                  <a:schemeClr val="tx1">
                    <a:lumMod val="75000"/>
                    <a:lumOff val="25000"/>
                  </a:schemeClr>
                </a:solidFill>
              </a:rPr>
              <a:t>Taxis</a:t>
            </a:r>
            <a:endParaRPr lang="en-GB" sz="2400" b="1" i="1" dirty="0">
              <a:solidFill>
                <a:schemeClr val="bg1"/>
              </a:solidFill>
            </a:endParaRPr>
          </a:p>
        </p:txBody>
      </p:sp>
      <p:sp>
        <p:nvSpPr>
          <p:cNvPr id="4" name="Slide Number Placeholder 3">
            <a:extLst>
              <a:ext uri="{FF2B5EF4-FFF2-40B4-BE49-F238E27FC236}">
                <a16:creationId xmlns:a16="http://schemas.microsoft.com/office/drawing/2014/main" id="{55AB6DAC-6BB3-2AC2-F717-194A06906A27}"/>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6</a:t>
            </a:fld>
            <a:endParaRPr lang="en-US" dirty="0"/>
          </a:p>
        </p:txBody>
      </p:sp>
      <p:pic>
        <p:nvPicPr>
          <p:cNvPr id="6" name="Picture 5">
            <a:extLst>
              <a:ext uri="{FF2B5EF4-FFF2-40B4-BE49-F238E27FC236}">
                <a16:creationId xmlns:a16="http://schemas.microsoft.com/office/drawing/2014/main" id="{77EA2D56-22B0-4172-A13E-EDD40D206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209" y="2682478"/>
            <a:ext cx="7144512" cy="3456221"/>
          </a:xfrm>
          <a:prstGeom prst="rect">
            <a:avLst/>
          </a:prstGeom>
        </p:spPr>
      </p:pic>
    </p:spTree>
    <p:extLst>
      <p:ext uri="{BB962C8B-B14F-4D97-AF65-F5344CB8AC3E}">
        <p14:creationId xmlns:p14="http://schemas.microsoft.com/office/powerpoint/2010/main" val="214696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7D39-EEBD-F3EE-0361-E291BF671347}"/>
              </a:ext>
            </a:extLst>
          </p:cNvPr>
          <p:cNvSpPr>
            <a:spLocks noGrp="1"/>
          </p:cNvSpPr>
          <p:nvPr>
            <p:ph type="title"/>
          </p:nvPr>
        </p:nvSpPr>
        <p:spPr>
          <a:xfrm>
            <a:off x="453871" y="1047733"/>
            <a:ext cx="11029616" cy="1013800"/>
          </a:xfrm>
        </p:spPr>
        <p:txBody>
          <a:bodyPr>
            <a:normAutofit/>
          </a:bodyPr>
          <a:lstStyle/>
          <a:p>
            <a:pPr>
              <a:lnSpc>
                <a:spcPct val="80000"/>
              </a:lnSpc>
            </a:pPr>
            <a:r>
              <a:rPr lang="en-US" dirty="0"/>
              <a:t>NYC Alternate Fuel </a:t>
            </a:r>
            <a:r>
              <a:rPr lang="en-US" dirty="0" smtClean="0"/>
              <a:t>Lawsuit</a:t>
            </a:r>
            <a:br>
              <a:rPr lang="en-US" dirty="0" smtClean="0"/>
            </a:br>
            <a:endParaRPr lang="en-US" b="1" dirty="0"/>
          </a:p>
        </p:txBody>
      </p:sp>
      <p:sp>
        <p:nvSpPr>
          <p:cNvPr id="3" name="Content Placeholder 2">
            <a:extLst>
              <a:ext uri="{FF2B5EF4-FFF2-40B4-BE49-F238E27FC236}">
                <a16:creationId xmlns:a16="http://schemas.microsoft.com/office/drawing/2014/main" id="{91BC3188-393E-308E-390F-62C8C81077E9}"/>
              </a:ext>
            </a:extLst>
          </p:cNvPr>
          <p:cNvSpPr>
            <a:spLocks noGrp="1"/>
          </p:cNvSpPr>
          <p:nvPr>
            <p:ph idx="1"/>
          </p:nvPr>
        </p:nvSpPr>
        <p:spPr>
          <a:xfrm>
            <a:off x="641268" y="1922921"/>
            <a:ext cx="10327370" cy="3527853"/>
          </a:xfrm>
        </p:spPr>
        <p:txBody>
          <a:bodyPr>
            <a:normAutofit/>
          </a:bodyPr>
          <a:lstStyle/>
          <a:p>
            <a:r>
              <a:rPr lang="en-US" sz="2400" dirty="0">
                <a:solidFill>
                  <a:schemeClr val="tx1">
                    <a:lumMod val="75000"/>
                    <a:lumOff val="25000"/>
                  </a:schemeClr>
                </a:solidFill>
              </a:rPr>
              <a:t>In the mid-2000s, as part of </a:t>
            </a:r>
            <a:r>
              <a:rPr lang="en-US" sz="2400" b="1" dirty="0">
                <a:solidFill>
                  <a:schemeClr val="tx1">
                    <a:lumMod val="75000"/>
                    <a:lumOff val="25000"/>
                  </a:schemeClr>
                </a:solidFill>
              </a:rPr>
              <a:t>PlaNYC, </a:t>
            </a:r>
            <a:r>
              <a:rPr lang="en-US" sz="2400" dirty="0">
                <a:solidFill>
                  <a:schemeClr val="tx1">
                    <a:lumMod val="75000"/>
                    <a:lumOff val="25000"/>
                  </a:schemeClr>
                </a:solidFill>
              </a:rPr>
              <a:t>former New York City Mayor Michael Bloomberg and the Taxi and Limousine Commission announced the hybrid-electric vehicle miles per gallon fuel-efficiency mandate for taxicabs, and then added for-hire vehicles – with other cities following suit.  </a:t>
            </a:r>
          </a:p>
          <a:p>
            <a:r>
              <a:rPr lang="en-US" sz="2400" dirty="0">
                <a:solidFill>
                  <a:schemeClr val="tx1">
                    <a:lumMod val="75000"/>
                    <a:lumOff val="25000"/>
                  </a:schemeClr>
                </a:solidFill>
              </a:rPr>
              <a:t>The taxi industry brought a successful lawsuit against the Mayor and the TLC to strike down the fuel mandate.  </a:t>
            </a:r>
          </a:p>
          <a:p>
            <a:pPr marL="0" indent="0">
              <a:buNone/>
            </a:pPr>
            <a:endParaRPr lang="en-GB" sz="2400" dirty="0"/>
          </a:p>
        </p:txBody>
      </p:sp>
      <p:sp>
        <p:nvSpPr>
          <p:cNvPr id="4" name="Slide Number Placeholder 3">
            <a:extLst>
              <a:ext uri="{FF2B5EF4-FFF2-40B4-BE49-F238E27FC236}">
                <a16:creationId xmlns:a16="http://schemas.microsoft.com/office/drawing/2014/main" id="{55AB6DAC-6BB3-2AC2-F717-194A06906A27}"/>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7</a:t>
            </a:fld>
            <a:endParaRPr lang="en-US" dirty="0"/>
          </a:p>
        </p:txBody>
      </p:sp>
      <p:pic>
        <p:nvPicPr>
          <p:cNvPr id="7" name="Picture 2" descr="TLPA: THE COST OF MAINTAINING A TAXI VEHICLE IN THE U.S. AND THE ALTERNATIVE  FUEL VEHICLE MYTH">
            <a:extLst>
              <a:ext uri="{FF2B5EF4-FFF2-40B4-BE49-F238E27FC236}">
                <a16:creationId xmlns:a16="http://schemas.microsoft.com/office/drawing/2014/main" id="{B04DC3EA-5689-44A8-9976-0882EF13D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274" y="4689162"/>
            <a:ext cx="3100612" cy="144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1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5415-7906-2DE7-2B5A-06246E988B6F}"/>
              </a:ext>
            </a:extLst>
          </p:cNvPr>
          <p:cNvSpPr>
            <a:spLocks noGrp="1"/>
          </p:cNvSpPr>
          <p:nvPr>
            <p:ph type="title"/>
          </p:nvPr>
        </p:nvSpPr>
        <p:spPr>
          <a:xfrm>
            <a:off x="581192" y="702156"/>
            <a:ext cx="11029616" cy="1013800"/>
          </a:xfrm>
        </p:spPr>
        <p:txBody>
          <a:bodyPr>
            <a:normAutofit/>
          </a:bodyPr>
          <a:lstStyle/>
          <a:p>
            <a:pPr>
              <a:lnSpc>
                <a:spcPct val="80000"/>
              </a:lnSpc>
            </a:pPr>
            <a:r>
              <a:rPr lang="en-US" dirty="0"/>
              <a:t>NYC Alternate Fuel Lawsuit</a:t>
            </a:r>
            <a:endParaRPr lang="en-US" b="1" dirty="0"/>
          </a:p>
        </p:txBody>
      </p:sp>
      <p:sp>
        <p:nvSpPr>
          <p:cNvPr id="3" name="Content Placeholder 2">
            <a:extLst>
              <a:ext uri="{FF2B5EF4-FFF2-40B4-BE49-F238E27FC236}">
                <a16:creationId xmlns:a16="http://schemas.microsoft.com/office/drawing/2014/main" id="{D8A35E90-777F-74FD-0529-0B0D019E1817}"/>
              </a:ext>
            </a:extLst>
          </p:cNvPr>
          <p:cNvSpPr>
            <a:spLocks noGrp="1"/>
          </p:cNvSpPr>
          <p:nvPr>
            <p:ph idx="1"/>
          </p:nvPr>
        </p:nvSpPr>
        <p:spPr>
          <a:xfrm>
            <a:off x="3939343" y="2182341"/>
            <a:ext cx="7399026" cy="3175276"/>
          </a:xfrm>
        </p:spPr>
        <p:txBody>
          <a:bodyPr>
            <a:normAutofit/>
          </a:bodyPr>
          <a:lstStyle/>
          <a:p>
            <a:r>
              <a:rPr lang="en-US" sz="2400" dirty="0">
                <a:solidFill>
                  <a:schemeClr val="tx1">
                    <a:lumMod val="75000"/>
                    <a:lumOff val="25000"/>
                  </a:schemeClr>
                </a:solidFill>
              </a:rPr>
              <a:t>By 2020, 59% of all Yellow taxis, 42% of Green taxis, and 20% of FHVs have hybrid engines.</a:t>
            </a:r>
          </a:p>
          <a:p>
            <a:r>
              <a:rPr lang="en-US" sz="2400" dirty="0">
                <a:solidFill>
                  <a:schemeClr val="tx1">
                    <a:lumMod val="75000"/>
                    <a:lumOff val="25000"/>
                  </a:schemeClr>
                </a:solidFill>
              </a:rPr>
              <a:t>Meanwhile, only 0.24% of Yellow taxis and 0.65% of FHVs are BEVs today.</a:t>
            </a:r>
            <a:endParaRPr lang="en-GB" sz="2400" dirty="0"/>
          </a:p>
        </p:txBody>
      </p:sp>
      <p:sp>
        <p:nvSpPr>
          <p:cNvPr id="4" name="Slide Number Placeholder 3">
            <a:extLst>
              <a:ext uri="{FF2B5EF4-FFF2-40B4-BE49-F238E27FC236}">
                <a16:creationId xmlns:a16="http://schemas.microsoft.com/office/drawing/2014/main" id="{4D218C06-DFD8-A94C-95CA-8F56EC1BAEA7}"/>
              </a:ext>
            </a:extLst>
          </p:cNvPr>
          <p:cNvSpPr>
            <a:spLocks noGrp="1"/>
          </p:cNvSpPr>
          <p:nvPr>
            <p:ph type="sldNum" sz="quarter" idx="12"/>
          </p:nvPr>
        </p:nvSpPr>
        <p:spPr>
          <a:xfrm>
            <a:off x="11065932" y="5956137"/>
            <a:ext cx="544875" cy="365125"/>
          </a:xfrm>
        </p:spPr>
        <p:txBody>
          <a:bodyPr>
            <a:normAutofit/>
          </a:bodyPr>
          <a:lstStyle/>
          <a:p>
            <a:pPr>
              <a:spcAft>
                <a:spcPts val="600"/>
              </a:spcAft>
            </a:pPr>
            <a:fld id="{D57F1E4F-1CFF-5643-939E-217C01CDF565}" type="slidenum">
              <a:rPr lang="en-US" smtClean="0"/>
              <a:pPr>
                <a:spcAft>
                  <a:spcPts val="600"/>
                </a:spcAft>
              </a:pPr>
              <a:t>8</a:t>
            </a:fld>
            <a:endParaRPr lang="en-US" dirty="0"/>
          </a:p>
        </p:txBody>
      </p:sp>
      <p:pic>
        <p:nvPicPr>
          <p:cNvPr id="6" name="Picture 5"/>
          <p:cNvPicPr>
            <a:picLocks noChangeAspect="1"/>
          </p:cNvPicPr>
          <p:nvPr/>
        </p:nvPicPr>
        <p:blipFill rotWithShape="1">
          <a:blip r:embed="rId2"/>
          <a:srcRect l="13463" t="45665" r="72255" b="27117"/>
          <a:stretch/>
        </p:blipFill>
        <p:spPr>
          <a:xfrm>
            <a:off x="1099077" y="2314476"/>
            <a:ext cx="2840266" cy="3043141"/>
          </a:xfrm>
          <a:prstGeom prst="rect">
            <a:avLst/>
          </a:prstGeom>
        </p:spPr>
      </p:pic>
    </p:spTree>
    <p:extLst>
      <p:ext uri="{BB962C8B-B14F-4D97-AF65-F5344CB8AC3E}">
        <p14:creationId xmlns:p14="http://schemas.microsoft.com/office/powerpoint/2010/main" val="205862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67C4-3D1D-93A4-49F6-DCEF626A4804}"/>
              </a:ext>
            </a:extLst>
          </p:cNvPr>
          <p:cNvSpPr>
            <a:spLocks noGrp="1"/>
          </p:cNvSpPr>
          <p:nvPr>
            <p:ph type="title"/>
          </p:nvPr>
        </p:nvSpPr>
        <p:spPr>
          <a:xfrm>
            <a:off x="581192" y="702156"/>
            <a:ext cx="11029616" cy="1013800"/>
          </a:xfrm>
        </p:spPr>
        <p:txBody>
          <a:bodyPr>
            <a:normAutofit/>
          </a:bodyPr>
          <a:lstStyle/>
          <a:p>
            <a:pPr>
              <a:lnSpc>
                <a:spcPct val="80000"/>
              </a:lnSpc>
            </a:pPr>
            <a:r>
              <a:rPr lang="en-US" dirty="0"/>
              <a:t>NYC: Nissan LEAF Pilot</a:t>
            </a:r>
            <a:endParaRPr lang="en-US" b="1" dirty="0"/>
          </a:p>
        </p:txBody>
      </p:sp>
      <p:sp>
        <p:nvSpPr>
          <p:cNvPr id="3" name="Content Placeholder 2">
            <a:extLst>
              <a:ext uri="{FF2B5EF4-FFF2-40B4-BE49-F238E27FC236}">
                <a16:creationId xmlns:a16="http://schemas.microsoft.com/office/drawing/2014/main" id="{1A5F5F5D-4ADD-4A19-E6B6-6E9E081B9822}"/>
              </a:ext>
            </a:extLst>
          </p:cNvPr>
          <p:cNvSpPr>
            <a:spLocks noGrp="1"/>
          </p:cNvSpPr>
          <p:nvPr>
            <p:ph idx="1"/>
          </p:nvPr>
        </p:nvSpPr>
        <p:spPr>
          <a:xfrm>
            <a:off x="404898" y="3224689"/>
            <a:ext cx="11304172" cy="3268913"/>
          </a:xfrm>
        </p:spPr>
        <p:txBody>
          <a:bodyPr>
            <a:normAutofit/>
          </a:bodyPr>
          <a:lstStyle/>
          <a:p>
            <a:r>
              <a:rPr lang="en-US" sz="1900" b="1" dirty="0" smtClean="0">
                <a:solidFill>
                  <a:schemeClr val="tx1">
                    <a:lumMod val="75000"/>
                    <a:lumOff val="25000"/>
                  </a:schemeClr>
                </a:solidFill>
              </a:rPr>
              <a:t>NYC </a:t>
            </a:r>
            <a:r>
              <a:rPr lang="en-US" sz="1900" b="1" dirty="0">
                <a:solidFill>
                  <a:schemeClr val="tx1">
                    <a:lumMod val="75000"/>
                    <a:lumOff val="25000"/>
                  </a:schemeClr>
                </a:solidFill>
              </a:rPr>
              <a:t>pilot program was decommissioned by 2015 due to two primary issues</a:t>
            </a:r>
            <a:r>
              <a:rPr lang="en-US" sz="1900" dirty="0" smtClean="0">
                <a:solidFill>
                  <a:schemeClr val="tx1">
                    <a:lumMod val="75000"/>
                    <a:lumOff val="25000"/>
                  </a:schemeClr>
                </a:solidFill>
              </a:rPr>
              <a:t>:</a:t>
            </a:r>
            <a:endParaRPr lang="en-US" sz="1900" b="1" dirty="0">
              <a:solidFill>
                <a:schemeClr val="tx1">
                  <a:lumMod val="75000"/>
                  <a:lumOff val="25000"/>
                </a:schemeClr>
              </a:solidFill>
            </a:endParaRPr>
          </a:p>
          <a:p>
            <a:pPr lvl="1"/>
            <a:r>
              <a:rPr lang="en-US" sz="1900" b="1" u="sng" dirty="0">
                <a:solidFill>
                  <a:schemeClr val="tx1">
                    <a:lumMod val="75000"/>
                    <a:lumOff val="25000"/>
                  </a:schemeClr>
                </a:solidFill>
              </a:rPr>
              <a:t>Range anxiety</a:t>
            </a:r>
            <a:r>
              <a:rPr lang="en-US" sz="1900" dirty="0">
                <a:solidFill>
                  <a:schemeClr val="tx1">
                    <a:lumMod val="75000"/>
                    <a:lumOff val="25000"/>
                  </a:schemeClr>
                </a:solidFill>
              </a:rPr>
              <a:t>: Battery range was not enough to sustain the required 114 miles per shift (vs. Nissan LEAF’s 84-mile range). Taxi drivers spend a significant amount of time cruising for fares, which drives up the number of miles per shift. In addition, it was found that the usage of the HVAC system decreased vehicle range significantly. </a:t>
            </a:r>
            <a:endParaRPr lang="en-US" sz="1900" b="1" dirty="0">
              <a:solidFill>
                <a:schemeClr val="tx1">
                  <a:lumMod val="75000"/>
                  <a:lumOff val="25000"/>
                </a:schemeClr>
              </a:solidFill>
            </a:endParaRPr>
          </a:p>
          <a:p>
            <a:pPr lvl="1"/>
            <a:r>
              <a:rPr lang="en-US" sz="1900" b="1" u="sng" dirty="0">
                <a:solidFill>
                  <a:schemeClr val="tx1">
                    <a:lumMod val="75000"/>
                    <a:lumOff val="25000"/>
                  </a:schemeClr>
                </a:solidFill>
              </a:rPr>
              <a:t>Charging infrastructure</a:t>
            </a:r>
            <a:r>
              <a:rPr lang="en-US" sz="1900" dirty="0">
                <a:solidFill>
                  <a:schemeClr val="tx1">
                    <a:lumMod val="75000"/>
                    <a:lumOff val="25000"/>
                  </a:schemeClr>
                </a:solidFill>
              </a:rPr>
              <a:t>: An average gas station visit lasted only 6.25 minutes, while L2 charging takes approximately 8 hours. Even on a DC Fast Charger, a LEAF takes 30 minutes to charge from 0% to 80%. A vast majority of taxis operated two shifts per day, which limited charging time. There was also a lack of tech support in the aftermath of several malfunctioning chargers</a:t>
            </a:r>
            <a:r>
              <a:rPr lang="en-US" sz="1900" dirty="0" smtClean="0">
                <a:solidFill>
                  <a:schemeClr val="tx1">
                    <a:lumMod val="75000"/>
                    <a:lumOff val="25000"/>
                  </a:schemeClr>
                </a:solidFill>
              </a:rPr>
              <a:t>.</a:t>
            </a:r>
            <a:endParaRPr lang="en-US" sz="1900" dirty="0">
              <a:solidFill>
                <a:schemeClr val="tx1">
                  <a:lumMod val="75000"/>
                  <a:lumOff val="25000"/>
                </a:schemeClr>
              </a:solidFill>
            </a:endParaRPr>
          </a:p>
        </p:txBody>
      </p:sp>
      <p:pic>
        <p:nvPicPr>
          <p:cNvPr id="6" name="Picture 2">
            <a:extLst>
              <a:ext uri="{FF2B5EF4-FFF2-40B4-BE49-F238E27FC236}">
                <a16:creationId xmlns:a16="http://schemas.microsoft.com/office/drawing/2014/main" id="{28EE236B-E598-E684-5726-D94E9CFB773A}"/>
              </a:ext>
              <a:ext uri="{C183D7F6-B498-43B3-948B-1728B52AA6E4}">
                <adec:decorative xmlns=""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691" y="1346700"/>
            <a:ext cx="4726379" cy="17056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1192" y="2024361"/>
            <a:ext cx="6401499" cy="1323439"/>
          </a:xfrm>
          <a:prstGeom prst="rect">
            <a:avLst/>
          </a:prstGeom>
        </p:spPr>
        <p:txBody>
          <a:bodyPr wrap="square">
            <a:spAutoFit/>
          </a:bodyPr>
          <a:lstStyle/>
          <a:p>
            <a:r>
              <a:rPr lang="en-US" sz="2000" dirty="0">
                <a:solidFill>
                  <a:schemeClr val="tx1">
                    <a:lumMod val="75000"/>
                    <a:lumOff val="25000"/>
                  </a:schemeClr>
                </a:solidFill>
              </a:rPr>
              <a:t>In April 2013, NYC and the TLC launched a pilot program for all-electric taxis with a fleet of six first-generation Nissan LEAF vehicles, with the goal of electrifying one-third of the TLC taxi fleet by 2020.</a:t>
            </a:r>
          </a:p>
        </p:txBody>
      </p:sp>
    </p:spTree>
    <p:extLst>
      <p:ext uri="{BB962C8B-B14F-4D97-AF65-F5344CB8AC3E}">
        <p14:creationId xmlns:p14="http://schemas.microsoft.com/office/powerpoint/2010/main" val="283351412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{D9C90025-B7CE-7142-A9FC-97F8F7B99198}tf10001123</Template>
  <TotalTime>506</TotalTime>
  <Words>2067</Words>
  <Application>Microsoft Office PowerPoint</Application>
  <PresentationFormat>Widescreen</PresentationFormat>
  <Paragraphs>143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Gill Sans MT</vt:lpstr>
      <vt:lpstr>Times New Roman</vt:lpstr>
      <vt:lpstr>Wingdings 2</vt:lpstr>
      <vt:lpstr>Dividend</vt:lpstr>
      <vt:lpstr>Electrification of Shared Mobility – Challenges and Opportunities Ahead       </vt:lpstr>
      <vt:lpstr>Matthew W. Daus, Esq. </vt:lpstr>
      <vt:lpstr>Bipartisan Infrastructure Law (BIL)</vt:lpstr>
      <vt:lpstr>Promising Sectors for EVs</vt:lpstr>
      <vt:lpstr>Promising Sectors for EVs</vt:lpstr>
      <vt:lpstr>E-Taxis </vt:lpstr>
      <vt:lpstr>NYC Alternate Fuel Lawsuit </vt:lpstr>
      <vt:lpstr>NYC Alternate Fuel Lawsuit</vt:lpstr>
      <vt:lpstr>NYC: Nissan LEAF Pilot</vt:lpstr>
      <vt:lpstr>BEV Taxi Pilot Program</vt:lpstr>
      <vt:lpstr>Gravity, Inc.</vt:lpstr>
      <vt:lpstr>FHV Cap</vt:lpstr>
      <vt:lpstr>Revel</vt:lpstr>
      <vt:lpstr>Madison, WI: Tesla Model 3 Taxi</vt:lpstr>
      <vt:lpstr>Columbus Yellow Cab</vt:lpstr>
      <vt:lpstr>Uber Pledges to Shift to ‘100%’ EVs by 2030</vt:lpstr>
      <vt:lpstr>Lyft (also) Pledges to Shift to ‘100%’ EVs by 2030</vt:lpstr>
      <vt:lpstr>Drivers of EV Adoption</vt:lpstr>
      <vt:lpstr>Electrification Goals in Cities</vt:lpstr>
      <vt:lpstr>Electric Carsharing</vt:lpstr>
      <vt:lpstr>Electric Autonomous Vehicles</vt:lpstr>
      <vt:lpstr>State and Local Government Incentives</vt:lpstr>
      <vt:lpstr>State and Local Government Incentives</vt:lpstr>
      <vt:lpstr>Private Sector Innovation</vt:lpstr>
      <vt:lpstr>Public-Private Partnerships (P3s)</vt:lpstr>
      <vt:lpstr>Public-Private Partnerships (P3s)</vt:lpstr>
      <vt:lpstr>International Exemplars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Congestion Pricing Policy – Factoring Shared Mobility and Autonomous Vehicles</dc:title>
  <dc:creator>Kristin Cassidy</dc:creator>
  <cp:lastModifiedBy>Ramkishun, Kim</cp:lastModifiedBy>
  <cp:revision>40</cp:revision>
  <cp:lastPrinted>2022-05-27T16:03:13Z</cp:lastPrinted>
  <dcterms:created xsi:type="dcterms:W3CDTF">2022-05-26T14:27:48Z</dcterms:created>
  <dcterms:modified xsi:type="dcterms:W3CDTF">2022-05-27T20:00:24Z</dcterms:modified>
</cp:coreProperties>
</file>