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71" r:id="rId2"/>
    <p:sldId id="570" r:id="rId3"/>
    <p:sldId id="612" r:id="rId4"/>
    <p:sldId id="573" r:id="rId5"/>
    <p:sldId id="613" r:id="rId6"/>
    <p:sldId id="614" r:id="rId7"/>
    <p:sldId id="615" r:id="rId8"/>
    <p:sldId id="616" r:id="rId9"/>
    <p:sldId id="617" r:id="rId10"/>
    <p:sldId id="618" r:id="rId11"/>
    <p:sldId id="619" r:id="rId12"/>
    <p:sldId id="620" r:id="rId13"/>
    <p:sldId id="623" r:id="rId14"/>
    <p:sldId id="621" r:id="rId15"/>
    <p:sldId id="622" r:id="rId16"/>
    <p:sldId id="277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ng Hao" initials="PH" lastIdx="1" clrIdx="0">
    <p:extLst>
      <p:ext uri="{19B8F6BF-5375-455C-9EA6-DF929625EA0E}">
        <p15:presenceInfo xmlns:p15="http://schemas.microsoft.com/office/powerpoint/2012/main" userId="e7e3c1fd73653a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9" autoAdjust="0"/>
    <p:restoredTop sz="78398" autoAdjust="0"/>
  </p:normalViewPr>
  <p:slideViewPr>
    <p:cSldViewPr snapToGrid="0">
      <p:cViewPr varScale="1">
        <p:scale>
          <a:sx n="69" d="100"/>
          <a:sy n="69" d="100"/>
        </p:scale>
        <p:origin x="10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0"/>
    </p:cViewPr>
  </p:sorterViewPr>
  <p:notesViewPr>
    <p:cSldViewPr snapToGrid="0">
      <p:cViewPr varScale="1">
        <p:scale>
          <a:sx n="66" d="100"/>
          <a:sy n="66" d="100"/>
        </p:scale>
        <p:origin x="281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8A9267-5AE0-4392-9E2A-061BBCA5C55E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D81F7F-E083-43A6-9A1D-CBEBFEA80BF6}">
      <dgm:prSet/>
      <dgm:spPr/>
      <dgm:t>
        <a:bodyPr/>
        <a:lstStyle/>
        <a:p>
          <a:r>
            <a:rPr lang="en-US" dirty="0"/>
            <a:t>Develop the on-demand food delivery model</a:t>
          </a:r>
        </a:p>
      </dgm:t>
    </dgm:pt>
    <dgm:pt modelId="{5BA20D12-6345-4FC5-9E6A-F77901B056EE}" type="parTrans" cxnId="{61D89DF4-C47F-4744-8D68-9ABC844C15E4}">
      <dgm:prSet/>
      <dgm:spPr/>
      <dgm:t>
        <a:bodyPr/>
        <a:lstStyle/>
        <a:p>
          <a:endParaRPr lang="en-US"/>
        </a:p>
      </dgm:t>
    </dgm:pt>
    <dgm:pt modelId="{473A55A2-32B0-4FB2-9D00-9F1BE05D0670}" type="sibTrans" cxnId="{61D89DF4-C47F-4744-8D68-9ABC844C15E4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7219B0E-796A-43C1-BADF-2F5ED3C55A52}">
      <dgm:prSet/>
      <dgm:spPr/>
      <dgm:t>
        <a:bodyPr/>
        <a:lstStyle/>
        <a:p>
          <a:r>
            <a:rPr lang="en-US" dirty="0"/>
            <a:t>Calibrate the eat-out demand in a traffic network</a:t>
          </a:r>
        </a:p>
      </dgm:t>
    </dgm:pt>
    <dgm:pt modelId="{4475D2EB-73D1-49FA-BFB2-9BF15AED270B}" type="parTrans" cxnId="{F9441693-9E35-496B-892D-2FDDE3624AE5}">
      <dgm:prSet/>
      <dgm:spPr/>
      <dgm:t>
        <a:bodyPr/>
        <a:lstStyle/>
        <a:p>
          <a:endParaRPr lang="en-US"/>
        </a:p>
      </dgm:t>
    </dgm:pt>
    <dgm:pt modelId="{85C5CC26-CA2E-4863-9D5D-7B366E0A8DF3}" type="sibTrans" cxnId="{F9441693-9E35-496B-892D-2FDDE3624AE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3289E25-2FA5-4C42-B2AB-E032EED8CC53}">
      <dgm:prSet/>
      <dgm:spPr/>
      <dgm:t>
        <a:bodyPr/>
        <a:lstStyle/>
        <a:p>
          <a:r>
            <a:rPr lang="en-US"/>
            <a:t>Evaluate the traffic and environment impact of ODFD services.</a:t>
          </a:r>
        </a:p>
      </dgm:t>
    </dgm:pt>
    <dgm:pt modelId="{6709A40C-7CBD-404C-A358-8DE42F7C22D2}" type="parTrans" cxnId="{B59EE2AB-11D5-422B-9EEC-F5CED7B47F38}">
      <dgm:prSet/>
      <dgm:spPr/>
      <dgm:t>
        <a:bodyPr/>
        <a:lstStyle/>
        <a:p>
          <a:endParaRPr lang="en-US"/>
        </a:p>
      </dgm:t>
    </dgm:pt>
    <dgm:pt modelId="{E324F01E-68A2-4866-B1EF-4A0F1111E406}" type="sibTrans" cxnId="{B59EE2AB-11D5-422B-9EEC-F5CED7B47F38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3FB2727-0AA6-4810-8112-E2EF36856A5B}">
      <dgm:prSet/>
      <dgm:spPr/>
      <dgm:t>
        <a:bodyPr/>
        <a:lstStyle/>
        <a:p>
          <a:r>
            <a:rPr lang="en-US"/>
            <a:t>Study the VMT and emission change related to ODFD in the pandemic</a:t>
          </a:r>
        </a:p>
      </dgm:t>
    </dgm:pt>
    <dgm:pt modelId="{0EF03E94-510B-4B73-9760-E35E816FC1D1}" type="parTrans" cxnId="{D121F24A-F154-49D1-90C1-3011BFE78A34}">
      <dgm:prSet/>
      <dgm:spPr/>
      <dgm:t>
        <a:bodyPr/>
        <a:lstStyle/>
        <a:p>
          <a:endParaRPr lang="en-US"/>
        </a:p>
      </dgm:t>
    </dgm:pt>
    <dgm:pt modelId="{3CF5BB3A-49C7-4BEC-966A-1D38602060CA}" type="sibTrans" cxnId="{D121F24A-F154-49D1-90C1-3011BFE78A3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E5D80A1-B9DB-4050-A2FD-9251B1E8ED66}" type="pres">
      <dgm:prSet presAssocID="{FB8A9267-5AE0-4392-9E2A-061BBCA5C55E}" presName="Name0" presStyleCnt="0">
        <dgm:presLayoutVars>
          <dgm:animLvl val="lvl"/>
          <dgm:resizeHandles val="exact"/>
        </dgm:presLayoutVars>
      </dgm:prSet>
      <dgm:spPr/>
    </dgm:pt>
    <dgm:pt modelId="{38300B12-ABCB-4C46-8171-D877D2318C70}" type="pres">
      <dgm:prSet presAssocID="{7AD81F7F-E083-43A6-9A1D-CBEBFEA80BF6}" presName="compositeNode" presStyleCnt="0">
        <dgm:presLayoutVars>
          <dgm:bulletEnabled val="1"/>
        </dgm:presLayoutVars>
      </dgm:prSet>
      <dgm:spPr/>
    </dgm:pt>
    <dgm:pt modelId="{8E69E192-F9F1-44DE-951C-DC4CC7F0E30D}" type="pres">
      <dgm:prSet presAssocID="{7AD81F7F-E083-43A6-9A1D-CBEBFEA80BF6}" presName="bgRect" presStyleLbl="bgAccFollowNode1" presStyleIdx="0" presStyleCnt="4"/>
      <dgm:spPr/>
    </dgm:pt>
    <dgm:pt modelId="{B76E77E6-F2EB-4478-B2B7-46BC2BBCFE6A}" type="pres">
      <dgm:prSet presAssocID="{473A55A2-32B0-4FB2-9D00-9F1BE05D067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5B605256-C173-4BE6-AB6F-0B3CBB10DC2B}" type="pres">
      <dgm:prSet presAssocID="{7AD81F7F-E083-43A6-9A1D-CBEBFEA80BF6}" presName="bottomLine" presStyleLbl="alignNode1" presStyleIdx="1" presStyleCnt="8">
        <dgm:presLayoutVars/>
      </dgm:prSet>
      <dgm:spPr/>
    </dgm:pt>
    <dgm:pt modelId="{7AC7F997-1876-40F0-B509-AE0F66C1C4AC}" type="pres">
      <dgm:prSet presAssocID="{7AD81F7F-E083-43A6-9A1D-CBEBFEA80BF6}" presName="nodeText" presStyleLbl="bgAccFollowNode1" presStyleIdx="0" presStyleCnt="4">
        <dgm:presLayoutVars>
          <dgm:bulletEnabled val="1"/>
        </dgm:presLayoutVars>
      </dgm:prSet>
      <dgm:spPr/>
    </dgm:pt>
    <dgm:pt modelId="{A5D8A667-5BA8-47B5-8022-2CFB7CF0BA96}" type="pres">
      <dgm:prSet presAssocID="{473A55A2-32B0-4FB2-9D00-9F1BE05D0670}" presName="sibTrans" presStyleCnt="0"/>
      <dgm:spPr/>
    </dgm:pt>
    <dgm:pt modelId="{AD6A5E1B-0A40-41C2-AB67-5FDA40195D5D}" type="pres">
      <dgm:prSet presAssocID="{E7219B0E-796A-43C1-BADF-2F5ED3C55A52}" presName="compositeNode" presStyleCnt="0">
        <dgm:presLayoutVars>
          <dgm:bulletEnabled val="1"/>
        </dgm:presLayoutVars>
      </dgm:prSet>
      <dgm:spPr/>
    </dgm:pt>
    <dgm:pt modelId="{10DC7237-B952-4968-A47C-D0258287EAF7}" type="pres">
      <dgm:prSet presAssocID="{E7219B0E-796A-43C1-BADF-2F5ED3C55A52}" presName="bgRect" presStyleLbl="bgAccFollowNode1" presStyleIdx="1" presStyleCnt="4"/>
      <dgm:spPr/>
    </dgm:pt>
    <dgm:pt modelId="{4B61B801-D651-4118-8558-A8427AD32E01}" type="pres">
      <dgm:prSet presAssocID="{85C5CC26-CA2E-4863-9D5D-7B366E0A8DF3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9E632BA-7B52-4975-9C48-3C65C8BA7CAD}" type="pres">
      <dgm:prSet presAssocID="{E7219B0E-796A-43C1-BADF-2F5ED3C55A52}" presName="bottomLine" presStyleLbl="alignNode1" presStyleIdx="3" presStyleCnt="8">
        <dgm:presLayoutVars/>
      </dgm:prSet>
      <dgm:spPr/>
    </dgm:pt>
    <dgm:pt modelId="{BE32CAFA-CDBD-48BA-8F1A-CFB96592E88B}" type="pres">
      <dgm:prSet presAssocID="{E7219B0E-796A-43C1-BADF-2F5ED3C55A52}" presName="nodeText" presStyleLbl="bgAccFollowNode1" presStyleIdx="1" presStyleCnt="4">
        <dgm:presLayoutVars>
          <dgm:bulletEnabled val="1"/>
        </dgm:presLayoutVars>
      </dgm:prSet>
      <dgm:spPr/>
    </dgm:pt>
    <dgm:pt modelId="{9DB2B727-E0E8-4E6A-BB87-53252DE66255}" type="pres">
      <dgm:prSet presAssocID="{85C5CC26-CA2E-4863-9D5D-7B366E0A8DF3}" presName="sibTrans" presStyleCnt="0"/>
      <dgm:spPr/>
    </dgm:pt>
    <dgm:pt modelId="{8EB954B2-E34D-45EA-9514-856D0DE03ED1}" type="pres">
      <dgm:prSet presAssocID="{73289E25-2FA5-4C42-B2AB-E032EED8CC53}" presName="compositeNode" presStyleCnt="0">
        <dgm:presLayoutVars>
          <dgm:bulletEnabled val="1"/>
        </dgm:presLayoutVars>
      </dgm:prSet>
      <dgm:spPr/>
    </dgm:pt>
    <dgm:pt modelId="{B2787125-0619-432E-99B5-DEC52C5DD0CB}" type="pres">
      <dgm:prSet presAssocID="{73289E25-2FA5-4C42-B2AB-E032EED8CC53}" presName="bgRect" presStyleLbl="bgAccFollowNode1" presStyleIdx="2" presStyleCnt="4"/>
      <dgm:spPr/>
    </dgm:pt>
    <dgm:pt modelId="{0D473804-D153-48A1-9CD2-712E3D370CC3}" type="pres">
      <dgm:prSet presAssocID="{E324F01E-68A2-4866-B1EF-4A0F1111E40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357B2D8F-92BD-45BF-A83F-A6841F80B00B}" type="pres">
      <dgm:prSet presAssocID="{73289E25-2FA5-4C42-B2AB-E032EED8CC53}" presName="bottomLine" presStyleLbl="alignNode1" presStyleIdx="5" presStyleCnt="8">
        <dgm:presLayoutVars/>
      </dgm:prSet>
      <dgm:spPr/>
    </dgm:pt>
    <dgm:pt modelId="{ADB56502-6F27-4B15-84F8-6748E5329991}" type="pres">
      <dgm:prSet presAssocID="{73289E25-2FA5-4C42-B2AB-E032EED8CC53}" presName="nodeText" presStyleLbl="bgAccFollowNode1" presStyleIdx="2" presStyleCnt="4">
        <dgm:presLayoutVars>
          <dgm:bulletEnabled val="1"/>
        </dgm:presLayoutVars>
      </dgm:prSet>
      <dgm:spPr/>
    </dgm:pt>
    <dgm:pt modelId="{A83BBEA9-7566-4B83-A7CE-9046D2B141F2}" type="pres">
      <dgm:prSet presAssocID="{E324F01E-68A2-4866-B1EF-4A0F1111E406}" presName="sibTrans" presStyleCnt="0"/>
      <dgm:spPr/>
    </dgm:pt>
    <dgm:pt modelId="{95A2A19E-B494-417B-A7F8-2E46306C6442}" type="pres">
      <dgm:prSet presAssocID="{23FB2727-0AA6-4810-8112-E2EF36856A5B}" presName="compositeNode" presStyleCnt="0">
        <dgm:presLayoutVars>
          <dgm:bulletEnabled val="1"/>
        </dgm:presLayoutVars>
      </dgm:prSet>
      <dgm:spPr/>
    </dgm:pt>
    <dgm:pt modelId="{0CF5C1D7-7CD6-4E0B-B647-E3F7122F8B42}" type="pres">
      <dgm:prSet presAssocID="{23FB2727-0AA6-4810-8112-E2EF36856A5B}" presName="bgRect" presStyleLbl="bgAccFollowNode1" presStyleIdx="3" presStyleCnt="4"/>
      <dgm:spPr/>
    </dgm:pt>
    <dgm:pt modelId="{B3E238BA-BF13-430D-9BE3-4984DC07BA4B}" type="pres">
      <dgm:prSet presAssocID="{3CF5BB3A-49C7-4BEC-966A-1D38602060CA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68C5CE9B-C4A2-4DCF-9BA0-4E4D7873F6FD}" type="pres">
      <dgm:prSet presAssocID="{23FB2727-0AA6-4810-8112-E2EF36856A5B}" presName="bottomLine" presStyleLbl="alignNode1" presStyleIdx="7" presStyleCnt="8">
        <dgm:presLayoutVars/>
      </dgm:prSet>
      <dgm:spPr/>
    </dgm:pt>
    <dgm:pt modelId="{D50561A6-B060-45BA-A80C-BEFF12ABF246}" type="pres">
      <dgm:prSet presAssocID="{23FB2727-0AA6-4810-8112-E2EF36856A5B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5654B102-508E-464E-B6B2-3ADAF1480924}" type="presOf" srcId="{7AD81F7F-E083-43A6-9A1D-CBEBFEA80BF6}" destId="{8E69E192-F9F1-44DE-951C-DC4CC7F0E30D}" srcOrd="0" destOrd="0" presId="urn:microsoft.com/office/officeart/2016/7/layout/BasicLinearProcessNumbered"/>
    <dgm:cxn modelId="{7BBE8611-B1E7-4E81-8F46-B9C3C57BE62A}" type="presOf" srcId="{73289E25-2FA5-4C42-B2AB-E032EED8CC53}" destId="{ADB56502-6F27-4B15-84F8-6748E5329991}" srcOrd="1" destOrd="0" presId="urn:microsoft.com/office/officeart/2016/7/layout/BasicLinearProcessNumbered"/>
    <dgm:cxn modelId="{D7F6173A-4E9E-4D4A-8F26-583DB6C23DB2}" type="presOf" srcId="{FB8A9267-5AE0-4392-9E2A-061BBCA5C55E}" destId="{7E5D80A1-B9DB-4050-A2FD-9251B1E8ED66}" srcOrd="0" destOrd="0" presId="urn:microsoft.com/office/officeart/2016/7/layout/BasicLinearProcessNumbered"/>
    <dgm:cxn modelId="{13199D3A-0503-4B30-93A4-9B5167BB05CC}" type="presOf" srcId="{473A55A2-32B0-4FB2-9D00-9F1BE05D0670}" destId="{B76E77E6-F2EB-4478-B2B7-46BC2BBCFE6A}" srcOrd="0" destOrd="0" presId="urn:microsoft.com/office/officeart/2016/7/layout/BasicLinearProcessNumbered"/>
    <dgm:cxn modelId="{EEB01142-EF62-4B3D-BBF3-CA07AAA66517}" type="presOf" srcId="{3CF5BB3A-49C7-4BEC-966A-1D38602060CA}" destId="{B3E238BA-BF13-430D-9BE3-4984DC07BA4B}" srcOrd="0" destOrd="0" presId="urn:microsoft.com/office/officeart/2016/7/layout/BasicLinearProcessNumbered"/>
    <dgm:cxn modelId="{553E4C43-3B5E-41FF-BC67-2995EBFA952E}" type="presOf" srcId="{23FB2727-0AA6-4810-8112-E2EF36856A5B}" destId="{0CF5C1D7-7CD6-4E0B-B647-E3F7122F8B42}" srcOrd="0" destOrd="0" presId="urn:microsoft.com/office/officeart/2016/7/layout/BasicLinearProcessNumbered"/>
    <dgm:cxn modelId="{49603E69-DF91-420F-8F7A-5D641C5267DA}" type="presOf" srcId="{E324F01E-68A2-4866-B1EF-4A0F1111E406}" destId="{0D473804-D153-48A1-9CD2-712E3D370CC3}" srcOrd="0" destOrd="0" presId="urn:microsoft.com/office/officeart/2016/7/layout/BasicLinearProcessNumbered"/>
    <dgm:cxn modelId="{D121F24A-F154-49D1-90C1-3011BFE78A34}" srcId="{FB8A9267-5AE0-4392-9E2A-061BBCA5C55E}" destId="{23FB2727-0AA6-4810-8112-E2EF36856A5B}" srcOrd="3" destOrd="0" parTransId="{0EF03E94-510B-4B73-9760-E35E816FC1D1}" sibTransId="{3CF5BB3A-49C7-4BEC-966A-1D38602060CA}"/>
    <dgm:cxn modelId="{A5E1E96B-82E3-4BFC-BCD8-A05745CB7ED4}" type="presOf" srcId="{7AD81F7F-E083-43A6-9A1D-CBEBFEA80BF6}" destId="{7AC7F997-1876-40F0-B509-AE0F66C1C4AC}" srcOrd="1" destOrd="0" presId="urn:microsoft.com/office/officeart/2016/7/layout/BasicLinearProcessNumbered"/>
    <dgm:cxn modelId="{4AC1CF74-804E-4317-A0FC-231C4E62DC01}" type="presOf" srcId="{85C5CC26-CA2E-4863-9D5D-7B366E0A8DF3}" destId="{4B61B801-D651-4118-8558-A8427AD32E01}" srcOrd="0" destOrd="0" presId="urn:microsoft.com/office/officeart/2016/7/layout/BasicLinearProcessNumbered"/>
    <dgm:cxn modelId="{F9441693-9E35-496B-892D-2FDDE3624AE5}" srcId="{FB8A9267-5AE0-4392-9E2A-061BBCA5C55E}" destId="{E7219B0E-796A-43C1-BADF-2F5ED3C55A52}" srcOrd="1" destOrd="0" parTransId="{4475D2EB-73D1-49FA-BFB2-9BF15AED270B}" sibTransId="{85C5CC26-CA2E-4863-9D5D-7B366E0A8DF3}"/>
    <dgm:cxn modelId="{19817E95-5C5F-40DC-A66F-9A455579B834}" type="presOf" srcId="{E7219B0E-796A-43C1-BADF-2F5ED3C55A52}" destId="{10DC7237-B952-4968-A47C-D0258287EAF7}" srcOrd="0" destOrd="0" presId="urn:microsoft.com/office/officeart/2016/7/layout/BasicLinearProcessNumbered"/>
    <dgm:cxn modelId="{9D6ACC98-5002-4EFB-A3C1-EAE46B07CBCC}" type="presOf" srcId="{23FB2727-0AA6-4810-8112-E2EF36856A5B}" destId="{D50561A6-B060-45BA-A80C-BEFF12ABF246}" srcOrd="1" destOrd="0" presId="urn:microsoft.com/office/officeart/2016/7/layout/BasicLinearProcessNumbered"/>
    <dgm:cxn modelId="{B59EE2AB-11D5-422B-9EEC-F5CED7B47F38}" srcId="{FB8A9267-5AE0-4392-9E2A-061BBCA5C55E}" destId="{73289E25-2FA5-4C42-B2AB-E032EED8CC53}" srcOrd="2" destOrd="0" parTransId="{6709A40C-7CBD-404C-A358-8DE42F7C22D2}" sibTransId="{E324F01E-68A2-4866-B1EF-4A0F1111E406}"/>
    <dgm:cxn modelId="{B8831FC3-944A-4A6D-8155-278DA402F388}" type="presOf" srcId="{73289E25-2FA5-4C42-B2AB-E032EED8CC53}" destId="{B2787125-0619-432E-99B5-DEC52C5DD0CB}" srcOrd="0" destOrd="0" presId="urn:microsoft.com/office/officeart/2016/7/layout/BasicLinearProcessNumbered"/>
    <dgm:cxn modelId="{DCEE7BEC-C1CF-448E-BF8D-37F32125780E}" type="presOf" srcId="{E7219B0E-796A-43C1-BADF-2F5ED3C55A52}" destId="{BE32CAFA-CDBD-48BA-8F1A-CFB96592E88B}" srcOrd="1" destOrd="0" presId="urn:microsoft.com/office/officeart/2016/7/layout/BasicLinearProcessNumbered"/>
    <dgm:cxn modelId="{61D89DF4-C47F-4744-8D68-9ABC844C15E4}" srcId="{FB8A9267-5AE0-4392-9E2A-061BBCA5C55E}" destId="{7AD81F7F-E083-43A6-9A1D-CBEBFEA80BF6}" srcOrd="0" destOrd="0" parTransId="{5BA20D12-6345-4FC5-9E6A-F77901B056EE}" sibTransId="{473A55A2-32B0-4FB2-9D00-9F1BE05D0670}"/>
    <dgm:cxn modelId="{A844F799-7DD9-41EB-90E1-0706FB770A0B}" type="presParOf" srcId="{7E5D80A1-B9DB-4050-A2FD-9251B1E8ED66}" destId="{38300B12-ABCB-4C46-8171-D877D2318C70}" srcOrd="0" destOrd="0" presId="urn:microsoft.com/office/officeart/2016/7/layout/BasicLinearProcessNumbered"/>
    <dgm:cxn modelId="{59EB5E2D-76D2-488A-B874-08FCFB89E1BD}" type="presParOf" srcId="{38300B12-ABCB-4C46-8171-D877D2318C70}" destId="{8E69E192-F9F1-44DE-951C-DC4CC7F0E30D}" srcOrd="0" destOrd="0" presId="urn:microsoft.com/office/officeart/2016/7/layout/BasicLinearProcessNumbered"/>
    <dgm:cxn modelId="{37E08362-DDFD-4862-9491-A866B149D0CD}" type="presParOf" srcId="{38300B12-ABCB-4C46-8171-D877D2318C70}" destId="{B76E77E6-F2EB-4478-B2B7-46BC2BBCFE6A}" srcOrd="1" destOrd="0" presId="urn:microsoft.com/office/officeart/2016/7/layout/BasicLinearProcessNumbered"/>
    <dgm:cxn modelId="{399AEE9E-4EF0-4940-9F7E-DBF4D347A959}" type="presParOf" srcId="{38300B12-ABCB-4C46-8171-D877D2318C70}" destId="{5B605256-C173-4BE6-AB6F-0B3CBB10DC2B}" srcOrd="2" destOrd="0" presId="urn:microsoft.com/office/officeart/2016/7/layout/BasicLinearProcessNumbered"/>
    <dgm:cxn modelId="{8DBB855F-7BF8-4DEE-BD43-A5B9C9879CE5}" type="presParOf" srcId="{38300B12-ABCB-4C46-8171-D877D2318C70}" destId="{7AC7F997-1876-40F0-B509-AE0F66C1C4AC}" srcOrd="3" destOrd="0" presId="urn:microsoft.com/office/officeart/2016/7/layout/BasicLinearProcessNumbered"/>
    <dgm:cxn modelId="{F53795AC-8858-4EE2-B58F-BEC664A0ECC1}" type="presParOf" srcId="{7E5D80A1-B9DB-4050-A2FD-9251B1E8ED66}" destId="{A5D8A667-5BA8-47B5-8022-2CFB7CF0BA96}" srcOrd="1" destOrd="0" presId="urn:microsoft.com/office/officeart/2016/7/layout/BasicLinearProcessNumbered"/>
    <dgm:cxn modelId="{FD69F346-245E-460C-9569-E9526FA943DF}" type="presParOf" srcId="{7E5D80A1-B9DB-4050-A2FD-9251B1E8ED66}" destId="{AD6A5E1B-0A40-41C2-AB67-5FDA40195D5D}" srcOrd="2" destOrd="0" presId="urn:microsoft.com/office/officeart/2016/7/layout/BasicLinearProcessNumbered"/>
    <dgm:cxn modelId="{1819963A-E936-4492-ABD3-0ED871E56903}" type="presParOf" srcId="{AD6A5E1B-0A40-41C2-AB67-5FDA40195D5D}" destId="{10DC7237-B952-4968-A47C-D0258287EAF7}" srcOrd="0" destOrd="0" presId="urn:microsoft.com/office/officeart/2016/7/layout/BasicLinearProcessNumbered"/>
    <dgm:cxn modelId="{5B6FF432-3888-4511-9B71-13DBE8A5ACD3}" type="presParOf" srcId="{AD6A5E1B-0A40-41C2-AB67-5FDA40195D5D}" destId="{4B61B801-D651-4118-8558-A8427AD32E01}" srcOrd="1" destOrd="0" presId="urn:microsoft.com/office/officeart/2016/7/layout/BasicLinearProcessNumbered"/>
    <dgm:cxn modelId="{4C11AF37-B386-45F8-928D-9A9E14083B1F}" type="presParOf" srcId="{AD6A5E1B-0A40-41C2-AB67-5FDA40195D5D}" destId="{49E632BA-7B52-4975-9C48-3C65C8BA7CAD}" srcOrd="2" destOrd="0" presId="urn:microsoft.com/office/officeart/2016/7/layout/BasicLinearProcessNumbered"/>
    <dgm:cxn modelId="{2FC62A56-4862-4028-A025-5FED02F20487}" type="presParOf" srcId="{AD6A5E1B-0A40-41C2-AB67-5FDA40195D5D}" destId="{BE32CAFA-CDBD-48BA-8F1A-CFB96592E88B}" srcOrd="3" destOrd="0" presId="urn:microsoft.com/office/officeart/2016/7/layout/BasicLinearProcessNumbered"/>
    <dgm:cxn modelId="{6789594C-4544-42CF-A717-041615AE0FFE}" type="presParOf" srcId="{7E5D80A1-B9DB-4050-A2FD-9251B1E8ED66}" destId="{9DB2B727-E0E8-4E6A-BB87-53252DE66255}" srcOrd="3" destOrd="0" presId="urn:microsoft.com/office/officeart/2016/7/layout/BasicLinearProcessNumbered"/>
    <dgm:cxn modelId="{5C05EACD-76DA-4B14-94CB-4DDC64B5C817}" type="presParOf" srcId="{7E5D80A1-B9DB-4050-A2FD-9251B1E8ED66}" destId="{8EB954B2-E34D-45EA-9514-856D0DE03ED1}" srcOrd="4" destOrd="0" presId="urn:microsoft.com/office/officeart/2016/7/layout/BasicLinearProcessNumbered"/>
    <dgm:cxn modelId="{1D6D66EE-AC15-49AA-92FE-4FE6DC6EE926}" type="presParOf" srcId="{8EB954B2-E34D-45EA-9514-856D0DE03ED1}" destId="{B2787125-0619-432E-99B5-DEC52C5DD0CB}" srcOrd="0" destOrd="0" presId="urn:microsoft.com/office/officeart/2016/7/layout/BasicLinearProcessNumbered"/>
    <dgm:cxn modelId="{AFCED724-66CB-4D71-ACFD-040AC6D57814}" type="presParOf" srcId="{8EB954B2-E34D-45EA-9514-856D0DE03ED1}" destId="{0D473804-D153-48A1-9CD2-712E3D370CC3}" srcOrd="1" destOrd="0" presId="urn:microsoft.com/office/officeart/2016/7/layout/BasicLinearProcessNumbered"/>
    <dgm:cxn modelId="{283C5575-C1BE-4C04-85F1-8EC7CB409D7F}" type="presParOf" srcId="{8EB954B2-E34D-45EA-9514-856D0DE03ED1}" destId="{357B2D8F-92BD-45BF-A83F-A6841F80B00B}" srcOrd="2" destOrd="0" presId="urn:microsoft.com/office/officeart/2016/7/layout/BasicLinearProcessNumbered"/>
    <dgm:cxn modelId="{0D70053F-C6FB-436E-92F8-64A85A486DDC}" type="presParOf" srcId="{8EB954B2-E34D-45EA-9514-856D0DE03ED1}" destId="{ADB56502-6F27-4B15-84F8-6748E5329991}" srcOrd="3" destOrd="0" presId="urn:microsoft.com/office/officeart/2016/7/layout/BasicLinearProcessNumbered"/>
    <dgm:cxn modelId="{424B48CF-F28F-48A1-8169-768C178C64D8}" type="presParOf" srcId="{7E5D80A1-B9DB-4050-A2FD-9251B1E8ED66}" destId="{A83BBEA9-7566-4B83-A7CE-9046D2B141F2}" srcOrd="5" destOrd="0" presId="urn:microsoft.com/office/officeart/2016/7/layout/BasicLinearProcessNumbered"/>
    <dgm:cxn modelId="{839C03BA-8598-4607-94AB-495E7B24BD8F}" type="presParOf" srcId="{7E5D80A1-B9DB-4050-A2FD-9251B1E8ED66}" destId="{95A2A19E-B494-417B-A7F8-2E46306C6442}" srcOrd="6" destOrd="0" presId="urn:microsoft.com/office/officeart/2016/7/layout/BasicLinearProcessNumbered"/>
    <dgm:cxn modelId="{2E28F36F-DBFE-49C3-969C-A7E2A371F552}" type="presParOf" srcId="{95A2A19E-B494-417B-A7F8-2E46306C6442}" destId="{0CF5C1D7-7CD6-4E0B-B647-E3F7122F8B42}" srcOrd="0" destOrd="0" presId="urn:microsoft.com/office/officeart/2016/7/layout/BasicLinearProcessNumbered"/>
    <dgm:cxn modelId="{B7A24214-0F34-4F96-8352-A0C2AA0B81F9}" type="presParOf" srcId="{95A2A19E-B494-417B-A7F8-2E46306C6442}" destId="{B3E238BA-BF13-430D-9BE3-4984DC07BA4B}" srcOrd="1" destOrd="0" presId="urn:microsoft.com/office/officeart/2016/7/layout/BasicLinearProcessNumbered"/>
    <dgm:cxn modelId="{1CF38C79-7AAA-4DDD-9EB3-935249733CBE}" type="presParOf" srcId="{95A2A19E-B494-417B-A7F8-2E46306C6442}" destId="{68C5CE9B-C4A2-4DCF-9BA0-4E4D7873F6FD}" srcOrd="2" destOrd="0" presId="urn:microsoft.com/office/officeart/2016/7/layout/BasicLinearProcessNumbered"/>
    <dgm:cxn modelId="{1BAF48CD-B395-4517-94D7-E42B9CE4602B}" type="presParOf" srcId="{95A2A19E-B494-417B-A7F8-2E46306C6442}" destId="{D50561A6-B060-45BA-A80C-BEFF12ABF246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9E192-F9F1-44DE-951C-DC4CC7F0E30D}">
      <dsp:nvSpPr>
        <dsp:cNvPr id="0" name=""/>
        <dsp:cNvSpPr/>
      </dsp:nvSpPr>
      <dsp:spPr>
        <a:xfrm>
          <a:off x="3080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Develop the on-demand food delivery model</a:t>
          </a:r>
        </a:p>
      </dsp:txBody>
      <dsp:txXfrm>
        <a:off x="3080" y="1765067"/>
        <a:ext cx="2444055" cy="2053006"/>
      </dsp:txXfrm>
    </dsp:sp>
    <dsp:sp modelId="{B76E77E6-F2EB-4478-B2B7-46BC2BBCFE6A}">
      <dsp:nvSpPr>
        <dsp:cNvPr id="0" name=""/>
        <dsp:cNvSpPr/>
      </dsp:nvSpPr>
      <dsp:spPr>
        <a:xfrm>
          <a:off x="711856" y="806997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957325"/>
        <a:ext cx="725847" cy="725847"/>
      </dsp:txXfrm>
    </dsp:sp>
    <dsp:sp modelId="{5B605256-C173-4BE6-AB6F-0B3CBB10DC2B}">
      <dsp:nvSpPr>
        <dsp:cNvPr id="0" name=""/>
        <dsp:cNvSpPr/>
      </dsp:nvSpPr>
      <dsp:spPr>
        <a:xfrm>
          <a:off x="3080" y="3886435"/>
          <a:ext cx="2444055" cy="72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7237-B952-4968-A47C-D0258287EAF7}">
      <dsp:nvSpPr>
        <dsp:cNvPr id="0" name=""/>
        <dsp:cNvSpPr/>
      </dsp:nvSpPr>
      <dsp:spPr>
        <a:xfrm>
          <a:off x="2691541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Calibrate the eat-out demand in a traffic network</a:t>
          </a:r>
        </a:p>
      </dsp:txBody>
      <dsp:txXfrm>
        <a:off x="2691541" y="1765067"/>
        <a:ext cx="2444055" cy="2053006"/>
      </dsp:txXfrm>
    </dsp:sp>
    <dsp:sp modelId="{4B61B801-D651-4118-8558-A8427AD32E01}">
      <dsp:nvSpPr>
        <dsp:cNvPr id="0" name=""/>
        <dsp:cNvSpPr/>
      </dsp:nvSpPr>
      <dsp:spPr>
        <a:xfrm>
          <a:off x="3400317" y="806997"/>
          <a:ext cx="1026503" cy="1026503"/>
        </a:xfrm>
        <a:prstGeom prst="ellips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957325"/>
        <a:ext cx="725847" cy="725847"/>
      </dsp:txXfrm>
    </dsp:sp>
    <dsp:sp modelId="{49E632BA-7B52-4975-9C48-3C65C8BA7CAD}">
      <dsp:nvSpPr>
        <dsp:cNvPr id="0" name=""/>
        <dsp:cNvSpPr/>
      </dsp:nvSpPr>
      <dsp:spPr>
        <a:xfrm>
          <a:off x="2691541" y="3886435"/>
          <a:ext cx="2444055" cy="72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87125-0619-432E-99B5-DEC52C5DD0CB}">
      <dsp:nvSpPr>
        <dsp:cNvPr id="0" name=""/>
        <dsp:cNvSpPr/>
      </dsp:nvSpPr>
      <dsp:spPr>
        <a:xfrm>
          <a:off x="5380002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Evaluate the traffic and environment impact of ODFD services.</a:t>
          </a:r>
        </a:p>
      </dsp:txBody>
      <dsp:txXfrm>
        <a:off x="5380002" y="1765067"/>
        <a:ext cx="2444055" cy="2053006"/>
      </dsp:txXfrm>
    </dsp:sp>
    <dsp:sp modelId="{0D473804-D153-48A1-9CD2-712E3D370CC3}">
      <dsp:nvSpPr>
        <dsp:cNvPr id="0" name=""/>
        <dsp:cNvSpPr/>
      </dsp:nvSpPr>
      <dsp:spPr>
        <a:xfrm>
          <a:off x="6088778" y="806997"/>
          <a:ext cx="1026503" cy="1026503"/>
        </a:xfrm>
        <a:prstGeom prst="ellips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957325"/>
        <a:ext cx="725847" cy="725847"/>
      </dsp:txXfrm>
    </dsp:sp>
    <dsp:sp modelId="{357B2D8F-92BD-45BF-A83F-A6841F80B00B}">
      <dsp:nvSpPr>
        <dsp:cNvPr id="0" name=""/>
        <dsp:cNvSpPr/>
      </dsp:nvSpPr>
      <dsp:spPr>
        <a:xfrm>
          <a:off x="5380002" y="3886435"/>
          <a:ext cx="2444055" cy="72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5C1D7-7CD6-4E0B-B647-E3F7122F8B42}">
      <dsp:nvSpPr>
        <dsp:cNvPr id="0" name=""/>
        <dsp:cNvSpPr/>
      </dsp:nvSpPr>
      <dsp:spPr>
        <a:xfrm>
          <a:off x="8068463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Study the VMT and emission change related to ODFD in the pandemic</a:t>
          </a:r>
        </a:p>
      </dsp:txBody>
      <dsp:txXfrm>
        <a:off x="8068463" y="1765067"/>
        <a:ext cx="2444055" cy="2053006"/>
      </dsp:txXfrm>
    </dsp:sp>
    <dsp:sp modelId="{B3E238BA-BF13-430D-9BE3-4984DC07BA4B}">
      <dsp:nvSpPr>
        <dsp:cNvPr id="0" name=""/>
        <dsp:cNvSpPr/>
      </dsp:nvSpPr>
      <dsp:spPr>
        <a:xfrm>
          <a:off x="8777239" y="806997"/>
          <a:ext cx="1026503" cy="1026503"/>
        </a:xfrm>
        <a:prstGeom prst="ellips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957325"/>
        <a:ext cx="725847" cy="725847"/>
      </dsp:txXfrm>
    </dsp:sp>
    <dsp:sp modelId="{68C5CE9B-C4A2-4DCF-9BA0-4E4D7873F6FD}">
      <dsp:nvSpPr>
        <dsp:cNvPr id="0" name=""/>
        <dsp:cNvSpPr/>
      </dsp:nvSpPr>
      <dsp:spPr>
        <a:xfrm>
          <a:off x="8068463" y="3886435"/>
          <a:ext cx="2444055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5BB430-1145-45E8-9B5E-B09A6C4BA5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EBC78-1961-4DA9-8AAB-EC99EC6F20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8E0CA-949B-4EDF-B297-5E4617418375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BA48C-4FA1-4431-9C21-C661DFFDA6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B5FE6-2D77-4B08-8DDC-7E93866CDB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E7077-9434-49B0-8178-F2167663C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50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0A2E659-167D-4988-A52E-D7F0654BFBB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02C72AC-43E5-4949-B279-647ED4DD1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1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4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3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49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49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5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1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8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93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89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76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0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2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C72AC-43E5-4949-B279-647ED4DD1F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340D-BF61-4096-B29E-B13ECEEBE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E748F-1D77-4140-BB7C-0FEE80C46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1B70-A1AB-4871-B285-8866081F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47EF4-6279-4ED2-9A12-53127BC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0F75E-82FE-42B7-87A1-7894A12B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3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144A-39D9-42C5-9C60-4CD7A4CF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29238-6EF2-4D8F-ACEF-A84D952E9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9A797-880E-4F11-9BF2-261AE995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1EC98-C990-4460-BC12-BC9073E8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8D5DA-1986-4FEB-985F-53ED1D14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2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9AB4E-2CDE-44AE-BFFB-F3DF31F86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851EB-E1B1-4047-A5FC-928C3BC9F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D97B-18EE-4E24-AE56-FB0DF062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58DFB-BF55-41D0-B120-D3623751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50C57-6DB0-4DB0-B5C1-FCC823D5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9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476B-DAF6-4845-8106-20FFBF68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DD111-D51A-4D0E-8AD4-B42F33C7F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E829-D87B-4540-AA3F-1C329B98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9734-A6E8-433E-B830-9CC6D521D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CA5C-471A-474E-A0CB-AAF5F9A1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1C18-81AA-4C1A-ABDB-981B31BA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C28FC-AEFA-476E-8371-B89EAC0F6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40156-A14B-4EB0-91EF-177FE149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5140-75CD-443D-9B4B-24DEA763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0D296-3D3D-4577-92DA-17CAFBDF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67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6DE0A-9D14-4CD1-8C5F-B10360D2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4DAD3-A3CC-427F-A2CC-E167FF5CF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71331-A34E-44E0-9064-943A1F702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EB38C-9FAE-4995-BCC8-33AAA9FF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CC349-F750-4699-B486-FED848D9C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167E3-E20C-4446-8975-51D9DF2F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2763-93E8-47DD-B68D-22F8C566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82D92-2D5C-40F6-A99D-2820B5BB1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D0E8E-5C00-4F43-9291-04531D06A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2A400-6E1A-4A3B-B802-3AA1B9D48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873FA-D0CC-48E8-AF34-3F5E526D7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5191B-9E90-40F8-B895-1B8C589F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2628A-B29D-4361-AB66-AD7B8ACA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1B8FD8-8C14-431A-B242-FC7C3661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8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C6F9-8700-4091-9D57-B8D8614D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C0B10-3855-4CC2-B184-B5E143AF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44B2-0A88-4042-9367-82D37CB2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54B4D-8550-4CFA-8101-A811DDE8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4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E468B0-BCE1-467C-9C30-4DC09F1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E1A72-FD81-42ED-9932-E647DA13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B496-42FB-4E70-BFC1-31380091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1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729A-5591-4C49-BEB1-4D01C91C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24D3-5308-4B63-A766-944F82E0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B38B0-A40C-4DD5-912F-D04A989FF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F4F70-301D-4048-9B21-988DB57C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F2CE6-2D31-4A31-8382-D2534387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5A7B1-94B4-4947-A363-D36D2804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6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A8CC-0677-4390-8D89-36A52A90A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09391-E2C1-4C33-89D1-B3EAC122C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3839F-977A-4A3A-8080-77B49CD28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68AAB-8E5E-449A-9CB5-F8D052DB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050B-48F3-4A4D-A5C8-4B457F92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7038A-B07E-41C4-8017-0490F9B0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74E7C-5281-4917-A4E6-4F1C28D7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F40D9-A35B-4BBD-B38F-DEC0B7584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1826-D3CF-4098-837F-B21F7961A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453D-9F26-4C04-9D32-A47279381BB7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73132-3F33-4CDA-9517-FC3A75BBE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0D0FE-E191-47BD-87AB-5F716CF0A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8F49C-B3CE-4DA3-A2DB-0226CC10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9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8" name="Rectangle 18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1E485244-8B69-4CBD-B45D-AE79F452F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1694" cy="892432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B1E739B-672D-469C-851A-37B50853C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196" r="27196"/>
          <a:stretch/>
        </p:blipFill>
        <p:spPr>
          <a:xfrm>
            <a:off x="6095999" y="-2176"/>
            <a:ext cx="6095695" cy="6857999"/>
          </a:xfrm>
          <a:prstGeom prst="rect">
            <a:avLst/>
          </a:prstGeom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DFB5C00-6040-4666-9765-4391ECB26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70456" y="-1"/>
            <a:ext cx="6421545" cy="6858001"/>
            <a:chOff x="5770456" y="-12663"/>
            <a:chExt cx="6421545" cy="6858001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5AF136B-F25D-4A62-92D1-409DE6B3A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6158" y="12665"/>
              <a:ext cx="6015842" cy="6832673"/>
            </a:xfrm>
            <a:custGeom>
              <a:avLst/>
              <a:gdLst>
                <a:gd name="connsiteX0" fmla="*/ 6015842 w 6015842"/>
                <a:gd name="connsiteY0" fmla="*/ 6607627 h 6832673"/>
                <a:gd name="connsiteX1" fmla="*/ 6015842 w 6015842"/>
                <a:gd name="connsiteY1" fmla="*/ 6832673 h 6832673"/>
                <a:gd name="connsiteX2" fmla="*/ 5735634 w 6015842"/>
                <a:gd name="connsiteY2" fmla="*/ 6832673 h 6832673"/>
                <a:gd name="connsiteX3" fmla="*/ 5818530 w 6015842"/>
                <a:gd name="connsiteY3" fmla="*/ 6767255 h 6832673"/>
                <a:gd name="connsiteX4" fmla="*/ 4633062 w 6015842"/>
                <a:gd name="connsiteY4" fmla="*/ 499 h 6832673"/>
                <a:gd name="connsiteX5" fmla="*/ 4830740 w 6015842"/>
                <a:gd name="connsiteY5" fmla="*/ 7861 h 6832673"/>
                <a:gd name="connsiteX6" fmla="*/ 5614049 w 6015842"/>
                <a:gd name="connsiteY6" fmla="*/ 130835 h 6832673"/>
                <a:gd name="connsiteX7" fmla="*/ 5900717 w 6015842"/>
                <a:gd name="connsiteY7" fmla="*/ 218147 h 6832673"/>
                <a:gd name="connsiteX8" fmla="*/ 6015842 w 6015842"/>
                <a:gd name="connsiteY8" fmla="*/ 264101 h 6832673"/>
                <a:gd name="connsiteX9" fmla="*/ 6015842 w 6015842"/>
                <a:gd name="connsiteY9" fmla="*/ 662291 h 6832673"/>
                <a:gd name="connsiteX10" fmla="*/ 5865183 w 6015842"/>
                <a:gd name="connsiteY10" fmla="*/ 601873 h 6832673"/>
                <a:gd name="connsiteX11" fmla="*/ 5522516 w 6015842"/>
                <a:gd name="connsiteY11" fmla="*/ 496937 h 6832673"/>
                <a:gd name="connsiteX12" fmla="*/ 4809762 w 6015842"/>
                <a:gd name="connsiteY12" fmla="*/ 394287 h 6832673"/>
                <a:gd name="connsiteX13" fmla="*/ 4087181 w 6015842"/>
                <a:gd name="connsiteY13" fmla="*/ 420838 h 6832673"/>
                <a:gd name="connsiteX14" fmla="*/ 3378242 w 6015842"/>
                <a:gd name="connsiteY14" fmla="*/ 571551 h 6832673"/>
                <a:gd name="connsiteX15" fmla="*/ 1488325 w 6015842"/>
                <a:gd name="connsiteY15" fmla="*/ 1639596 h 6832673"/>
                <a:gd name="connsiteX16" fmla="*/ 993256 w 6015842"/>
                <a:gd name="connsiteY16" fmla="*/ 2176884 h 6832673"/>
                <a:gd name="connsiteX17" fmla="*/ 601602 w 6015842"/>
                <a:gd name="connsiteY17" fmla="*/ 2794422 h 6832673"/>
                <a:gd name="connsiteX18" fmla="*/ 335805 w 6015842"/>
                <a:gd name="connsiteY18" fmla="*/ 3476785 h 6832673"/>
                <a:gd name="connsiteX19" fmla="*/ 238991 w 6015842"/>
                <a:gd name="connsiteY19" fmla="*/ 4205577 h 6832673"/>
                <a:gd name="connsiteX20" fmla="*/ 279770 w 6015842"/>
                <a:gd name="connsiteY20" fmla="*/ 4561593 h 6832673"/>
                <a:gd name="connsiteX21" fmla="*/ 400346 w 6015842"/>
                <a:gd name="connsiteY21" fmla="*/ 4894912 h 6832673"/>
                <a:gd name="connsiteX22" fmla="*/ 484398 w 6015842"/>
                <a:gd name="connsiteY22" fmla="*/ 5051706 h 6832673"/>
                <a:gd name="connsiteX23" fmla="*/ 580920 w 6015842"/>
                <a:gd name="connsiteY23" fmla="*/ 5203606 h 6832673"/>
                <a:gd name="connsiteX24" fmla="*/ 803883 w 6015842"/>
                <a:gd name="connsiteY24" fmla="*/ 5497171 h 6832673"/>
                <a:gd name="connsiteX25" fmla="*/ 1045184 w 6015842"/>
                <a:gd name="connsiteY25" fmla="*/ 5792959 h 6832673"/>
                <a:gd name="connsiteX26" fmla="*/ 1165173 w 6015842"/>
                <a:gd name="connsiteY26" fmla="*/ 5947381 h 6832673"/>
                <a:gd name="connsiteX27" fmla="*/ 1222822 w 6015842"/>
                <a:gd name="connsiteY27" fmla="*/ 6023035 h 6832673"/>
                <a:gd name="connsiteX28" fmla="*/ 1279296 w 6015842"/>
                <a:gd name="connsiteY28" fmla="*/ 6095720 h 6832673"/>
                <a:gd name="connsiteX29" fmla="*/ 1764538 w 6015842"/>
                <a:gd name="connsiteY29" fmla="*/ 6631821 h 6832673"/>
                <a:gd name="connsiteX30" fmla="*/ 1979400 w 6015842"/>
                <a:gd name="connsiteY30" fmla="*/ 6832673 h 6832673"/>
                <a:gd name="connsiteX31" fmla="*/ 1213789 w 6015842"/>
                <a:gd name="connsiteY31" fmla="*/ 6832673 h 6832673"/>
                <a:gd name="connsiteX32" fmla="*/ 1117208 w 6015842"/>
                <a:gd name="connsiteY32" fmla="*/ 6706732 h 6832673"/>
                <a:gd name="connsiteX33" fmla="*/ 894535 w 6015842"/>
                <a:gd name="connsiteY33" fmla="*/ 6375343 h 6832673"/>
                <a:gd name="connsiteX34" fmla="*/ 842461 w 6015842"/>
                <a:gd name="connsiteY34" fmla="*/ 6291085 h 6832673"/>
                <a:gd name="connsiteX35" fmla="*/ 792736 w 6015842"/>
                <a:gd name="connsiteY35" fmla="*/ 6209052 h 6832673"/>
                <a:gd name="connsiteX36" fmla="*/ 694454 w 6015842"/>
                <a:gd name="connsiteY36" fmla="*/ 6050330 h 6832673"/>
                <a:gd name="connsiteX37" fmla="*/ 490706 w 6015842"/>
                <a:gd name="connsiteY37" fmla="*/ 5724130 h 6832673"/>
                <a:gd name="connsiteX38" fmla="*/ 292239 w 6015842"/>
                <a:gd name="connsiteY38" fmla="*/ 5381020 h 6832673"/>
                <a:gd name="connsiteX39" fmla="*/ 202759 w 6015842"/>
                <a:gd name="connsiteY39" fmla="*/ 5199305 h 6832673"/>
                <a:gd name="connsiteX40" fmla="*/ 126628 w 6015842"/>
                <a:gd name="connsiteY40" fmla="*/ 5010171 h 6832673"/>
                <a:gd name="connsiteX41" fmla="*/ 67953 w 6015842"/>
                <a:gd name="connsiteY41" fmla="*/ 4812881 h 6832673"/>
                <a:gd name="connsiteX42" fmla="*/ 46243 w 6015842"/>
                <a:gd name="connsiteY42" fmla="*/ 4712306 h 6832673"/>
                <a:gd name="connsiteX43" fmla="*/ 36709 w 6015842"/>
                <a:gd name="connsiteY43" fmla="*/ 4661870 h 6832673"/>
                <a:gd name="connsiteX44" fmla="*/ 28789 w 6015842"/>
                <a:gd name="connsiteY44" fmla="*/ 4611286 h 6832673"/>
                <a:gd name="connsiteX45" fmla="*/ 38 w 6015842"/>
                <a:gd name="connsiteY45" fmla="*/ 4205577 h 6832673"/>
                <a:gd name="connsiteX46" fmla="*/ 81448 w 6015842"/>
                <a:gd name="connsiteY46" fmla="*/ 3416115 h 6832673"/>
                <a:gd name="connsiteX47" fmla="*/ 326122 w 6015842"/>
                <a:gd name="connsiteY47" fmla="*/ 2659581 h 6832673"/>
                <a:gd name="connsiteX48" fmla="*/ 1243505 w 6015842"/>
                <a:gd name="connsiteY48" fmla="*/ 1374811 h 6832673"/>
                <a:gd name="connsiteX49" fmla="*/ 1851817 w 6015842"/>
                <a:gd name="connsiteY49" fmla="*/ 871494 h 6832673"/>
                <a:gd name="connsiteX50" fmla="*/ 4040976 w 6015842"/>
                <a:gd name="connsiteY50" fmla="*/ 31151 h 6832673"/>
                <a:gd name="connsiteX51" fmla="*/ 4633062 w 6015842"/>
                <a:gd name="connsiteY51" fmla="*/ 499 h 683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15842" h="6832673">
                  <a:moveTo>
                    <a:pt x="6015842" y="6607627"/>
                  </a:moveTo>
                  <a:lnTo>
                    <a:pt x="6015842" y="6832673"/>
                  </a:lnTo>
                  <a:lnTo>
                    <a:pt x="5735634" y="6832673"/>
                  </a:lnTo>
                  <a:lnTo>
                    <a:pt x="5818530" y="6767255"/>
                  </a:lnTo>
                  <a:close/>
                  <a:moveTo>
                    <a:pt x="4633062" y="499"/>
                  </a:moveTo>
                  <a:cubicBezTo>
                    <a:pt x="4698976" y="1486"/>
                    <a:pt x="4764884" y="3940"/>
                    <a:pt x="4830740" y="7861"/>
                  </a:cubicBezTo>
                  <a:cubicBezTo>
                    <a:pt x="5095128" y="23382"/>
                    <a:pt x="5357448" y="64564"/>
                    <a:pt x="5614049" y="130835"/>
                  </a:cubicBezTo>
                  <a:cubicBezTo>
                    <a:pt x="5710834" y="155913"/>
                    <a:pt x="5806471" y="185048"/>
                    <a:pt x="5900717" y="218147"/>
                  </a:cubicBezTo>
                  <a:lnTo>
                    <a:pt x="6015842" y="264101"/>
                  </a:lnTo>
                  <a:lnTo>
                    <a:pt x="6015842" y="662291"/>
                  </a:lnTo>
                  <a:lnTo>
                    <a:pt x="5865183" y="601873"/>
                  </a:lnTo>
                  <a:cubicBezTo>
                    <a:pt x="5753061" y="560521"/>
                    <a:pt x="5638663" y="525479"/>
                    <a:pt x="5522516" y="496937"/>
                  </a:cubicBezTo>
                  <a:cubicBezTo>
                    <a:pt x="5288740" y="439663"/>
                    <a:pt x="5050052" y="405286"/>
                    <a:pt x="4809762" y="394287"/>
                  </a:cubicBezTo>
                  <a:cubicBezTo>
                    <a:pt x="4568594" y="381810"/>
                    <a:pt x="4326810" y="390696"/>
                    <a:pt x="4087181" y="420838"/>
                  </a:cubicBezTo>
                  <a:cubicBezTo>
                    <a:pt x="3847216" y="451509"/>
                    <a:pt x="3610112" y="501913"/>
                    <a:pt x="3378242" y="571551"/>
                  </a:cubicBezTo>
                  <a:cubicBezTo>
                    <a:pt x="2679220" y="784970"/>
                    <a:pt x="2034383" y="1149380"/>
                    <a:pt x="1488325" y="1639596"/>
                  </a:cubicBezTo>
                  <a:cubicBezTo>
                    <a:pt x="1308517" y="1804150"/>
                    <a:pt x="1142887" y="1983894"/>
                    <a:pt x="993256" y="2176884"/>
                  </a:cubicBezTo>
                  <a:cubicBezTo>
                    <a:pt x="843445" y="2369563"/>
                    <a:pt x="712290" y="2576362"/>
                    <a:pt x="601602" y="2794422"/>
                  </a:cubicBezTo>
                  <a:cubicBezTo>
                    <a:pt x="489834" y="3011933"/>
                    <a:pt x="400757" y="3240628"/>
                    <a:pt x="335805" y="3476785"/>
                  </a:cubicBezTo>
                  <a:cubicBezTo>
                    <a:pt x="271624" y="3714276"/>
                    <a:pt x="239065" y="3959377"/>
                    <a:pt x="238991" y="4205577"/>
                  </a:cubicBezTo>
                  <a:cubicBezTo>
                    <a:pt x="239262" y="4325420"/>
                    <a:pt x="252943" y="4444849"/>
                    <a:pt x="279770" y="4561593"/>
                  </a:cubicBezTo>
                  <a:cubicBezTo>
                    <a:pt x="307988" y="4676763"/>
                    <a:pt x="348413" y="4788524"/>
                    <a:pt x="400346" y="4894912"/>
                  </a:cubicBezTo>
                  <a:cubicBezTo>
                    <a:pt x="426018" y="4948165"/>
                    <a:pt x="454327" y="5000381"/>
                    <a:pt x="484398" y="5051706"/>
                  </a:cubicBezTo>
                  <a:cubicBezTo>
                    <a:pt x="514468" y="5103033"/>
                    <a:pt x="547181" y="5153617"/>
                    <a:pt x="580920" y="5203606"/>
                  </a:cubicBezTo>
                  <a:cubicBezTo>
                    <a:pt x="649275" y="5303291"/>
                    <a:pt x="725259" y="5400008"/>
                    <a:pt x="803883" y="5497171"/>
                  </a:cubicBezTo>
                  <a:cubicBezTo>
                    <a:pt x="882508" y="5594333"/>
                    <a:pt x="965240" y="5691644"/>
                    <a:pt x="1045184" y="5792959"/>
                  </a:cubicBezTo>
                  <a:cubicBezTo>
                    <a:pt x="1085571" y="5843395"/>
                    <a:pt x="1125568" y="5894870"/>
                    <a:pt x="1165173" y="5947381"/>
                  </a:cubicBezTo>
                  <a:lnTo>
                    <a:pt x="1222822" y="6023035"/>
                  </a:lnTo>
                  <a:cubicBezTo>
                    <a:pt x="1241744" y="6047215"/>
                    <a:pt x="1259787" y="6072135"/>
                    <a:pt x="1279296" y="6095720"/>
                  </a:cubicBezTo>
                  <a:cubicBezTo>
                    <a:pt x="1430649" y="6283772"/>
                    <a:pt x="1592663" y="6462773"/>
                    <a:pt x="1764538" y="6631821"/>
                  </a:cubicBezTo>
                  <a:lnTo>
                    <a:pt x="1979400" y="6832673"/>
                  </a:lnTo>
                  <a:lnTo>
                    <a:pt x="1213789" y="6832673"/>
                  </a:lnTo>
                  <a:lnTo>
                    <a:pt x="1117208" y="6706732"/>
                  </a:lnTo>
                  <a:cubicBezTo>
                    <a:pt x="1038730" y="6598297"/>
                    <a:pt x="964066" y="6487930"/>
                    <a:pt x="894535" y="6375343"/>
                  </a:cubicBezTo>
                  <a:cubicBezTo>
                    <a:pt x="876640" y="6347454"/>
                    <a:pt x="859771" y="6319121"/>
                    <a:pt x="842461" y="6291085"/>
                  </a:cubicBezTo>
                  <a:lnTo>
                    <a:pt x="792736" y="6209052"/>
                  </a:lnTo>
                  <a:cubicBezTo>
                    <a:pt x="760903" y="6156245"/>
                    <a:pt x="727753" y="6103584"/>
                    <a:pt x="694454" y="6050330"/>
                  </a:cubicBezTo>
                  <a:lnTo>
                    <a:pt x="490706" y="5724130"/>
                  </a:lnTo>
                  <a:cubicBezTo>
                    <a:pt x="422643" y="5613617"/>
                    <a:pt x="355167" y="5499692"/>
                    <a:pt x="292239" y="5381020"/>
                  </a:cubicBezTo>
                  <a:cubicBezTo>
                    <a:pt x="260847" y="5321686"/>
                    <a:pt x="230631" y="5261310"/>
                    <a:pt x="202759" y="5199305"/>
                  </a:cubicBezTo>
                  <a:cubicBezTo>
                    <a:pt x="174889" y="5137299"/>
                    <a:pt x="149511" y="5074254"/>
                    <a:pt x="126628" y="5010171"/>
                  </a:cubicBezTo>
                  <a:cubicBezTo>
                    <a:pt x="103745" y="4946089"/>
                    <a:pt x="84529" y="4879485"/>
                    <a:pt x="67953" y="4812881"/>
                  </a:cubicBezTo>
                  <a:cubicBezTo>
                    <a:pt x="60179" y="4779355"/>
                    <a:pt x="52551" y="4745979"/>
                    <a:pt x="46243" y="4712306"/>
                  </a:cubicBezTo>
                  <a:lnTo>
                    <a:pt x="36709" y="4661870"/>
                  </a:lnTo>
                  <a:lnTo>
                    <a:pt x="28789" y="4611286"/>
                  </a:lnTo>
                  <a:cubicBezTo>
                    <a:pt x="8927" y="4476995"/>
                    <a:pt x="-684" y="4341352"/>
                    <a:pt x="38" y="4205577"/>
                  </a:cubicBezTo>
                  <a:cubicBezTo>
                    <a:pt x="735" y="3940316"/>
                    <a:pt x="28012" y="3675812"/>
                    <a:pt x="81448" y="3416115"/>
                  </a:cubicBezTo>
                  <a:cubicBezTo>
                    <a:pt x="134458" y="3155392"/>
                    <a:pt x="216542" y="2901597"/>
                    <a:pt x="326122" y="2659581"/>
                  </a:cubicBezTo>
                  <a:cubicBezTo>
                    <a:pt x="546153" y="2175993"/>
                    <a:pt x="866666" y="1743286"/>
                    <a:pt x="1243505" y="1374811"/>
                  </a:cubicBezTo>
                  <a:cubicBezTo>
                    <a:pt x="1432510" y="1190706"/>
                    <a:pt x="1635952" y="1022387"/>
                    <a:pt x="1851817" y="871494"/>
                  </a:cubicBezTo>
                  <a:cubicBezTo>
                    <a:pt x="2502124" y="413640"/>
                    <a:pt x="3254043" y="125004"/>
                    <a:pt x="4040976" y="31151"/>
                  </a:cubicBezTo>
                  <a:cubicBezTo>
                    <a:pt x="4237529" y="7767"/>
                    <a:pt x="4435320" y="-2463"/>
                    <a:pt x="4633062" y="49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4A545AB-98A3-4EA5-8D41-F52106038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97958" y="32887"/>
              <a:ext cx="5994043" cy="6812451"/>
            </a:xfrm>
            <a:custGeom>
              <a:avLst/>
              <a:gdLst>
                <a:gd name="connsiteX0" fmla="*/ 5994043 w 5994043"/>
                <a:gd name="connsiteY0" fmla="*/ 6088971 h 6812451"/>
                <a:gd name="connsiteX1" fmla="*/ 5994043 w 5994043"/>
                <a:gd name="connsiteY1" fmla="*/ 6812451 h 6812451"/>
                <a:gd name="connsiteX2" fmla="*/ 4989355 w 5994043"/>
                <a:gd name="connsiteY2" fmla="*/ 6812451 h 6812451"/>
                <a:gd name="connsiteX3" fmla="*/ 5129829 w 5994043"/>
                <a:gd name="connsiteY3" fmla="*/ 6731039 h 6812451"/>
                <a:gd name="connsiteX4" fmla="*/ 5840791 w 5994043"/>
                <a:gd name="connsiteY4" fmla="*/ 6209052 h 6812451"/>
                <a:gd name="connsiteX5" fmla="*/ 4646021 w 5994043"/>
                <a:gd name="connsiteY5" fmla="*/ 0 h 6812451"/>
                <a:gd name="connsiteX6" fmla="*/ 5834943 w 5994043"/>
                <a:gd name="connsiteY6" fmla="*/ 187955 h 6812451"/>
                <a:gd name="connsiteX7" fmla="*/ 5994043 w 5994043"/>
                <a:gd name="connsiteY7" fmla="*/ 246737 h 6812451"/>
                <a:gd name="connsiteX8" fmla="*/ 5994043 w 5994043"/>
                <a:gd name="connsiteY8" fmla="*/ 1234190 h 6812451"/>
                <a:gd name="connsiteX9" fmla="*/ 5813213 w 5994043"/>
                <a:gd name="connsiteY9" fmla="*/ 1136134 h 6812451"/>
                <a:gd name="connsiteX10" fmla="*/ 4645435 w 5994043"/>
                <a:gd name="connsiteY10" fmla="*/ 890335 h 6812451"/>
                <a:gd name="connsiteX11" fmla="*/ 3262616 w 5994043"/>
                <a:gd name="connsiteY11" fmla="*/ 1158830 h 6812451"/>
                <a:gd name="connsiteX12" fmla="*/ 2030445 w 5994043"/>
                <a:gd name="connsiteY12" fmla="*/ 1900528 h 6812451"/>
                <a:gd name="connsiteX13" fmla="*/ 1183473 w 5994043"/>
                <a:gd name="connsiteY13" fmla="*/ 2961898 h 6812451"/>
                <a:gd name="connsiteX14" fmla="*/ 880124 w 5994043"/>
                <a:gd name="connsiteY14" fmla="*/ 4180805 h 6812451"/>
                <a:gd name="connsiteX15" fmla="*/ 1381647 w 5994043"/>
                <a:gd name="connsiteY15" fmla="*/ 5288309 h 6812451"/>
                <a:gd name="connsiteX16" fmla="*/ 1651257 w 5994043"/>
                <a:gd name="connsiteY16" fmla="*/ 5671767 h 6812451"/>
                <a:gd name="connsiteX17" fmla="*/ 2679827 w 5994043"/>
                <a:gd name="connsiteY17" fmla="*/ 6733581 h 6812451"/>
                <a:gd name="connsiteX18" fmla="*/ 2818128 w 5994043"/>
                <a:gd name="connsiteY18" fmla="*/ 6812451 h 6812451"/>
                <a:gd name="connsiteX19" fmla="*/ 1420330 w 5994043"/>
                <a:gd name="connsiteY19" fmla="*/ 6812451 h 6812451"/>
                <a:gd name="connsiteX20" fmla="*/ 1286880 w 5994043"/>
                <a:gd name="connsiteY20" fmla="*/ 6661555 h 6812451"/>
                <a:gd name="connsiteX21" fmla="*/ 922515 w 5994043"/>
                <a:gd name="connsiteY21" fmla="*/ 6171671 h 6812451"/>
                <a:gd name="connsiteX22" fmla="*/ 0 w 5994043"/>
                <a:gd name="connsiteY22" fmla="*/ 4180805 h 6812451"/>
                <a:gd name="connsiteX23" fmla="*/ 4645435 w 5994043"/>
                <a:gd name="connsiteY23" fmla="*/ 298 h 681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94043" h="6812451">
                  <a:moveTo>
                    <a:pt x="5994043" y="6088971"/>
                  </a:moveTo>
                  <a:lnTo>
                    <a:pt x="5994043" y="6812451"/>
                  </a:lnTo>
                  <a:lnTo>
                    <a:pt x="4989355" y="6812451"/>
                  </a:lnTo>
                  <a:lnTo>
                    <a:pt x="5129829" y="6731039"/>
                  </a:lnTo>
                  <a:cubicBezTo>
                    <a:pt x="5358317" y="6586623"/>
                    <a:pt x="5590395" y="6406975"/>
                    <a:pt x="5840791" y="6209052"/>
                  </a:cubicBezTo>
                  <a:close/>
                  <a:moveTo>
                    <a:pt x="4646021" y="0"/>
                  </a:moveTo>
                  <a:cubicBezTo>
                    <a:pt x="5075935" y="0"/>
                    <a:pt x="5473199" y="65804"/>
                    <a:pt x="5834943" y="187955"/>
                  </a:cubicBezTo>
                  <a:lnTo>
                    <a:pt x="5994043" y="246737"/>
                  </a:lnTo>
                  <a:lnTo>
                    <a:pt x="5994043" y="1234190"/>
                  </a:lnTo>
                  <a:lnTo>
                    <a:pt x="5813213" y="1136134"/>
                  </a:lnTo>
                  <a:cubicBezTo>
                    <a:pt x="5466151" y="973109"/>
                    <a:pt x="5073323" y="890335"/>
                    <a:pt x="4645435" y="890335"/>
                  </a:cubicBezTo>
                  <a:cubicBezTo>
                    <a:pt x="4193787" y="890335"/>
                    <a:pt x="3715146" y="983493"/>
                    <a:pt x="3262616" y="1158830"/>
                  </a:cubicBezTo>
                  <a:cubicBezTo>
                    <a:pt x="2813519" y="1334122"/>
                    <a:pt x="2396942" y="1584891"/>
                    <a:pt x="2030445" y="1900528"/>
                  </a:cubicBezTo>
                  <a:cubicBezTo>
                    <a:pt x="1672528" y="2210706"/>
                    <a:pt x="1379593" y="2577698"/>
                    <a:pt x="1183473" y="2961898"/>
                  </a:cubicBezTo>
                  <a:cubicBezTo>
                    <a:pt x="982804" y="3356334"/>
                    <a:pt x="880124" y="3766345"/>
                    <a:pt x="880124" y="4180805"/>
                  </a:cubicBezTo>
                  <a:cubicBezTo>
                    <a:pt x="880124" y="4577020"/>
                    <a:pt x="1033705" y="4806798"/>
                    <a:pt x="1381647" y="5288309"/>
                  </a:cubicBezTo>
                  <a:cubicBezTo>
                    <a:pt x="1468632" y="5408909"/>
                    <a:pt x="1558551" y="5533662"/>
                    <a:pt x="1651257" y="5671767"/>
                  </a:cubicBezTo>
                  <a:cubicBezTo>
                    <a:pt x="1979104" y="6160396"/>
                    <a:pt x="2315457" y="6507809"/>
                    <a:pt x="2679827" y="6733581"/>
                  </a:cubicBezTo>
                  <a:lnTo>
                    <a:pt x="2818128" y="6812451"/>
                  </a:lnTo>
                  <a:lnTo>
                    <a:pt x="1420330" y="6812451"/>
                  </a:lnTo>
                  <a:lnTo>
                    <a:pt x="1286880" y="6661555"/>
                  </a:lnTo>
                  <a:cubicBezTo>
                    <a:pt x="1160113" y="6509154"/>
                    <a:pt x="1039064" y="6345506"/>
                    <a:pt x="922515" y="6171671"/>
                  </a:cubicBezTo>
                  <a:cubicBezTo>
                    <a:pt x="474827" y="5504440"/>
                    <a:pt x="0" y="5046663"/>
                    <a:pt x="0" y="4180805"/>
                  </a:cubicBezTo>
                  <a:cubicBezTo>
                    <a:pt x="0" y="1872047"/>
                    <a:pt x="2339074" y="298"/>
                    <a:pt x="4645435" y="29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85B985B-4E1C-4D7F-A82E-CE87F95EF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8976" y="32887"/>
              <a:ext cx="6013025" cy="6812451"/>
            </a:xfrm>
            <a:custGeom>
              <a:avLst/>
              <a:gdLst>
                <a:gd name="connsiteX0" fmla="*/ 6013025 w 6013025"/>
                <a:gd name="connsiteY0" fmla="*/ 6261711 h 6812451"/>
                <a:gd name="connsiteX1" fmla="*/ 6013025 w 6013025"/>
                <a:gd name="connsiteY1" fmla="*/ 6812451 h 6812451"/>
                <a:gd name="connsiteX2" fmla="*/ 5273640 w 6013025"/>
                <a:gd name="connsiteY2" fmla="*/ 6812451 h 6812451"/>
                <a:gd name="connsiteX3" fmla="*/ 5321464 w 6013025"/>
                <a:gd name="connsiteY3" fmla="*/ 6781445 h 6812451"/>
                <a:gd name="connsiteX4" fmla="*/ 5931296 w 6013025"/>
                <a:gd name="connsiteY4" fmla="*/ 6325796 h 6812451"/>
                <a:gd name="connsiteX5" fmla="*/ 4646022 w 6013025"/>
                <a:gd name="connsiteY5" fmla="*/ 0 h 6812451"/>
                <a:gd name="connsiteX6" fmla="*/ 6012842 w 6013025"/>
                <a:gd name="connsiteY6" fmla="*/ 253682 h 6812451"/>
                <a:gd name="connsiteX7" fmla="*/ 6013025 w 6013025"/>
                <a:gd name="connsiteY7" fmla="*/ 253762 h 6812451"/>
                <a:gd name="connsiteX8" fmla="*/ 6013025 w 6013025"/>
                <a:gd name="connsiteY8" fmla="*/ 1076411 h 6812451"/>
                <a:gd name="connsiteX9" fmla="*/ 5874968 w 6013025"/>
                <a:gd name="connsiteY9" fmla="*/ 1001590 h 6812451"/>
                <a:gd name="connsiteX10" fmla="*/ 4645435 w 6013025"/>
                <a:gd name="connsiteY10" fmla="*/ 741995 h 6812451"/>
                <a:gd name="connsiteX11" fmla="*/ 3209956 w 6013025"/>
                <a:gd name="connsiteY11" fmla="*/ 1021170 h 6812451"/>
                <a:gd name="connsiteX12" fmla="*/ 1935097 w 6013025"/>
                <a:gd name="connsiteY12" fmla="*/ 1787938 h 6812451"/>
                <a:gd name="connsiteX13" fmla="*/ 1053214 w 6013025"/>
                <a:gd name="connsiteY13" fmla="*/ 2893811 h 6812451"/>
                <a:gd name="connsiteX14" fmla="*/ 733436 w 6013025"/>
                <a:gd name="connsiteY14" fmla="*/ 4180805 h 6812451"/>
                <a:gd name="connsiteX15" fmla="*/ 1262683 w 6013025"/>
                <a:gd name="connsiteY15" fmla="*/ 5375977 h 6812451"/>
                <a:gd name="connsiteX16" fmla="*/ 1529361 w 6013025"/>
                <a:gd name="connsiteY16" fmla="*/ 5755283 h 6812451"/>
                <a:gd name="connsiteX17" fmla="*/ 2477042 w 6013025"/>
                <a:gd name="connsiteY17" fmla="*/ 6776885 h 6812451"/>
                <a:gd name="connsiteX18" fmla="*/ 2533056 w 6013025"/>
                <a:gd name="connsiteY18" fmla="*/ 6812451 h 6812451"/>
                <a:gd name="connsiteX19" fmla="*/ 1420329 w 6013025"/>
                <a:gd name="connsiteY19" fmla="*/ 6812451 h 6812451"/>
                <a:gd name="connsiteX20" fmla="*/ 1286880 w 6013025"/>
                <a:gd name="connsiteY20" fmla="*/ 6661555 h 6812451"/>
                <a:gd name="connsiteX21" fmla="*/ 922515 w 6013025"/>
                <a:gd name="connsiteY21" fmla="*/ 6171671 h 6812451"/>
                <a:gd name="connsiteX22" fmla="*/ 0 w 6013025"/>
                <a:gd name="connsiteY22" fmla="*/ 4180805 h 6812451"/>
                <a:gd name="connsiteX23" fmla="*/ 4645435 w 6013025"/>
                <a:gd name="connsiteY23" fmla="*/ 298 h 681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13025" h="6812451">
                  <a:moveTo>
                    <a:pt x="6013025" y="6261711"/>
                  </a:moveTo>
                  <a:lnTo>
                    <a:pt x="6013025" y="6812451"/>
                  </a:lnTo>
                  <a:lnTo>
                    <a:pt x="5273640" y="6812451"/>
                  </a:lnTo>
                  <a:lnTo>
                    <a:pt x="5321464" y="6781445"/>
                  </a:lnTo>
                  <a:cubicBezTo>
                    <a:pt x="5513938" y="6651587"/>
                    <a:pt x="5713420" y="6497963"/>
                    <a:pt x="5931296" y="6325796"/>
                  </a:cubicBezTo>
                  <a:close/>
                  <a:moveTo>
                    <a:pt x="4646022" y="0"/>
                  </a:moveTo>
                  <a:cubicBezTo>
                    <a:pt x="5147587" y="0"/>
                    <a:pt x="5604713" y="89566"/>
                    <a:pt x="6012842" y="253682"/>
                  </a:cubicBezTo>
                  <a:lnTo>
                    <a:pt x="6013025" y="253762"/>
                  </a:lnTo>
                  <a:lnTo>
                    <a:pt x="6013025" y="1076411"/>
                  </a:lnTo>
                  <a:lnTo>
                    <a:pt x="5874968" y="1001590"/>
                  </a:lnTo>
                  <a:cubicBezTo>
                    <a:pt x="5508543" y="829367"/>
                    <a:pt x="5094739" y="741995"/>
                    <a:pt x="4645435" y="741995"/>
                  </a:cubicBezTo>
                  <a:cubicBezTo>
                    <a:pt x="4168703" y="741995"/>
                    <a:pt x="3685809" y="835895"/>
                    <a:pt x="3209956" y="1021170"/>
                  </a:cubicBezTo>
                  <a:cubicBezTo>
                    <a:pt x="2745309" y="1202264"/>
                    <a:pt x="2314283" y="1461517"/>
                    <a:pt x="1935097" y="1787938"/>
                  </a:cubicBezTo>
                  <a:cubicBezTo>
                    <a:pt x="1557525" y="2115028"/>
                    <a:pt x="1260777" y="2487212"/>
                    <a:pt x="1053214" y="2893811"/>
                  </a:cubicBezTo>
                  <a:cubicBezTo>
                    <a:pt x="840958" y="3309458"/>
                    <a:pt x="733436" y="3742460"/>
                    <a:pt x="733436" y="4180805"/>
                  </a:cubicBezTo>
                  <a:cubicBezTo>
                    <a:pt x="733436" y="4622561"/>
                    <a:pt x="905208" y="4880374"/>
                    <a:pt x="1262683" y="5375977"/>
                  </a:cubicBezTo>
                  <a:cubicBezTo>
                    <a:pt x="1348936" y="5495539"/>
                    <a:pt x="1438122" y="5619106"/>
                    <a:pt x="1529361" y="5755283"/>
                  </a:cubicBezTo>
                  <a:cubicBezTo>
                    <a:pt x="1828942" y="6201779"/>
                    <a:pt x="2138082" y="6538284"/>
                    <a:pt x="2477042" y="6776885"/>
                  </a:cubicBezTo>
                  <a:lnTo>
                    <a:pt x="2533056" y="6812451"/>
                  </a:lnTo>
                  <a:lnTo>
                    <a:pt x="1420329" y="6812451"/>
                  </a:lnTo>
                  <a:lnTo>
                    <a:pt x="1286880" y="6661555"/>
                  </a:lnTo>
                  <a:cubicBezTo>
                    <a:pt x="1160113" y="6509154"/>
                    <a:pt x="1039064" y="6345506"/>
                    <a:pt x="922515" y="6171671"/>
                  </a:cubicBezTo>
                  <a:cubicBezTo>
                    <a:pt x="474827" y="5504440"/>
                    <a:pt x="0" y="5046663"/>
                    <a:pt x="0" y="4180805"/>
                  </a:cubicBezTo>
                  <a:cubicBezTo>
                    <a:pt x="0" y="1872047"/>
                    <a:pt x="2339075" y="298"/>
                    <a:pt x="4645435" y="29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13BF9A0-E8BD-4AE9-9312-413ACFE3A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5112" y="-12663"/>
              <a:ext cx="6156889" cy="6858000"/>
            </a:xfrm>
            <a:custGeom>
              <a:avLst/>
              <a:gdLst>
                <a:gd name="connsiteX0" fmla="*/ 2697511 w 6156889"/>
                <a:gd name="connsiteY0" fmla="*/ 0 h 6858000"/>
                <a:gd name="connsiteX1" fmla="*/ 6012777 w 6156889"/>
                <a:gd name="connsiteY1" fmla="*/ 0 h 6858000"/>
                <a:gd name="connsiteX2" fmla="*/ 6130331 w 6156889"/>
                <a:gd name="connsiteY2" fmla="*/ 54136 h 6858000"/>
                <a:gd name="connsiteX3" fmla="*/ 6156889 w 6156889"/>
                <a:gd name="connsiteY3" fmla="*/ 68258 h 6858000"/>
                <a:gd name="connsiteX4" fmla="*/ 6156889 w 6156889"/>
                <a:gd name="connsiteY4" fmla="*/ 430986 h 6858000"/>
                <a:gd name="connsiteX5" fmla="*/ 5996798 w 6156889"/>
                <a:gd name="connsiteY5" fmla="*/ 361212 h 6858000"/>
                <a:gd name="connsiteX6" fmla="*/ 5637513 w 6156889"/>
                <a:gd name="connsiteY6" fmla="*/ 243549 h 6858000"/>
                <a:gd name="connsiteX7" fmla="*/ 5269544 w 6156889"/>
                <a:gd name="connsiteY7" fmla="*/ 169380 h 6858000"/>
                <a:gd name="connsiteX8" fmla="*/ 4898545 w 6156889"/>
                <a:gd name="connsiteY8" fmla="*/ 136002 h 6858000"/>
                <a:gd name="connsiteX9" fmla="*/ 4736575 w 6156889"/>
                <a:gd name="connsiteY9" fmla="*/ 132591 h 6858000"/>
                <a:gd name="connsiteX10" fmla="*/ 4152501 w 6156889"/>
                <a:gd name="connsiteY10" fmla="*/ 177093 h 6858000"/>
                <a:gd name="connsiteX11" fmla="*/ 3785688 w 6156889"/>
                <a:gd name="connsiteY11" fmla="*/ 251263 h 6858000"/>
                <a:gd name="connsiteX12" fmla="*/ 3424793 w 6156889"/>
                <a:gd name="connsiteY12" fmla="*/ 356583 h 6858000"/>
                <a:gd name="connsiteX13" fmla="*/ 3073425 w 6156889"/>
                <a:gd name="connsiteY13" fmla="*/ 490979 h 6858000"/>
                <a:gd name="connsiteX14" fmla="*/ 2732162 w 6156889"/>
                <a:gd name="connsiteY14" fmla="*/ 653411 h 6858000"/>
                <a:gd name="connsiteX15" fmla="*/ 2083562 w 6156889"/>
                <a:gd name="connsiteY15" fmla="*/ 1054373 h 6858000"/>
                <a:gd name="connsiteX16" fmla="*/ 1930543 w 6156889"/>
                <a:gd name="connsiteY16" fmla="*/ 1169336 h 6858000"/>
                <a:gd name="connsiteX17" fmla="*/ 1867890 w 6156889"/>
                <a:gd name="connsiteY17" fmla="*/ 1218733 h 6858000"/>
                <a:gd name="connsiteX18" fmla="*/ 1855187 w 6156889"/>
                <a:gd name="connsiteY18" fmla="*/ 1228968 h 6858000"/>
                <a:gd name="connsiteX19" fmla="*/ 1781565 w 6156889"/>
                <a:gd name="connsiteY19" fmla="*/ 1289343 h 6858000"/>
                <a:gd name="connsiteX20" fmla="*/ 1495015 w 6156889"/>
                <a:gd name="connsiteY20" fmla="*/ 1547751 h 6858000"/>
                <a:gd name="connsiteX21" fmla="*/ 984708 w 6156889"/>
                <a:gd name="connsiteY21" fmla="*/ 2132951 h 6858000"/>
                <a:gd name="connsiteX22" fmla="*/ 767305 w 6156889"/>
                <a:gd name="connsiteY22" fmla="*/ 2459299 h 6858000"/>
                <a:gd name="connsiteX23" fmla="*/ 582382 w 6156889"/>
                <a:gd name="connsiteY23" fmla="*/ 2806859 h 6858000"/>
                <a:gd name="connsiteX24" fmla="*/ 541818 w 6156889"/>
                <a:gd name="connsiteY24" fmla="*/ 2895863 h 6858000"/>
                <a:gd name="connsiteX25" fmla="*/ 521896 w 6156889"/>
                <a:gd name="connsiteY25" fmla="*/ 2940364 h 6858000"/>
                <a:gd name="connsiteX26" fmla="*/ 503130 w 6156889"/>
                <a:gd name="connsiteY26" fmla="*/ 2985756 h 6858000"/>
                <a:gd name="connsiteX27" fmla="*/ 500243 w 6156889"/>
                <a:gd name="connsiteY27" fmla="*/ 2992728 h 6858000"/>
                <a:gd name="connsiteX28" fmla="*/ 467329 w 6156889"/>
                <a:gd name="connsiteY28" fmla="*/ 3077133 h 6858000"/>
                <a:gd name="connsiteX29" fmla="*/ 454626 w 6156889"/>
                <a:gd name="connsiteY29" fmla="*/ 3111399 h 6858000"/>
                <a:gd name="connsiteX30" fmla="*/ 433548 w 6156889"/>
                <a:gd name="connsiteY30" fmla="*/ 3170735 h 6858000"/>
                <a:gd name="connsiteX31" fmla="*/ 433548 w 6156889"/>
                <a:gd name="connsiteY31" fmla="*/ 3171477 h 6858000"/>
                <a:gd name="connsiteX32" fmla="*/ 323692 w 6156889"/>
                <a:gd name="connsiteY32" fmla="*/ 3552414 h 6858000"/>
                <a:gd name="connsiteX33" fmla="*/ 234768 w 6156889"/>
                <a:gd name="connsiteY33" fmla="*/ 4341877 h 6858000"/>
                <a:gd name="connsiteX34" fmla="*/ 273600 w 6156889"/>
                <a:gd name="connsiteY34" fmla="*/ 4733940 h 6858000"/>
                <a:gd name="connsiteX35" fmla="*/ 386489 w 6156889"/>
                <a:gd name="connsiteY35" fmla="*/ 5105974 h 6858000"/>
                <a:gd name="connsiteX36" fmla="*/ 413628 w 6156889"/>
                <a:gd name="connsiteY36" fmla="*/ 5168870 h 6858000"/>
                <a:gd name="connsiteX37" fmla="*/ 425176 w 6156889"/>
                <a:gd name="connsiteY37" fmla="*/ 5194384 h 6858000"/>
                <a:gd name="connsiteX38" fmla="*/ 435570 w 6156889"/>
                <a:gd name="connsiteY38" fmla="*/ 5215745 h 6858000"/>
                <a:gd name="connsiteX39" fmla="*/ 468194 w 6156889"/>
                <a:gd name="connsiteY39" fmla="*/ 5280867 h 6858000"/>
                <a:gd name="connsiteX40" fmla="*/ 564915 w 6156889"/>
                <a:gd name="connsiteY40" fmla="*/ 5450715 h 6858000"/>
                <a:gd name="connsiteX41" fmla="*/ 672174 w 6156889"/>
                <a:gd name="connsiteY41" fmla="*/ 5615521 h 6858000"/>
                <a:gd name="connsiteX42" fmla="*/ 787660 w 6156889"/>
                <a:gd name="connsiteY42" fmla="*/ 5777360 h 6858000"/>
                <a:gd name="connsiteX43" fmla="*/ 933894 w 6156889"/>
                <a:gd name="connsiteY43" fmla="*/ 5971536 h 6858000"/>
                <a:gd name="connsiteX44" fmla="*/ 1030614 w 6156889"/>
                <a:gd name="connsiteY44" fmla="*/ 6098961 h 6858000"/>
                <a:gd name="connsiteX45" fmla="*/ 1152885 w 6156889"/>
                <a:gd name="connsiteY45" fmla="*/ 6263172 h 6858000"/>
                <a:gd name="connsiteX46" fmla="*/ 1215248 w 6156889"/>
                <a:gd name="connsiteY46" fmla="*/ 6350397 h 6858000"/>
                <a:gd name="connsiteX47" fmla="*/ 1271259 w 6156889"/>
                <a:gd name="connsiteY47" fmla="*/ 6428720 h 6858000"/>
                <a:gd name="connsiteX48" fmla="*/ 1369279 w 6156889"/>
                <a:gd name="connsiteY48" fmla="*/ 6561483 h 6858000"/>
                <a:gd name="connsiteX49" fmla="*/ 1388190 w 6156889"/>
                <a:gd name="connsiteY49" fmla="*/ 6586701 h 6858000"/>
                <a:gd name="connsiteX50" fmla="*/ 1397717 w 6156889"/>
                <a:gd name="connsiteY50" fmla="*/ 6598865 h 6858000"/>
                <a:gd name="connsiteX51" fmla="*/ 1510605 w 6156889"/>
                <a:gd name="connsiteY51" fmla="*/ 6739342 h 6858000"/>
                <a:gd name="connsiteX52" fmla="*/ 1613307 w 6156889"/>
                <a:gd name="connsiteY52" fmla="*/ 6858000 h 6858000"/>
                <a:gd name="connsiteX53" fmla="*/ 916995 w 6156889"/>
                <a:gd name="connsiteY53" fmla="*/ 6858000 h 6858000"/>
                <a:gd name="connsiteX54" fmla="*/ 818055 w 6156889"/>
                <a:gd name="connsiteY54" fmla="*/ 6724213 h 6858000"/>
                <a:gd name="connsiteX55" fmla="*/ 590467 w 6156889"/>
                <a:gd name="connsiteY55" fmla="*/ 6365824 h 6858000"/>
                <a:gd name="connsiteX56" fmla="*/ 1 w 6156889"/>
                <a:gd name="connsiteY56" fmla="*/ 4123180 h 6858000"/>
                <a:gd name="connsiteX57" fmla="*/ 2644788 w 6156889"/>
                <a:gd name="connsiteY57" fmla="*/ 2137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156889" h="6858000">
                  <a:moveTo>
                    <a:pt x="2697511" y="0"/>
                  </a:moveTo>
                  <a:lnTo>
                    <a:pt x="6012777" y="0"/>
                  </a:lnTo>
                  <a:lnTo>
                    <a:pt x="6130331" y="54136"/>
                  </a:lnTo>
                  <a:lnTo>
                    <a:pt x="6156889" y="68258"/>
                  </a:lnTo>
                  <a:lnTo>
                    <a:pt x="6156889" y="430986"/>
                  </a:lnTo>
                  <a:lnTo>
                    <a:pt x="5996798" y="361212"/>
                  </a:lnTo>
                  <a:cubicBezTo>
                    <a:pt x="5879619" y="314469"/>
                    <a:pt x="5759632" y="275159"/>
                    <a:pt x="5637513" y="243549"/>
                  </a:cubicBezTo>
                  <a:cubicBezTo>
                    <a:pt x="5516267" y="211953"/>
                    <a:pt x="5393420" y="187194"/>
                    <a:pt x="5269544" y="169380"/>
                  </a:cubicBezTo>
                  <a:cubicBezTo>
                    <a:pt x="5146509" y="151850"/>
                    <a:pt x="5022677" y="140710"/>
                    <a:pt x="4898545" y="136002"/>
                  </a:cubicBezTo>
                  <a:cubicBezTo>
                    <a:pt x="4844843" y="133778"/>
                    <a:pt x="4790421" y="132591"/>
                    <a:pt x="4736575" y="132591"/>
                  </a:cubicBezTo>
                  <a:cubicBezTo>
                    <a:pt x="4541085" y="132750"/>
                    <a:pt x="4345869" y="147625"/>
                    <a:pt x="4152501" y="177093"/>
                  </a:cubicBezTo>
                  <a:cubicBezTo>
                    <a:pt x="4025611" y="197711"/>
                    <a:pt x="3902184" y="222484"/>
                    <a:pt x="3785688" y="251263"/>
                  </a:cubicBezTo>
                  <a:cubicBezTo>
                    <a:pt x="3659662" y="282414"/>
                    <a:pt x="3538548" y="318163"/>
                    <a:pt x="3424793" y="356583"/>
                  </a:cubicBezTo>
                  <a:cubicBezTo>
                    <a:pt x="3306130" y="396636"/>
                    <a:pt x="3188333" y="441582"/>
                    <a:pt x="3073425" y="490979"/>
                  </a:cubicBezTo>
                  <a:cubicBezTo>
                    <a:pt x="2958516" y="540376"/>
                    <a:pt x="2843751" y="595114"/>
                    <a:pt x="2732162" y="653411"/>
                  </a:cubicBezTo>
                  <a:cubicBezTo>
                    <a:pt x="2507123" y="771357"/>
                    <a:pt x="2290398" y="905336"/>
                    <a:pt x="2083562" y="1054373"/>
                  </a:cubicBezTo>
                  <a:cubicBezTo>
                    <a:pt x="2041265" y="1085080"/>
                    <a:pt x="1985686" y="1125874"/>
                    <a:pt x="1930543" y="1169336"/>
                  </a:cubicBezTo>
                  <a:cubicBezTo>
                    <a:pt x="1909611" y="1185209"/>
                    <a:pt x="1888390" y="1202268"/>
                    <a:pt x="1867890" y="1218733"/>
                  </a:cubicBezTo>
                  <a:lnTo>
                    <a:pt x="1855187" y="1228968"/>
                  </a:lnTo>
                  <a:cubicBezTo>
                    <a:pt x="1828481" y="1249736"/>
                    <a:pt x="1803074" y="1271097"/>
                    <a:pt x="1781565" y="1289343"/>
                  </a:cubicBezTo>
                  <a:cubicBezTo>
                    <a:pt x="1674740" y="1379238"/>
                    <a:pt x="1581630" y="1463791"/>
                    <a:pt x="1495015" y="1547751"/>
                  </a:cubicBezTo>
                  <a:cubicBezTo>
                    <a:pt x="1309115" y="1727642"/>
                    <a:pt x="1138401" y="1923407"/>
                    <a:pt x="984708" y="2132951"/>
                  </a:cubicBezTo>
                  <a:cubicBezTo>
                    <a:pt x="906322" y="2240646"/>
                    <a:pt x="833132" y="2350417"/>
                    <a:pt x="767305" y="2459299"/>
                  </a:cubicBezTo>
                  <a:cubicBezTo>
                    <a:pt x="693682" y="2584350"/>
                    <a:pt x="633197" y="2697681"/>
                    <a:pt x="582382" y="2806859"/>
                  </a:cubicBezTo>
                  <a:cubicBezTo>
                    <a:pt x="567369" y="2837564"/>
                    <a:pt x="553511" y="2868864"/>
                    <a:pt x="541818" y="2895863"/>
                  </a:cubicBezTo>
                  <a:lnTo>
                    <a:pt x="521896" y="2940364"/>
                  </a:lnTo>
                  <a:lnTo>
                    <a:pt x="503130" y="2985756"/>
                  </a:lnTo>
                  <a:lnTo>
                    <a:pt x="500243" y="2992728"/>
                  </a:lnTo>
                  <a:cubicBezTo>
                    <a:pt x="488550" y="3021655"/>
                    <a:pt x="477433" y="3049097"/>
                    <a:pt x="467329" y="3077133"/>
                  </a:cubicBezTo>
                  <a:cubicBezTo>
                    <a:pt x="463143" y="3088555"/>
                    <a:pt x="458955" y="3099978"/>
                    <a:pt x="454626" y="3111399"/>
                  </a:cubicBezTo>
                  <a:cubicBezTo>
                    <a:pt x="447119" y="3132315"/>
                    <a:pt x="439900" y="3151302"/>
                    <a:pt x="433548" y="3170735"/>
                  </a:cubicBezTo>
                  <a:lnTo>
                    <a:pt x="433548" y="3171477"/>
                  </a:lnTo>
                  <a:cubicBezTo>
                    <a:pt x="389714" y="3296142"/>
                    <a:pt x="353032" y="3423342"/>
                    <a:pt x="323692" y="3552414"/>
                  </a:cubicBezTo>
                  <a:cubicBezTo>
                    <a:pt x="264660" y="3811192"/>
                    <a:pt x="234820" y="4076083"/>
                    <a:pt x="234768" y="4341877"/>
                  </a:cubicBezTo>
                  <a:cubicBezTo>
                    <a:pt x="235675" y="4473528"/>
                    <a:pt x="248676" y="4604795"/>
                    <a:pt x="273600" y="4733940"/>
                  </a:cubicBezTo>
                  <a:cubicBezTo>
                    <a:pt x="298849" y="4861570"/>
                    <a:pt x="336674" y="4986220"/>
                    <a:pt x="386489" y="5105974"/>
                  </a:cubicBezTo>
                  <a:cubicBezTo>
                    <a:pt x="394716" y="5126742"/>
                    <a:pt x="403955" y="5147213"/>
                    <a:pt x="413628" y="5168870"/>
                  </a:cubicBezTo>
                  <a:cubicBezTo>
                    <a:pt x="417526" y="5177327"/>
                    <a:pt x="421423" y="5185781"/>
                    <a:pt x="425176" y="5194384"/>
                  </a:cubicBezTo>
                  <a:lnTo>
                    <a:pt x="435570" y="5215745"/>
                  </a:lnTo>
                  <a:cubicBezTo>
                    <a:pt x="446542" y="5238442"/>
                    <a:pt x="456936" y="5259803"/>
                    <a:pt x="468194" y="5280867"/>
                  </a:cubicBezTo>
                  <a:cubicBezTo>
                    <a:pt x="494035" y="5332043"/>
                    <a:pt x="523773" y="5383816"/>
                    <a:pt x="564915" y="5450715"/>
                  </a:cubicBezTo>
                  <a:cubicBezTo>
                    <a:pt x="597108" y="5503526"/>
                    <a:pt x="631176" y="5554998"/>
                    <a:pt x="672174" y="5615521"/>
                  </a:cubicBezTo>
                  <a:cubicBezTo>
                    <a:pt x="710284" y="5671296"/>
                    <a:pt x="750127" y="5726035"/>
                    <a:pt x="787660" y="5777360"/>
                  </a:cubicBezTo>
                  <a:cubicBezTo>
                    <a:pt x="835442" y="5842333"/>
                    <a:pt x="885534" y="5908046"/>
                    <a:pt x="933894" y="5971536"/>
                  </a:cubicBezTo>
                  <a:cubicBezTo>
                    <a:pt x="965654" y="6013219"/>
                    <a:pt x="996978" y="6054311"/>
                    <a:pt x="1030614" y="6098961"/>
                  </a:cubicBezTo>
                  <a:cubicBezTo>
                    <a:pt x="1064250" y="6143611"/>
                    <a:pt x="1108567" y="6202502"/>
                    <a:pt x="1152885" y="6263172"/>
                  </a:cubicBezTo>
                  <a:cubicBezTo>
                    <a:pt x="1173816" y="6291949"/>
                    <a:pt x="1195904" y="6322954"/>
                    <a:pt x="1215248" y="6350397"/>
                  </a:cubicBezTo>
                  <a:cubicBezTo>
                    <a:pt x="1234593" y="6377839"/>
                    <a:pt x="1252925" y="6403651"/>
                    <a:pt x="1271259" y="6428720"/>
                  </a:cubicBezTo>
                  <a:cubicBezTo>
                    <a:pt x="1302873" y="6473517"/>
                    <a:pt x="1336653" y="6518317"/>
                    <a:pt x="1369279" y="6561483"/>
                  </a:cubicBezTo>
                  <a:lnTo>
                    <a:pt x="1388190" y="6586701"/>
                  </a:lnTo>
                  <a:lnTo>
                    <a:pt x="1397717" y="6598865"/>
                  </a:lnTo>
                  <a:cubicBezTo>
                    <a:pt x="1434238" y="6645443"/>
                    <a:pt x="1472061" y="6693653"/>
                    <a:pt x="1510605" y="6739342"/>
                  </a:cubicBezTo>
                  <a:lnTo>
                    <a:pt x="1613307" y="6858000"/>
                  </a:lnTo>
                  <a:lnTo>
                    <a:pt x="916995" y="6858000"/>
                  </a:lnTo>
                  <a:lnTo>
                    <a:pt x="818055" y="6724213"/>
                  </a:lnTo>
                  <a:cubicBezTo>
                    <a:pt x="736876" y="6608833"/>
                    <a:pt x="660902" y="6489255"/>
                    <a:pt x="590467" y="6365824"/>
                  </a:cubicBezTo>
                  <a:cubicBezTo>
                    <a:pt x="203909" y="5685167"/>
                    <a:pt x="149" y="4911263"/>
                    <a:pt x="1" y="4123180"/>
                  </a:cubicBezTo>
                  <a:cubicBezTo>
                    <a:pt x="-341" y="2279490"/>
                    <a:pt x="1090234" y="697390"/>
                    <a:pt x="2644788" y="2137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E71C69F-3D46-48FF-B803-2C3641CA3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0456" y="-12663"/>
              <a:ext cx="6421544" cy="6858000"/>
            </a:xfrm>
            <a:custGeom>
              <a:avLst/>
              <a:gdLst>
                <a:gd name="connsiteX0" fmla="*/ 6209767 w 6421544"/>
                <a:gd name="connsiteY0" fmla="*/ 0 h 6858000"/>
                <a:gd name="connsiteX1" fmla="*/ 6421544 w 6421544"/>
                <a:gd name="connsiteY1" fmla="*/ 0 h 6858000"/>
                <a:gd name="connsiteX2" fmla="*/ 6421544 w 6421544"/>
                <a:gd name="connsiteY2" fmla="*/ 85748 h 6858000"/>
                <a:gd name="connsiteX3" fmla="*/ 6399563 w 6421544"/>
                <a:gd name="connsiteY3" fmla="*/ 75695 h 6858000"/>
                <a:gd name="connsiteX4" fmla="*/ 0 w 6421544"/>
                <a:gd name="connsiteY4" fmla="*/ 0 h 6858000"/>
                <a:gd name="connsiteX5" fmla="*/ 3188107 w 6421544"/>
                <a:gd name="connsiteY5" fmla="*/ 0 h 6858000"/>
                <a:gd name="connsiteX6" fmla="*/ 2888485 w 6421544"/>
                <a:gd name="connsiteY6" fmla="*/ 124347 h 6858000"/>
                <a:gd name="connsiteX7" fmla="*/ 329300 w 6421544"/>
                <a:gd name="connsiteY7" fmla="*/ 4148123 h 6858000"/>
                <a:gd name="connsiteX8" fmla="*/ 1105238 w 6421544"/>
                <a:gd name="connsiteY8" fmla="*/ 6663148 h 6858000"/>
                <a:gd name="connsiteX9" fmla="*/ 1251097 w 6421544"/>
                <a:gd name="connsiteY9" fmla="*/ 6858000 h 6858000"/>
                <a:gd name="connsiteX10" fmla="*/ 0 w 6421544"/>
                <a:gd name="connsiteY1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1544" h="6858000">
                  <a:moveTo>
                    <a:pt x="6209767" y="0"/>
                  </a:moveTo>
                  <a:lnTo>
                    <a:pt x="6421544" y="0"/>
                  </a:lnTo>
                  <a:lnTo>
                    <a:pt x="6421544" y="85748"/>
                  </a:lnTo>
                  <a:lnTo>
                    <a:pt x="6399563" y="75695"/>
                  </a:lnTo>
                  <a:close/>
                  <a:moveTo>
                    <a:pt x="0" y="0"/>
                  </a:moveTo>
                  <a:lnTo>
                    <a:pt x="3188107" y="0"/>
                  </a:lnTo>
                  <a:lnTo>
                    <a:pt x="2888485" y="124347"/>
                  </a:lnTo>
                  <a:cubicBezTo>
                    <a:pt x="1378729" y="820423"/>
                    <a:pt x="329300" y="2360309"/>
                    <a:pt x="329300" y="4148123"/>
                  </a:cubicBezTo>
                  <a:cubicBezTo>
                    <a:pt x="329300" y="5082555"/>
                    <a:pt x="615984" y="5949257"/>
                    <a:pt x="1105238" y="6663148"/>
                  </a:cubicBezTo>
                  <a:lnTo>
                    <a:pt x="1251097" y="6858000"/>
                  </a:ln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31B2DA-847C-4B93-A574-60DE71A27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008" y="2003952"/>
            <a:ext cx="6485639" cy="1644592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>
                <a:latin typeface="+mn-lt"/>
              </a:rPr>
              <a:t>How On-demand Food Delivery Impacts Traffic Network During Pandemic?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807753-C8F8-49C5-ABA3-2C888FEB41C1}"/>
              </a:ext>
            </a:extLst>
          </p:cNvPr>
          <p:cNvSpPr/>
          <p:nvPr/>
        </p:nvSpPr>
        <p:spPr>
          <a:xfrm>
            <a:off x="184008" y="4467353"/>
            <a:ext cx="6597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Peng Hao, Haishan Liu, Yejia Liao, Kanok Boriboonsomsin, Matthew Barth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Center for Environmental Research &amp; Technology, University of California, Riverside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Conference on Sustainability and Emerging Transportation Technology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17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7"/>
    </mc:Choice>
    <mc:Fallback xmlns="">
      <p:transition spd="slow" advTm="128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</a:rPr>
              <a:t>Change of ODFD Penetration due to Pandemic</a:t>
            </a:r>
            <a:endParaRPr lang="en-US" sz="3600" b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D6F61631-83DF-296F-D58E-9F1D5C3D8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60" y="1309282"/>
            <a:ext cx="8129940" cy="54401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AF2E23-1EC3-B212-7DC8-C540DF5ADF3B}"/>
              </a:ext>
            </a:extLst>
          </p:cNvPr>
          <p:cNvSpPr txBox="1"/>
          <p:nvPr/>
        </p:nvSpPr>
        <p:spPr>
          <a:xfrm>
            <a:off x="4527396" y="5868014"/>
            <a:ext cx="7114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1800" dirty="0"/>
              <a:t>Meanwhile. the total eat-out demand decreases by 34% in the pandemic</a:t>
            </a:r>
          </a:p>
        </p:txBody>
      </p:sp>
    </p:spTree>
    <p:extLst>
      <p:ext uri="{BB962C8B-B14F-4D97-AF65-F5344CB8AC3E}">
        <p14:creationId xmlns:p14="http://schemas.microsoft.com/office/powerpoint/2010/main" val="29986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</a:rPr>
              <a:t>Results (Pre-Covid)</a:t>
            </a:r>
            <a:endParaRPr lang="en-US" sz="3600" b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E07BB-D856-3E45-EAA1-661AC85F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278" y="1457470"/>
            <a:ext cx="8609076" cy="2859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39D36-4D2C-9696-713A-D99860356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278" y="4316494"/>
            <a:ext cx="8609076" cy="2090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9711CD-7F0E-872D-D52A-C053D3653B49}"/>
              </a:ext>
            </a:extLst>
          </p:cNvPr>
          <p:cNvSpPr txBox="1"/>
          <p:nvPr/>
        </p:nvSpPr>
        <p:spPr>
          <a:xfrm>
            <a:off x="5621661" y="741232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One restaurant in one trip          Multiple restaurants in one trip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34A9FA-2A04-4DE3-86C8-0728827FDCAF}"/>
              </a:ext>
            </a:extLst>
          </p:cNvPr>
          <p:cNvCxnSpPr/>
          <p:nvPr/>
        </p:nvCxnSpPr>
        <p:spPr>
          <a:xfrm flipH="1" flipV="1">
            <a:off x="7870371" y="1110564"/>
            <a:ext cx="152400" cy="387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8418653-7CE3-1770-08FF-6A0501C0D85B}"/>
              </a:ext>
            </a:extLst>
          </p:cNvPr>
          <p:cNvCxnSpPr>
            <a:cxnSpLocks/>
          </p:cNvCxnSpPr>
          <p:nvPr/>
        </p:nvCxnSpPr>
        <p:spPr>
          <a:xfrm flipV="1">
            <a:off x="10006049" y="1138191"/>
            <a:ext cx="202673" cy="347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4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</a:rPr>
              <a:t>Results (During-Covid)</a:t>
            </a:r>
            <a:endParaRPr lang="en-US" sz="3600" b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6589F-C6EE-E092-C341-C8EF0D72D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147" y="1458043"/>
            <a:ext cx="8609076" cy="285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FAC74-A224-558B-0178-F9C4EE629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147" y="4315356"/>
            <a:ext cx="8609076" cy="20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</a:rPr>
              <a:t>Results (Pre-Covid Vs. During-Covid Vs. Future)</a:t>
            </a:r>
            <a:endParaRPr lang="en-US" sz="3600" b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组合 19">
            <a:extLst>
              <a:ext uri="{FF2B5EF4-FFF2-40B4-BE49-F238E27FC236}">
                <a16:creationId xmlns:a16="http://schemas.microsoft.com/office/drawing/2014/main" id="{1BE71A3F-1E36-C43C-0A84-C4F8BED2C811}"/>
              </a:ext>
            </a:extLst>
          </p:cNvPr>
          <p:cNvGrpSpPr/>
          <p:nvPr/>
        </p:nvGrpSpPr>
        <p:grpSpPr>
          <a:xfrm>
            <a:off x="554585" y="1986363"/>
            <a:ext cx="11310066" cy="3914871"/>
            <a:chOff x="45244" y="681037"/>
            <a:chExt cx="8657620" cy="2981326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DB9809E8-91EC-31BF-0A55-529A955F9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4" y="681037"/>
              <a:ext cx="8186738" cy="298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5">
              <a:extLst>
                <a:ext uri="{FF2B5EF4-FFF2-40B4-BE49-F238E27FC236}">
                  <a16:creationId xmlns:a16="http://schemas.microsoft.com/office/drawing/2014/main" id="{FA5EDC79-9A1D-3A26-EAF8-7AF9B0592B62}"/>
                </a:ext>
              </a:extLst>
            </p:cNvPr>
            <p:cNvSpPr txBox="1"/>
            <p:nvPr/>
          </p:nvSpPr>
          <p:spPr>
            <a:xfrm>
              <a:off x="1514473" y="3071814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45.10%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9AEB79CD-1A4A-3EE7-A85E-C71B4D0F74F9}"/>
                </a:ext>
              </a:extLst>
            </p:cNvPr>
            <p:cNvSpPr txBox="1"/>
            <p:nvPr/>
          </p:nvSpPr>
          <p:spPr>
            <a:xfrm>
              <a:off x="2614610" y="3071814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45.00%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45BE1E58-959D-2278-3D2C-DC5F21A92E79}"/>
                </a:ext>
              </a:extLst>
            </p:cNvPr>
            <p:cNvSpPr txBox="1"/>
            <p:nvPr/>
          </p:nvSpPr>
          <p:spPr>
            <a:xfrm>
              <a:off x="3714747" y="3104378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45.00%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8D0D134D-60E4-513D-0DCD-7418DBCBD225}"/>
                </a:ext>
              </a:extLst>
            </p:cNvPr>
            <p:cNvSpPr txBox="1"/>
            <p:nvPr/>
          </p:nvSpPr>
          <p:spPr>
            <a:xfrm>
              <a:off x="4814884" y="3104378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45.05%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9">
              <a:extLst>
                <a:ext uri="{FF2B5EF4-FFF2-40B4-BE49-F238E27FC236}">
                  <a16:creationId xmlns:a16="http://schemas.microsoft.com/office/drawing/2014/main" id="{7B5470E6-3F06-C100-73F0-077EA5BEFC90}"/>
                </a:ext>
              </a:extLst>
            </p:cNvPr>
            <p:cNvSpPr txBox="1"/>
            <p:nvPr/>
          </p:nvSpPr>
          <p:spPr>
            <a:xfrm>
              <a:off x="5951337" y="3109303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45.02%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10">
              <a:extLst>
                <a:ext uri="{FF2B5EF4-FFF2-40B4-BE49-F238E27FC236}">
                  <a16:creationId xmlns:a16="http://schemas.microsoft.com/office/drawing/2014/main" id="{36B25B22-574F-9132-650C-862B49D617DE}"/>
                </a:ext>
              </a:extLst>
            </p:cNvPr>
            <p:cNvSpPr txBox="1"/>
            <p:nvPr/>
          </p:nvSpPr>
          <p:spPr>
            <a:xfrm>
              <a:off x="7054151" y="3085411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45.08%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11">
              <a:extLst>
                <a:ext uri="{FF2B5EF4-FFF2-40B4-BE49-F238E27FC236}">
                  <a16:creationId xmlns:a16="http://schemas.microsoft.com/office/drawing/2014/main" id="{B18A99F9-3913-BD4C-AF6A-01A97F06C47B}"/>
                </a:ext>
              </a:extLst>
            </p:cNvPr>
            <p:cNvSpPr txBox="1"/>
            <p:nvPr/>
          </p:nvSpPr>
          <p:spPr>
            <a:xfrm>
              <a:off x="7074089" y="3366032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42.89%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12">
              <a:extLst>
                <a:ext uri="{FF2B5EF4-FFF2-40B4-BE49-F238E27FC236}">
                  <a16:creationId xmlns:a16="http://schemas.microsoft.com/office/drawing/2014/main" id="{E246AA2B-31A4-8BDA-16B8-E18072098BEE}"/>
                </a:ext>
              </a:extLst>
            </p:cNvPr>
            <p:cNvSpPr txBox="1"/>
            <p:nvPr/>
          </p:nvSpPr>
          <p:spPr>
            <a:xfrm>
              <a:off x="5937636" y="3372982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42.89%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90EB17DB-6045-DA02-0811-89720D1F4A18}"/>
                </a:ext>
              </a:extLst>
            </p:cNvPr>
            <p:cNvSpPr txBox="1"/>
            <p:nvPr/>
          </p:nvSpPr>
          <p:spPr>
            <a:xfrm>
              <a:off x="4819341" y="3365364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42.89%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15">
              <a:extLst>
                <a:ext uri="{FF2B5EF4-FFF2-40B4-BE49-F238E27FC236}">
                  <a16:creationId xmlns:a16="http://schemas.microsoft.com/office/drawing/2014/main" id="{BB03C3D2-5B3C-19A6-ADFC-A07E41CBC6DE}"/>
                </a:ext>
              </a:extLst>
            </p:cNvPr>
            <p:cNvSpPr txBox="1"/>
            <p:nvPr/>
          </p:nvSpPr>
          <p:spPr>
            <a:xfrm>
              <a:off x="3714747" y="3376614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42.88%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16">
              <a:extLst>
                <a:ext uri="{FF2B5EF4-FFF2-40B4-BE49-F238E27FC236}">
                  <a16:creationId xmlns:a16="http://schemas.microsoft.com/office/drawing/2014/main" id="{039C6278-D16C-E904-0C60-BE6AA614CCD4}"/>
                </a:ext>
              </a:extLst>
            </p:cNvPr>
            <p:cNvSpPr txBox="1"/>
            <p:nvPr/>
          </p:nvSpPr>
          <p:spPr>
            <a:xfrm>
              <a:off x="2603303" y="3380604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42.88%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17">
              <a:extLst>
                <a:ext uri="{FF2B5EF4-FFF2-40B4-BE49-F238E27FC236}">
                  <a16:creationId xmlns:a16="http://schemas.microsoft.com/office/drawing/2014/main" id="{B524DA88-484E-863F-FEE1-3C1AA45A3631}"/>
                </a:ext>
              </a:extLst>
            </p:cNvPr>
            <p:cNvSpPr txBox="1"/>
            <p:nvPr/>
          </p:nvSpPr>
          <p:spPr>
            <a:xfrm>
              <a:off x="1471307" y="3390457"/>
              <a:ext cx="1628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42.88%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8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An Example on the VMT Saving from ODFD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组合 13">
            <a:extLst>
              <a:ext uri="{FF2B5EF4-FFF2-40B4-BE49-F238E27FC236}">
                <a16:creationId xmlns:a16="http://schemas.microsoft.com/office/drawing/2014/main" id="{ADF822CD-0648-7B48-9AC0-7089A110B76A}"/>
              </a:ext>
            </a:extLst>
          </p:cNvPr>
          <p:cNvGrpSpPr/>
          <p:nvPr/>
        </p:nvGrpSpPr>
        <p:grpSpPr>
          <a:xfrm>
            <a:off x="5731241" y="3245959"/>
            <a:ext cx="6100417" cy="3133207"/>
            <a:chOff x="136940" y="302479"/>
            <a:chExt cx="6100417" cy="3133207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BA033A31-CBE1-D8A3-BB46-6B9347079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40" y="302479"/>
              <a:ext cx="6100417" cy="3133207"/>
            </a:xfrm>
            <a:prstGeom prst="rect">
              <a:avLst/>
            </a:prstGeom>
          </p:spPr>
        </p:pic>
        <p:pic>
          <p:nvPicPr>
            <p:cNvPr id="15" name="Picture 2" descr="Car driver - icon by Adioma">
              <a:extLst>
                <a:ext uri="{FF2B5EF4-FFF2-40B4-BE49-F238E27FC236}">
                  <a16:creationId xmlns:a16="http://schemas.microsoft.com/office/drawing/2014/main" id="{3ABDD668-7D05-BD85-9B87-609E48C6A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533" y="2573132"/>
              <a:ext cx="425589" cy="261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12">
              <a:extLst>
                <a:ext uri="{FF2B5EF4-FFF2-40B4-BE49-F238E27FC236}">
                  <a16:creationId xmlns:a16="http://schemas.microsoft.com/office/drawing/2014/main" id="{E3A92778-07BB-5C4A-8720-FB4889E7E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27185" y="3093235"/>
              <a:ext cx="217931" cy="175636"/>
            </a:xfrm>
            <a:prstGeom prst="rect">
              <a:avLst/>
            </a:prstGeom>
          </p:spPr>
        </p:pic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id="{71C21F44-0D7B-9B16-DFDA-7920E37CC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49739" y="2164704"/>
              <a:ext cx="187568" cy="189766"/>
            </a:xfrm>
            <a:prstGeom prst="rect">
              <a:avLst/>
            </a:prstGeom>
          </p:spPr>
        </p:pic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id="{965E9FB0-F90B-A378-8A29-E260FA91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06495" y="1630725"/>
              <a:ext cx="187568" cy="189766"/>
            </a:xfrm>
            <a:prstGeom prst="rect">
              <a:avLst/>
            </a:prstGeom>
          </p:spPr>
        </p:pic>
        <p:pic>
          <p:nvPicPr>
            <p:cNvPr id="20" name="图片 16">
              <a:extLst>
                <a:ext uri="{FF2B5EF4-FFF2-40B4-BE49-F238E27FC236}">
                  <a16:creationId xmlns:a16="http://schemas.microsoft.com/office/drawing/2014/main" id="{07A95E32-5C3C-7AD7-4444-4A6F4BFB4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208696" y="1584433"/>
              <a:ext cx="187568" cy="189766"/>
            </a:xfrm>
            <a:prstGeom prst="rect">
              <a:avLst/>
            </a:prstGeom>
          </p:spPr>
        </p:pic>
        <p:pic>
          <p:nvPicPr>
            <p:cNvPr id="21" name="图片 17">
              <a:extLst>
                <a:ext uri="{FF2B5EF4-FFF2-40B4-BE49-F238E27FC236}">
                  <a16:creationId xmlns:a16="http://schemas.microsoft.com/office/drawing/2014/main" id="{BD7ACA11-FCDA-126B-3FA7-3842B956C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044773" y="1820491"/>
              <a:ext cx="187568" cy="189766"/>
            </a:xfrm>
            <a:prstGeom prst="rect">
              <a:avLst/>
            </a:prstGeom>
          </p:spPr>
        </p:pic>
        <p:pic>
          <p:nvPicPr>
            <p:cNvPr id="22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F569D1BF-A441-775B-160C-5544617C16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5508487" y="1543982"/>
              <a:ext cx="257323" cy="276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8A3E50F6-725D-A6E9-E709-00990428E5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4137102" y="611912"/>
              <a:ext cx="269029" cy="289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5EC09E36-DAE4-D592-F2A1-83F1AB151C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3507410" y="669370"/>
              <a:ext cx="269030" cy="28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1861A705-F3AA-9A36-A0F9-9966B0004C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3149601" y="669371"/>
              <a:ext cx="269029" cy="289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D70D1D23-938F-A255-6155-B3321C1EA3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2156110" y="1915374"/>
              <a:ext cx="243727" cy="261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9B262A59-E432-5E4F-8FA1-69C1DB1294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1381031" y="1991446"/>
              <a:ext cx="243728" cy="261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组合 18">
            <a:extLst>
              <a:ext uri="{FF2B5EF4-FFF2-40B4-BE49-F238E27FC236}">
                <a16:creationId xmlns:a16="http://schemas.microsoft.com/office/drawing/2014/main" id="{D7525234-BE85-4963-4DAE-FBF1F9AE9FCF}"/>
              </a:ext>
            </a:extLst>
          </p:cNvPr>
          <p:cNvGrpSpPr/>
          <p:nvPr/>
        </p:nvGrpSpPr>
        <p:grpSpPr>
          <a:xfrm>
            <a:off x="360342" y="1408900"/>
            <a:ext cx="6100417" cy="3241168"/>
            <a:chOff x="136939" y="3509505"/>
            <a:chExt cx="6100417" cy="3241168"/>
          </a:xfrm>
        </p:grpSpPr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CF51C12-303E-E2CA-091F-9C5F7B1A6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945" t="6504" r="16819" b="7115"/>
            <a:stretch/>
          </p:blipFill>
          <p:spPr>
            <a:xfrm>
              <a:off x="136939" y="3509505"/>
              <a:ext cx="6100417" cy="3241168"/>
            </a:xfrm>
            <a:prstGeom prst="rect">
              <a:avLst/>
            </a:prstGeom>
          </p:spPr>
        </p:pic>
        <p:pic>
          <p:nvPicPr>
            <p:cNvPr id="30" name="图片 25">
              <a:extLst>
                <a:ext uri="{FF2B5EF4-FFF2-40B4-BE49-F238E27FC236}">
                  <a16:creationId xmlns:a16="http://schemas.microsoft.com/office/drawing/2014/main" id="{96BCBFEC-C999-63EE-383D-E21B12745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5117" y="6445086"/>
              <a:ext cx="274057" cy="220869"/>
            </a:xfrm>
            <a:prstGeom prst="rect">
              <a:avLst/>
            </a:prstGeom>
          </p:spPr>
        </p:pic>
        <p:pic>
          <p:nvPicPr>
            <p:cNvPr id="31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1FB7B015-F8A4-FDD1-3D61-A82B89722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3564836" y="3974856"/>
              <a:ext cx="292613" cy="314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01EC8771-A066-374D-8A90-2940985D2F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4271617" y="4032280"/>
              <a:ext cx="292614" cy="314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B892A111-EB7B-4A66-934D-DE93992BD6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3180524" y="3990897"/>
              <a:ext cx="292613" cy="314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747145C1-CE71-C5B4-E233-E9A0EA355E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5353943" y="4731988"/>
              <a:ext cx="327938" cy="352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318385AE-36B7-1A1E-1F12-DC90CC1FBE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1501913" y="5440625"/>
              <a:ext cx="269884" cy="29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Food delivery line icon meal order at home sign Vector Image">
              <a:extLst>
                <a:ext uri="{FF2B5EF4-FFF2-40B4-BE49-F238E27FC236}">
                  <a16:creationId xmlns:a16="http://schemas.microsoft.com/office/drawing/2014/main" id="{88755847-2E72-C8A1-94D5-545D50ECB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3913" r="22078" b="18325"/>
            <a:stretch/>
          </p:blipFill>
          <p:spPr bwMode="auto">
            <a:xfrm>
              <a:off x="1963613" y="5210743"/>
              <a:ext cx="269884" cy="29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6F0138DF-8060-0286-6FEA-EBF350E3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06494" y="5100309"/>
              <a:ext cx="274057" cy="220869"/>
            </a:xfrm>
            <a:prstGeom prst="rect">
              <a:avLst/>
            </a:prstGeom>
          </p:spPr>
        </p:pic>
        <p:pic>
          <p:nvPicPr>
            <p:cNvPr id="38" name="图片 33">
              <a:extLst>
                <a:ext uri="{FF2B5EF4-FFF2-40B4-BE49-F238E27FC236}">
                  <a16:creationId xmlns:a16="http://schemas.microsoft.com/office/drawing/2014/main" id="{BAFE23A0-F480-DC71-E83C-598F5C14C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00278" y="5620199"/>
              <a:ext cx="274057" cy="220869"/>
            </a:xfrm>
            <a:prstGeom prst="rect">
              <a:avLst/>
            </a:prstGeom>
          </p:spPr>
        </p:pic>
        <p:pic>
          <p:nvPicPr>
            <p:cNvPr id="39" name="图片 34">
              <a:extLst>
                <a:ext uri="{FF2B5EF4-FFF2-40B4-BE49-F238E27FC236}">
                  <a16:creationId xmlns:a16="http://schemas.microsoft.com/office/drawing/2014/main" id="{18E1E7F6-CC36-3359-4761-6542CD326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259235" y="4873244"/>
              <a:ext cx="274057" cy="220869"/>
            </a:xfrm>
            <a:prstGeom prst="rect">
              <a:avLst/>
            </a:prstGeom>
          </p:spPr>
        </p:pic>
        <p:pic>
          <p:nvPicPr>
            <p:cNvPr id="40" name="图片 35">
              <a:extLst>
                <a:ext uri="{FF2B5EF4-FFF2-40B4-BE49-F238E27FC236}">
                  <a16:creationId xmlns:a16="http://schemas.microsoft.com/office/drawing/2014/main" id="{9771624F-F19E-7B81-E586-7B91F710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879530" y="5399330"/>
              <a:ext cx="274057" cy="220869"/>
            </a:xfrm>
            <a:prstGeom prst="rect">
              <a:avLst/>
            </a:prstGeom>
          </p:spPr>
        </p:pic>
      </p:grpSp>
      <p:sp>
        <p:nvSpPr>
          <p:cNvPr id="4" name="Arrow: Down 3">
            <a:extLst>
              <a:ext uri="{FF2B5EF4-FFF2-40B4-BE49-F238E27FC236}">
                <a16:creationId xmlns:a16="http://schemas.microsoft.com/office/drawing/2014/main" id="{3C76CC82-BE77-BA04-16A4-F4553ACC5C1D}"/>
              </a:ext>
            </a:extLst>
          </p:cNvPr>
          <p:cNvSpPr/>
          <p:nvPr/>
        </p:nvSpPr>
        <p:spPr>
          <a:xfrm rot="18904749">
            <a:off x="5666349" y="3440858"/>
            <a:ext cx="647232" cy="112404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AD9AF-68C5-407B-B678-4F4DD6FAE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200" dirty="0"/>
              <a:t>A PDPTW model was constructed to formulate the on-demand food delivery problem and the ALNS algorithm was used to solve the problem efficiently.</a:t>
            </a:r>
          </a:p>
          <a:p>
            <a:r>
              <a:rPr lang="en-US" sz="2200" dirty="0"/>
              <a:t>A well-calibrated CEMDAP model was used to generate realistic ODFD demand.</a:t>
            </a:r>
          </a:p>
          <a:p>
            <a:r>
              <a:rPr lang="en-US" sz="2200" dirty="0"/>
              <a:t>Multiple scenarios were simulated to evaluate the urban traffic and environmental impact of on-demand food delivery services before and during COVID. </a:t>
            </a:r>
          </a:p>
          <a:p>
            <a:r>
              <a:rPr lang="en-US" sz="2200" dirty="0"/>
              <a:t>ODFD is a more efficient way to decrease the VMT and emissions.</a:t>
            </a:r>
          </a:p>
          <a:p>
            <a:r>
              <a:rPr lang="en-US" sz="2200" dirty="0"/>
              <a:t>During pandemic, the total travel distance incurred by eat out demand decreased by 34% compared with the pre-COVID period, but the penetration of ODFD increased by 4%.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Questions or Comments ?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Peng Hao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Center for Environmental Research &amp; Technology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California, Riverside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haop@cert.ucr.edu</a:t>
            </a:r>
          </a:p>
        </p:txBody>
      </p:sp>
    </p:spTree>
    <p:extLst>
      <p:ext uri="{BB962C8B-B14F-4D97-AF65-F5344CB8AC3E}">
        <p14:creationId xmlns:p14="http://schemas.microsoft.com/office/powerpoint/2010/main" val="18551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9"/>
    </mc:Choice>
    <mc:Fallback xmlns="">
      <p:transition spd="slow" advTm="116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AD9AF-68C5-407B-B678-4F4DD6FAE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200" dirty="0"/>
              <a:t>On-demand delivery services, also known as shared delivery, third party delivery, door-to-door delivery or peer-to-peer (P2P) delivery, is a service that any qualified driver registered in the delivery platform can deliver groceries, cooked food or other goods with their private vehicles.</a:t>
            </a:r>
          </a:p>
          <a:p>
            <a:r>
              <a:rPr lang="en-US" sz="2200" dirty="0"/>
              <a:t>On-demand food delivery (ODFD) platforms have gained prevalence around the world because they benefit both consumers and restaurants by providing contactless, efficient, and handy  services, especially during the </a:t>
            </a:r>
            <a:r>
              <a:rPr lang="en-US" altLang="zh-CN" sz="2200" dirty="0"/>
              <a:t>COVID-19 pandemic.</a:t>
            </a:r>
            <a:r>
              <a:rPr lang="en-US" sz="2200" dirty="0"/>
              <a:t> </a:t>
            </a:r>
          </a:p>
          <a:p>
            <a:r>
              <a:rPr lang="en-US" sz="2200" dirty="0"/>
              <a:t>There is great uncertainty regarding how the fast-growing ODFD services reshape the traffic network and urban environment, considering the short-term and long-term impact of the pandemic.</a:t>
            </a:r>
          </a:p>
          <a:p>
            <a:r>
              <a:rPr lang="en-US" sz="2200" dirty="0"/>
              <a:t>Lack of public data on the operation of ODFD companies makes it challenging to quantify the impact on the real-world transportation network. 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Objectives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0A77500E-7D86-7C7E-38B9-829E729EBB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7366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14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Basics of On-Demand Food Delivery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图形用户界面&#10;&#10;低可信度描述已自动生成">
            <a:extLst>
              <a:ext uri="{FF2B5EF4-FFF2-40B4-BE49-F238E27FC236}">
                <a16:creationId xmlns:a16="http://schemas.microsoft.com/office/drawing/2014/main" id="{6B34F939-A947-E23E-14B2-8AAF40634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/>
        </p:blipFill>
        <p:spPr bwMode="auto">
          <a:xfrm>
            <a:off x="7641397" y="3469861"/>
            <a:ext cx="3630768" cy="2551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8" descr="图表&#10;&#10;低可信度描述已自动生成">
            <a:extLst>
              <a:ext uri="{FF2B5EF4-FFF2-40B4-BE49-F238E27FC236}">
                <a16:creationId xmlns:a16="http://schemas.microsoft.com/office/drawing/2014/main" id="{A7BD7921-6CC8-4317-9C07-F9B210B49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61" y="1813697"/>
            <a:ext cx="6336049" cy="1753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9C186-2D4A-E722-8F7F-3738EFB94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62" y="1779205"/>
            <a:ext cx="9627720" cy="47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Optimization Problem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DDFD93-BABE-ECE1-2CE7-3FDD68F26A25}"/>
                  </a:ext>
                </a:extLst>
              </p:cNvPr>
              <p:cNvSpPr txBox="1"/>
              <p:nvPr/>
            </p:nvSpPr>
            <p:spPr>
              <a:xfrm>
                <a:off x="2860431" y="3224563"/>
                <a:ext cx="6096000" cy="844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func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sepChr m:val=",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𝑘𝑜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𝑝𝑜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DDFD93-BABE-ECE1-2CE7-3FDD68F26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431" y="3224563"/>
                <a:ext cx="6096000" cy="844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6D93E1B-D5E9-7143-B251-5FC147B2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0"/>
            <a:ext cx="10905066" cy="4607005"/>
          </a:xfrm>
        </p:spPr>
        <p:txBody>
          <a:bodyPr>
            <a:normAutofit/>
          </a:bodyPr>
          <a:lstStyle/>
          <a:p>
            <a:r>
              <a:rPr lang="en-US" sz="2200" dirty="0"/>
              <a:t>The objective function aims to minimize the weighted sum of total travel distance of the all on-demand delivery drivers and the penalty of potential Click-to-door time (</a:t>
            </a:r>
            <a:r>
              <a:rPr lang="en-US" sz="2200" dirty="0" err="1"/>
              <a:t>CtD</a:t>
            </a:r>
            <a:r>
              <a:rPr lang="en-US" sz="2200" dirty="0"/>
              <a:t>) overage occurs to orders. α and β are weight factors designed to balance the distance cost and late delivery penalty. 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Constraints include:</a:t>
            </a:r>
          </a:p>
          <a:p>
            <a:pPr lvl="1"/>
            <a:r>
              <a:rPr lang="en-US" sz="2400" dirty="0"/>
              <a:t>The driver’s working schedule requirement</a:t>
            </a:r>
          </a:p>
          <a:p>
            <a:pPr lvl="1"/>
            <a:r>
              <a:rPr lang="en-US" sz="2400" dirty="0"/>
              <a:t>Flow conservation to ensure the route feasibility</a:t>
            </a:r>
          </a:p>
          <a:p>
            <a:pPr lvl="1"/>
            <a:r>
              <a:rPr lang="en-US" sz="2400" dirty="0"/>
              <a:t>Capacity and delivery requirement for drivers</a:t>
            </a:r>
          </a:p>
          <a:p>
            <a:pPr lvl="1"/>
            <a:r>
              <a:rPr lang="en-US" sz="2400" dirty="0"/>
              <a:t>Time consistence of all phases in the delivery</a:t>
            </a:r>
          </a:p>
          <a:p>
            <a:r>
              <a:rPr lang="en-US" sz="2200" dirty="0"/>
              <a:t>Two modes for order sharing: one restaurant in one trip, multiple restaurants in one trip</a:t>
            </a:r>
          </a:p>
          <a:p>
            <a:endParaRPr lang="en-US" sz="2200" dirty="0"/>
          </a:p>
          <a:p>
            <a:endParaRPr lang="en-US" sz="22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32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A Rolling Horizon Algorithm with ALNS Framework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20B13F8D-BC3D-4A26-8F28-351726A23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31" y="1457471"/>
            <a:ext cx="8811799" cy="52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Delivery Demand Generation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30E3A0-1EBD-7649-937E-1B0BED503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9" y="1646640"/>
            <a:ext cx="9423749" cy="441232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19C09-DF8C-797D-0678-394FAB6C7319}"/>
              </a:ext>
            </a:extLst>
          </p:cNvPr>
          <p:cNvSpPr txBox="1"/>
          <p:nvPr/>
        </p:nvSpPr>
        <p:spPr>
          <a:xfrm>
            <a:off x="4270136" y="5696617"/>
            <a:ext cx="217755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altLang="zh-CN" sz="1600" b="1" dirty="0"/>
              <a:t>On-demand delivery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856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Delivery Demand in Riverside, CA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图片 13" descr="图形用户界面&#10;&#10;描述已自动生成">
            <a:extLst>
              <a:ext uri="{FF2B5EF4-FFF2-40B4-BE49-F238E27FC236}">
                <a16:creationId xmlns:a16="http://schemas.microsoft.com/office/drawing/2014/main" id="{A8ECA4EA-38AC-D0E1-1013-0F56A64DA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9" y="1816839"/>
            <a:ext cx="10287801" cy="40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8EAE2-5081-4E90-B612-B4D4BF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Background Traffic Generation in BEAM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F07D0E7-9F4B-0B20-3F36-1DB3327D4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99" y="1428503"/>
            <a:ext cx="7972466" cy="48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6"/>
    </mc:Choice>
    <mc:Fallback xmlns="">
      <p:transition spd="slow" advTm="7375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17234</TotalTime>
  <Words>580</Words>
  <Application>Microsoft Office PowerPoint</Application>
  <PresentationFormat>Widescreen</PresentationFormat>
  <Paragraphs>88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Cambria Math</vt:lpstr>
      <vt:lpstr>Office Theme</vt:lpstr>
      <vt:lpstr>How On-demand Food Delivery Impacts Traffic Network During Pandemic? </vt:lpstr>
      <vt:lpstr>Background</vt:lpstr>
      <vt:lpstr>Objectives</vt:lpstr>
      <vt:lpstr>Basics of On-Demand Food Delivery </vt:lpstr>
      <vt:lpstr>Optimization Problem</vt:lpstr>
      <vt:lpstr>A Rolling Horizon Algorithm with ALNS Framework</vt:lpstr>
      <vt:lpstr>Delivery Demand Generation</vt:lpstr>
      <vt:lpstr>Delivery Demand in Riverside, CA</vt:lpstr>
      <vt:lpstr>Background Traffic Generation in BEAM</vt:lpstr>
      <vt:lpstr>Change of ODFD Penetration due to Pandemic</vt:lpstr>
      <vt:lpstr>Results (Pre-Covid)</vt:lpstr>
      <vt:lpstr>Results (During-Covid)</vt:lpstr>
      <vt:lpstr>Results (Pre-Covid Vs. During-Covid Vs. Future)</vt:lpstr>
      <vt:lpstr>An Example on the VMT Saving from ODFD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Based Eco-Driving for Connected and Automated Vehicles</dc:title>
  <dc:creator>Peng Hao</dc:creator>
  <cp:lastModifiedBy>Peng Hao</cp:lastModifiedBy>
  <cp:revision>38</cp:revision>
  <cp:lastPrinted>2020-07-19T07:41:33Z</cp:lastPrinted>
  <dcterms:created xsi:type="dcterms:W3CDTF">2020-07-16T23:37:46Z</dcterms:created>
  <dcterms:modified xsi:type="dcterms:W3CDTF">2022-05-28T17:02:18Z</dcterms:modified>
</cp:coreProperties>
</file>