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5143500" cx="9144000"/>
  <p:notesSz cx="6858000" cy="9144000"/>
  <p:embeddedFontLst>
    <p:embeddedFont>
      <p:font typeface="IBM Plex Sans"/>
      <p:bold r:id="rId36"/>
      <p:boldItalic r:id="rId37"/>
    </p:embeddedFont>
    <p:embeddedFont>
      <p:font typeface="Poppins"/>
      <p:bold r:id="rId38"/>
      <p:boldItalic r:id="rId39"/>
    </p:embeddedFont>
    <p:embeddedFont>
      <p:font typeface="Poppins Light"/>
      <p:regular r:id="rId40"/>
      <p:bold r:id="rId41"/>
      <p:italic r:id="rId42"/>
      <p:boldItalic r:id="rId43"/>
    </p:embeddedFont>
    <p:embeddedFont>
      <p:font typeface="Poppins Medium"/>
      <p:regular r:id="rId44"/>
      <p:bold r:id="rId45"/>
      <p:italic r:id="rId46"/>
      <p:boldItalic r:id="rId47"/>
    </p:embeddedFont>
    <p:embeddedFont>
      <p:font typeface="Poppins SemiBold"/>
      <p:regular r:id="rId48"/>
      <p:bold r:id="rId49"/>
      <p:italic r:id="rId50"/>
      <p:boldItalic r:id="rId51"/>
    </p:embeddedFont>
    <p:embeddedFont>
      <p:font typeface="IBM Plex Sans SemiBold"/>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F87D9DA-844A-4BB3-BFA0-930F204A324D}">
  <a:tblStyle styleId="{9F87D9DA-844A-4BB3-BFA0-930F204A324D}"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Light-regular.fntdata"/><Relationship Id="rId42" Type="http://schemas.openxmlformats.org/officeDocument/2006/relationships/font" Target="fonts/PoppinsLight-italic.fntdata"/><Relationship Id="rId41" Type="http://schemas.openxmlformats.org/officeDocument/2006/relationships/font" Target="fonts/PoppinsLight-bold.fntdata"/><Relationship Id="rId44" Type="http://schemas.openxmlformats.org/officeDocument/2006/relationships/font" Target="fonts/PoppinsMedium-regular.fntdata"/><Relationship Id="rId43" Type="http://schemas.openxmlformats.org/officeDocument/2006/relationships/font" Target="fonts/PoppinsLight-boldItalic.fntdata"/><Relationship Id="rId46" Type="http://schemas.openxmlformats.org/officeDocument/2006/relationships/font" Target="fonts/PoppinsMedium-italic.fntdata"/><Relationship Id="rId45" Type="http://schemas.openxmlformats.org/officeDocument/2006/relationships/font" Target="fonts/Poppins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PoppinsSemiBold-regular.fntdata"/><Relationship Id="rId47" Type="http://schemas.openxmlformats.org/officeDocument/2006/relationships/font" Target="fonts/PoppinsMedium-boldItalic.fntdata"/><Relationship Id="rId49" Type="http://schemas.openxmlformats.org/officeDocument/2006/relationships/font" Target="fonts/PoppinsSemiBold-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IBMPlexSans-boldItalic.fntdata"/><Relationship Id="rId36" Type="http://schemas.openxmlformats.org/officeDocument/2006/relationships/font" Target="fonts/IBMPlexSans-bold.fntdata"/><Relationship Id="rId39" Type="http://schemas.openxmlformats.org/officeDocument/2006/relationships/font" Target="fonts/Poppins-boldItalic.fntdata"/><Relationship Id="rId38" Type="http://schemas.openxmlformats.org/officeDocument/2006/relationships/font" Target="fonts/Poppins-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oppinsSemiBold-boldItalic.fntdata"/><Relationship Id="rId50" Type="http://schemas.openxmlformats.org/officeDocument/2006/relationships/font" Target="fonts/PoppinsSemiBold-italic.fntdata"/><Relationship Id="rId53" Type="http://schemas.openxmlformats.org/officeDocument/2006/relationships/font" Target="fonts/IBMPlexSansSemiBold-bold.fntdata"/><Relationship Id="rId52" Type="http://schemas.openxmlformats.org/officeDocument/2006/relationships/font" Target="fonts/IBMPlexSansSemiBold-regular.fntdata"/><Relationship Id="rId11" Type="http://schemas.openxmlformats.org/officeDocument/2006/relationships/slide" Target="slides/slide4.xml"/><Relationship Id="rId55" Type="http://schemas.openxmlformats.org/officeDocument/2006/relationships/font" Target="fonts/IBMPlexSansSemiBold-boldItalic.fntdata"/><Relationship Id="rId10" Type="http://schemas.openxmlformats.org/officeDocument/2006/relationships/slide" Target="slides/slide3.xml"/><Relationship Id="rId54" Type="http://schemas.openxmlformats.org/officeDocument/2006/relationships/font" Target="fonts/IBMPlexSansSemi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d26c034a5_2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everyone, my </a:t>
            </a:r>
            <a:r>
              <a:rPr lang="en"/>
              <a:t>name</a:t>
            </a:r>
            <a:r>
              <a:rPr lang="en"/>
              <a:t> is Ashley DePew and I’m a Graduate Student Researcher at UC Davis. Thanks for having me here today, to </a:t>
            </a:r>
            <a:r>
              <a:rPr lang="en"/>
              <a:t>talk</a:t>
            </a:r>
            <a:r>
              <a:rPr lang="en"/>
              <a:t> about the Mobility Data for Safer Streets Initiative, or MDSS. I’m excited to share some findings from the evaluation of the pilot, conducted by my team at UC Davis Institute of Transportation Studies.</a:t>
            </a:r>
            <a:endParaRPr/>
          </a:p>
        </p:txBody>
      </p:sp>
      <p:sp>
        <p:nvSpPr>
          <p:cNvPr id="127" name="Google Shape;127;gcd26c034a5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d22f0edea2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d22f0edea2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These advanced planning tools can be prohibitively expensive for the public sector. They are not always affordable for cities, let alone for not-for-profit advocacy groups that are often the strongest voice for progressive micromobility infrastructure and policy. </a:t>
            </a:r>
            <a:r>
              <a:rPr lang="en">
                <a:solidFill>
                  <a:schemeClr val="dk1"/>
                </a:solidFill>
                <a:highlight>
                  <a:srgbClr val="FFFFFF"/>
                </a:highlight>
              </a:rPr>
              <a:t>Historically, transportation planning is a slow-changing institution with top-down processes that tend to replicate and maintain the status quo, which includes relatively low prioritization and inequitable distribution of active transportation facilities. This is not true for every city. </a:t>
            </a:r>
            <a:r>
              <a:rPr lang="en">
                <a:solidFill>
                  <a:schemeClr val="dk1"/>
                </a:solidFill>
              </a:rPr>
              <a:t>Advocacy orgs fight for safer streets for micromobility, but, lacking the resources to gather rigorous data, they typically rely on anecdotal data which doesn’t alone tend to carry the weight needed to drive government decision-making.</a:t>
            </a:r>
            <a:endParaRPr sz="1000">
              <a:solidFill>
                <a:schemeClr val="dk1"/>
              </a:solidFill>
            </a:endParaRPr>
          </a:p>
          <a:p>
            <a:pPr indent="0" lvl="0" marL="0" rtl="0" algn="l">
              <a:spcBef>
                <a:spcPts val="0"/>
              </a:spcBef>
              <a:spcAft>
                <a:spcPts val="0"/>
              </a:spcAft>
              <a:buNone/>
            </a:pPr>
            <a:r>
              <a:rPr lang="en" sz="1000">
                <a:solidFill>
                  <a:schemeClr val="dk1"/>
                </a:solidFill>
                <a:latin typeface="Calibri"/>
                <a:ea typeface="Calibri"/>
                <a:cs typeface="Calibri"/>
                <a:sym typeface="Calibri"/>
              </a:rPr>
              <a:t> </a:t>
            </a:r>
            <a:endParaRPr sz="1000">
              <a:solidFill>
                <a:schemeClr val="dk1"/>
              </a:solidFill>
            </a:endParaRPr>
          </a:p>
          <a:p>
            <a:pPr indent="0" lvl="0" marL="0" rtl="0" algn="l">
              <a:spcBef>
                <a:spcPts val="100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1000"/>
              </a:spcAft>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cd26c034a5_3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cd26c034a5_3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Enter MDSS. Realizing the value of mobility data tools in the hands of those working hardest to make streets safer for micromobility, Spin launched a program called Mobility Data for Safer Streets. The inaugural, or pilot phase of the project awarded six advocates around the country with access to a suite of data tools to leverage in their advocacy for safer streets. </a:t>
            </a:r>
            <a:endParaRPr>
              <a:solidFill>
                <a:schemeClr val="dk1"/>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48" name="Google Shape;248;gcd26c034a5_3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cd26c034a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cd26c034a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awardees were...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cd26c034a5_2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cd26c034a5_2_5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The tool package included 5 software-based tools</a:t>
            </a:r>
            <a:endParaRPr/>
          </a:p>
        </p:txBody>
      </p:sp>
      <p:sp>
        <p:nvSpPr>
          <p:cNvPr id="273" name="Google Shape;273;gcd26c034a5_2_5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cd26c034a5_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cd26c034a5_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These tools are diverse, providing data on various modes and a rich array of travel data metrics and data visualization options. For example, StreetLight Data uses smartphone data to capture travel behavior, including different travel modes (auto, bike, ped), traffic volumes, speeds, origins and destinations, and routes, displayed on a map interface or graphs. It stores historical data that can be used for temporal analyses. Populus has some similar features but it is focused on shared mobility, has real-time data, and gets its data from service providers. So for the pilot awardees were granted access to Spin data on this platform. Strava Metro is a crowdsourcing platform where users sign up to have their travel logged, it is typically used by avid bikers. It can show common routes and traffic volumes. And Urban Footprint is an urban planning mapping tool that doesn’t include travel behavior data but layers can be added it, and it includes a variety of contextual geography-based data related to land use and demographics.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cd26c034a5_2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cd26c034a5_2_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Awardees were also given several physical data gathering tools: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 professional-grade radar speed gun, for tracking vehicle speeds.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 bike-pedestrian count sensor, for generating accurate counts of people walking and biking on a street segment or at an intersection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 time lapse camera, for visual tracking of slower changes to the streetscape</a:t>
            </a:r>
            <a:endParaRPr sz="1200">
              <a:solidFill>
                <a:schemeClr val="dk1"/>
              </a:solidFill>
              <a:latin typeface="Calibri"/>
              <a:ea typeface="Calibri"/>
              <a:cs typeface="Calibri"/>
              <a:sym typeface="Calibri"/>
            </a:endParaRPr>
          </a:p>
          <a:p>
            <a:pPr indent="0" lvl="0" marL="0" rtl="0" algn="l">
              <a:spcBef>
                <a:spcPts val="0"/>
              </a:spcBef>
              <a:spcAft>
                <a:spcPts val="0"/>
              </a:spcAft>
              <a:buNone/>
            </a:pPr>
            <a:br>
              <a:rPr lang="en"/>
            </a:br>
            <a:endParaRPr/>
          </a:p>
        </p:txBody>
      </p:sp>
      <p:sp>
        <p:nvSpPr>
          <p:cNvPr id="295" name="Google Shape;295;gcd26c034a5_2_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cdb0c3879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cdb0c3879f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Spin and Ford enlisted UC Davis to evaluate the program. Our research had several aims. First, we wanted to inform future iterations of the program by analyzing and documenting what worked well and areas for improvement. We also leveraged the opportunity to conduct academic research that could be more generalizable. In effect, we were able to develop a multiple case study research design aimed at generating best practices for the use of mobility data to advocate for safer streets. We also framed part of our evaluation as usabiility research, exploring awardees’ experiences with each of the data tools to understand their key features and functionalities for particular types of use cases.</a:t>
            </a:r>
            <a:endParaRPr>
              <a:solidFill>
                <a:schemeClr val="dk1"/>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13" name="Google Shape;313;gcdb0c3879f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cdb0c3879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cdb0c3879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Our methods centered on quarterly interviews with each awardee. We developed interview protocols to track their tool use and project progress, as well as glean broader insights about their perspectives on shared micromobity and mobility data. We also studied the outputs they generated from the data. We had hoped to visit each in person and gather photo-documentation to illustrate their street projects, but unfortunately this wasn’t possible due to the pandemic.</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cd26c034a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cd26c034a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our analyses, we have taken several lenses to try to understand best practices for the use of mobility data for safer streets advocacy, including looking for themes in use of data to support different types of street redesign interventions, such as road diets and traffic calming. We also identified several broad contextual themes looking across all the work orgs did with the data tools, including working with local govt, garnering community support, supporting underrepresented communities, and advocating for safer streets for all. And finally, related to the usability and user experience lens, we identified pros, cons and use cases for the different tools as well as for data types more broadly. We selected several projects to share with you that represent the range of these three lenses, so we can illustrate the different street design interventions, contextual themes, and tool applications.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cd26c034a5_2_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cd26c034a5_2_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first project I’m highlighting was an analysis done by Bike Utah. City engineers had the impression that buffered bike lanes were not being used appropriately. Specifically, they thought people were riding in the buffer between the bike lane and car lane instead of inside the bike lane. Bike Utah set up the time lapse camera at various locations and put together videos including this one showing virtually all users using the lanes appropriately. The outcome was the city recommitting to continuing to build buffered bike lanes.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d22f0edea2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d22f0edea2_1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Speaking of which, I’d like to acknowledge to my very talented team team who have contributed immensely to this project.</a:t>
            </a:r>
            <a:endParaRPr/>
          </a:p>
        </p:txBody>
      </p:sp>
      <p:sp>
        <p:nvSpPr>
          <p:cNvPr id="141" name="Google Shape;141;gd22f0edea2_1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d22f0edea2_1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d22f0edea2_1_1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Our contact at Bike Utah described the importance of buffered bike lanes, saying they’re like the gateway drug to more protective bike lanes and convincing the city engineers not to discontinue them was therefore extremely important for longer term goals of even safer facilities.</a:t>
            </a:r>
            <a:endParaRPr>
              <a:solidFill>
                <a:schemeClr val="dk1"/>
              </a:solidFill>
            </a:endParaRPr>
          </a:p>
          <a:p>
            <a:pPr indent="0" lvl="0" marL="0" rtl="0" algn="l">
              <a:spcBef>
                <a:spcPts val="0"/>
              </a:spcBef>
              <a:spcAft>
                <a:spcPts val="0"/>
              </a:spcAft>
              <a:buNone/>
            </a:pPr>
            <a:r>
              <a:t/>
            </a:r>
            <a:endParaRPr/>
          </a:p>
        </p:txBody>
      </p:sp>
      <p:sp>
        <p:nvSpPr>
          <p:cNvPr id="353" name="Google Shape;353;gd22f0edea2_1_1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cd26c034a5_2_8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cd26c034a5_2_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next analysis by Bike Cleveland was part of a larger project, advocating for a road diet on a large arterial road. Current facilities are unsafe and to demonstrate that users feel unsafe in the bike lane, they used Strava Metro to look at the precise routes taken by cyclists on this road. They found that on a particular stretch of this road, heading into downtown, bikers were traveling on the sidewalk, which is technically illegal, instead of in the bike lane because they do not feel safe. The blue line is the most direct route and the red line is the most common route, so the jog over of the red line is where cyclists go up on the sidewalk. They used this among other evidence to make the case for a road diet, removing one of the eight car lanes and adding protected bike lanes. They also used traffic volume data from StreetLight Data to show that bike volumes were high and car volumes were not as high as might be expected to make the case that a road diet was desperately needed and wouldn’t adversely affect car traffic.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d22f0edea2_1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d22f0edea2_1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Our contact at Bike Cleveland explained how it is important to frame these kinds of interventions as improving safety for all users. </a:t>
            </a:r>
            <a:endParaRPr b="0"/>
          </a:p>
          <a:p>
            <a:pPr indent="0" lvl="0" marL="0" rtl="0" algn="l">
              <a:spcBef>
                <a:spcPts val="0"/>
              </a:spcBef>
              <a:spcAft>
                <a:spcPts val="0"/>
              </a:spcAft>
              <a:buNone/>
            </a:pPr>
            <a:br>
              <a:rPr lang="en"/>
            </a:br>
            <a:endParaRPr/>
          </a:p>
        </p:txBody>
      </p:sp>
      <p:sp>
        <p:nvSpPr>
          <p:cNvPr id="373" name="Google Shape;373;gd22f0edea2_1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cd26c034a5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cd26c034a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Two awardee organizations, Walk Bike Nashville and Denver Streets Partnership, used data to support slow streets programs in their cities, sometimes also called shared streets. These have been implemented in many cities all over the world during the pandemic and involve closing off parts of a street to through traffic to make more safe dedicated space for active modes. Denver Streets Partnership used the EcoCounter, installing it at different slow streets locations throughout the city to document bike, scooter and pedestrian counts to compare to data from a prior year before the pandemic. This demonstrated that the intervention was supporting and encouraging active travel. WalkBike Nashville used StreetLight Data to analyze car volumes, speeds, and cut-through before and after slow streets installations.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d22f0edea2_1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d22f0edea2_1_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br>
              <a:rPr lang="en">
                <a:solidFill>
                  <a:schemeClr val="dk1"/>
                </a:solidFill>
              </a:rPr>
            </a:br>
            <a:r>
              <a:rPr lang="en">
                <a:solidFill>
                  <a:schemeClr val="dk1"/>
                </a:solidFill>
              </a:rPr>
              <a:t>Our Denver contact described how the city has a wealth of data on car traffic and road conditions that affect cars, like potholes, but does not have data on active modes, so even the very basic bikeped counts from the EcoCounter were extremely valuable, and the city relied on her organization to collect data to evaluate the slow streets program. This dynamic she said, was more collaborative and the city valued the data they had to offer.</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br>
              <a:rPr lang="en"/>
            </a:br>
            <a:endParaRPr/>
          </a:p>
        </p:txBody>
      </p:sp>
      <p:sp>
        <p:nvSpPr>
          <p:cNvPr id="394" name="Google Shape;394;gd22f0edea2_1_2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cd26c034a5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cd26c034a5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this last highlight, I’ll touch on several different projects all related to the theme of supporting underrepresented communities. Several different organizations were concerned with the fact that low income communities in their cities do not have sufficient safe facilities for active transportation even though those communities are more reliant on active modes. The graph on the left shows analysis of census data and bike volume data from StreetLight, in a city in Utah. Specifically it shows a strong negative correlation where bike volumes are higher in lower income neighborhoods. Bike Utah found a similar pattern in 7 other Utah County cities. The graph on the right was produced by Walk Bike Nashville in Urban Footprint. It shows a strong negative correlation where pedestrian fatalities are higher in lower income neighborhoods. Another awardee, Sustain Charlotte, started a coalition of neighborhoods in an underserved area of the city, and had community leaders work together, using Urban Footprint, to map out mobility gaps in their communities.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d22f0edea2_1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d22f0edea2_1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 majority of the awardees noted some faulty assumptions or weakness in the approaches of the city or their planning consultants that resulted in overlooking underrepresented communities, either because available data and/or the most vocal </a:t>
            </a:r>
            <a:r>
              <a:rPr lang="en"/>
              <a:t>community</a:t>
            </a:r>
            <a:r>
              <a:rPr lang="en"/>
              <a:t> members did not represent these groups. The data tools provided those missing data and helped highlight inequalities and the needs of low income communities. Another awardee remarked that with some of the data tools, </a:t>
            </a:r>
            <a:r>
              <a:rPr lang="en"/>
              <a:t>there are no social-economic or geographic barriers.</a:t>
            </a:r>
            <a:endParaRPr/>
          </a:p>
          <a:p>
            <a:pPr indent="0" lvl="0" marL="0" rtl="0" algn="l">
              <a:spcBef>
                <a:spcPts val="0"/>
              </a:spcBef>
              <a:spcAft>
                <a:spcPts val="0"/>
              </a:spcAft>
              <a:buNone/>
            </a:pPr>
            <a:br>
              <a:rPr lang="en"/>
            </a:br>
            <a:endParaRPr/>
          </a:p>
        </p:txBody>
      </p:sp>
      <p:sp>
        <p:nvSpPr>
          <p:cNvPr id="420" name="Google Shape;420;gd22f0edea2_1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cd26c034a5_3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cd26c034a5_3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For this last highlight, I’ll touch on several different projects all related to the theme of supporting underrepresented communities. Several different organizations were concerned with the fact that low income communities in their cities do not have sufficient safe facilities for active transportation even though those communities are more reliant on active modes. Another awardee, Sustain Charlotte, started a coalition of neighborhoods in an underserved area of the city, and had community leaders work together, using Urban Footprint, to map out mobility gaps in their communities.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 majority of the awardees noted some faulty assumptions or weakness in the approaches of the city or their planning consultants that resulted in overlooking underrepresented communities, either because available data and/or the most vocal community members did not represent these groups. The data tools provided those missing data and helped highlight inequalities and the needs of low income communities. Another awardee remarked that with some of the data tools, there are no social-economic or geographic barriers.</a:t>
            </a:r>
            <a:endParaRPr>
              <a:solidFill>
                <a:schemeClr val="dk1"/>
              </a:solidFill>
            </a:endParaRPr>
          </a:p>
          <a:p>
            <a:pPr indent="0" lvl="0" marL="0" rtl="0" algn="l">
              <a:spcBef>
                <a:spcPts val="0"/>
              </a:spcBef>
              <a:spcAft>
                <a:spcPts val="1000"/>
              </a:spcAft>
              <a:buClr>
                <a:schemeClr val="dk1"/>
              </a:buClr>
              <a:buSzPts val="1100"/>
              <a:buFont typeface="Arial"/>
              <a:buNone/>
            </a:pPr>
            <a:r>
              <a:t/>
            </a:r>
            <a:endParaRPr>
              <a:solidFill>
                <a:schemeClr val="dk1"/>
              </a:solidFill>
              <a:highlight>
                <a:srgbClr val="FFFFFF"/>
              </a:highlight>
              <a:latin typeface="Calibri"/>
              <a:ea typeface="Calibri"/>
              <a:cs typeface="Calibri"/>
              <a:sym typeface="Calibri"/>
            </a:endParaRPr>
          </a:p>
        </p:txBody>
      </p:sp>
      <p:sp>
        <p:nvSpPr>
          <p:cNvPr id="430" name="Google Shape;430;gcd26c034a5_3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cd26c034a5_2_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cd26c034a5_2_7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I’m happy to take questions if we have time, and also please feel free to contact me later. I’m very </a:t>
            </a:r>
            <a:r>
              <a:rPr lang="en"/>
              <a:t>grateful</a:t>
            </a:r>
            <a:r>
              <a:rPr lang="en"/>
              <a:t> for your time today and for Ford’s support on this project. </a:t>
            </a:r>
            <a:endParaRPr/>
          </a:p>
        </p:txBody>
      </p:sp>
      <p:sp>
        <p:nvSpPr>
          <p:cNvPr id="451" name="Google Shape;451;gcd26c034a5_2_7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cd26c034a5_2_8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cd26c034a5_2_8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Advances in light electric vehicle technology along with the phenomenon of shared mobility have led to the recent emergence of shared micromobility services, which include on-demand, docked or dockless electric or traditional human-powered bikes, scooters, and mopeds.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1200"/>
              </a:spcAft>
              <a:buNone/>
            </a:pPr>
            <a:r>
              <a:t/>
            </a:r>
            <a:endParaRPr>
              <a:latin typeface="Calibri"/>
              <a:ea typeface="Calibri"/>
              <a:cs typeface="Calibri"/>
              <a:sym typeface="Calibri"/>
            </a:endParaRPr>
          </a:p>
        </p:txBody>
      </p:sp>
      <p:sp>
        <p:nvSpPr>
          <p:cNvPr id="164" name="Google Shape;164;gcd26c034a5_2_8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cdb0c3879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cdb0c3879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Though shared micromobility still constitutes a small share of overall travel in the US, the market has really been evolving, with many startups emerging and then investments by big mobility companies, like Ford’s acquisition of Spin.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1200"/>
              </a:spcAft>
              <a:buClr>
                <a:schemeClr val="dk1"/>
              </a:buClr>
              <a:buSzPts val="1100"/>
              <a:buFont typeface="Arial"/>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cd26c034a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cd26c034a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In addition to its rapid growth, shared micromobility is also being widely promoted for its societal and environmental benefits. There is limited research but so far it validates a variety of benefits, like increased mobility, including by providing options for first and last mile connections with public transit or other shared modes. And it can fill mobility access gaps in underserved communities. Active transportation in general, including walking and traditional bicycling, has long been recognized for its associated environmental health benefits. Shared micromobiliy modes, to varying degrees, are still more environmentally friendly and more active than personal car travel. Shared micromobility is accessible to more people who would not be able to bike or walk to their destinations, thus offering more mobility options and expanding the health benefits of active travel to more people.</a:t>
            </a:r>
            <a:endParaRPr sz="12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cdb0c3879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cdb0c3879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Shared micromobility is recovering relatively quickly since the start of the global pandemic, compared to other shared and pooled modes. It offers a safer alternative to sharing a vehicle with others outside one’s household, in terms of risk of COVID transmission. Some are predicting usage will increase as much as 10 or 12% after the pandemic, compared to pre-pandemic levels.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cd26c034a5_2_8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cd26c034a5_2_8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So we know the overall promise of micromobility is quite positive, but there are of course some barriers. In particular, safer streets are a precursor to fulfill potential adoption and benefits of micromobility. The emergence of shared micromobility and uptick in active modes generally during the pandemic has drawn attention to a general deficit of safe and appropriate infrastructure for all types of active transportation. Appropriate street facilities for any mode that is being used ultimately contributes to enhanced safety for all modes, including cars. Many cities lack bike lanes or sidewalks, or need improvements because bike lanes are unprotected or unconnected, leaving users with partially unsafe routes or longer routes than necessary. When shared micromobility started showing up in cities, there were both real and perceived safety issues related to increased users of bike facilities and sidewalks, traveling at different speeds. There was often a lack of clear regulation or safe facilities to ride and park the vehicles, and lack of equitable access to these new services. </a:t>
            </a:r>
            <a:endParaRPr sz="1200">
              <a:solidFill>
                <a:schemeClr val="dk1"/>
              </a:solidFill>
              <a:latin typeface="Calibri"/>
              <a:ea typeface="Calibri"/>
              <a:cs typeface="Calibri"/>
              <a:sym typeface="Calibri"/>
            </a:endParaRPr>
          </a:p>
        </p:txBody>
      </p:sp>
      <p:sp>
        <p:nvSpPr>
          <p:cNvPr id="200" name="Google Shape;200;gcd26c034a5_2_8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cd26c034a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cd26c034a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And sometimes minor or uncommon incidents received more attention and micromobility got a bit of a bad rap. Cities learned and started to regulate operators more, limiting vehicle fleets sizes, speeds, and boundaries. While much of this was an improvement, some restrictions may be unnecessarily limiting. For example, some cities ban shared micromobility vehicles from greenways for walking and biking, or ban them from sidewalks even where they are underutilized and street facilities are unsafe or nonexistent. Cities or law enforcement have also restricted speeds and operating hours quite stringently in some places, for example so they can only be used between 7am and 7pm. It is important that these policies and street design be informed by rigorous data, so that they can facilitate shared micromobility while optimizing safety for all modes.</a:t>
            </a:r>
            <a:endParaRPr>
              <a:solidFill>
                <a:srgbClr val="595959"/>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a:p>
            <a:pPr indent="0" lvl="0" marL="0" rtl="0" algn="l">
              <a:spcBef>
                <a:spcPts val="1200"/>
              </a:spcBef>
              <a:spcAft>
                <a:spcPts val="0"/>
              </a:spcAft>
              <a:buClr>
                <a:schemeClr val="dk1"/>
              </a:buClr>
              <a:buFont typeface="Arial"/>
              <a:buNone/>
            </a:pPr>
            <a:r>
              <a:t/>
            </a:r>
            <a:endParaRPr>
              <a:solidFill>
                <a:srgbClr val="595959"/>
              </a:solidFill>
              <a:latin typeface="Calibri"/>
              <a:ea typeface="Calibri"/>
              <a:cs typeface="Calibri"/>
              <a:sym typeface="Calibri"/>
            </a:endParaRPr>
          </a:p>
          <a:p>
            <a:pPr indent="0" lvl="0" marL="0" rtl="0" algn="l">
              <a:spcBef>
                <a:spcPts val="0"/>
              </a:spcBef>
              <a:spcAft>
                <a:spcPts val="10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cd26c034a5_2_9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cd26c034a5_2_9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is where mobility data comes in. Alongside the emergence of shared mobility, in general, is a growing wealth of mobility data generated by the operators providing these services, and travel-related data generated from smartphones.  These data, which include mode use volumes, origins and destinations, and routes, can support public agencies in regulating mobility companies and planning for changing transportation patterns. However, analyzing the data requires sophisticated technical skills. This has created a market for software platforms that help process and evaluate the data, often using map-based interfaces.</a:t>
            </a:r>
            <a:endParaRPr>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p:txBody>
      </p:sp>
      <p:sp>
        <p:nvSpPr>
          <p:cNvPr id="224" name="Google Shape;224;gcd26c034a5_2_9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rtl="0" algn="ctr">
              <a:spcBef>
                <a:spcPts val="300"/>
              </a:spcBef>
              <a:spcAft>
                <a:spcPts val="0"/>
              </a:spcAft>
              <a:buClr>
                <a:srgbClr val="888888"/>
              </a:buClr>
              <a:buSzPts val="1600"/>
              <a:buNone/>
              <a:defRPr>
                <a:solidFill>
                  <a:srgbClr val="888888"/>
                </a:solidFill>
              </a:defRPr>
            </a:lvl1pPr>
            <a:lvl2pPr lvl="1" rtl="0" algn="ctr">
              <a:spcBef>
                <a:spcPts val="300"/>
              </a:spcBef>
              <a:spcAft>
                <a:spcPts val="0"/>
              </a:spcAft>
              <a:buClr>
                <a:srgbClr val="888888"/>
              </a:buClr>
              <a:buSzPts val="1400"/>
              <a:buNone/>
              <a:defRPr>
                <a:solidFill>
                  <a:srgbClr val="888888"/>
                </a:solidFill>
              </a:defRPr>
            </a:lvl2pPr>
            <a:lvl3pPr lvl="2" rtl="0" algn="ctr">
              <a:spcBef>
                <a:spcPts val="200"/>
              </a:spcBef>
              <a:spcAft>
                <a:spcPts val="0"/>
              </a:spcAft>
              <a:buClr>
                <a:srgbClr val="888888"/>
              </a:buClr>
              <a:buSzPts val="1200"/>
              <a:buNone/>
              <a:defRPr>
                <a:solidFill>
                  <a:srgbClr val="888888"/>
                </a:solidFill>
              </a:defRPr>
            </a:lvl3pPr>
            <a:lvl4pPr lvl="3" rtl="0" algn="ctr">
              <a:spcBef>
                <a:spcPts val="200"/>
              </a:spcBef>
              <a:spcAft>
                <a:spcPts val="0"/>
              </a:spcAft>
              <a:buClr>
                <a:srgbClr val="888888"/>
              </a:buClr>
              <a:buSzPts val="1000"/>
              <a:buNone/>
              <a:defRPr>
                <a:solidFill>
                  <a:srgbClr val="888888"/>
                </a:solidFill>
              </a:defRPr>
            </a:lvl4pPr>
            <a:lvl5pPr lvl="4" rtl="0" algn="ctr">
              <a:spcBef>
                <a:spcPts val="200"/>
              </a:spcBef>
              <a:spcAft>
                <a:spcPts val="0"/>
              </a:spcAft>
              <a:buClr>
                <a:srgbClr val="888888"/>
              </a:buClr>
              <a:buSzPts val="1000"/>
              <a:buNone/>
              <a:defRPr>
                <a:solidFill>
                  <a:srgbClr val="888888"/>
                </a:solidFill>
              </a:defRPr>
            </a:lvl5pPr>
            <a:lvl6pPr lvl="5" rtl="0" algn="ctr">
              <a:spcBef>
                <a:spcPts val="200"/>
              </a:spcBef>
              <a:spcAft>
                <a:spcPts val="0"/>
              </a:spcAft>
              <a:buClr>
                <a:srgbClr val="888888"/>
              </a:buClr>
              <a:buSzPts val="1000"/>
              <a:buNone/>
              <a:defRPr>
                <a:solidFill>
                  <a:srgbClr val="888888"/>
                </a:solidFill>
              </a:defRPr>
            </a:lvl6pPr>
            <a:lvl7pPr lvl="6" rtl="0" algn="ctr">
              <a:spcBef>
                <a:spcPts val="200"/>
              </a:spcBef>
              <a:spcAft>
                <a:spcPts val="0"/>
              </a:spcAft>
              <a:buClr>
                <a:srgbClr val="888888"/>
              </a:buClr>
              <a:buSzPts val="1000"/>
              <a:buNone/>
              <a:defRPr>
                <a:solidFill>
                  <a:srgbClr val="888888"/>
                </a:solidFill>
              </a:defRPr>
            </a:lvl7pPr>
            <a:lvl8pPr lvl="7" rtl="0" algn="ctr">
              <a:spcBef>
                <a:spcPts val="200"/>
              </a:spcBef>
              <a:spcAft>
                <a:spcPts val="0"/>
              </a:spcAft>
              <a:buClr>
                <a:srgbClr val="888888"/>
              </a:buClr>
              <a:buSzPts val="1000"/>
              <a:buNone/>
              <a:defRPr>
                <a:solidFill>
                  <a:srgbClr val="888888"/>
                </a:solidFill>
              </a:defRPr>
            </a:lvl8pPr>
            <a:lvl9pPr lvl="8" rtl="0"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68" name="Google Shape;68;p16"/>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rtl="0" algn="l">
              <a:spcBef>
                <a:spcPts val="0"/>
              </a:spcBef>
              <a:spcAft>
                <a:spcPts val="0"/>
              </a:spcAft>
              <a:buClr>
                <a:schemeClr val="dk1"/>
              </a:buClr>
              <a:buSzPts val="2000"/>
              <a:buFont typeface="Calibri"/>
              <a:buNone/>
              <a:defRPr b="1" sz="2000" cap="none"/>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74" name="Google Shape;74;p17"/>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rgbClr val="888888"/>
              </a:buClr>
              <a:buSzPts val="1000"/>
              <a:buNone/>
              <a:defRPr sz="1000">
                <a:solidFill>
                  <a:srgbClr val="888888"/>
                </a:solidFill>
              </a:defRPr>
            </a:lvl1pPr>
            <a:lvl2pPr indent="-228600" lvl="1" marL="914400" rtl="0" algn="l">
              <a:spcBef>
                <a:spcPts val="200"/>
              </a:spcBef>
              <a:spcAft>
                <a:spcPts val="0"/>
              </a:spcAft>
              <a:buClr>
                <a:srgbClr val="888888"/>
              </a:buClr>
              <a:buSzPts val="900"/>
              <a:buNone/>
              <a:defRPr sz="900">
                <a:solidFill>
                  <a:srgbClr val="888888"/>
                </a:solidFill>
              </a:defRPr>
            </a:lvl2pPr>
            <a:lvl3pPr indent="-228600" lvl="2" marL="1371600" rtl="0" algn="l">
              <a:spcBef>
                <a:spcPts val="200"/>
              </a:spcBef>
              <a:spcAft>
                <a:spcPts val="0"/>
              </a:spcAft>
              <a:buClr>
                <a:srgbClr val="888888"/>
              </a:buClr>
              <a:buSzPts val="800"/>
              <a:buNone/>
              <a:defRPr sz="800">
                <a:solidFill>
                  <a:srgbClr val="888888"/>
                </a:solidFill>
              </a:defRPr>
            </a:lvl3pPr>
            <a:lvl4pPr indent="-228600" lvl="3" marL="1828800" rtl="0" algn="l">
              <a:spcBef>
                <a:spcPts val="100"/>
              </a:spcBef>
              <a:spcAft>
                <a:spcPts val="0"/>
              </a:spcAft>
              <a:buClr>
                <a:srgbClr val="888888"/>
              </a:buClr>
              <a:buSzPts val="700"/>
              <a:buNone/>
              <a:defRPr sz="700">
                <a:solidFill>
                  <a:srgbClr val="888888"/>
                </a:solidFill>
              </a:defRPr>
            </a:lvl4pPr>
            <a:lvl5pPr indent="-228600" lvl="4" marL="2286000" rtl="0" algn="l">
              <a:spcBef>
                <a:spcPts val="100"/>
              </a:spcBef>
              <a:spcAft>
                <a:spcPts val="0"/>
              </a:spcAft>
              <a:buClr>
                <a:srgbClr val="888888"/>
              </a:buClr>
              <a:buSzPts val="700"/>
              <a:buNone/>
              <a:defRPr sz="700">
                <a:solidFill>
                  <a:srgbClr val="888888"/>
                </a:solidFill>
              </a:defRPr>
            </a:lvl5pPr>
            <a:lvl6pPr indent="-228600" lvl="5" marL="2743200" rtl="0" algn="l">
              <a:spcBef>
                <a:spcPts val="100"/>
              </a:spcBef>
              <a:spcAft>
                <a:spcPts val="0"/>
              </a:spcAft>
              <a:buClr>
                <a:srgbClr val="888888"/>
              </a:buClr>
              <a:buSzPts val="700"/>
              <a:buNone/>
              <a:defRPr sz="700">
                <a:solidFill>
                  <a:srgbClr val="888888"/>
                </a:solidFill>
              </a:defRPr>
            </a:lvl6pPr>
            <a:lvl7pPr indent="-228600" lvl="6" marL="3200400" rtl="0" algn="l">
              <a:spcBef>
                <a:spcPts val="100"/>
              </a:spcBef>
              <a:spcAft>
                <a:spcPts val="0"/>
              </a:spcAft>
              <a:buClr>
                <a:srgbClr val="888888"/>
              </a:buClr>
              <a:buSzPts val="700"/>
              <a:buNone/>
              <a:defRPr sz="700">
                <a:solidFill>
                  <a:srgbClr val="888888"/>
                </a:solidFill>
              </a:defRPr>
            </a:lvl7pPr>
            <a:lvl8pPr indent="-228600" lvl="7" marL="3657600" rtl="0" algn="l">
              <a:spcBef>
                <a:spcPts val="100"/>
              </a:spcBef>
              <a:spcAft>
                <a:spcPts val="0"/>
              </a:spcAft>
              <a:buClr>
                <a:srgbClr val="888888"/>
              </a:buClr>
              <a:buSzPts val="700"/>
              <a:buNone/>
              <a:defRPr sz="700">
                <a:solidFill>
                  <a:srgbClr val="888888"/>
                </a:solidFill>
              </a:defRPr>
            </a:lvl8pPr>
            <a:lvl9pPr indent="-228600" lvl="8" marL="4114800" rtl="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80" name="Google Shape;80;p18"/>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2200"/>
              <a:buFont typeface="Calibri"/>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87" name="Google Shape;87;p19"/>
          <p:cNvSpPr txBox="1"/>
          <p:nvPr>
            <p:ph idx="1" type="body"/>
          </p:nvPr>
        </p:nvSpPr>
        <p:spPr>
          <a:xfrm>
            <a:off x="228600" y="767556"/>
            <a:ext cx="20202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2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96" name="Google Shape;96;p2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1" name="Google Shape;101;p21"/>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rtl="0" algn="l">
              <a:spcBef>
                <a:spcPts val="300"/>
              </a:spcBef>
              <a:spcAft>
                <a:spcPts val="0"/>
              </a:spcAft>
              <a:buClr>
                <a:schemeClr val="dk1"/>
              </a:buClr>
              <a:buSzPts val="1600"/>
              <a:buChar char="•"/>
              <a:defRPr sz="1600"/>
            </a:lvl1pPr>
            <a:lvl2pPr indent="-317500" lvl="1" marL="914400" rtl="0" algn="l">
              <a:spcBef>
                <a:spcPts val="300"/>
              </a:spcBef>
              <a:spcAft>
                <a:spcPts val="0"/>
              </a:spcAft>
              <a:buClr>
                <a:schemeClr val="dk1"/>
              </a:buClr>
              <a:buSzPts val="1400"/>
              <a:buChar char="–"/>
              <a:defRPr sz="1400"/>
            </a:lvl2pPr>
            <a:lvl3pPr indent="-304800" lvl="2" marL="1371600" rtl="0" algn="l">
              <a:spcBef>
                <a:spcPts val="200"/>
              </a:spcBef>
              <a:spcAft>
                <a:spcPts val="0"/>
              </a:spcAft>
              <a:buClr>
                <a:schemeClr val="dk1"/>
              </a:buClr>
              <a:buSzPts val="1200"/>
              <a:buChar char="•"/>
              <a:defRPr sz="1200"/>
            </a:lvl3pPr>
            <a:lvl4pPr indent="-292100" lvl="3" marL="1828800" rtl="0" algn="l">
              <a:spcBef>
                <a:spcPts val="200"/>
              </a:spcBef>
              <a:spcAft>
                <a:spcPts val="0"/>
              </a:spcAft>
              <a:buClr>
                <a:schemeClr val="dk1"/>
              </a:buClr>
              <a:buSzPts val="1000"/>
              <a:buChar char="–"/>
              <a:defRPr sz="1000"/>
            </a:lvl4pPr>
            <a:lvl5pPr indent="-292100" lvl="4" marL="2286000" rtl="0" algn="l">
              <a:spcBef>
                <a:spcPts val="200"/>
              </a:spcBef>
              <a:spcAft>
                <a:spcPts val="0"/>
              </a:spcAft>
              <a:buClr>
                <a:schemeClr val="dk1"/>
              </a:buClr>
              <a:buSzPts val="1000"/>
              <a:buChar char="»"/>
              <a:defRPr sz="1000"/>
            </a:lvl5pPr>
            <a:lvl6pPr indent="-292100" lvl="5" marL="2743200" rtl="0" algn="l">
              <a:spcBef>
                <a:spcPts val="200"/>
              </a:spcBef>
              <a:spcAft>
                <a:spcPts val="0"/>
              </a:spcAft>
              <a:buClr>
                <a:schemeClr val="dk1"/>
              </a:buClr>
              <a:buSzPts val="1000"/>
              <a:buChar char="•"/>
              <a:defRPr sz="1000"/>
            </a:lvl6pPr>
            <a:lvl7pPr indent="-292100" lvl="6" marL="3200400" rtl="0" algn="l">
              <a:spcBef>
                <a:spcPts val="200"/>
              </a:spcBef>
              <a:spcAft>
                <a:spcPts val="0"/>
              </a:spcAft>
              <a:buClr>
                <a:schemeClr val="dk1"/>
              </a:buClr>
              <a:buSzPts val="1000"/>
              <a:buChar char="•"/>
              <a:defRPr sz="1000"/>
            </a:lvl7pPr>
            <a:lvl8pPr indent="-292100" lvl="7" marL="3657600" rtl="0" algn="l">
              <a:spcBef>
                <a:spcPts val="200"/>
              </a:spcBef>
              <a:spcAft>
                <a:spcPts val="0"/>
              </a:spcAft>
              <a:buClr>
                <a:schemeClr val="dk1"/>
              </a:buClr>
              <a:buSzPts val="1000"/>
              <a:buChar char="•"/>
              <a:defRPr sz="1000"/>
            </a:lvl8pPr>
            <a:lvl9pPr indent="-292100" lvl="8" marL="4114800" rtl="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200" cy="23457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txBody>
          <a:bodyPr anchorCtr="0" anchor="t" bIns="22850" lIns="45725" spcFirstLastPara="1" rIns="45725" wrap="square" tIns="22850">
            <a:noAutofit/>
          </a:bodyPr>
          <a:lstStyle>
            <a:lvl1pPr lvl="0" marR="0" rtl="0" algn="l">
              <a:spcBef>
                <a:spcPts val="3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lvl="1" marR="0" rtl="0" algn="l">
              <a:spcBef>
                <a:spcPts val="3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lvl="2" marR="0" rtl="0" algn="l">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lvl="3"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lvl="4"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lvl="5"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lvl="6"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lvl="7"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lvl="8"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15" name="Google Shape;115;p23"/>
          <p:cNvSpPr txBox="1"/>
          <p:nvPr>
            <p:ph idx="1" type="body"/>
          </p:nvPr>
        </p:nvSpPr>
        <p:spPr>
          <a:xfrm rot="5400000">
            <a:off x="1154400" y="-125700"/>
            <a:ext cx="2263200" cy="41148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21" name="Google Shape;121;p24"/>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3.png"/><Relationship Id="rId5" Type="http://schemas.openxmlformats.org/officeDocument/2006/relationships/image" Target="../media/image23.png"/><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4.gif"/><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6.jpg"/><Relationship Id="rId5" Type="http://schemas.openxmlformats.org/officeDocument/2006/relationships/image" Target="../media/image11.jpg"/><Relationship Id="rId6" Type="http://schemas.openxmlformats.org/officeDocument/2006/relationships/image" Target="../media/image10.jpg"/><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15.png"/><Relationship Id="rId5"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6.jpg"/><Relationship Id="rId4" Type="http://schemas.openxmlformats.org/officeDocument/2006/relationships/image" Target="../media/image35.png"/><Relationship Id="rId5" Type="http://schemas.openxmlformats.org/officeDocument/2006/relationships/image" Target="../media/image18.png"/><Relationship Id="rId6" Type="http://schemas.openxmlformats.org/officeDocument/2006/relationships/image" Target="../media/image14.png"/><Relationship Id="rId7"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txBox="1"/>
          <p:nvPr/>
        </p:nvSpPr>
        <p:spPr>
          <a:xfrm>
            <a:off x="612733" y="1744289"/>
            <a:ext cx="4818000" cy="856200"/>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0" i="0" lang="en" sz="2700" u="none" cap="none" strike="noStrike">
                <a:solidFill>
                  <a:srgbClr val="FF6712"/>
                </a:solidFill>
                <a:latin typeface="IBM Plex Sans SemiBold"/>
                <a:ea typeface="IBM Plex Sans SemiBold"/>
                <a:cs typeface="IBM Plex Sans SemiBold"/>
                <a:sym typeface="IBM Plex Sans SemiBold"/>
              </a:rPr>
              <a:t>Mobility Data for Safer Streets</a:t>
            </a:r>
            <a:r>
              <a:rPr lang="en" sz="2700">
                <a:solidFill>
                  <a:srgbClr val="FF6712"/>
                </a:solidFill>
                <a:latin typeface="IBM Plex Sans SemiBold"/>
                <a:ea typeface="IBM Plex Sans SemiBold"/>
                <a:cs typeface="IBM Plex Sans SemiBold"/>
                <a:sym typeface="IBM Plex Sans SemiBold"/>
              </a:rPr>
              <a:t> Initiative: UC Davis Evaluation</a:t>
            </a:r>
            <a:endParaRPr b="0" i="0" sz="2700" u="none" cap="none" strike="noStrike">
              <a:solidFill>
                <a:schemeClr val="dk1"/>
              </a:solidFill>
              <a:latin typeface="Calibri"/>
              <a:ea typeface="Calibri"/>
              <a:cs typeface="Calibri"/>
              <a:sym typeface="Calibri"/>
            </a:endParaRPr>
          </a:p>
        </p:txBody>
      </p:sp>
      <p:sp>
        <p:nvSpPr>
          <p:cNvPr id="130" name="Google Shape;130;p25"/>
          <p:cNvSpPr/>
          <p:nvPr/>
        </p:nvSpPr>
        <p:spPr>
          <a:xfrm>
            <a:off x="5910080" y="208081"/>
            <a:ext cx="2854800" cy="47274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31" name="Google Shape;131;p25"/>
          <p:cNvPicPr preferRelativeResize="0"/>
          <p:nvPr/>
        </p:nvPicPr>
        <p:blipFill rotWithShape="1">
          <a:blip r:embed="rId3">
            <a:alphaModFix/>
          </a:blip>
          <a:srcRect b="0" l="27823" r="27828" t="0"/>
          <a:stretch/>
        </p:blipFill>
        <p:spPr>
          <a:xfrm>
            <a:off x="5635961" y="514350"/>
            <a:ext cx="2736346" cy="4114800"/>
          </a:xfrm>
          <a:prstGeom prst="rect">
            <a:avLst/>
          </a:prstGeom>
          <a:noFill/>
          <a:ln>
            <a:noFill/>
          </a:ln>
        </p:spPr>
      </p:pic>
      <p:pic>
        <p:nvPicPr>
          <p:cNvPr id="132" name="Google Shape;132;p25"/>
          <p:cNvPicPr preferRelativeResize="0"/>
          <p:nvPr/>
        </p:nvPicPr>
        <p:blipFill rotWithShape="1">
          <a:blip r:embed="rId4">
            <a:alphaModFix/>
          </a:blip>
          <a:srcRect b="0" l="0" r="0" t="0"/>
          <a:stretch/>
        </p:blipFill>
        <p:spPr>
          <a:xfrm>
            <a:off x="1724121" y="3966606"/>
            <a:ext cx="1724959" cy="968813"/>
          </a:xfrm>
          <a:prstGeom prst="rect">
            <a:avLst/>
          </a:prstGeom>
          <a:noFill/>
          <a:ln>
            <a:noFill/>
          </a:ln>
        </p:spPr>
      </p:pic>
      <p:sp>
        <p:nvSpPr>
          <p:cNvPr id="133" name="Google Shape;133;p25"/>
          <p:cNvSpPr/>
          <p:nvPr/>
        </p:nvSpPr>
        <p:spPr>
          <a:xfrm>
            <a:off x="2887354" y="4775085"/>
            <a:ext cx="3666000" cy="29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4" name="Google Shape;134;p25"/>
          <p:cNvSpPr/>
          <p:nvPr/>
        </p:nvSpPr>
        <p:spPr>
          <a:xfrm>
            <a:off x="2887354" y="348371"/>
            <a:ext cx="3666000" cy="29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35" name="Google Shape;135;p25"/>
          <p:cNvPicPr preferRelativeResize="0"/>
          <p:nvPr/>
        </p:nvPicPr>
        <p:blipFill rotWithShape="1">
          <a:blip r:embed="rId5">
            <a:alphaModFix/>
          </a:blip>
          <a:srcRect b="0" l="0" r="0" t="0"/>
          <a:stretch/>
        </p:blipFill>
        <p:spPr>
          <a:xfrm>
            <a:off x="514350" y="514350"/>
            <a:ext cx="1580911" cy="529687"/>
          </a:xfrm>
          <a:prstGeom prst="rect">
            <a:avLst/>
          </a:prstGeom>
          <a:noFill/>
          <a:ln>
            <a:noFill/>
          </a:ln>
        </p:spPr>
      </p:pic>
      <p:pic>
        <p:nvPicPr>
          <p:cNvPr id="136" name="Google Shape;136;p25"/>
          <p:cNvPicPr preferRelativeResize="0"/>
          <p:nvPr/>
        </p:nvPicPr>
        <p:blipFill rotWithShape="1">
          <a:blip r:embed="rId6">
            <a:alphaModFix/>
          </a:blip>
          <a:srcRect b="0" l="0" r="0" t="0"/>
          <a:stretch/>
        </p:blipFill>
        <p:spPr>
          <a:xfrm>
            <a:off x="631340" y="4263432"/>
            <a:ext cx="1092782" cy="365717"/>
          </a:xfrm>
          <a:prstGeom prst="rect">
            <a:avLst/>
          </a:prstGeom>
          <a:noFill/>
          <a:ln>
            <a:noFill/>
          </a:ln>
        </p:spPr>
      </p:pic>
      <p:sp>
        <p:nvSpPr>
          <p:cNvPr id="137" name="Google Shape;137;p25"/>
          <p:cNvSpPr txBox="1"/>
          <p:nvPr/>
        </p:nvSpPr>
        <p:spPr>
          <a:xfrm>
            <a:off x="605965" y="2879309"/>
            <a:ext cx="4831500" cy="566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000000"/>
                </a:solidFill>
                <a:latin typeface="Poppins Light"/>
                <a:ea typeface="Poppins Light"/>
                <a:cs typeface="Poppins Light"/>
                <a:sym typeface="Poppins Light"/>
              </a:rPr>
              <a:t>PRESENTED BY A</a:t>
            </a:r>
            <a:r>
              <a:rPr lang="en" sz="1600">
                <a:latin typeface="Poppins Light"/>
                <a:ea typeface="Poppins Light"/>
                <a:cs typeface="Poppins Light"/>
                <a:sym typeface="Poppins Light"/>
              </a:rPr>
              <a:t>SHLEY N. DEPEW</a:t>
            </a:r>
            <a:endParaRPr sz="1600"/>
          </a:p>
          <a:p>
            <a:pPr indent="0" lvl="0" marL="0" marR="0" rtl="0" algn="l">
              <a:lnSpc>
                <a:spcPct val="130000"/>
              </a:lnSpc>
              <a:spcBef>
                <a:spcPts val="0"/>
              </a:spcBef>
              <a:spcAft>
                <a:spcPts val="0"/>
              </a:spcAft>
              <a:buNone/>
            </a:pPr>
            <a:r>
              <a:rPr b="0" i="0" lang="en" sz="1600" u="none" cap="none" strike="noStrike">
                <a:solidFill>
                  <a:srgbClr val="000000"/>
                </a:solidFill>
                <a:latin typeface="Poppins Light"/>
                <a:ea typeface="Poppins Light"/>
                <a:cs typeface="Poppins Light"/>
                <a:sym typeface="Poppins Light"/>
              </a:rPr>
              <a:t>UC DAVIS INSTITUTE OF TRANSPORTATION STUDIES</a:t>
            </a:r>
            <a:endParaRPr b="0" i="0" sz="1600" u="none" cap="none" strike="noStrike">
              <a:solidFill>
                <a:srgbClr val="000000"/>
              </a:solidFill>
              <a:latin typeface="Poppins Light"/>
              <a:ea typeface="Poppins Light"/>
              <a:cs typeface="Poppins Light"/>
              <a:sym typeface="Poppi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txBox="1"/>
          <p:nvPr>
            <p:ph idx="1" type="body"/>
          </p:nvPr>
        </p:nvSpPr>
        <p:spPr>
          <a:xfrm>
            <a:off x="565900" y="1447225"/>
            <a:ext cx="6413400" cy="21993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Font typeface="Poppins"/>
              <a:buChar char="●"/>
            </a:pPr>
            <a:r>
              <a:rPr lang="en" sz="1600">
                <a:latin typeface="Poppins"/>
                <a:ea typeface="Poppins"/>
                <a:cs typeface="Poppins"/>
                <a:sym typeface="Poppins"/>
              </a:rPr>
              <a:t>Primarily private sector market</a:t>
            </a:r>
            <a:endParaRPr sz="1600">
              <a:latin typeface="Poppins"/>
              <a:ea typeface="Poppins"/>
              <a:cs typeface="Poppins"/>
              <a:sym typeface="Poppins"/>
            </a:endParaRPr>
          </a:p>
          <a:p>
            <a:pPr indent="-330200" lvl="0" marL="457200" rtl="0" algn="l">
              <a:spcBef>
                <a:spcPts val="0"/>
              </a:spcBef>
              <a:spcAft>
                <a:spcPts val="0"/>
              </a:spcAft>
              <a:buSzPts val="1600"/>
              <a:buFont typeface="Poppins"/>
              <a:buChar char="●"/>
            </a:pPr>
            <a:r>
              <a:rPr lang="en" sz="1600">
                <a:latin typeface="Poppins"/>
                <a:ea typeface="Poppins"/>
                <a:cs typeface="Poppins"/>
                <a:sym typeface="Poppins"/>
              </a:rPr>
              <a:t>Prohibitively expensive for public sector</a:t>
            </a:r>
            <a:endParaRPr sz="1600">
              <a:latin typeface="Poppins"/>
              <a:ea typeface="Poppins"/>
              <a:cs typeface="Poppins"/>
              <a:sym typeface="Poppins"/>
            </a:endParaRPr>
          </a:p>
          <a:p>
            <a:pPr indent="-330200" lvl="0" marL="457200" rtl="0" algn="l">
              <a:spcBef>
                <a:spcPts val="0"/>
              </a:spcBef>
              <a:spcAft>
                <a:spcPts val="0"/>
              </a:spcAft>
              <a:buSzPts val="1600"/>
              <a:buFont typeface="Poppins"/>
              <a:buChar char="●"/>
            </a:pPr>
            <a:r>
              <a:rPr lang="en" sz="1600">
                <a:latin typeface="Poppins"/>
                <a:ea typeface="Poppins"/>
                <a:cs typeface="Poppins"/>
                <a:sym typeface="Poppins"/>
              </a:rPr>
              <a:t>Even more beyond reach for micromobility advocacy organizations</a:t>
            </a:r>
            <a:br>
              <a:rPr lang="en" sz="1600">
                <a:latin typeface="Poppins"/>
                <a:ea typeface="Poppins"/>
                <a:cs typeface="Poppins"/>
                <a:sym typeface="Poppins"/>
              </a:rPr>
            </a:br>
            <a:r>
              <a:rPr lang="en" sz="1600">
                <a:latin typeface="Poppins"/>
                <a:ea typeface="Poppins"/>
                <a:cs typeface="Poppins"/>
                <a:sym typeface="Poppins"/>
              </a:rPr>
              <a:t>	</a:t>
            </a:r>
            <a:endParaRPr sz="1600">
              <a:latin typeface="Poppins"/>
              <a:ea typeface="Poppins"/>
              <a:cs typeface="Poppins"/>
              <a:sym typeface="Poppins"/>
            </a:endParaRPr>
          </a:p>
        </p:txBody>
      </p:sp>
      <p:sp>
        <p:nvSpPr>
          <p:cNvPr id="238" name="Google Shape;238;p34"/>
          <p:cNvSpPr/>
          <p:nvPr/>
        </p:nvSpPr>
        <p:spPr>
          <a:xfrm>
            <a:off x="7581903" y="-284340"/>
            <a:ext cx="1562100" cy="57438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39" name="Google Shape;239;p34"/>
          <p:cNvPicPr preferRelativeResize="0"/>
          <p:nvPr/>
        </p:nvPicPr>
        <p:blipFill rotWithShape="1">
          <a:blip r:embed="rId3">
            <a:alphaModFix/>
          </a:blip>
          <a:srcRect b="0" l="0" r="0" t="0"/>
          <a:stretch/>
        </p:blipFill>
        <p:spPr>
          <a:xfrm>
            <a:off x="565900" y="3189325"/>
            <a:ext cx="356349" cy="246300"/>
          </a:xfrm>
          <a:prstGeom prst="rect">
            <a:avLst/>
          </a:prstGeom>
          <a:noFill/>
          <a:ln>
            <a:noFill/>
          </a:ln>
        </p:spPr>
      </p:pic>
      <p:sp>
        <p:nvSpPr>
          <p:cNvPr id="240" name="Google Shape;240;p34"/>
          <p:cNvSpPr txBox="1"/>
          <p:nvPr/>
        </p:nvSpPr>
        <p:spPr>
          <a:xfrm>
            <a:off x="856625" y="3543175"/>
            <a:ext cx="6122700" cy="812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 sz="1600">
                <a:solidFill>
                  <a:srgbClr val="FF6712"/>
                </a:solidFill>
                <a:latin typeface="Poppins Medium"/>
                <a:ea typeface="Poppins Medium"/>
                <a:cs typeface="Poppins Medium"/>
                <a:sym typeface="Poppins Medium"/>
              </a:rPr>
              <a:t>Local government doesn’t always have resources to put towards getting the right tools or data.</a:t>
            </a:r>
            <a:endParaRPr sz="2100">
              <a:solidFill>
                <a:srgbClr val="FF6712"/>
              </a:solidFill>
              <a:latin typeface="Poppins Medium"/>
              <a:ea typeface="Poppins Medium"/>
              <a:cs typeface="Poppins Medium"/>
              <a:sym typeface="Poppins Medium"/>
            </a:endParaRPr>
          </a:p>
          <a:p>
            <a:pPr indent="0" lvl="0" marL="0" marR="0" rtl="0" algn="l">
              <a:lnSpc>
                <a:spcPct val="150000"/>
              </a:lnSpc>
              <a:spcBef>
                <a:spcPts val="0"/>
              </a:spcBef>
              <a:spcAft>
                <a:spcPts val="0"/>
              </a:spcAft>
              <a:buNone/>
            </a:pPr>
            <a:r>
              <a:t/>
            </a:r>
            <a:endParaRPr sz="1600">
              <a:solidFill>
                <a:srgbClr val="FF6712"/>
              </a:solidFill>
              <a:latin typeface="Poppins Medium"/>
              <a:ea typeface="Poppins Medium"/>
              <a:cs typeface="Poppins Medium"/>
              <a:sym typeface="Poppins Medium"/>
            </a:endParaRPr>
          </a:p>
        </p:txBody>
      </p:sp>
      <p:sp>
        <p:nvSpPr>
          <p:cNvPr id="241" name="Google Shape;241;p34"/>
          <p:cNvSpPr txBox="1"/>
          <p:nvPr/>
        </p:nvSpPr>
        <p:spPr>
          <a:xfrm>
            <a:off x="2811550" y="4425250"/>
            <a:ext cx="41676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200">
                <a:latin typeface="Poppins"/>
                <a:ea typeface="Poppins"/>
                <a:cs typeface="Poppins"/>
                <a:sym typeface="Poppins"/>
              </a:rPr>
              <a:t>MDSS </a:t>
            </a:r>
            <a:r>
              <a:rPr b="1" i="0" lang="en" sz="1200" u="none" cap="none" strike="noStrike">
                <a:solidFill>
                  <a:srgbClr val="000000"/>
                </a:solidFill>
                <a:latin typeface="Poppins"/>
                <a:ea typeface="Poppins"/>
                <a:cs typeface="Poppins"/>
                <a:sym typeface="Poppins"/>
              </a:rPr>
              <a:t>AWARDEE RE: </a:t>
            </a:r>
            <a:r>
              <a:rPr b="1" lang="en" sz="1200">
                <a:latin typeface="Poppins"/>
                <a:ea typeface="Poppins"/>
                <a:cs typeface="Poppins"/>
                <a:sym typeface="Poppins"/>
              </a:rPr>
              <a:t>ACCESS TO MOBILITY DATA TOOLS</a:t>
            </a:r>
            <a:endParaRPr b="1" sz="1200"/>
          </a:p>
        </p:txBody>
      </p:sp>
      <p:pic>
        <p:nvPicPr>
          <p:cNvPr id="242" name="Google Shape;242;p34"/>
          <p:cNvPicPr preferRelativeResize="0"/>
          <p:nvPr/>
        </p:nvPicPr>
        <p:blipFill rotWithShape="1">
          <a:blip r:embed="rId4">
            <a:alphaModFix/>
          </a:blip>
          <a:srcRect b="0" l="0" r="0" t="0"/>
          <a:stretch/>
        </p:blipFill>
        <p:spPr>
          <a:xfrm>
            <a:off x="514350" y="514350"/>
            <a:ext cx="1045904" cy="350425"/>
          </a:xfrm>
          <a:prstGeom prst="rect">
            <a:avLst/>
          </a:prstGeom>
          <a:noFill/>
          <a:ln>
            <a:noFill/>
          </a:ln>
        </p:spPr>
      </p:pic>
      <p:sp>
        <p:nvSpPr>
          <p:cNvPr id="243" name="Google Shape;243;p34"/>
          <p:cNvSpPr txBox="1"/>
          <p:nvPr/>
        </p:nvSpPr>
        <p:spPr>
          <a:xfrm>
            <a:off x="856617" y="626125"/>
            <a:ext cx="6507900" cy="461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 sz="3000">
                <a:solidFill>
                  <a:srgbClr val="FF6712"/>
                </a:solidFill>
                <a:latin typeface="IBM Plex Sans"/>
                <a:ea typeface="IBM Plex Sans"/>
                <a:cs typeface="IBM Plex Sans"/>
                <a:sym typeface="IBM Plex Sans"/>
              </a:rPr>
              <a:t>Access to Mobility Data Tools</a:t>
            </a:r>
            <a:endParaRPr b="1" sz="3000">
              <a:solidFill>
                <a:srgbClr val="FF6712"/>
              </a:solidFill>
              <a:latin typeface="IBM Plex Sans"/>
              <a:ea typeface="IBM Plex Sans"/>
              <a:cs typeface="IBM Plex Sans"/>
              <a:sym typeface="IBM Plex Sans"/>
            </a:endParaRPr>
          </a:p>
        </p:txBody>
      </p:sp>
      <p:sp>
        <p:nvSpPr>
          <p:cNvPr id="244" name="Google Shape;244;p34"/>
          <p:cNvSpPr/>
          <p:nvPr/>
        </p:nvSpPr>
        <p:spPr>
          <a:xfrm>
            <a:off x="4288124" y="1087820"/>
            <a:ext cx="3897600" cy="29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5"/>
          <p:cNvPicPr preferRelativeResize="0"/>
          <p:nvPr/>
        </p:nvPicPr>
        <p:blipFill rotWithShape="1">
          <a:blip r:embed="rId3">
            <a:alphaModFix/>
          </a:blip>
          <a:srcRect b="0" l="25892" r="31280" t="0"/>
          <a:stretch/>
        </p:blipFill>
        <p:spPr>
          <a:xfrm>
            <a:off x="0" y="0"/>
            <a:ext cx="4086299" cy="5361268"/>
          </a:xfrm>
          <a:prstGeom prst="rect">
            <a:avLst/>
          </a:prstGeom>
          <a:noFill/>
          <a:ln>
            <a:noFill/>
          </a:ln>
        </p:spPr>
      </p:pic>
      <p:grpSp>
        <p:nvGrpSpPr>
          <p:cNvPr id="251" name="Google Shape;251;p35"/>
          <p:cNvGrpSpPr/>
          <p:nvPr/>
        </p:nvGrpSpPr>
        <p:grpSpPr>
          <a:xfrm>
            <a:off x="1043499" y="1416725"/>
            <a:ext cx="3568558" cy="1378346"/>
            <a:chOff x="-372070" y="0"/>
            <a:chExt cx="8712300" cy="3454500"/>
          </a:xfrm>
        </p:grpSpPr>
        <p:sp>
          <p:nvSpPr>
            <p:cNvPr id="252" name="Google Shape;252;p35"/>
            <p:cNvSpPr/>
            <p:nvPr/>
          </p:nvSpPr>
          <p:spPr>
            <a:xfrm>
              <a:off x="-372070" y="0"/>
              <a:ext cx="8712300" cy="34545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3" name="Google Shape;253;p35"/>
            <p:cNvSpPr txBox="1"/>
            <p:nvPr/>
          </p:nvSpPr>
          <p:spPr>
            <a:xfrm>
              <a:off x="228593" y="508000"/>
              <a:ext cx="7510800" cy="2546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3000">
                  <a:solidFill>
                    <a:srgbClr val="FFFFFF"/>
                  </a:solidFill>
                  <a:latin typeface="IBM Plex Sans"/>
                  <a:ea typeface="IBM Plex Sans"/>
                  <a:cs typeface="IBM Plex Sans"/>
                  <a:sym typeface="IBM Plex Sans"/>
                </a:rPr>
                <a:t>Mobility Data for Safer Streets</a:t>
              </a:r>
              <a:endParaRPr b="1" sz="3000">
                <a:solidFill>
                  <a:srgbClr val="FFFFFF"/>
                </a:solidFill>
                <a:latin typeface="IBM Plex Sans"/>
                <a:ea typeface="IBM Plex Sans"/>
                <a:cs typeface="IBM Plex Sans"/>
                <a:sym typeface="IBM Plex Sans"/>
              </a:endParaRPr>
            </a:p>
          </p:txBody>
        </p:sp>
      </p:grpSp>
      <p:sp>
        <p:nvSpPr>
          <p:cNvPr id="254" name="Google Shape;254;p35"/>
          <p:cNvSpPr txBox="1"/>
          <p:nvPr/>
        </p:nvSpPr>
        <p:spPr>
          <a:xfrm>
            <a:off x="4764450" y="1047500"/>
            <a:ext cx="4015800" cy="609600"/>
          </a:xfrm>
          <a:prstGeom prst="rect">
            <a:avLst/>
          </a:prstGeom>
          <a:noFill/>
          <a:ln>
            <a:noFill/>
          </a:ln>
        </p:spPr>
        <p:txBody>
          <a:bodyPr anchorCtr="0" anchor="t" bIns="0" lIns="0" spcFirstLastPara="1" rIns="0" wrap="square" tIns="0">
            <a:spAutoFit/>
          </a:bodyPr>
          <a:lstStyle/>
          <a:p>
            <a:pPr indent="0" lvl="0" marL="0" marR="0" rtl="0" algn="l">
              <a:lnSpc>
                <a:spcPct val="119970"/>
              </a:lnSpc>
              <a:spcBef>
                <a:spcPts val="0"/>
              </a:spcBef>
              <a:spcAft>
                <a:spcPts val="0"/>
              </a:spcAft>
              <a:buNone/>
            </a:pPr>
            <a:r>
              <a:rPr b="1" lang="en" sz="1800">
                <a:solidFill>
                  <a:srgbClr val="FF6712"/>
                </a:solidFill>
                <a:latin typeface="Poppins"/>
                <a:ea typeface="Poppins"/>
                <a:cs typeface="Poppins"/>
                <a:sym typeface="Poppins"/>
              </a:rPr>
              <a:t>MDSS Initiative Pilot</a:t>
            </a:r>
            <a:endParaRPr b="1" sz="1800">
              <a:solidFill>
                <a:srgbClr val="FF6712"/>
              </a:solidFill>
              <a:latin typeface="Poppins"/>
              <a:ea typeface="Poppins"/>
              <a:cs typeface="Poppins"/>
              <a:sym typeface="Poppins"/>
            </a:endParaRPr>
          </a:p>
          <a:p>
            <a:pPr indent="0" lvl="0" marL="0" marR="0" rtl="0" algn="l">
              <a:lnSpc>
                <a:spcPct val="119970"/>
              </a:lnSpc>
              <a:spcBef>
                <a:spcPts val="0"/>
              </a:spcBef>
              <a:spcAft>
                <a:spcPts val="0"/>
              </a:spcAft>
              <a:buNone/>
            </a:pPr>
            <a:r>
              <a:rPr b="1" lang="en" sz="1800">
                <a:solidFill>
                  <a:srgbClr val="FF6712"/>
                </a:solidFill>
                <a:latin typeface="Poppins"/>
                <a:ea typeface="Poppins"/>
                <a:cs typeface="Poppins"/>
                <a:sym typeface="Poppins"/>
              </a:rPr>
              <a:t>Jan 2020-Mar 2021</a:t>
            </a:r>
            <a:endParaRPr sz="1800"/>
          </a:p>
        </p:txBody>
      </p:sp>
      <p:sp>
        <p:nvSpPr>
          <p:cNvPr id="255" name="Google Shape;255;p35"/>
          <p:cNvSpPr txBox="1"/>
          <p:nvPr/>
        </p:nvSpPr>
        <p:spPr>
          <a:xfrm>
            <a:off x="4779066" y="1918725"/>
            <a:ext cx="3568500" cy="1891500"/>
          </a:xfrm>
          <a:prstGeom prst="rect">
            <a:avLst/>
          </a:prstGeom>
          <a:noFill/>
          <a:ln>
            <a:noFill/>
          </a:ln>
        </p:spPr>
        <p:txBody>
          <a:bodyPr anchorCtr="0" anchor="t" bIns="0" lIns="0" spcFirstLastPara="1" rIns="0" wrap="square" tIns="0">
            <a:spAutoFit/>
          </a:bodyPr>
          <a:lstStyle/>
          <a:p>
            <a:pPr indent="-330200" lvl="0" marL="457200" marR="0" rtl="0" algn="l">
              <a:lnSpc>
                <a:spcPct val="167000"/>
              </a:lnSpc>
              <a:spcBef>
                <a:spcPts val="0"/>
              </a:spcBef>
              <a:spcAft>
                <a:spcPts val="0"/>
              </a:spcAft>
              <a:buSzPts val="1600"/>
              <a:buFont typeface="Poppins Light"/>
              <a:buChar char="●"/>
            </a:pPr>
            <a:r>
              <a:rPr lang="en" sz="1600">
                <a:latin typeface="Poppins Light"/>
                <a:ea typeface="Poppins Light"/>
                <a:cs typeface="Poppins Light"/>
                <a:sym typeface="Poppins Light"/>
              </a:rPr>
              <a:t>Six advocacy organizations</a:t>
            </a:r>
            <a:endParaRPr sz="1600">
              <a:latin typeface="Poppins Light"/>
              <a:ea typeface="Poppins Light"/>
              <a:cs typeface="Poppins Light"/>
              <a:sym typeface="Poppins Light"/>
            </a:endParaRPr>
          </a:p>
          <a:p>
            <a:pPr indent="-330200" lvl="0" marL="457200" marR="0" rtl="0" algn="l">
              <a:lnSpc>
                <a:spcPct val="167000"/>
              </a:lnSpc>
              <a:spcBef>
                <a:spcPts val="0"/>
              </a:spcBef>
              <a:spcAft>
                <a:spcPts val="0"/>
              </a:spcAft>
              <a:buSzPts val="1600"/>
              <a:buFont typeface="Poppins Light"/>
              <a:buChar char="●"/>
            </a:pPr>
            <a:r>
              <a:rPr lang="en" sz="1600">
                <a:latin typeface="Poppins Light"/>
                <a:ea typeface="Poppins Light"/>
                <a:cs typeface="Poppins Light"/>
                <a:sym typeface="Poppins Light"/>
              </a:rPr>
              <a:t>Suite of mobility data tools</a:t>
            </a:r>
            <a:endParaRPr sz="1600">
              <a:latin typeface="Poppins Light"/>
              <a:ea typeface="Poppins Light"/>
              <a:cs typeface="Poppins Light"/>
              <a:sym typeface="Poppins Light"/>
            </a:endParaRPr>
          </a:p>
          <a:p>
            <a:pPr indent="-330200" lvl="0" marL="457200" marR="0" rtl="0" algn="l">
              <a:lnSpc>
                <a:spcPct val="167000"/>
              </a:lnSpc>
              <a:spcBef>
                <a:spcPts val="0"/>
              </a:spcBef>
              <a:spcAft>
                <a:spcPts val="0"/>
              </a:spcAft>
              <a:buSzPts val="1600"/>
              <a:buFont typeface="Poppins Light"/>
              <a:buChar char="●"/>
            </a:pPr>
            <a:r>
              <a:rPr lang="en" sz="1600">
                <a:latin typeface="Poppins Light"/>
                <a:ea typeface="Poppins Light"/>
                <a:cs typeface="Poppins Light"/>
                <a:sym typeface="Poppins Light"/>
              </a:rPr>
              <a:t>Use to identify and/or garner support for street redesign projects for safer streets</a:t>
            </a:r>
            <a:endParaRPr sz="1600">
              <a:latin typeface="Poppins Light"/>
              <a:ea typeface="Poppins Light"/>
              <a:cs typeface="Poppins Light"/>
              <a:sym typeface="Poppins Light"/>
            </a:endParaRPr>
          </a:p>
        </p:txBody>
      </p:sp>
      <p:sp>
        <p:nvSpPr>
          <p:cNvPr id="256" name="Google Shape;256;p35"/>
          <p:cNvSpPr/>
          <p:nvPr/>
        </p:nvSpPr>
        <p:spPr>
          <a:xfrm>
            <a:off x="4500377" y="1710466"/>
            <a:ext cx="2819100" cy="29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57" name="Google Shape;257;p35"/>
          <p:cNvPicPr preferRelativeResize="0"/>
          <p:nvPr/>
        </p:nvPicPr>
        <p:blipFill rotWithShape="1">
          <a:blip r:embed="rId4">
            <a:alphaModFix/>
          </a:blip>
          <a:srcRect b="0" l="0" r="0" t="0"/>
          <a:stretch/>
        </p:blipFill>
        <p:spPr>
          <a:xfrm>
            <a:off x="7725175" y="415125"/>
            <a:ext cx="1045904" cy="350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000">
                <a:solidFill>
                  <a:srgbClr val="FF6712"/>
                </a:solidFill>
                <a:latin typeface="IBM Plex Sans"/>
                <a:ea typeface="IBM Plex Sans"/>
                <a:cs typeface="IBM Plex Sans"/>
                <a:sym typeface="IBM Plex Sans"/>
              </a:rPr>
              <a:t>MDSS Awardees</a:t>
            </a:r>
            <a:endParaRPr/>
          </a:p>
        </p:txBody>
      </p:sp>
      <p:pic>
        <p:nvPicPr>
          <p:cNvPr id="263" name="Google Shape;263;p36"/>
          <p:cNvPicPr preferRelativeResize="0"/>
          <p:nvPr/>
        </p:nvPicPr>
        <p:blipFill>
          <a:blip r:embed="rId3">
            <a:alphaModFix/>
          </a:blip>
          <a:stretch>
            <a:fillRect/>
          </a:stretch>
        </p:blipFill>
        <p:spPr>
          <a:xfrm>
            <a:off x="304800" y="1170125"/>
            <a:ext cx="1966021" cy="2357300"/>
          </a:xfrm>
          <a:prstGeom prst="rect">
            <a:avLst/>
          </a:prstGeom>
          <a:noFill/>
          <a:ln>
            <a:noFill/>
          </a:ln>
        </p:spPr>
      </p:pic>
      <p:pic>
        <p:nvPicPr>
          <p:cNvPr id="264" name="Google Shape;264;p36"/>
          <p:cNvPicPr preferRelativeResize="0"/>
          <p:nvPr/>
        </p:nvPicPr>
        <p:blipFill>
          <a:blip r:embed="rId4">
            <a:alphaModFix/>
          </a:blip>
          <a:stretch>
            <a:fillRect/>
          </a:stretch>
        </p:blipFill>
        <p:spPr>
          <a:xfrm>
            <a:off x="2788900" y="1550600"/>
            <a:ext cx="2177325" cy="868750"/>
          </a:xfrm>
          <a:prstGeom prst="rect">
            <a:avLst/>
          </a:prstGeom>
          <a:noFill/>
          <a:ln>
            <a:noFill/>
          </a:ln>
        </p:spPr>
      </p:pic>
      <p:pic>
        <p:nvPicPr>
          <p:cNvPr id="265" name="Google Shape;265;p36"/>
          <p:cNvPicPr preferRelativeResize="0"/>
          <p:nvPr/>
        </p:nvPicPr>
        <p:blipFill>
          <a:blip r:embed="rId5">
            <a:alphaModFix/>
          </a:blip>
          <a:stretch>
            <a:fillRect/>
          </a:stretch>
        </p:blipFill>
        <p:spPr>
          <a:xfrm>
            <a:off x="395475" y="3988950"/>
            <a:ext cx="2897290" cy="868750"/>
          </a:xfrm>
          <a:prstGeom prst="rect">
            <a:avLst/>
          </a:prstGeom>
          <a:noFill/>
          <a:ln>
            <a:noFill/>
          </a:ln>
        </p:spPr>
      </p:pic>
      <p:pic>
        <p:nvPicPr>
          <p:cNvPr id="266" name="Google Shape;266;p36"/>
          <p:cNvPicPr preferRelativeResize="0"/>
          <p:nvPr/>
        </p:nvPicPr>
        <p:blipFill>
          <a:blip r:embed="rId6">
            <a:alphaModFix/>
          </a:blip>
          <a:stretch>
            <a:fillRect/>
          </a:stretch>
        </p:blipFill>
        <p:spPr>
          <a:xfrm>
            <a:off x="3571538" y="3048400"/>
            <a:ext cx="2357300" cy="1168525"/>
          </a:xfrm>
          <a:prstGeom prst="rect">
            <a:avLst/>
          </a:prstGeom>
          <a:noFill/>
          <a:ln>
            <a:noFill/>
          </a:ln>
        </p:spPr>
      </p:pic>
      <p:pic>
        <p:nvPicPr>
          <p:cNvPr id="267" name="Google Shape;267;p36"/>
          <p:cNvPicPr preferRelativeResize="0"/>
          <p:nvPr/>
        </p:nvPicPr>
        <p:blipFill>
          <a:blip r:embed="rId7">
            <a:alphaModFix/>
          </a:blip>
          <a:stretch>
            <a:fillRect/>
          </a:stretch>
        </p:blipFill>
        <p:spPr>
          <a:xfrm>
            <a:off x="6217450" y="2633800"/>
            <a:ext cx="2509701" cy="2509701"/>
          </a:xfrm>
          <a:prstGeom prst="rect">
            <a:avLst/>
          </a:prstGeom>
          <a:noFill/>
          <a:ln>
            <a:noFill/>
          </a:ln>
        </p:spPr>
      </p:pic>
      <p:pic>
        <p:nvPicPr>
          <p:cNvPr id="268" name="Google Shape;268;p36"/>
          <p:cNvPicPr preferRelativeResize="0"/>
          <p:nvPr/>
        </p:nvPicPr>
        <p:blipFill>
          <a:blip r:embed="rId8">
            <a:alphaModFix/>
          </a:blip>
          <a:stretch>
            <a:fillRect/>
          </a:stretch>
        </p:blipFill>
        <p:spPr>
          <a:xfrm>
            <a:off x="5710750" y="1017725"/>
            <a:ext cx="2805117" cy="1401624"/>
          </a:xfrm>
          <a:prstGeom prst="rect">
            <a:avLst/>
          </a:prstGeom>
          <a:noFill/>
          <a:ln>
            <a:noFill/>
          </a:ln>
        </p:spPr>
      </p:pic>
      <p:sp>
        <p:nvSpPr>
          <p:cNvPr id="269" name="Google Shape;269;p36"/>
          <p:cNvSpPr/>
          <p:nvPr/>
        </p:nvSpPr>
        <p:spPr>
          <a:xfrm>
            <a:off x="304800" y="1017713"/>
            <a:ext cx="3562200" cy="387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7"/>
          <p:cNvSpPr/>
          <p:nvPr/>
        </p:nvSpPr>
        <p:spPr>
          <a:xfrm>
            <a:off x="7581903" y="-284340"/>
            <a:ext cx="1562100" cy="57438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76" name="Google Shape;276;p37"/>
          <p:cNvPicPr preferRelativeResize="0"/>
          <p:nvPr/>
        </p:nvPicPr>
        <p:blipFill rotWithShape="1">
          <a:blip r:embed="rId3">
            <a:alphaModFix/>
          </a:blip>
          <a:srcRect b="0" l="0" r="0" t="0"/>
          <a:stretch/>
        </p:blipFill>
        <p:spPr>
          <a:xfrm>
            <a:off x="895350" y="1501150"/>
            <a:ext cx="1782841" cy="1180403"/>
          </a:xfrm>
          <a:prstGeom prst="rect">
            <a:avLst/>
          </a:prstGeom>
          <a:noFill/>
          <a:ln>
            <a:noFill/>
          </a:ln>
        </p:spPr>
      </p:pic>
      <p:pic>
        <p:nvPicPr>
          <p:cNvPr id="277" name="Google Shape;277;p37"/>
          <p:cNvPicPr preferRelativeResize="0"/>
          <p:nvPr/>
        </p:nvPicPr>
        <p:blipFill rotWithShape="1">
          <a:blip r:embed="rId4">
            <a:alphaModFix/>
          </a:blip>
          <a:srcRect b="0" l="0" r="0" t="0"/>
          <a:stretch/>
        </p:blipFill>
        <p:spPr>
          <a:xfrm>
            <a:off x="1073837" y="3061900"/>
            <a:ext cx="1425867" cy="1455200"/>
          </a:xfrm>
          <a:prstGeom prst="rect">
            <a:avLst/>
          </a:prstGeom>
          <a:noFill/>
          <a:ln>
            <a:noFill/>
          </a:ln>
        </p:spPr>
      </p:pic>
      <p:pic>
        <p:nvPicPr>
          <p:cNvPr id="278" name="Google Shape;278;p37"/>
          <p:cNvPicPr preferRelativeResize="0"/>
          <p:nvPr/>
        </p:nvPicPr>
        <p:blipFill rotWithShape="1">
          <a:blip r:embed="rId5">
            <a:alphaModFix/>
          </a:blip>
          <a:srcRect b="0" l="0" r="0" t="0"/>
          <a:stretch/>
        </p:blipFill>
        <p:spPr>
          <a:xfrm>
            <a:off x="6008442" y="2526336"/>
            <a:ext cx="972757" cy="992769"/>
          </a:xfrm>
          <a:prstGeom prst="rect">
            <a:avLst/>
          </a:prstGeom>
          <a:noFill/>
          <a:ln>
            <a:noFill/>
          </a:ln>
        </p:spPr>
      </p:pic>
      <p:pic>
        <p:nvPicPr>
          <p:cNvPr id="279" name="Google Shape;279;p37"/>
          <p:cNvPicPr preferRelativeResize="0"/>
          <p:nvPr/>
        </p:nvPicPr>
        <p:blipFill rotWithShape="1">
          <a:blip r:embed="rId6">
            <a:alphaModFix/>
          </a:blip>
          <a:srcRect b="0" l="0" r="0" t="0"/>
          <a:stretch/>
        </p:blipFill>
        <p:spPr>
          <a:xfrm>
            <a:off x="3687782" y="3120484"/>
            <a:ext cx="1311061" cy="1338032"/>
          </a:xfrm>
          <a:prstGeom prst="rect">
            <a:avLst/>
          </a:prstGeom>
          <a:noFill/>
          <a:ln>
            <a:noFill/>
          </a:ln>
        </p:spPr>
      </p:pic>
      <p:sp>
        <p:nvSpPr>
          <p:cNvPr id="280" name="Google Shape;280;p37"/>
          <p:cNvSpPr txBox="1"/>
          <p:nvPr/>
        </p:nvSpPr>
        <p:spPr>
          <a:xfrm>
            <a:off x="3430988" y="744597"/>
            <a:ext cx="4083600" cy="461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1" lang="en" sz="3000">
                <a:solidFill>
                  <a:srgbClr val="FF6712"/>
                </a:solidFill>
                <a:latin typeface="IBM Plex Sans"/>
                <a:ea typeface="IBM Plex Sans"/>
                <a:cs typeface="IBM Plex Sans"/>
                <a:sym typeface="IBM Plex Sans"/>
              </a:rPr>
              <a:t>Tools: </a:t>
            </a:r>
            <a:r>
              <a:rPr b="1" lang="en" sz="3000">
                <a:solidFill>
                  <a:srgbClr val="FF6712"/>
                </a:solidFill>
                <a:latin typeface="IBM Plex Sans"/>
                <a:ea typeface="IBM Plex Sans"/>
                <a:cs typeface="IBM Plex Sans"/>
                <a:sym typeface="IBM Plex Sans"/>
              </a:rPr>
              <a:t>Software</a:t>
            </a:r>
            <a:endParaRPr sz="700"/>
          </a:p>
        </p:txBody>
      </p:sp>
      <p:sp>
        <p:nvSpPr>
          <p:cNvPr id="281" name="Google Shape;281;p37"/>
          <p:cNvSpPr/>
          <p:nvPr/>
        </p:nvSpPr>
        <p:spPr>
          <a:xfrm>
            <a:off x="4591050" y="1266013"/>
            <a:ext cx="3562200" cy="387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82" name="Google Shape;282;p37"/>
          <p:cNvPicPr preferRelativeResize="0"/>
          <p:nvPr/>
        </p:nvPicPr>
        <p:blipFill rotWithShape="1">
          <a:blip r:embed="rId7">
            <a:alphaModFix/>
          </a:blip>
          <a:srcRect b="20763" l="9886" r="9207" t="21943"/>
          <a:stretch/>
        </p:blipFill>
        <p:spPr>
          <a:xfrm>
            <a:off x="3315646" y="1907705"/>
            <a:ext cx="2055337" cy="742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8"/>
          <p:cNvPicPr preferRelativeResize="0"/>
          <p:nvPr/>
        </p:nvPicPr>
        <p:blipFill rotWithShape="1">
          <a:blip r:embed="rId3">
            <a:alphaModFix/>
          </a:blip>
          <a:srcRect b="0" l="0" r="0" t="0"/>
          <a:stretch/>
        </p:blipFill>
        <p:spPr>
          <a:xfrm>
            <a:off x="630514" y="1418155"/>
            <a:ext cx="1153592" cy="1153592"/>
          </a:xfrm>
          <a:prstGeom prst="rect">
            <a:avLst/>
          </a:prstGeom>
          <a:noFill/>
          <a:ln>
            <a:noFill/>
          </a:ln>
        </p:spPr>
      </p:pic>
      <p:pic>
        <p:nvPicPr>
          <p:cNvPr id="288" name="Google Shape;288;p38"/>
          <p:cNvPicPr preferRelativeResize="0"/>
          <p:nvPr/>
        </p:nvPicPr>
        <p:blipFill rotWithShape="1">
          <a:blip r:embed="rId4">
            <a:alphaModFix/>
          </a:blip>
          <a:srcRect b="0" l="0" r="0" t="0"/>
          <a:stretch/>
        </p:blipFill>
        <p:spPr>
          <a:xfrm>
            <a:off x="704162" y="686400"/>
            <a:ext cx="1006325" cy="1006325"/>
          </a:xfrm>
          <a:prstGeom prst="rect">
            <a:avLst/>
          </a:prstGeom>
          <a:noFill/>
          <a:ln>
            <a:noFill/>
          </a:ln>
        </p:spPr>
      </p:pic>
      <p:pic>
        <p:nvPicPr>
          <p:cNvPr id="289" name="Google Shape;289;p38"/>
          <p:cNvPicPr preferRelativeResize="0"/>
          <p:nvPr/>
        </p:nvPicPr>
        <p:blipFill rotWithShape="1">
          <a:blip r:embed="rId5">
            <a:alphaModFix/>
          </a:blip>
          <a:srcRect b="0" l="0" r="0" t="0"/>
          <a:stretch/>
        </p:blipFill>
        <p:spPr>
          <a:xfrm>
            <a:off x="496300" y="2460462"/>
            <a:ext cx="1422000" cy="922525"/>
          </a:xfrm>
          <a:prstGeom prst="rect">
            <a:avLst/>
          </a:prstGeom>
          <a:noFill/>
          <a:ln>
            <a:noFill/>
          </a:ln>
        </p:spPr>
      </p:pic>
      <p:pic>
        <p:nvPicPr>
          <p:cNvPr id="290" name="Google Shape;290;p38"/>
          <p:cNvPicPr preferRelativeResize="0"/>
          <p:nvPr/>
        </p:nvPicPr>
        <p:blipFill rotWithShape="1">
          <a:blip r:embed="rId6">
            <a:alphaModFix/>
          </a:blip>
          <a:srcRect b="20763" l="9886" r="9207" t="21943"/>
          <a:stretch/>
        </p:blipFill>
        <p:spPr>
          <a:xfrm>
            <a:off x="443812" y="3915950"/>
            <a:ext cx="1527011" cy="540675"/>
          </a:xfrm>
          <a:prstGeom prst="rect">
            <a:avLst/>
          </a:prstGeom>
          <a:noFill/>
          <a:ln>
            <a:noFill/>
          </a:ln>
        </p:spPr>
      </p:pic>
      <p:graphicFrame>
        <p:nvGraphicFramePr>
          <p:cNvPr id="291" name="Google Shape;291;p38"/>
          <p:cNvGraphicFramePr/>
          <p:nvPr/>
        </p:nvGraphicFramePr>
        <p:xfrm>
          <a:off x="384213" y="161925"/>
          <a:ext cx="3000000" cy="3000000"/>
        </p:xfrm>
        <a:graphic>
          <a:graphicData uri="http://schemas.openxmlformats.org/drawingml/2006/table">
            <a:tbl>
              <a:tblPr>
                <a:noFill/>
                <a:tableStyleId>{9F87D9DA-844A-4BB3-BFA0-930F204A324D}</a:tableStyleId>
              </a:tblPr>
              <a:tblGrid>
                <a:gridCol w="1622075"/>
                <a:gridCol w="1780350"/>
                <a:gridCol w="2591900"/>
                <a:gridCol w="2381250"/>
              </a:tblGrid>
              <a:tr h="295275">
                <a:tc>
                  <a:txBody>
                    <a:bodyPr/>
                    <a:lstStyle/>
                    <a:p>
                      <a:pPr indent="0" lvl="0" marL="0" rtl="0" algn="ctr">
                        <a:spcBef>
                          <a:spcPts val="0"/>
                        </a:spcBef>
                        <a:spcAft>
                          <a:spcPts val="0"/>
                        </a:spcAft>
                        <a:buNone/>
                      </a:pPr>
                      <a:r>
                        <a:rPr b="1" lang="en" sz="1600">
                          <a:solidFill>
                            <a:srgbClr val="FF6712"/>
                          </a:solidFill>
                          <a:latin typeface="Poppins"/>
                          <a:ea typeface="Poppins"/>
                          <a:cs typeface="Poppins"/>
                          <a:sym typeface="Poppins"/>
                        </a:rPr>
                        <a:t>Tool</a:t>
                      </a:r>
                      <a:endParaRPr b="1" sz="1600">
                        <a:solidFill>
                          <a:srgbClr val="FF6712"/>
                        </a:solidFill>
                        <a:latin typeface="Poppins"/>
                        <a:ea typeface="Poppins"/>
                        <a:cs typeface="Poppins"/>
                        <a:sym typeface="Poppins"/>
                      </a:endParaRPr>
                    </a:p>
                  </a:txBody>
                  <a:tcPr marT="63500" marB="63500" marR="63500" marL="63500"/>
                </a:tc>
                <a:tc>
                  <a:txBody>
                    <a:bodyPr/>
                    <a:lstStyle/>
                    <a:p>
                      <a:pPr indent="0" lvl="0" marL="0" rtl="0" algn="ctr">
                        <a:spcBef>
                          <a:spcPts val="0"/>
                        </a:spcBef>
                        <a:spcAft>
                          <a:spcPts val="0"/>
                        </a:spcAft>
                        <a:buNone/>
                      </a:pPr>
                      <a:r>
                        <a:rPr b="1" lang="en" sz="1600">
                          <a:solidFill>
                            <a:srgbClr val="FF6712"/>
                          </a:solidFill>
                          <a:latin typeface="Poppins"/>
                          <a:ea typeface="Poppins"/>
                          <a:cs typeface="Poppins"/>
                          <a:sym typeface="Poppins"/>
                        </a:rPr>
                        <a:t>Modes Identified</a:t>
                      </a:r>
                      <a:endParaRPr b="1" sz="1600">
                        <a:solidFill>
                          <a:srgbClr val="FF6712"/>
                        </a:solidFill>
                        <a:latin typeface="Poppins"/>
                        <a:ea typeface="Poppins"/>
                        <a:cs typeface="Poppins"/>
                        <a:sym typeface="Poppins"/>
                      </a:endParaRPr>
                    </a:p>
                  </a:txBody>
                  <a:tcPr marT="63500" marB="63500" marR="63500" marL="63500"/>
                </a:tc>
                <a:tc>
                  <a:txBody>
                    <a:bodyPr/>
                    <a:lstStyle/>
                    <a:p>
                      <a:pPr indent="0" lvl="0" marL="0" rtl="0" algn="ctr">
                        <a:spcBef>
                          <a:spcPts val="0"/>
                        </a:spcBef>
                        <a:spcAft>
                          <a:spcPts val="0"/>
                        </a:spcAft>
                        <a:buNone/>
                      </a:pPr>
                      <a:r>
                        <a:rPr b="1" lang="en" sz="1600">
                          <a:solidFill>
                            <a:srgbClr val="FF6712"/>
                          </a:solidFill>
                          <a:latin typeface="Poppins"/>
                          <a:ea typeface="Poppins"/>
                          <a:cs typeface="Poppins"/>
                          <a:sym typeface="Poppins"/>
                        </a:rPr>
                        <a:t>Key Data Metrics / Layers</a:t>
                      </a:r>
                      <a:endParaRPr b="1" sz="1600">
                        <a:solidFill>
                          <a:srgbClr val="FF6712"/>
                        </a:solidFill>
                        <a:latin typeface="Poppins"/>
                        <a:ea typeface="Poppins"/>
                        <a:cs typeface="Poppins"/>
                        <a:sym typeface="Poppins"/>
                      </a:endParaRPr>
                    </a:p>
                  </a:txBody>
                  <a:tcPr marT="63500" marB="63500" marR="63500" marL="63500"/>
                </a:tc>
                <a:tc>
                  <a:txBody>
                    <a:bodyPr/>
                    <a:lstStyle/>
                    <a:p>
                      <a:pPr indent="0" lvl="0" marL="0" rtl="0" algn="ctr">
                        <a:spcBef>
                          <a:spcPts val="0"/>
                        </a:spcBef>
                        <a:spcAft>
                          <a:spcPts val="0"/>
                        </a:spcAft>
                        <a:buNone/>
                      </a:pPr>
                      <a:r>
                        <a:rPr b="1" lang="en" sz="1600">
                          <a:solidFill>
                            <a:srgbClr val="FF6712"/>
                          </a:solidFill>
                          <a:highlight>
                            <a:srgbClr val="FFFFFF"/>
                          </a:highlight>
                          <a:latin typeface="Poppins"/>
                          <a:ea typeface="Poppins"/>
                          <a:cs typeface="Poppins"/>
                          <a:sym typeface="Poppins"/>
                        </a:rPr>
                        <a:t>Data Visualization Options</a:t>
                      </a:r>
                      <a:endParaRPr b="1" sz="1600">
                        <a:solidFill>
                          <a:srgbClr val="FF6712"/>
                        </a:solidFill>
                        <a:latin typeface="Poppins"/>
                        <a:ea typeface="Poppins"/>
                        <a:cs typeface="Poppins"/>
                        <a:sym typeface="Poppins"/>
                      </a:endParaRPr>
                    </a:p>
                  </a:txBody>
                  <a:tcPr marT="63500" marB="63500" marR="63500" marL="63500"/>
                </a:tc>
              </a:tr>
              <a:tr h="12700">
                <a:tc>
                  <a:txBody>
                    <a:bodyPr/>
                    <a:lstStyle/>
                    <a:p>
                      <a:pPr indent="0" lvl="0" marL="0" rtl="0" algn="l">
                        <a:spcBef>
                          <a:spcPts val="0"/>
                        </a:spcBef>
                        <a:spcAft>
                          <a:spcPts val="0"/>
                        </a:spcAft>
                        <a:buNone/>
                      </a:pPr>
                      <a:r>
                        <a:t/>
                      </a:r>
                      <a:endParaRPr sz="1500">
                        <a:solidFill>
                          <a:srgbClr val="595959"/>
                        </a:solidFill>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Shared mobility</a:t>
                      </a:r>
                      <a:endParaRPr sz="1500">
                        <a:solidFill>
                          <a:srgbClr val="595959"/>
                        </a:solidFill>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Trip count, duration, volume</a:t>
                      </a:r>
                      <a:endParaRPr sz="1500">
                        <a:solidFill>
                          <a:srgbClr val="595959"/>
                        </a:solidFill>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Origin-destination route analytics, live map, curb activity</a:t>
                      </a:r>
                      <a:endParaRPr sz="1500">
                        <a:solidFill>
                          <a:srgbClr val="595959"/>
                        </a:solidFill>
                        <a:latin typeface="Poppins"/>
                        <a:ea typeface="Poppins"/>
                        <a:cs typeface="Poppins"/>
                        <a:sym typeface="Poppins"/>
                      </a:endParaRPr>
                    </a:p>
                  </a:txBody>
                  <a:tcPr marT="63500" marB="63500" marR="63500" marL="63500"/>
                </a:tc>
              </a:tr>
              <a:tr h="12700">
                <a:tc>
                  <a:txBody>
                    <a:bodyPr/>
                    <a:lstStyle/>
                    <a:p>
                      <a:pPr indent="0" lvl="0" marL="0" rtl="0" algn="l">
                        <a:spcBef>
                          <a:spcPts val="0"/>
                        </a:spcBef>
                        <a:spcAft>
                          <a:spcPts val="0"/>
                        </a:spcAft>
                        <a:buNone/>
                      </a:pPr>
                      <a:r>
                        <a:t/>
                      </a:r>
                      <a:endParaRPr sz="1500">
                        <a:solidFill>
                          <a:srgbClr val="595959"/>
                        </a:solidFill>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Bike, Ped</a:t>
                      </a:r>
                      <a:endParaRPr sz="1500"/>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Trip count, volume, tourism volume</a:t>
                      </a:r>
                      <a:endParaRPr sz="1500">
                        <a:solidFill>
                          <a:srgbClr val="595959"/>
                        </a:solidFill>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Heatmaps, graphs, charts, corridor use, top routes</a:t>
                      </a:r>
                      <a:endParaRPr sz="1500">
                        <a:solidFill>
                          <a:srgbClr val="595959"/>
                        </a:solidFill>
                        <a:latin typeface="Poppins"/>
                        <a:ea typeface="Poppins"/>
                        <a:cs typeface="Poppins"/>
                        <a:sym typeface="Poppins"/>
                      </a:endParaRPr>
                    </a:p>
                  </a:txBody>
                  <a:tcPr marT="63500" marB="63500" marR="63500" marL="63500"/>
                </a:tc>
              </a:tr>
              <a:tr h="12700">
                <a:tc>
                  <a:txBody>
                    <a:bodyPr/>
                    <a:lstStyle/>
                    <a:p>
                      <a:pPr indent="0" lvl="0" marL="0" rtl="0" algn="l">
                        <a:spcBef>
                          <a:spcPts val="0"/>
                        </a:spcBef>
                        <a:spcAft>
                          <a:spcPts val="0"/>
                        </a:spcAft>
                        <a:buNone/>
                      </a:pPr>
                      <a:r>
                        <a:t/>
                      </a:r>
                      <a:endParaRPr sz="1500">
                        <a:solidFill>
                          <a:srgbClr val="595959"/>
                        </a:solidFill>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Bike, Ped, Car, Truck, Bus, Rail</a:t>
                      </a:r>
                      <a:endParaRPr sz="1500">
                        <a:solidFill>
                          <a:srgbClr val="595959"/>
                        </a:solidFill>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Trip speed, duration, distance, annual average daily traffic count, demographics </a:t>
                      </a:r>
                      <a:endParaRPr sz="1500">
                        <a:solidFill>
                          <a:srgbClr val="595959"/>
                        </a:solidFill>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Origin-destination route analytics, heatmaps, graphs</a:t>
                      </a:r>
                      <a:endParaRPr sz="1500">
                        <a:solidFill>
                          <a:srgbClr val="595959"/>
                        </a:solidFill>
                        <a:latin typeface="Poppins"/>
                        <a:ea typeface="Poppins"/>
                        <a:cs typeface="Poppins"/>
                        <a:sym typeface="Poppins"/>
                      </a:endParaRPr>
                    </a:p>
                  </a:txBody>
                  <a:tcPr marT="63500" marB="63500" marR="63500" marL="63500"/>
                </a:tc>
              </a:tr>
              <a:tr h="12700">
                <a:tc>
                  <a:txBody>
                    <a:bodyPr/>
                    <a:lstStyle/>
                    <a:p>
                      <a:pPr indent="0" lvl="0" marL="0" rtl="0" algn="l">
                        <a:spcBef>
                          <a:spcPts val="0"/>
                        </a:spcBef>
                        <a:spcAft>
                          <a:spcPts val="0"/>
                        </a:spcAft>
                        <a:buNone/>
                      </a:pPr>
                      <a:r>
                        <a:t/>
                      </a:r>
                      <a:endParaRPr sz="1500">
                        <a:solidFill>
                          <a:srgbClr val="595959"/>
                        </a:solidFill>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N/A</a:t>
                      </a:r>
                      <a:endParaRPr sz="1500">
                        <a:solidFill>
                          <a:srgbClr val="595959"/>
                        </a:solidFill>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Land, energy, water use, community resilience, climate &amp; hazard risk, demographics, walkability, transit accessibility</a:t>
                      </a:r>
                      <a:endParaRPr sz="1500">
                        <a:solidFill>
                          <a:srgbClr val="595959"/>
                        </a:solidFill>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n" sz="1500">
                          <a:solidFill>
                            <a:srgbClr val="595959"/>
                          </a:solidFill>
                          <a:latin typeface="Poppins"/>
                          <a:ea typeface="Poppins"/>
                          <a:cs typeface="Poppins"/>
                          <a:sym typeface="Poppins"/>
                        </a:rPr>
                        <a:t>Mapping, scenario building</a:t>
                      </a:r>
                      <a:endParaRPr sz="1500">
                        <a:solidFill>
                          <a:srgbClr val="595959"/>
                        </a:solidFill>
                        <a:latin typeface="Poppins"/>
                        <a:ea typeface="Poppins"/>
                        <a:cs typeface="Poppins"/>
                        <a:sym typeface="Poppins"/>
                      </a:endParaRPr>
                    </a:p>
                  </a:txBody>
                  <a:tcPr marT="63500" marB="63500" marR="63500" marL="63500"/>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9"/>
          <p:cNvSpPr/>
          <p:nvPr/>
        </p:nvSpPr>
        <p:spPr>
          <a:xfrm>
            <a:off x="-523875" y="-300037"/>
            <a:ext cx="2076600" cy="57438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8" name="Google Shape;298;p39"/>
          <p:cNvSpPr/>
          <p:nvPr/>
        </p:nvSpPr>
        <p:spPr>
          <a:xfrm>
            <a:off x="1009650" y="1266013"/>
            <a:ext cx="3562200" cy="387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99" name="Google Shape;299;p39"/>
          <p:cNvPicPr preferRelativeResize="0"/>
          <p:nvPr/>
        </p:nvPicPr>
        <p:blipFill rotWithShape="1">
          <a:blip r:embed="rId3">
            <a:alphaModFix/>
          </a:blip>
          <a:srcRect b="0" l="0" r="0" t="0"/>
          <a:stretch/>
        </p:blipFill>
        <p:spPr>
          <a:xfrm>
            <a:off x="4823731" y="1752657"/>
            <a:ext cx="1266558" cy="1266558"/>
          </a:xfrm>
          <a:prstGeom prst="rect">
            <a:avLst/>
          </a:prstGeom>
          <a:noFill/>
          <a:ln>
            <a:noFill/>
          </a:ln>
        </p:spPr>
      </p:pic>
      <p:pic>
        <p:nvPicPr>
          <p:cNvPr id="300" name="Google Shape;300;p39"/>
          <p:cNvPicPr preferRelativeResize="0"/>
          <p:nvPr/>
        </p:nvPicPr>
        <p:blipFill rotWithShape="1">
          <a:blip r:embed="rId4">
            <a:alphaModFix/>
          </a:blip>
          <a:srcRect b="0" l="0" r="0" t="0"/>
          <a:stretch/>
        </p:blipFill>
        <p:spPr>
          <a:xfrm>
            <a:off x="2790825" y="1870451"/>
            <a:ext cx="1030970" cy="1030970"/>
          </a:xfrm>
          <a:prstGeom prst="rect">
            <a:avLst/>
          </a:prstGeom>
          <a:noFill/>
          <a:ln>
            <a:noFill/>
          </a:ln>
        </p:spPr>
      </p:pic>
      <p:pic>
        <p:nvPicPr>
          <p:cNvPr id="301" name="Google Shape;301;p39"/>
          <p:cNvPicPr preferRelativeResize="0"/>
          <p:nvPr/>
        </p:nvPicPr>
        <p:blipFill rotWithShape="1">
          <a:blip r:embed="rId5">
            <a:alphaModFix/>
          </a:blip>
          <a:srcRect b="0" l="19888" r="19531" t="9074"/>
          <a:stretch/>
        </p:blipFill>
        <p:spPr>
          <a:xfrm>
            <a:off x="6981519" y="1902860"/>
            <a:ext cx="1224292" cy="966153"/>
          </a:xfrm>
          <a:prstGeom prst="rect">
            <a:avLst/>
          </a:prstGeom>
          <a:noFill/>
          <a:ln>
            <a:noFill/>
          </a:ln>
        </p:spPr>
      </p:pic>
      <p:sp>
        <p:nvSpPr>
          <p:cNvPr id="302" name="Google Shape;302;p39"/>
          <p:cNvSpPr txBox="1"/>
          <p:nvPr/>
        </p:nvSpPr>
        <p:spPr>
          <a:xfrm>
            <a:off x="1733115" y="784632"/>
            <a:ext cx="4083600" cy="4617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 sz="3000">
                <a:solidFill>
                  <a:srgbClr val="FF6712"/>
                </a:solidFill>
                <a:latin typeface="IBM Plex Sans"/>
                <a:ea typeface="IBM Plex Sans"/>
                <a:cs typeface="IBM Plex Sans"/>
                <a:sym typeface="IBM Plex Sans"/>
              </a:rPr>
              <a:t>Physical Tools</a:t>
            </a:r>
            <a:endParaRPr b="1" sz="3000">
              <a:solidFill>
                <a:srgbClr val="FF6712"/>
              </a:solidFill>
              <a:latin typeface="IBM Plex Sans"/>
              <a:ea typeface="IBM Plex Sans"/>
              <a:cs typeface="IBM Plex Sans"/>
              <a:sym typeface="IBM Plex Sans"/>
            </a:endParaRPr>
          </a:p>
        </p:txBody>
      </p:sp>
      <p:sp>
        <p:nvSpPr>
          <p:cNvPr id="303" name="Google Shape;303;p39"/>
          <p:cNvSpPr txBox="1"/>
          <p:nvPr/>
        </p:nvSpPr>
        <p:spPr>
          <a:xfrm>
            <a:off x="2449437" y="3100959"/>
            <a:ext cx="1712700" cy="49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500" u="none" cap="none" strike="noStrike">
                <a:solidFill>
                  <a:srgbClr val="FF6712"/>
                </a:solidFill>
                <a:latin typeface="Poppins"/>
                <a:ea typeface="Poppins"/>
                <a:cs typeface="Poppins"/>
                <a:sym typeface="Poppins"/>
              </a:rPr>
              <a:t>PROFESSIONAL RADAR GUN</a:t>
            </a:r>
            <a:endParaRPr sz="700"/>
          </a:p>
        </p:txBody>
      </p:sp>
      <p:sp>
        <p:nvSpPr>
          <p:cNvPr id="304" name="Google Shape;304;p39"/>
          <p:cNvSpPr txBox="1"/>
          <p:nvPr/>
        </p:nvSpPr>
        <p:spPr>
          <a:xfrm>
            <a:off x="2269844" y="3780859"/>
            <a:ext cx="2072100" cy="609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000000"/>
                </a:solidFill>
                <a:latin typeface="Poppins Light"/>
                <a:ea typeface="Poppins Light"/>
                <a:cs typeface="Poppins Light"/>
                <a:sym typeface="Poppins Light"/>
              </a:rPr>
              <a:t>professional-grade radar speed gun, for tracking vehicle speeds</a:t>
            </a:r>
            <a:endParaRPr sz="700"/>
          </a:p>
        </p:txBody>
      </p:sp>
      <p:sp>
        <p:nvSpPr>
          <p:cNvPr id="305" name="Google Shape;305;p39"/>
          <p:cNvSpPr txBox="1"/>
          <p:nvPr/>
        </p:nvSpPr>
        <p:spPr>
          <a:xfrm>
            <a:off x="4600618" y="3100959"/>
            <a:ext cx="1712700" cy="49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lang="en" sz="1500">
                <a:solidFill>
                  <a:srgbClr val="FF6712"/>
                </a:solidFill>
                <a:latin typeface="Poppins"/>
                <a:ea typeface="Poppins"/>
                <a:cs typeface="Poppins"/>
                <a:sym typeface="Poppins"/>
              </a:rPr>
              <a:t>ECO</a:t>
            </a:r>
            <a:r>
              <a:rPr b="1" lang="en" sz="1500">
                <a:solidFill>
                  <a:srgbClr val="FF6712"/>
                </a:solidFill>
                <a:latin typeface="Poppins"/>
                <a:ea typeface="Poppins"/>
                <a:cs typeface="Poppins"/>
                <a:sym typeface="Poppins"/>
              </a:rPr>
              <a:t>-</a:t>
            </a:r>
            <a:endParaRPr b="1" sz="1500">
              <a:solidFill>
                <a:srgbClr val="FF6712"/>
              </a:solidFill>
              <a:latin typeface="Poppins"/>
              <a:ea typeface="Poppins"/>
              <a:cs typeface="Poppins"/>
              <a:sym typeface="Poppins"/>
            </a:endParaRPr>
          </a:p>
          <a:p>
            <a:pPr indent="0" lvl="0" marL="0" marR="0" rtl="0" algn="ctr">
              <a:lnSpc>
                <a:spcPct val="115000"/>
              </a:lnSpc>
              <a:spcBef>
                <a:spcPts val="0"/>
              </a:spcBef>
              <a:spcAft>
                <a:spcPts val="0"/>
              </a:spcAft>
              <a:buNone/>
            </a:pPr>
            <a:r>
              <a:rPr b="1" i="0" lang="en" sz="1500" u="none" cap="none" strike="noStrike">
                <a:solidFill>
                  <a:srgbClr val="FF6712"/>
                </a:solidFill>
                <a:latin typeface="Poppins"/>
                <a:ea typeface="Poppins"/>
                <a:cs typeface="Poppins"/>
                <a:sym typeface="Poppins"/>
              </a:rPr>
              <a:t>COUNTER</a:t>
            </a:r>
            <a:endParaRPr sz="700"/>
          </a:p>
        </p:txBody>
      </p:sp>
      <p:sp>
        <p:nvSpPr>
          <p:cNvPr id="306" name="Google Shape;306;p39"/>
          <p:cNvSpPr txBox="1"/>
          <p:nvPr/>
        </p:nvSpPr>
        <p:spPr>
          <a:xfrm>
            <a:off x="4600825" y="3780850"/>
            <a:ext cx="1712400" cy="609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000000"/>
                </a:solidFill>
                <a:latin typeface="Poppins Light"/>
                <a:ea typeface="Poppins Light"/>
                <a:cs typeface="Poppins Light"/>
                <a:sym typeface="Poppins Light"/>
              </a:rPr>
              <a:t>count sensor, for counts of people walking and biking</a:t>
            </a:r>
            <a:endParaRPr sz="700"/>
          </a:p>
        </p:txBody>
      </p:sp>
      <p:sp>
        <p:nvSpPr>
          <p:cNvPr id="307" name="Google Shape;307;p39"/>
          <p:cNvSpPr txBox="1"/>
          <p:nvPr/>
        </p:nvSpPr>
        <p:spPr>
          <a:xfrm>
            <a:off x="6737272" y="3103335"/>
            <a:ext cx="1712700" cy="49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500" u="none" cap="none" strike="noStrike">
                <a:solidFill>
                  <a:srgbClr val="FF6712"/>
                </a:solidFill>
                <a:latin typeface="Poppins"/>
                <a:ea typeface="Poppins"/>
                <a:cs typeface="Poppins"/>
                <a:sym typeface="Poppins"/>
              </a:rPr>
              <a:t>TIME-LAPSE CAMERA</a:t>
            </a:r>
            <a:endParaRPr sz="700"/>
          </a:p>
        </p:txBody>
      </p:sp>
      <p:sp>
        <p:nvSpPr>
          <p:cNvPr id="308" name="Google Shape;308;p39"/>
          <p:cNvSpPr txBox="1"/>
          <p:nvPr/>
        </p:nvSpPr>
        <p:spPr>
          <a:xfrm>
            <a:off x="6557678" y="3783234"/>
            <a:ext cx="20721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000000"/>
                </a:solidFill>
                <a:latin typeface="Poppins Light"/>
                <a:ea typeface="Poppins Light"/>
                <a:cs typeface="Poppins Light"/>
                <a:sym typeface="Poppins Light"/>
              </a:rPr>
              <a:t>camera, for visual tracking of street activities/events</a:t>
            </a:r>
            <a:endParaRPr b="0" i="0" sz="1200" u="none" cap="none" strike="noStrike">
              <a:solidFill>
                <a:srgbClr val="000000"/>
              </a:solidFill>
              <a:latin typeface="Poppins Light"/>
              <a:ea typeface="Poppins Light"/>
              <a:cs typeface="Poppins Light"/>
              <a:sym typeface="Poppins Light"/>
            </a:endParaRPr>
          </a:p>
        </p:txBody>
      </p:sp>
      <p:pic>
        <p:nvPicPr>
          <p:cNvPr id="309" name="Google Shape;309;p39"/>
          <p:cNvPicPr preferRelativeResize="0"/>
          <p:nvPr/>
        </p:nvPicPr>
        <p:blipFill rotWithShape="1">
          <a:blip r:embed="rId6">
            <a:alphaModFix/>
          </a:blip>
          <a:srcRect b="0" l="0" r="0" t="0"/>
          <a:stretch/>
        </p:blipFill>
        <p:spPr>
          <a:xfrm>
            <a:off x="7725175" y="262725"/>
            <a:ext cx="1045904" cy="350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40"/>
          <p:cNvPicPr preferRelativeResize="0"/>
          <p:nvPr/>
        </p:nvPicPr>
        <p:blipFill rotWithShape="1">
          <a:blip r:embed="rId3">
            <a:alphaModFix/>
          </a:blip>
          <a:srcRect b="18949" l="19800" r="44656" t="0"/>
          <a:stretch/>
        </p:blipFill>
        <p:spPr>
          <a:xfrm>
            <a:off x="0" y="0"/>
            <a:ext cx="4086300" cy="5143500"/>
          </a:xfrm>
          <a:prstGeom prst="rect">
            <a:avLst/>
          </a:prstGeom>
          <a:noFill/>
          <a:ln>
            <a:noFill/>
          </a:ln>
        </p:spPr>
      </p:pic>
      <p:grpSp>
        <p:nvGrpSpPr>
          <p:cNvPr id="316" name="Google Shape;316;p40"/>
          <p:cNvGrpSpPr/>
          <p:nvPr/>
        </p:nvGrpSpPr>
        <p:grpSpPr>
          <a:xfrm>
            <a:off x="1348299" y="1797725"/>
            <a:ext cx="3568558" cy="1378345"/>
            <a:chOff x="0" y="0"/>
            <a:chExt cx="8712300" cy="3454500"/>
          </a:xfrm>
        </p:grpSpPr>
        <p:sp>
          <p:nvSpPr>
            <p:cNvPr id="317" name="Google Shape;317;p40"/>
            <p:cNvSpPr/>
            <p:nvPr/>
          </p:nvSpPr>
          <p:spPr>
            <a:xfrm>
              <a:off x="0" y="0"/>
              <a:ext cx="8712300" cy="34545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8" name="Google Shape;318;p40"/>
            <p:cNvSpPr txBox="1"/>
            <p:nvPr/>
          </p:nvSpPr>
          <p:spPr>
            <a:xfrm>
              <a:off x="600663" y="508000"/>
              <a:ext cx="7510800" cy="2546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3000">
                  <a:solidFill>
                    <a:srgbClr val="FFFFFF"/>
                  </a:solidFill>
                  <a:latin typeface="IBM Plex Sans"/>
                  <a:ea typeface="IBM Plex Sans"/>
                  <a:cs typeface="IBM Plex Sans"/>
                  <a:sym typeface="IBM Plex Sans"/>
                </a:rPr>
                <a:t>UC Davis</a:t>
              </a:r>
              <a:br>
                <a:rPr b="1" lang="en" sz="3000">
                  <a:solidFill>
                    <a:srgbClr val="FFFFFF"/>
                  </a:solidFill>
                  <a:latin typeface="IBM Plex Sans"/>
                  <a:ea typeface="IBM Plex Sans"/>
                  <a:cs typeface="IBM Plex Sans"/>
                  <a:sym typeface="IBM Plex Sans"/>
                </a:rPr>
              </a:br>
              <a:r>
                <a:rPr b="1" lang="en" sz="3000">
                  <a:solidFill>
                    <a:srgbClr val="FFFFFF"/>
                  </a:solidFill>
                  <a:latin typeface="IBM Plex Sans"/>
                  <a:ea typeface="IBM Plex Sans"/>
                  <a:cs typeface="IBM Plex Sans"/>
                  <a:sym typeface="IBM Plex Sans"/>
                </a:rPr>
                <a:t>Evaluation</a:t>
              </a:r>
              <a:endParaRPr b="1" sz="3000">
                <a:solidFill>
                  <a:srgbClr val="FFFFFF"/>
                </a:solidFill>
                <a:latin typeface="IBM Plex Sans"/>
                <a:ea typeface="IBM Plex Sans"/>
                <a:cs typeface="IBM Plex Sans"/>
                <a:sym typeface="IBM Plex Sans"/>
              </a:endParaRPr>
            </a:p>
          </p:txBody>
        </p:sp>
      </p:grpSp>
      <p:sp>
        <p:nvSpPr>
          <p:cNvPr id="319" name="Google Shape;319;p40"/>
          <p:cNvSpPr txBox="1"/>
          <p:nvPr/>
        </p:nvSpPr>
        <p:spPr>
          <a:xfrm>
            <a:off x="5044275" y="2299725"/>
            <a:ext cx="3568500" cy="1280700"/>
          </a:xfrm>
          <a:prstGeom prst="rect">
            <a:avLst/>
          </a:prstGeom>
          <a:noFill/>
          <a:ln>
            <a:noFill/>
          </a:ln>
        </p:spPr>
        <p:txBody>
          <a:bodyPr anchorCtr="0" anchor="t" bIns="0" lIns="0" spcFirstLastPara="1" rIns="0" wrap="square" tIns="0">
            <a:spAutoFit/>
          </a:bodyPr>
          <a:lstStyle/>
          <a:p>
            <a:pPr indent="-330200" lvl="0" marL="457200" rtl="0" algn="l">
              <a:lnSpc>
                <a:spcPct val="105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Program evaluation </a:t>
            </a:r>
            <a:br>
              <a:rPr lang="en" sz="1600">
                <a:solidFill>
                  <a:srgbClr val="595959"/>
                </a:solidFill>
                <a:latin typeface="Poppins"/>
                <a:ea typeface="Poppins"/>
                <a:cs typeface="Poppins"/>
                <a:sym typeface="Poppins"/>
              </a:rPr>
            </a:br>
            <a:endParaRPr sz="1600">
              <a:solidFill>
                <a:srgbClr val="595959"/>
              </a:solidFill>
              <a:latin typeface="Poppins"/>
              <a:ea typeface="Poppins"/>
              <a:cs typeface="Poppins"/>
              <a:sym typeface="Poppins"/>
            </a:endParaRPr>
          </a:p>
          <a:p>
            <a:pPr indent="-330200" lvl="0" marL="457200" rtl="0" algn="l">
              <a:lnSpc>
                <a:spcPct val="105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Case studies, best practices </a:t>
            </a:r>
            <a:br>
              <a:rPr lang="en" sz="1600">
                <a:solidFill>
                  <a:srgbClr val="595959"/>
                </a:solidFill>
                <a:latin typeface="Poppins"/>
                <a:ea typeface="Poppins"/>
                <a:cs typeface="Poppins"/>
                <a:sym typeface="Poppins"/>
              </a:rPr>
            </a:br>
            <a:r>
              <a:rPr lang="en" sz="1600">
                <a:solidFill>
                  <a:srgbClr val="595959"/>
                </a:solidFill>
                <a:latin typeface="Poppins"/>
                <a:ea typeface="Poppins"/>
                <a:cs typeface="Poppins"/>
                <a:sym typeface="Poppins"/>
              </a:rPr>
              <a:t> </a:t>
            </a:r>
            <a:endParaRPr sz="1600">
              <a:solidFill>
                <a:srgbClr val="595959"/>
              </a:solidFill>
              <a:latin typeface="Poppins"/>
              <a:ea typeface="Poppins"/>
              <a:cs typeface="Poppins"/>
              <a:sym typeface="Poppins"/>
            </a:endParaRPr>
          </a:p>
          <a:p>
            <a:pPr indent="-330200" lvl="0" marL="457200" rtl="0" algn="l">
              <a:lnSpc>
                <a:spcPct val="105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Data tool usability</a:t>
            </a:r>
            <a:endParaRPr sz="1600">
              <a:latin typeface="Poppins Light"/>
              <a:ea typeface="Poppins Light"/>
              <a:cs typeface="Poppins Light"/>
              <a:sym typeface="Poppins Light"/>
            </a:endParaRPr>
          </a:p>
        </p:txBody>
      </p:sp>
      <p:sp>
        <p:nvSpPr>
          <p:cNvPr id="320" name="Google Shape;320;p40"/>
          <p:cNvSpPr/>
          <p:nvPr/>
        </p:nvSpPr>
        <p:spPr>
          <a:xfrm>
            <a:off x="4652777" y="2091466"/>
            <a:ext cx="2819100" cy="29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21" name="Google Shape;321;p40"/>
          <p:cNvPicPr preferRelativeResize="0"/>
          <p:nvPr/>
        </p:nvPicPr>
        <p:blipFill rotWithShape="1">
          <a:blip r:embed="rId4">
            <a:alphaModFix/>
          </a:blip>
          <a:srcRect b="0" l="0" r="0" t="0"/>
          <a:stretch/>
        </p:blipFill>
        <p:spPr>
          <a:xfrm>
            <a:off x="7725175" y="415125"/>
            <a:ext cx="1045904" cy="350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1"/>
          <p:cNvSpPr txBox="1"/>
          <p:nvPr>
            <p:ph idx="1" type="body"/>
          </p:nvPr>
        </p:nvSpPr>
        <p:spPr>
          <a:xfrm>
            <a:off x="744225" y="1325950"/>
            <a:ext cx="6452700" cy="33603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 sz="1618">
                <a:latin typeface="Poppins"/>
                <a:ea typeface="Poppins"/>
                <a:cs typeface="Poppins"/>
                <a:sym typeface="Poppins"/>
              </a:rPr>
              <a:t>Quarterly interviews with each awardee </a:t>
            </a:r>
            <a:endParaRPr b="1" sz="1618">
              <a:latin typeface="Poppins"/>
              <a:ea typeface="Poppins"/>
              <a:cs typeface="Poppins"/>
              <a:sym typeface="Poppins"/>
            </a:endParaRPr>
          </a:p>
          <a:p>
            <a:pPr indent="-331404" lvl="0" marL="457200" rtl="0" algn="l">
              <a:lnSpc>
                <a:spcPct val="115000"/>
              </a:lnSpc>
              <a:spcBef>
                <a:spcPts val="0"/>
              </a:spcBef>
              <a:spcAft>
                <a:spcPts val="0"/>
              </a:spcAft>
              <a:buClr>
                <a:schemeClr val="dk2"/>
              </a:buClr>
              <a:buSzPts val="1619"/>
              <a:buFont typeface="Poppins"/>
              <a:buChar char="●"/>
            </a:pPr>
            <a:r>
              <a:rPr lang="en" sz="1618">
                <a:latin typeface="Poppins"/>
                <a:ea typeface="Poppins"/>
                <a:cs typeface="Poppins"/>
                <a:sym typeface="Poppins"/>
              </a:rPr>
              <a:t>Projects using tools</a:t>
            </a:r>
            <a:endParaRPr sz="1618">
              <a:latin typeface="Poppins"/>
              <a:ea typeface="Poppins"/>
              <a:cs typeface="Poppins"/>
              <a:sym typeface="Poppins"/>
            </a:endParaRPr>
          </a:p>
          <a:p>
            <a:pPr indent="-331404" lvl="1" marL="914400" rtl="0" algn="l">
              <a:lnSpc>
                <a:spcPct val="115000"/>
              </a:lnSpc>
              <a:spcBef>
                <a:spcPts val="0"/>
              </a:spcBef>
              <a:spcAft>
                <a:spcPts val="0"/>
              </a:spcAft>
              <a:buClr>
                <a:schemeClr val="dk2"/>
              </a:buClr>
              <a:buSzPts val="1619"/>
              <a:buFont typeface="Poppins"/>
              <a:buChar char="○"/>
            </a:pPr>
            <a:r>
              <a:rPr lang="en" sz="1618">
                <a:latin typeface="Poppins"/>
                <a:ea typeface="Poppins"/>
                <a:cs typeface="Poppins"/>
                <a:sym typeface="Poppins"/>
              </a:rPr>
              <a:t>Status</a:t>
            </a:r>
            <a:endParaRPr sz="1618">
              <a:latin typeface="Poppins"/>
              <a:ea typeface="Poppins"/>
              <a:cs typeface="Poppins"/>
              <a:sym typeface="Poppins"/>
            </a:endParaRPr>
          </a:p>
          <a:p>
            <a:pPr indent="-331404" lvl="1" marL="914400" rtl="0" algn="l">
              <a:lnSpc>
                <a:spcPct val="115000"/>
              </a:lnSpc>
              <a:spcBef>
                <a:spcPts val="0"/>
              </a:spcBef>
              <a:spcAft>
                <a:spcPts val="0"/>
              </a:spcAft>
              <a:buClr>
                <a:schemeClr val="dk2"/>
              </a:buClr>
              <a:buSzPts val="1619"/>
              <a:buFont typeface="Poppins"/>
              <a:buChar char="○"/>
            </a:pPr>
            <a:r>
              <a:rPr lang="en" sz="1618">
                <a:latin typeface="Poppins"/>
                <a:ea typeface="Poppins"/>
                <a:cs typeface="Poppins"/>
                <a:sym typeface="Poppins"/>
              </a:rPr>
              <a:t>Tool use, experiences</a:t>
            </a:r>
            <a:endParaRPr sz="1618">
              <a:latin typeface="Poppins"/>
              <a:ea typeface="Poppins"/>
              <a:cs typeface="Poppins"/>
              <a:sym typeface="Poppins"/>
            </a:endParaRPr>
          </a:p>
          <a:p>
            <a:pPr indent="-331404" lvl="1" marL="914400" rtl="0" algn="l">
              <a:lnSpc>
                <a:spcPct val="115000"/>
              </a:lnSpc>
              <a:spcBef>
                <a:spcPts val="0"/>
              </a:spcBef>
              <a:spcAft>
                <a:spcPts val="0"/>
              </a:spcAft>
              <a:buClr>
                <a:schemeClr val="dk2"/>
              </a:buClr>
              <a:buSzPts val="1619"/>
              <a:buFont typeface="Poppins"/>
              <a:buChar char="○"/>
            </a:pPr>
            <a:r>
              <a:rPr lang="en" sz="1618">
                <a:latin typeface="Poppins"/>
                <a:ea typeface="Poppins"/>
                <a:cs typeface="Poppins"/>
                <a:sym typeface="Poppins"/>
              </a:rPr>
              <a:t>Outputs, audiences, dissemination</a:t>
            </a:r>
            <a:endParaRPr sz="1618">
              <a:latin typeface="Poppins"/>
              <a:ea typeface="Poppins"/>
              <a:cs typeface="Poppins"/>
              <a:sym typeface="Poppins"/>
            </a:endParaRPr>
          </a:p>
          <a:p>
            <a:pPr indent="-331404" lvl="1" marL="914400" rtl="0" algn="l">
              <a:lnSpc>
                <a:spcPct val="115000"/>
              </a:lnSpc>
              <a:spcBef>
                <a:spcPts val="0"/>
              </a:spcBef>
              <a:spcAft>
                <a:spcPts val="0"/>
              </a:spcAft>
              <a:buClr>
                <a:schemeClr val="dk2"/>
              </a:buClr>
              <a:buSzPts val="1619"/>
              <a:buFont typeface="Poppins"/>
              <a:buChar char="○"/>
            </a:pPr>
            <a:r>
              <a:rPr lang="en" sz="1618">
                <a:latin typeface="Poppins"/>
                <a:ea typeface="Poppins"/>
                <a:cs typeface="Poppins"/>
                <a:sym typeface="Poppins"/>
              </a:rPr>
              <a:t>Outcomes</a:t>
            </a:r>
            <a:endParaRPr sz="1618">
              <a:latin typeface="Poppins"/>
              <a:ea typeface="Poppins"/>
              <a:cs typeface="Poppins"/>
              <a:sym typeface="Poppins"/>
            </a:endParaRPr>
          </a:p>
          <a:p>
            <a:pPr indent="-331404" lvl="0" marL="457200" rtl="0" algn="l">
              <a:lnSpc>
                <a:spcPct val="115000"/>
              </a:lnSpc>
              <a:spcBef>
                <a:spcPts val="0"/>
              </a:spcBef>
              <a:spcAft>
                <a:spcPts val="0"/>
              </a:spcAft>
              <a:buClr>
                <a:schemeClr val="dk2"/>
              </a:buClr>
              <a:buSzPts val="1619"/>
              <a:buFont typeface="Poppins"/>
              <a:buChar char="●"/>
            </a:pPr>
            <a:r>
              <a:rPr lang="en" sz="1618">
                <a:latin typeface="Poppins"/>
                <a:ea typeface="Poppins"/>
                <a:cs typeface="Poppins"/>
                <a:sym typeface="Poppins"/>
              </a:rPr>
              <a:t>City history with shared micromobility </a:t>
            </a:r>
            <a:endParaRPr sz="1618">
              <a:latin typeface="Poppins"/>
              <a:ea typeface="Poppins"/>
              <a:cs typeface="Poppins"/>
              <a:sym typeface="Poppins"/>
            </a:endParaRPr>
          </a:p>
          <a:p>
            <a:pPr indent="-331404" lvl="0" marL="457200" rtl="0" algn="l">
              <a:lnSpc>
                <a:spcPct val="115000"/>
              </a:lnSpc>
              <a:spcBef>
                <a:spcPts val="0"/>
              </a:spcBef>
              <a:spcAft>
                <a:spcPts val="0"/>
              </a:spcAft>
              <a:buClr>
                <a:schemeClr val="dk2"/>
              </a:buClr>
              <a:buSzPts val="1619"/>
              <a:buFont typeface="Poppins"/>
              <a:buChar char="●"/>
            </a:pPr>
            <a:r>
              <a:rPr lang="en" sz="1618">
                <a:latin typeface="Poppins"/>
                <a:ea typeface="Poppins"/>
                <a:cs typeface="Poppins"/>
                <a:sym typeface="Poppins"/>
              </a:rPr>
              <a:t>Utility of data tools  </a:t>
            </a:r>
            <a:endParaRPr sz="1618">
              <a:latin typeface="Poppins"/>
              <a:ea typeface="Poppins"/>
              <a:cs typeface="Poppins"/>
              <a:sym typeface="Poppins"/>
            </a:endParaRPr>
          </a:p>
          <a:p>
            <a:pPr indent="-331404" lvl="0" marL="457200" rtl="0" algn="l">
              <a:lnSpc>
                <a:spcPct val="115000"/>
              </a:lnSpc>
              <a:spcBef>
                <a:spcPts val="0"/>
              </a:spcBef>
              <a:spcAft>
                <a:spcPts val="0"/>
              </a:spcAft>
              <a:buClr>
                <a:schemeClr val="dk2"/>
              </a:buClr>
              <a:buSzPts val="1619"/>
              <a:buFont typeface="Poppins"/>
              <a:buChar char="●"/>
            </a:pPr>
            <a:r>
              <a:rPr lang="en" sz="1618">
                <a:latin typeface="Poppins"/>
                <a:ea typeface="Poppins"/>
                <a:cs typeface="Poppins"/>
                <a:sym typeface="Poppins"/>
              </a:rPr>
              <a:t>Analysis of outputs</a:t>
            </a:r>
            <a:endParaRPr sz="1618">
              <a:latin typeface="Poppins"/>
              <a:ea typeface="Poppins"/>
              <a:cs typeface="Poppins"/>
              <a:sym typeface="Poppins"/>
            </a:endParaRPr>
          </a:p>
          <a:p>
            <a:pPr indent="0" lvl="0" marL="0" rtl="0" algn="l">
              <a:lnSpc>
                <a:spcPct val="115000"/>
              </a:lnSpc>
              <a:spcBef>
                <a:spcPts val="0"/>
              </a:spcBef>
              <a:spcAft>
                <a:spcPts val="1200"/>
              </a:spcAft>
              <a:buNone/>
            </a:pPr>
            <a:r>
              <a:t/>
            </a:r>
            <a:endParaRPr sz="1600">
              <a:latin typeface="Poppins"/>
              <a:ea typeface="Poppins"/>
              <a:cs typeface="Poppins"/>
              <a:sym typeface="Poppins"/>
            </a:endParaRPr>
          </a:p>
        </p:txBody>
      </p:sp>
      <p:sp>
        <p:nvSpPr>
          <p:cNvPr id="327" name="Google Shape;327;p41"/>
          <p:cNvSpPr/>
          <p:nvPr/>
        </p:nvSpPr>
        <p:spPr>
          <a:xfrm>
            <a:off x="7581900" y="0"/>
            <a:ext cx="1562100" cy="51435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41"/>
          <p:cNvSpPr txBox="1"/>
          <p:nvPr/>
        </p:nvSpPr>
        <p:spPr>
          <a:xfrm>
            <a:off x="4288132" y="626128"/>
            <a:ext cx="3076500" cy="461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 sz="3000">
                <a:solidFill>
                  <a:srgbClr val="FF6712"/>
                </a:solidFill>
                <a:latin typeface="IBM Plex Sans"/>
                <a:ea typeface="IBM Plex Sans"/>
                <a:cs typeface="IBM Plex Sans"/>
                <a:sym typeface="IBM Plex Sans"/>
              </a:rPr>
              <a:t>Methods</a:t>
            </a:r>
            <a:endParaRPr b="1" sz="3000">
              <a:solidFill>
                <a:srgbClr val="FF6712"/>
              </a:solidFill>
              <a:latin typeface="IBM Plex Sans"/>
              <a:ea typeface="IBM Plex Sans"/>
              <a:cs typeface="IBM Plex Sans"/>
              <a:sym typeface="IBM Plex Sans"/>
            </a:endParaRPr>
          </a:p>
        </p:txBody>
      </p:sp>
      <p:sp>
        <p:nvSpPr>
          <p:cNvPr id="329" name="Google Shape;329;p41"/>
          <p:cNvSpPr/>
          <p:nvPr/>
        </p:nvSpPr>
        <p:spPr>
          <a:xfrm>
            <a:off x="5366627" y="1087816"/>
            <a:ext cx="2819100" cy="29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30" name="Google Shape;330;p41"/>
          <p:cNvPicPr preferRelativeResize="0"/>
          <p:nvPr/>
        </p:nvPicPr>
        <p:blipFill rotWithShape="1">
          <a:blip r:embed="rId3">
            <a:alphaModFix/>
          </a:blip>
          <a:srcRect b="0" l="0" r="0" t="0"/>
          <a:stretch/>
        </p:blipFill>
        <p:spPr>
          <a:xfrm>
            <a:off x="744225" y="4335825"/>
            <a:ext cx="1045904" cy="350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sz="3000">
                <a:solidFill>
                  <a:srgbClr val="FF6712"/>
                </a:solidFill>
                <a:latin typeface="IBM Plex Sans"/>
                <a:ea typeface="IBM Plex Sans"/>
                <a:cs typeface="IBM Plex Sans"/>
                <a:sym typeface="IBM Plex Sans"/>
              </a:rPr>
              <a:t>Results</a:t>
            </a:r>
            <a:endParaRPr b="1" sz="3000">
              <a:solidFill>
                <a:srgbClr val="FF6712"/>
              </a:solidFill>
              <a:latin typeface="IBM Plex Sans"/>
              <a:ea typeface="IBM Plex Sans"/>
              <a:cs typeface="IBM Plex Sans"/>
              <a:sym typeface="IBM Plex Sans"/>
            </a:endParaRPr>
          </a:p>
        </p:txBody>
      </p:sp>
      <p:sp>
        <p:nvSpPr>
          <p:cNvPr id="336" name="Google Shape;336;p42"/>
          <p:cNvSpPr txBox="1"/>
          <p:nvPr>
            <p:ph idx="1" type="body"/>
          </p:nvPr>
        </p:nvSpPr>
        <p:spPr>
          <a:xfrm>
            <a:off x="1984625" y="1152475"/>
            <a:ext cx="6582300" cy="3416400"/>
          </a:xfrm>
          <a:prstGeom prst="rect">
            <a:avLst/>
          </a:prstGeom>
        </p:spPr>
        <p:txBody>
          <a:bodyPr anchorCtr="0" anchor="t" bIns="91425" lIns="91425" spcFirstLastPara="1" rIns="91425" wrap="square" tIns="91425">
            <a:normAutofit/>
          </a:bodyPr>
          <a:lstStyle/>
          <a:p>
            <a:pPr indent="-330200" lvl="0" marL="457200" marR="0" rtl="0" algn="l">
              <a:lnSpc>
                <a:spcPct val="100000"/>
              </a:lnSpc>
              <a:spcBef>
                <a:spcPts val="0"/>
              </a:spcBef>
              <a:spcAft>
                <a:spcPts val="0"/>
              </a:spcAft>
              <a:buSzPts val="1600"/>
              <a:buFont typeface="Poppins SemiBold"/>
              <a:buChar char="●"/>
            </a:pPr>
            <a:r>
              <a:rPr lang="en" sz="1600">
                <a:latin typeface="Poppins SemiBold"/>
                <a:ea typeface="Poppins SemiBold"/>
                <a:cs typeface="Poppins SemiBold"/>
                <a:sym typeface="Poppins SemiBold"/>
              </a:rPr>
              <a:t>Street design interventions</a:t>
            </a:r>
            <a:endParaRPr sz="1600">
              <a:latin typeface="Poppins SemiBold"/>
              <a:ea typeface="Poppins SemiBold"/>
              <a:cs typeface="Poppins SemiBold"/>
              <a:sym typeface="Poppins SemiBold"/>
            </a:endParaRPr>
          </a:p>
          <a:p>
            <a:pPr indent="-330200" lvl="1" marL="914400" marR="0" rtl="0" algn="l">
              <a:lnSpc>
                <a:spcPct val="100000"/>
              </a:lnSpc>
              <a:spcBef>
                <a:spcPts val="0"/>
              </a:spcBef>
              <a:spcAft>
                <a:spcPts val="0"/>
              </a:spcAft>
              <a:buSzPts val="1600"/>
              <a:buFont typeface="Poppins"/>
              <a:buChar char="○"/>
            </a:pPr>
            <a:r>
              <a:rPr lang="en" sz="1600">
                <a:latin typeface="Poppins"/>
                <a:ea typeface="Poppins"/>
                <a:cs typeface="Poppins"/>
                <a:sym typeface="Poppins"/>
              </a:rPr>
              <a:t>Road diets, adding or improving bike/walk/scoot facilities</a:t>
            </a:r>
            <a:endParaRPr sz="1600">
              <a:latin typeface="Poppins"/>
              <a:ea typeface="Poppins"/>
              <a:cs typeface="Poppins"/>
              <a:sym typeface="Poppins"/>
            </a:endParaRPr>
          </a:p>
          <a:p>
            <a:pPr indent="-330200" lvl="1" marL="914400" marR="0" rtl="0" algn="l">
              <a:lnSpc>
                <a:spcPct val="100000"/>
              </a:lnSpc>
              <a:spcBef>
                <a:spcPts val="0"/>
              </a:spcBef>
              <a:spcAft>
                <a:spcPts val="0"/>
              </a:spcAft>
              <a:buSzPts val="1600"/>
              <a:buFont typeface="Poppins"/>
              <a:buChar char="○"/>
            </a:pPr>
            <a:r>
              <a:rPr lang="en" sz="1600">
                <a:latin typeface="Poppins"/>
                <a:ea typeface="Poppins"/>
                <a:cs typeface="Poppins"/>
                <a:sym typeface="Poppins"/>
              </a:rPr>
              <a:t>Traffic calming (e.g., speed bumps, crosswalk design)</a:t>
            </a:r>
            <a:endParaRPr sz="1600">
              <a:latin typeface="Poppins"/>
              <a:ea typeface="Poppins"/>
              <a:cs typeface="Poppins"/>
              <a:sym typeface="Poppins"/>
            </a:endParaRPr>
          </a:p>
          <a:p>
            <a:pPr indent="-330200" lvl="1" marL="914400" marR="0" rtl="0" algn="l">
              <a:lnSpc>
                <a:spcPct val="100000"/>
              </a:lnSpc>
              <a:spcBef>
                <a:spcPts val="0"/>
              </a:spcBef>
              <a:spcAft>
                <a:spcPts val="0"/>
              </a:spcAft>
              <a:buSzPts val="1600"/>
              <a:buFont typeface="Poppins"/>
              <a:buChar char="○"/>
            </a:pPr>
            <a:r>
              <a:rPr lang="en" sz="1600">
                <a:latin typeface="Poppins"/>
                <a:ea typeface="Poppins"/>
                <a:cs typeface="Poppins"/>
                <a:sym typeface="Poppins"/>
              </a:rPr>
              <a:t>Connectivity (filling in gaps, creating networks)</a:t>
            </a:r>
            <a:endParaRPr sz="1600">
              <a:latin typeface="Poppins"/>
              <a:ea typeface="Poppins"/>
              <a:cs typeface="Poppins"/>
              <a:sym typeface="Poppins"/>
            </a:endParaRPr>
          </a:p>
          <a:p>
            <a:pPr indent="-330200" lvl="0" marL="457200" marR="0" rtl="0" algn="l">
              <a:lnSpc>
                <a:spcPct val="100000"/>
              </a:lnSpc>
              <a:spcBef>
                <a:spcPts val="0"/>
              </a:spcBef>
              <a:spcAft>
                <a:spcPts val="0"/>
              </a:spcAft>
              <a:buSzPts val="1600"/>
              <a:buFont typeface="Poppins SemiBold"/>
              <a:buChar char="●"/>
            </a:pPr>
            <a:r>
              <a:rPr lang="en" sz="1600">
                <a:latin typeface="Poppins SemiBold"/>
                <a:ea typeface="Poppins SemiBold"/>
                <a:cs typeface="Poppins SemiBold"/>
                <a:sym typeface="Poppins SemiBold"/>
              </a:rPr>
              <a:t>Contextual themes</a:t>
            </a:r>
            <a:endParaRPr sz="1600">
              <a:latin typeface="Poppins SemiBold"/>
              <a:ea typeface="Poppins SemiBold"/>
              <a:cs typeface="Poppins SemiBold"/>
              <a:sym typeface="Poppins SemiBold"/>
            </a:endParaRPr>
          </a:p>
          <a:p>
            <a:pPr indent="-330200" lvl="1" marL="914400" marR="0" rtl="0" algn="l">
              <a:lnSpc>
                <a:spcPct val="100000"/>
              </a:lnSpc>
              <a:spcBef>
                <a:spcPts val="0"/>
              </a:spcBef>
              <a:spcAft>
                <a:spcPts val="0"/>
              </a:spcAft>
              <a:buSzPts val="1600"/>
              <a:buFont typeface="Poppins"/>
              <a:buChar char="○"/>
            </a:pPr>
            <a:r>
              <a:rPr lang="en" sz="1600">
                <a:latin typeface="Poppins"/>
                <a:ea typeface="Poppins"/>
                <a:cs typeface="Poppins"/>
                <a:sym typeface="Poppins"/>
              </a:rPr>
              <a:t>Working with local government</a:t>
            </a:r>
            <a:endParaRPr sz="1600">
              <a:latin typeface="Poppins"/>
              <a:ea typeface="Poppins"/>
              <a:cs typeface="Poppins"/>
              <a:sym typeface="Poppins"/>
            </a:endParaRPr>
          </a:p>
          <a:p>
            <a:pPr indent="-330200" lvl="1" marL="914400" marR="0" rtl="0" algn="l">
              <a:lnSpc>
                <a:spcPct val="100000"/>
              </a:lnSpc>
              <a:spcBef>
                <a:spcPts val="0"/>
              </a:spcBef>
              <a:spcAft>
                <a:spcPts val="0"/>
              </a:spcAft>
              <a:buSzPts val="1600"/>
              <a:buFont typeface="Poppins"/>
              <a:buChar char="○"/>
            </a:pPr>
            <a:r>
              <a:rPr lang="en" sz="1600">
                <a:latin typeface="Poppins"/>
                <a:ea typeface="Poppins"/>
                <a:cs typeface="Poppins"/>
                <a:sym typeface="Poppins"/>
              </a:rPr>
              <a:t>Garnering community support</a:t>
            </a:r>
            <a:endParaRPr sz="1600">
              <a:latin typeface="Poppins"/>
              <a:ea typeface="Poppins"/>
              <a:cs typeface="Poppins"/>
              <a:sym typeface="Poppins"/>
            </a:endParaRPr>
          </a:p>
          <a:p>
            <a:pPr indent="-330200" lvl="1" marL="914400" marR="0" rtl="0" algn="l">
              <a:lnSpc>
                <a:spcPct val="100000"/>
              </a:lnSpc>
              <a:spcBef>
                <a:spcPts val="0"/>
              </a:spcBef>
              <a:spcAft>
                <a:spcPts val="0"/>
              </a:spcAft>
              <a:buSzPts val="1600"/>
              <a:buFont typeface="Poppins"/>
              <a:buChar char="○"/>
            </a:pPr>
            <a:r>
              <a:rPr lang="en" sz="1600">
                <a:latin typeface="Poppins"/>
                <a:ea typeface="Poppins"/>
                <a:cs typeface="Poppins"/>
                <a:sym typeface="Poppins"/>
              </a:rPr>
              <a:t>Supporting underrepresented communities</a:t>
            </a:r>
            <a:endParaRPr sz="1600">
              <a:latin typeface="Poppins"/>
              <a:ea typeface="Poppins"/>
              <a:cs typeface="Poppins"/>
              <a:sym typeface="Poppins"/>
            </a:endParaRPr>
          </a:p>
          <a:p>
            <a:pPr indent="-330200" lvl="1" marL="914400" marR="0" rtl="0" algn="l">
              <a:lnSpc>
                <a:spcPct val="100000"/>
              </a:lnSpc>
              <a:spcBef>
                <a:spcPts val="0"/>
              </a:spcBef>
              <a:spcAft>
                <a:spcPts val="0"/>
              </a:spcAft>
              <a:buSzPts val="1600"/>
              <a:buFont typeface="Poppins"/>
              <a:buChar char="○"/>
            </a:pPr>
            <a:r>
              <a:rPr lang="en" sz="1600">
                <a:latin typeface="Poppins"/>
                <a:ea typeface="Poppins"/>
                <a:cs typeface="Poppins"/>
                <a:sym typeface="Poppins"/>
              </a:rPr>
              <a:t>Advocating for safer streets for all</a:t>
            </a:r>
            <a:endParaRPr sz="1600">
              <a:latin typeface="Poppins"/>
              <a:ea typeface="Poppins"/>
              <a:cs typeface="Poppins"/>
              <a:sym typeface="Poppins"/>
            </a:endParaRPr>
          </a:p>
          <a:p>
            <a:pPr indent="-330200" lvl="0" marL="457200" marR="0" rtl="0" algn="l">
              <a:lnSpc>
                <a:spcPct val="100000"/>
              </a:lnSpc>
              <a:spcBef>
                <a:spcPts val="0"/>
              </a:spcBef>
              <a:spcAft>
                <a:spcPts val="0"/>
              </a:spcAft>
              <a:buSzPts val="1600"/>
              <a:buFont typeface="Poppins SemiBold"/>
              <a:buChar char="●"/>
            </a:pPr>
            <a:r>
              <a:rPr lang="en" sz="1600">
                <a:latin typeface="Poppins SemiBold"/>
                <a:ea typeface="Poppins SemiBold"/>
                <a:cs typeface="Poppins SemiBold"/>
                <a:sym typeface="Poppins SemiBold"/>
              </a:rPr>
              <a:t>Tools and data types</a:t>
            </a:r>
            <a:endParaRPr b="1" i="1" sz="1600"/>
          </a:p>
        </p:txBody>
      </p:sp>
      <p:sp>
        <p:nvSpPr>
          <p:cNvPr id="337" name="Google Shape;337;p42"/>
          <p:cNvSpPr/>
          <p:nvPr/>
        </p:nvSpPr>
        <p:spPr>
          <a:xfrm>
            <a:off x="5270125" y="979013"/>
            <a:ext cx="3562200" cy="387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8" name="Google Shape;338;p42"/>
          <p:cNvSpPr/>
          <p:nvPr/>
        </p:nvSpPr>
        <p:spPr>
          <a:xfrm>
            <a:off x="0" y="-11225"/>
            <a:ext cx="1562100" cy="51546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39" name="Google Shape;339;p42"/>
          <p:cNvPicPr preferRelativeResize="0"/>
          <p:nvPr/>
        </p:nvPicPr>
        <p:blipFill rotWithShape="1">
          <a:blip r:embed="rId3">
            <a:alphaModFix/>
          </a:blip>
          <a:srcRect b="0" l="0" r="0" t="0"/>
          <a:stretch/>
        </p:blipFill>
        <p:spPr>
          <a:xfrm>
            <a:off x="7559800" y="4417450"/>
            <a:ext cx="1045904" cy="350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3"/>
          <p:cNvSpPr/>
          <p:nvPr/>
        </p:nvSpPr>
        <p:spPr>
          <a:xfrm>
            <a:off x="7581900" y="0"/>
            <a:ext cx="1562100" cy="51435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5" name="Google Shape;345;p43"/>
          <p:cNvSpPr txBox="1"/>
          <p:nvPr>
            <p:ph type="title"/>
          </p:nvPr>
        </p:nvSpPr>
        <p:spPr>
          <a:xfrm>
            <a:off x="311700" y="329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022">
                <a:solidFill>
                  <a:srgbClr val="FF6712"/>
                </a:solidFill>
                <a:latin typeface="IBM Plex Sans"/>
                <a:ea typeface="IBM Plex Sans"/>
                <a:cs typeface="IBM Plex Sans"/>
                <a:sym typeface="IBM Plex Sans"/>
              </a:rPr>
              <a:t>Buffered Bike Lane Use</a:t>
            </a:r>
            <a:r>
              <a:rPr lang="en"/>
              <a:t> </a:t>
            </a:r>
            <a:endParaRPr/>
          </a:p>
        </p:txBody>
      </p:sp>
      <p:sp>
        <p:nvSpPr>
          <p:cNvPr id="346" name="Google Shape;346;p43"/>
          <p:cNvSpPr txBox="1"/>
          <p:nvPr>
            <p:ph idx="1" type="body"/>
          </p:nvPr>
        </p:nvSpPr>
        <p:spPr>
          <a:xfrm>
            <a:off x="263100" y="1223850"/>
            <a:ext cx="3105300" cy="3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6712"/>
                </a:solidFill>
                <a:latin typeface="Poppins"/>
                <a:ea typeface="Poppins"/>
                <a:cs typeface="Poppins"/>
                <a:sym typeface="Poppins"/>
              </a:rPr>
              <a:t>Problem:</a:t>
            </a:r>
            <a:r>
              <a:rPr lang="en" sz="1600">
                <a:latin typeface="Poppins"/>
                <a:ea typeface="Poppins"/>
                <a:cs typeface="Poppins"/>
                <a:sym typeface="Poppins"/>
              </a:rPr>
              <a:t> City engineers suspected improper use</a:t>
            </a:r>
            <a:endParaRPr sz="1600">
              <a:latin typeface="Poppins"/>
              <a:ea typeface="Poppins"/>
              <a:cs typeface="Poppins"/>
              <a:sym typeface="Poppins"/>
            </a:endParaRPr>
          </a:p>
          <a:p>
            <a:pPr indent="0" lvl="0" marL="0" rtl="0" algn="l">
              <a:spcBef>
                <a:spcPts val="1200"/>
              </a:spcBef>
              <a:spcAft>
                <a:spcPts val="0"/>
              </a:spcAft>
              <a:buNone/>
            </a:pPr>
            <a:br>
              <a:rPr b="1" lang="en" sz="200">
                <a:solidFill>
                  <a:srgbClr val="FF6712"/>
                </a:solidFill>
              </a:rPr>
            </a:br>
            <a:br>
              <a:rPr b="1" lang="en" sz="200">
                <a:solidFill>
                  <a:srgbClr val="FF6712"/>
                </a:solidFill>
              </a:rPr>
            </a:br>
            <a:br>
              <a:rPr b="1" lang="en" sz="200">
                <a:solidFill>
                  <a:srgbClr val="FF6712"/>
                </a:solidFill>
              </a:rPr>
            </a:br>
            <a:br>
              <a:rPr b="1" lang="en" sz="200">
                <a:solidFill>
                  <a:srgbClr val="FF6712"/>
                </a:solidFill>
              </a:rPr>
            </a:br>
            <a:r>
              <a:rPr b="1" lang="en" sz="1600">
                <a:solidFill>
                  <a:srgbClr val="FF6712"/>
                </a:solidFill>
                <a:latin typeface="Poppins"/>
                <a:ea typeface="Poppins"/>
                <a:cs typeface="Poppins"/>
                <a:sym typeface="Poppins"/>
              </a:rPr>
              <a:t>Tool used: </a:t>
            </a:r>
            <a:r>
              <a:rPr lang="en" sz="1600">
                <a:latin typeface="Poppins"/>
                <a:ea typeface="Poppins"/>
                <a:cs typeface="Poppins"/>
                <a:sym typeface="Poppins"/>
              </a:rPr>
              <a:t>Time-lapse camera</a:t>
            </a:r>
            <a:endParaRPr sz="1600">
              <a:latin typeface="Poppins"/>
              <a:ea typeface="Poppins"/>
              <a:cs typeface="Poppins"/>
              <a:sym typeface="Poppins"/>
            </a:endParaRPr>
          </a:p>
          <a:p>
            <a:pPr indent="0" lvl="0" marL="0" rtl="0" algn="l">
              <a:spcBef>
                <a:spcPts val="1200"/>
              </a:spcBef>
              <a:spcAft>
                <a:spcPts val="1200"/>
              </a:spcAft>
              <a:buNone/>
            </a:pPr>
            <a:br>
              <a:rPr b="1" lang="en" sz="200">
                <a:solidFill>
                  <a:srgbClr val="FF6712"/>
                </a:solidFill>
              </a:rPr>
            </a:br>
            <a:br>
              <a:rPr b="1" lang="en" sz="200">
                <a:solidFill>
                  <a:srgbClr val="FF6712"/>
                </a:solidFill>
              </a:rPr>
            </a:br>
            <a:br>
              <a:rPr b="1" lang="en" sz="200">
                <a:solidFill>
                  <a:srgbClr val="FF6712"/>
                </a:solidFill>
              </a:rPr>
            </a:br>
            <a:br>
              <a:rPr b="1" lang="en" sz="200">
                <a:solidFill>
                  <a:srgbClr val="FF6712"/>
                </a:solidFill>
              </a:rPr>
            </a:br>
            <a:r>
              <a:rPr b="1" lang="en" sz="1600">
                <a:solidFill>
                  <a:srgbClr val="FF6712"/>
                </a:solidFill>
                <a:latin typeface="Poppins"/>
                <a:ea typeface="Poppins"/>
                <a:cs typeface="Poppins"/>
                <a:sym typeface="Poppins"/>
              </a:rPr>
              <a:t>Outcome:</a:t>
            </a:r>
            <a:r>
              <a:rPr lang="en" sz="1600">
                <a:latin typeface="Poppins"/>
                <a:ea typeface="Poppins"/>
                <a:cs typeface="Poppins"/>
                <a:sym typeface="Poppins"/>
              </a:rPr>
              <a:t> City recommitted to continuing to build buffered bike lanes</a:t>
            </a:r>
            <a:endParaRPr b="1" i="1" sz="1600">
              <a:latin typeface="Poppins"/>
              <a:ea typeface="Poppins"/>
              <a:cs typeface="Poppins"/>
              <a:sym typeface="Poppins"/>
            </a:endParaRPr>
          </a:p>
        </p:txBody>
      </p:sp>
      <p:pic>
        <p:nvPicPr>
          <p:cNvPr id="347" name="Google Shape;347;p43"/>
          <p:cNvPicPr preferRelativeResize="0"/>
          <p:nvPr/>
        </p:nvPicPr>
        <p:blipFill>
          <a:blip r:embed="rId3">
            <a:alphaModFix/>
          </a:blip>
          <a:stretch>
            <a:fillRect/>
          </a:stretch>
        </p:blipFill>
        <p:spPr>
          <a:xfrm>
            <a:off x="3499000" y="1041925"/>
            <a:ext cx="5333300" cy="3765301"/>
          </a:xfrm>
          <a:prstGeom prst="rect">
            <a:avLst/>
          </a:prstGeom>
          <a:noFill/>
          <a:ln>
            <a:noFill/>
          </a:ln>
        </p:spPr>
      </p:pic>
      <p:sp>
        <p:nvSpPr>
          <p:cNvPr id="348" name="Google Shape;348;p43"/>
          <p:cNvSpPr/>
          <p:nvPr/>
        </p:nvSpPr>
        <p:spPr>
          <a:xfrm>
            <a:off x="311702" y="901916"/>
            <a:ext cx="3775500" cy="35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49" name="Google Shape;349;p43"/>
          <p:cNvPicPr preferRelativeResize="0"/>
          <p:nvPr/>
        </p:nvPicPr>
        <p:blipFill>
          <a:blip r:embed="rId4">
            <a:alphaModFix/>
          </a:blip>
          <a:stretch>
            <a:fillRect/>
          </a:stretch>
        </p:blipFill>
        <p:spPr>
          <a:xfrm>
            <a:off x="311700" y="4458622"/>
            <a:ext cx="873700" cy="348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nvSpPr>
        <p:spPr>
          <a:xfrm>
            <a:off x="5658807" y="504503"/>
            <a:ext cx="3076500" cy="461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 sz="3000">
                <a:solidFill>
                  <a:srgbClr val="FF6712"/>
                </a:solidFill>
                <a:latin typeface="IBM Plex Sans"/>
                <a:ea typeface="IBM Plex Sans"/>
                <a:cs typeface="IBM Plex Sans"/>
                <a:sym typeface="IBM Plex Sans"/>
              </a:rPr>
              <a:t>Research Team</a:t>
            </a:r>
            <a:endParaRPr b="1" sz="3000">
              <a:solidFill>
                <a:srgbClr val="FF6712"/>
              </a:solidFill>
              <a:latin typeface="IBM Plex Sans"/>
              <a:ea typeface="IBM Plex Sans"/>
              <a:cs typeface="IBM Plex Sans"/>
              <a:sym typeface="IBM Plex Sans"/>
            </a:endParaRPr>
          </a:p>
        </p:txBody>
      </p:sp>
      <p:sp>
        <p:nvSpPr>
          <p:cNvPr id="144" name="Google Shape;144;p26"/>
          <p:cNvSpPr/>
          <p:nvPr/>
        </p:nvSpPr>
        <p:spPr>
          <a:xfrm>
            <a:off x="0" y="-3050"/>
            <a:ext cx="2455500" cy="51495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26"/>
          <p:cNvSpPr txBox="1"/>
          <p:nvPr/>
        </p:nvSpPr>
        <p:spPr>
          <a:xfrm>
            <a:off x="2687069" y="4048858"/>
            <a:ext cx="33135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500">
                <a:latin typeface="Poppins"/>
                <a:ea typeface="Poppins"/>
                <a:cs typeface="Poppins"/>
                <a:sym typeface="Poppins"/>
              </a:rPr>
              <a:t>NERMIN DESSOUKY, M.A.</a:t>
            </a:r>
            <a:endParaRPr sz="700"/>
          </a:p>
        </p:txBody>
      </p:sp>
      <p:sp>
        <p:nvSpPr>
          <p:cNvPr id="146" name="Google Shape;146;p26"/>
          <p:cNvSpPr txBox="1"/>
          <p:nvPr/>
        </p:nvSpPr>
        <p:spPr>
          <a:xfrm>
            <a:off x="2687069" y="4330302"/>
            <a:ext cx="3313500" cy="215400"/>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0" i="0" lang="en" sz="1400" u="none" cap="none" strike="noStrike">
                <a:solidFill>
                  <a:srgbClr val="FF6712"/>
                </a:solidFill>
                <a:latin typeface="Poppins Light"/>
                <a:ea typeface="Poppins Light"/>
                <a:cs typeface="Poppins Light"/>
                <a:sym typeface="Poppins Light"/>
              </a:rPr>
              <a:t>Graduate Research Assistant</a:t>
            </a:r>
            <a:endParaRPr sz="700"/>
          </a:p>
        </p:txBody>
      </p:sp>
      <p:sp>
        <p:nvSpPr>
          <p:cNvPr id="147" name="Google Shape;147;p26"/>
          <p:cNvSpPr txBox="1"/>
          <p:nvPr/>
        </p:nvSpPr>
        <p:spPr>
          <a:xfrm>
            <a:off x="2687069" y="2293804"/>
            <a:ext cx="33135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000000"/>
                </a:solidFill>
                <a:latin typeface="Poppins"/>
                <a:ea typeface="Poppins"/>
                <a:cs typeface="Poppins"/>
                <a:sym typeface="Poppins"/>
              </a:rPr>
              <a:t>CINDY ROSS, B.A.</a:t>
            </a:r>
            <a:endParaRPr sz="700"/>
          </a:p>
        </p:txBody>
      </p:sp>
      <p:sp>
        <p:nvSpPr>
          <p:cNvPr id="148" name="Google Shape;148;p26"/>
          <p:cNvSpPr txBox="1"/>
          <p:nvPr/>
        </p:nvSpPr>
        <p:spPr>
          <a:xfrm>
            <a:off x="2687069" y="2604830"/>
            <a:ext cx="3452100" cy="215400"/>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0" i="0" lang="en" sz="1400" u="none" cap="none" strike="noStrike">
                <a:solidFill>
                  <a:srgbClr val="FF6712"/>
                </a:solidFill>
                <a:latin typeface="Poppins Light"/>
                <a:ea typeface="Poppins Light"/>
                <a:cs typeface="Poppins Light"/>
                <a:sym typeface="Poppins Light"/>
              </a:rPr>
              <a:t>Undergraduate Research Assistant</a:t>
            </a:r>
            <a:endParaRPr sz="700"/>
          </a:p>
        </p:txBody>
      </p:sp>
      <p:pic>
        <p:nvPicPr>
          <p:cNvPr id="149" name="Google Shape;149;p26"/>
          <p:cNvPicPr preferRelativeResize="0"/>
          <p:nvPr/>
        </p:nvPicPr>
        <p:blipFill>
          <a:blip r:embed="rId3">
            <a:alphaModFix/>
          </a:blip>
          <a:stretch>
            <a:fillRect/>
          </a:stretch>
        </p:blipFill>
        <p:spPr>
          <a:xfrm>
            <a:off x="619455" y="3306000"/>
            <a:ext cx="1840525" cy="1840525"/>
          </a:xfrm>
          <a:prstGeom prst="rect">
            <a:avLst/>
          </a:prstGeom>
          <a:noFill/>
          <a:ln>
            <a:noFill/>
          </a:ln>
        </p:spPr>
      </p:pic>
      <p:sp>
        <p:nvSpPr>
          <p:cNvPr id="150" name="Google Shape;150;p26"/>
          <p:cNvSpPr txBox="1"/>
          <p:nvPr/>
        </p:nvSpPr>
        <p:spPr>
          <a:xfrm>
            <a:off x="2610869" y="619858"/>
            <a:ext cx="33135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000000"/>
                </a:solidFill>
                <a:latin typeface="Poppins"/>
                <a:ea typeface="Poppins"/>
                <a:cs typeface="Poppins"/>
                <a:sym typeface="Poppins"/>
              </a:rPr>
              <a:t>ELI ALSTON-STEPNITZ, M.A.</a:t>
            </a:r>
            <a:endParaRPr sz="700"/>
          </a:p>
        </p:txBody>
      </p:sp>
      <p:sp>
        <p:nvSpPr>
          <p:cNvPr id="151" name="Google Shape;151;p26"/>
          <p:cNvSpPr txBox="1"/>
          <p:nvPr/>
        </p:nvSpPr>
        <p:spPr>
          <a:xfrm>
            <a:off x="2610869" y="901302"/>
            <a:ext cx="3313500" cy="215400"/>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0" i="0" lang="en" sz="1400" u="none" cap="none" strike="noStrike">
                <a:solidFill>
                  <a:srgbClr val="FF6712"/>
                </a:solidFill>
                <a:latin typeface="Poppins Light"/>
                <a:ea typeface="Poppins Light"/>
                <a:cs typeface="Poppins Light"/>
                <a:sym typeface="Poppins Light"/>
              </a:rPr>
              <a:t>Graduate Research Assistant</a:t>
            </a:r>
            <a:endParaRPr sz="700"/>
          </a:p>
        </p:txBody>
      </p:sp>
      <p:grpSp>
        <p:nvGrpSpPr>
          <p:cNvPr id="152" name="Google Shape;152;p26"/>
          <p:cNvGrpSpPr/>
          <p:nvPr/>
        </p:nvGrpSpPr>
        <p:grpSpPr>
          <a:xfrm>
            <a:off x="615000" y="-3050"/>
            <a:ext cx="1840532" cy="3429000"/>
            <a:chOff x="-28" y="4572000"/>
            <a:chExt cx="4908085" cy="9144000"/>
          </a:xfrm>
        </p:grpSpPr>
        <p:pic>
          <p:nvPicPr>
            <p:cNvPr id="153" name="Google Shape;153;p26"/>
            <p:cNvPicPr preferRelativeResize="0"/>
            <p:nvPr/>
          </p:nvPicPr>
          <p:blipFill rotWithShape="1">
            <a:blip r:embed="rId4">
              <a:alphaModFix/>
            </a:blip>
            <a:srcRect b="8139" l="0" r="0" t="93721"/>
            <a:stretch/>
          </p:blipFill>
          <p:spPr>
            <a:xfrm flipH="1" rot="10800000">
              <a:off x="-28" y="4572353"/>
              <a:ext cx="4908067" cy="101600"/>
            </a:xfrm>
            <a:prstGeom prst="rect">
              <a:avLst/>
            </a:prstGeom>
            <a:noFill/>
            <a:ln>
              <a:noFill/>
            </a:ln>
          </p:spPr>
        </p:pic>
        <p:pic>
          <p:nvPicPr>
            <p:cNvPr id="154" name="Google Shape;154;p26"/>
            <p:cNvPicPr preferRelativeResize="0"/>
            <p:nvPr/>
          </p:nvPicPr>
          <p:blipFill rotWithShape="1">
            <a:blip r:embed="rId5">
              <a:alphaModFix/>
            </a:blip>
            <a:srcRect b="3479" l="0" r="0" t="3479"/>
            <a:stretch/>
          </p:blipFill>
          <p:spPr>
            <a:xfrm>
              <a:off x="0" y="4572000"/>
              <a:ext cx="4908057" cy="4572000"/>
            </a:xfrm>
            <a:prstGeom prst="rect">
              <a:avLst/>
            </a:prstGeom>
            <a:noFill/>
            <a:ln>
              <a:noFill/>
            </a:ln>
          </p:spPr>
        </p:pic>
        <p:pic>
          <p:nvPicPr>
            <p:cNvPr id="155" name="Google Shape;155;p26"/>
            <p:cNvPicPr preferRelativeResize="0"/>
            <p:nvPr/>
          </p:nvPicPr>
          <p:blipFill rotWithShape="1">
            <a:blip r:embed="rId6">
              <a:alphaModFix/>
            </a:blip>
            <a:srcRect b="3428" l="0" r="0" t="3418"/>
            <a:stretch/>
          </p:blipFill>
          <p:spPr>
            <a:xfrm>
              <a:off x="0" y="9144000"/>
              <a:ext cx="4908057" cy="4572000"/>
            </a:xfrm>
            <a:prstGeom prst="rect">
              <a:avLst/>
            </a:prstGeom>
            <a:noFill/>
            <a:ln>
              <a:noFill/>
            </a:ln>
          </p:spPr>
        </p:pic>
      </p:grpSp>
      <p:pic>
        <p:nvPicPr>
          <p:cNvPr id="156" name="Google Shape;156;p26"/>
          <p:cNvPicPr preferRelativeResize="0"/>
          <p:nvPr/>
        </p:nvPicPr>
        <p:blipFill rotWithShape="1">
          <a:blip r:embed="rId4">
            <a:alphaModFix/>
          </a:blip>
          <a:srcRect b="8145" l="0" r="0" t="8137"/>
          <a:stretch/>
        </p:blipFill>
        <p:spPr>
          <a:xfrm>
            <a:off x="6520950" y="1381489"/>
            <a:ext cx="2214350" cy="2062698"/>
          </a:xfrm>
          <a:prstGeom prst="rect">
            <a:avLst/>
          </a:prstGeom>
          <a:noFill/>
          <a:ln>
            <a:noFill/>
          </a:ln>
        </p:spPr>
      </p:pic>
      <p:sp>
        <p:nvSpPr>
          <p:cNvPr id="157" name="Google Shape;157;p26"/>
          <p:cNvSpPr txBox="1"/>
          <p:nvPr/>
        </p:nvSpPr>
        <p:spPr>
          <a:xfrm>
            <a:off x="6139169" y="3520678"/>
            <a:ext cx="33135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000000"/>
                </a:solidFill>
                <a:latin typeface="Poppins"/>
                <a:ea typeface="Poppins"/>
                <a:cs typeface="Poppins"/>
                <a:sym typeface="Poppins"/>
              </a:rPr>
              <a:t>ANGELA SANGUINETTI, PH.D.</a:t>
            </a:r>
            <a:endParaRPr sz="700"/>
          </a:p>
        </p:txBody>
      </p:sp>
      <p:sp>
        <p:nvSpPr>
          <p:cNvPr id="158" name="Google Shape;158;p26"/>
          <p:cNvSpPr txBox="1"/>
          <p:nvPr/>
        </p:nvSpPr>
        <p:spPr>
          <a:xfrm>
            <a:off x="6707873" y="3754313"/>
            <a:ext cx="1840500" cy="215400"/>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0" i="0" lang="en" sz="1400" u="none" cap="none" strike="noStrike">
                <a:solidFill>
                  <a:srgbClr val="FF6712"/>
                </a:solidFill>
                <a:latin typeface="Poppins Light"/>
                <a:ea typeface="Poppins Light"/>
                <a:cs typeface="Poppins Light"/>
                <a:sym typeface="Poppins Light"/>
              </a:rPr>
              <a:t>Director of cEnergi</a:t>
            </a:r>
            <a:endParaRPr b="0" i="0" sz="1400" u="none" cap="none" strike="noStrike">
              <a:solidFill>
                <a:srgbClr val="FF6712"/>
              </a:solidFill>
              <a:latin typeface="Poppins Light"/>
              <a:ea typeface="Poppins Light"/>
              <a:cs typeface="Poppins Light"/>
              <a:sym typeface="Poppins Light"/>
            </a:endParaRPr>
          </a:p>
        </p:txBody>
      </p:sp>
      <p:sp>
        <p:nvSpPr>
          <p:cNvPr id="159" name="Google Shape;159;p26"/>
          <p:cNvSpPr/>
          <p:nvPr/>
        </p:nvSpPr>
        <p:spPr>
          <a:xfrm>
            <a:off x="5924377" y="994454"/>
            <a:ext cx="2819100" cy="29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r">
              <a:spcBef>
                <a:spcPts val="0"/>
              </a:spcBef>
              <a:spcAft>
                <a:spcPts val="0"/>
              </a:spcAft>
              <a:buNone/>
            </a:pPr>
            <a:r>
              <a:t/>
            </a:r>
            <a:endParaRPr/>
          </a:p>
        </p:txBody>
      </p:sp>
      <p:pic>
        <p:nvPicPr>
          <p:cNvPr id="160" name="Google Shape;160;p26"/>
          <p:cNvPicPr preferRelativeResize="0"/>
          <p:nvPr/>
        </p:nvPicPr>
        <p:blipFill rotWithShape="1">
          <a:blip r:embed="rId7">
            <a:alphaModFix/>
          </a:blip>
          <a:srcRect b="0" l="0" r="0" t="0"/>
          <a:stretch/>
        </p:blipFill>
        <p:spPr>
          <a:xfrm>
            <a:off x="6650551" y="4088755"/>
            <a:ext cx="2084750" cy="6984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4"/>
          <p:cNvSpPr/>
          <p:nvPr/>
        </p:nvSpPr>
        <p:spPr>
          <a:xfrm>
            <a:off x="7903095" y="-337482"/>
            <a:ext cx="1443600" cy="56853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56" name="Google Shape;356;p44"/>
          <p:cNvPicPr preferRelativeResize="0"/>
          <p:nvPr/>
        </p:nvPicPr>
        <p:blipFill rotWithShape="1">
          <a:blip r:embed="rId3">
            <a:alphaModFix/>
          </a:blip>
          <a:srcRect b="0" l="0" r="0" t="0"/>
          <a:stretch/>
        </p:blipFill>
        <p:spPr>
          <a:xfrm>
            <a:off x="514350" y="969527"/>
            <a:ext cx="979970" cy="676179"/>
          </a:xfrm>
          <a:prstGeom prst="rect">
            <a:avLst/>
          </a:prstGeom>
          <a:noFill/>
          <a:ln>
            <a:noFill/>
          </a:ln>
        </p:spPr>
      </p:pic>
      <p:sp>
        <p:nvSpPr>
          <p:cNvPr id="357" name="Google Shape;357;p44"/>
          <p:cNvSpPr txBox="1"/>
          <p:nvPr/>
        </p:nvSpPr>
        <p:spPr>
          <a:xfrm>
            <a:off x="668100" y="1802916"/>
            <a:ext cx="6850800" cy="2616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 sz="2000">
                <a:solidFill>
                  <a:srgbClr val="FF6712"/>
                </a:solidFill>
                <a:latin typeface="Poppins Medium"/>
                <a:ea typeface="Poppins Medium"/>
                <a:cs typeface="Poppins Medium"/>
                <a:sym typeface="Poppins Medium"/>
              </a:rPr>
              <a:t>In a lot of cases buffered bike lanes are like the “gateway drug” to physically protected bike lanes. So if we hadn't won this battle, it would’ve made future battles impossible—the ultimate goal impossible. </a:t>
            </a:r>
            <a:r>
              <a:rPr lang="en" sz="2000">
                <a:solidFill>
                  <a:srgbClr val="FF6712"/>
                </a:solidFill>
                <a:latin typeface="Poppins Medium"/>
                <a:ea typeface="Poppins Medium"/>
                <a:cs typeface="Poppins Medium"/>
                <a:sym typeface="Poppins Medium"/>
              </a:rPr>
              <a:t>So from that perspective, they’re pretty important. P</a:t>
            </a:r>
            <a:r>
              <a:rPr lang="en" sz="2000">
                <a:solidFill>
                  <a:srgbClr val="FF6712"/>
                </a:solidFill>
                <a:latin typeface="Poppins Medium"/>
                <a:ea typeface="Poppins Medium"/>
                <a:cs typeface="Poppins Medium"/>
                <a:sym typeface="Poppins Medium"/>
              </a:rPr>
              <a:t>retty fundamental.</a:t>
            </a:r>
            <a:endParaRPr sz="100"/>
          </a:p>
        </p:txBody>
      </p:sp>
      <p:sp>
        <p:nvSpPr>
          <p:cNvPr id="358" name="Google Shape;358;p44"/>
          <p:cNvSpPr txBox="1"/>
          <p:nvPr/>
        </p:nvSpPr>
        <p:spPr>
          <a:xfrm>
            <a:off x="2918375" y="4419663"/>
            <a:ext cx="4464600" cy="107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sz="700"/>
          </a:p>
        </p:txBody>
      </p:sp>
      <p:pic>
        <p:nvPicPr>
          <p:cNvPr id="359" name="Google Shape;359;p44"/>
          <p:cNvPicPr preferRelativeResize="0"/>
          <p:nvPr/>
        </p:nvPicPr>
        <p:blipFill rotWithShape="1">
          <a:blip r:embed="rId4">
            <a:alphaModFix/>
          </a:blip>
          <a:srcRect b="0" l="0" r="0" t="0"/>
          <a:stretch/>
        </p:blipFill>
        <p:spPr>
          <a:xfrm>
            <a:off x="6732800" y="349500"/>
            <a:ext cx="1045904" cy="350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5"/>
          <p:cNvSpPr/>
          <p:nvPr/>
        </p:nvSpPr>
        <p:spPr>
          <a:xfrm>
            <a:off x="0" y="0"/>
            <a:ext cx="1562100" cy="51435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5" name="Google Shape;365;p45"/>
          <p:cNvSpPr txBox="1"/>
          <p:nvPr>
            <p:ph type="title"/>
          </p:nvPr>
        </p:nvSpPr>
        <p:spPr>
          <a:xfrm>
            <a:off x="311700" y="329225"/>
            <a:ext cx="8520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sz="3022">
                <a:solidFill>
                  <a:srgbClr val="FF6712"/>
                </a:solidFill>
                <a:latin typeface="IBM Plex Sans"/>
                <a:ea typeface="IBM Plex Sans"/>
                <a:cs typeface="IBM Plex Sans"/>
                <a:sym typeface="IBM Plex Sans"/>
              </a:rPr>
              <a:t>Assessing P</a:t>
            </a:r>
            <a:r>
              <a:rPr b="1" lang="en" sz="3022">
                <a:solidFill>
                  <a:srgbClr val="FF6712"/>
                </a:solidFill>
                <a:latin typeface="IBM Plex Sans"/>
                <a:ea typeface="IBM Plex Sans"/>
                <a:cs typeface="IBM Plex Sans"/>
                <a:sym typeface="IBM Plex Sans"/>
              </a:rPr>
              <a:t>erceived Safety</a:t>
            </a:r>
            <a:r>
              <a:rPr lang="en"/>
              <a:t> </a:t>
            </a:r>
            <a:endParaRPr/>
          </a:p>
        </p:txBody>
      </p:sp>
      <p:sp>
        <p:nvSpPr>
          <p:cNvPr id="366" name="Google Shape;366;p45"/>
          <p:cNvSpPr txBox="1"/>
          <p:nvPr>
            <p:ph idx="1" type="body"/>
          </p:nvPr>
        </p:nvSpPr>
        <p:spPr>
          <a:xfrm>
            <a:off x="5804100" y="1223850"/>
            <a:ext cx="3028200" cy="3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6712"/>
                </a:solidFill>
                <a:latin typeface="Poppins"/>
                <a:ea typeface="Poppins"/>
                <a:cs typeface="Poppins"/>
                <a:sym typeface="Poppins"/>
              </a:rPr>
              <a:t>Problem:</a:t>
            </a:r>
            <a:r>
              <a:rPr lang="en" sz="1600">
                <a:latin typeface="Poppins"/>
                <a:ea typeface="Poppins"/>
                <a:cs typeface="Poppins"/>
                <a:sym typeface="Poppins"/>
              </a:rPr>
              <a:t> 8-lane road unsafe for bikes/scooters</a:t>
            </a:r>
            <a:endParaRPr sz="1600">
              <a:latin typeface="Poppins"/>
              <a:ea typeface="Poppins"/>
              <a:cs typeface="Poppins"/>
              <a:sym typeface="Poppins"/>
            </a:endParaRPr>
          </a:p>
          <a:p>
            <a:pPr indent="0" lvl="0" marL="0" rtl="0" algn="l">
              <a:spcBef>
                <a:spcPts val="1200"/>
              </a:spcBef>
              <a:spcAft>
                <a:spcPts val="0"/>
              </a:spcAft>
              <a:buNone/>
            </a:pPr>
            <a:br>
              <a:rPr b="1" lang="en" sz="200">
                <a:solidFill>
                  <a:srgbClr val="FF6712"/>
                </a:solidFill>
              </a:rPr>
            </a:br>
            <a:br>
              <a:rPr b="1" lang="en" sz="200">
                <a:solidFill>
                  <a:srgbClr val="FF6712"/>
                </a:solidFill>
              </a:rPr>
            </a:br>
            <a:br>
              <a:rPr b="1" lang="en" sz="200">
                <a:solidFill>
                  <a:srgbClr val="FF6712"/>
                </a:solidFill>
              </a:rPr>
            </a:br>
            <a:br>
              <a:rPr b="1" lang="en" sz="200">
                <a:solidFill>
                  <a:srgbClr val="FF6712"/>
                </a:solidFill>
              </a:rPr>
            </a:br>
            <a:r>
              <a:rPr b="1" lang="en" sz="1600">
                <a:solidFill>
                  <a:srgbClr val="FF6712"/>
                </a:solidFill>
                <a:latin typeface="Poppins"/>
                <a:ea typeface="Poppins"/>
                <a:cs typeface="Poppins"/>
                <a:sym typeface="Poppins"/>
              </a:rPr>
              <a:t>Tools used: </a:t>
            </a:r>
            <a:r>
              <a:rPr lang="en" sz="1600">
                <a:latin typeface="Poppins"/>
                <a:ea typeface="Poppins"/>
                <a:cs typeface="Poppins"/>
                <a:sym typeface="Poppins"/>
              </a:rPr>
              <a:t>Strava Metro and StreetLight Data</a:t>
            </a:r>
            <a:endParaRPr sz="1600">
              <a:latin typeface="Poppins"/>
              <a:ea typeface="Poppins"/>
              <a:cs typeface="Poppins"/>
              <a:sym typeface="Poppins"/>
            </a:endParaRPr>
          </a:p>
          <a:p>
            <a:pPr indent="0" lvl="0" marL="0" rtl="0" algn="l">
              <a:spcBef>
                <a:spcPts val="1200"/>
              </a:spcBef>
              <a:spcAft>
                <a:spcPts val="1200"/>
              </a:spcAft>
              <a:buNone/>
            </a:pPr>
            <a:br>
              <a:rPr b="1" lang="en" sz="200">
                <a:solidFill>
                  <a:srgbClr val="FF6712"/>
                </a:solidFill>
              </a:rPr>
            </a:br>
            <a:br>
              <a:rPr b="1" lang="en" sz="200">
                <a:solidFill>
                  <a:srgbClr val="FF6712"/>
                </a:solidFill>
              </a:rPr>
            </a:br>
            <a:br>
              <a:rPr b="1" lang="en" sz="200">
                <a:solidFill>
                  <a:srgbClr val="FF6712"/>
                </a:solidFill>
              </a:rPr>
            </a:br>
            <a:br>
              <a:rPr b="1" lang="en" sz="200">
                <a:solidFill>
                  <a:srgbClr val="FF6712"/>
                </a:solidFill>
              </a:rPr>
            </a:br>
            <a:r>
              <a:rPr b="1" lang="en" sz="1600">
                <a:solidFill>
                  <a:srgbClr val="FF6712"/>
                </a:solidFill>
                <a:latin typeface="Poppins"/>
                <a:ea typeface="Poppins"/>
                <a:cs typeface="Poppins"/>
                <a:sym typeface="Poppins"/>
              </a:rPr>
              <a:t>Outcome:</a:t>
            </a:r>
            <a:r>
              <a:rPr lang="en" sz="1600">
                <a:latin typeface="Poppins"/>
                <a:ea typeface="Poppins"/>
                <a:cs typeface="Poppins"/>
                <a:sym typeface="Poppins"/>
              </a:rPr>
              <a:t> Case-making for road diet</a:t>
            </a:r>
            <a:endParaRPr b="1" i="1" sz="1600">
              <a:latin typeface="Poppins"/>
              <a:ea typeface="Poppins"/>
              <a:cs typeface="Poppins"/>
              <a:sym typeface="Poppins"/>
            </a:endParaRPr>
          </a:p>
        </p:txBody>
      </p:sp>
      <p:sp>
        <p:nvSpPr>
          <p:cNvPr id="367" name="Google Shape;367;p45"/>
          <p:cNvSpPr/>
          <p:nvPr/>
        </p:nvSpPr>
        <p:spPr>
          <a:xfrm>
            <a:off x="4980602" y="901916"/>
            <a:ext cx="3775500" cy="35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68" name="Google Shape;368;p45"/>
          <p:cNvPicPr preferRelativeResize="0"/>
          <p:nvPr/>
        </p:nvPicPr>
        <p:blipFill rotWithShape="1">
          <a:blip r:embed="rId3">
            <a:alphaModFix/>
          </a:blip>
          <a:srcRect b="9639" l="35500" r="0" t="14934"/>
          <a:stretch/>
        </p:blipFill>
        <p:spPr>
          <a:xfrm>
            <a:off x="308141" y="1034850"/>
            <a:ext cx="5324359" cy="3583500"/>
          </a:xfrm>
          <a:prstGeom prst="rect">
            <a:avLst/>
          </a:prstGeom>
          <a:noFill/>
          <a:ln>
            <a:noFill/>
          </a:ln>
        </p:spPr>
      </p:pic>
      <p:pic>
        <p:nvPicPr>
          <p:cNvPr id="369" name="Google Shape;369;p45"/>
          <p:cNvPicPr preferRelativeResize="0"/>
          <p:nvPr/>
        </p:nvPicPr>
        <p:blipFill>
          <a:blip r:embed="rId4">
            <a:alphaModFix/>
          </a:blip>
          <a:stretch>
            <a:fillRect/>
          </a:stretch>
        </p:blipFill>
        <p:spPr>
          <a:xfrm>
            <a:off x="7617399" y="3442050"/>
            <a:ext cx="1138700" cy="1365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6"/>
          <p:cNvSpPr/>
          <p:nvPr/>
        </p:nvSpPr>
        <p:spPr>
          <a:xfrm>
            <a:off x="7903095" y="-337482"/>
            <a:ext cx="1443600" cy="56853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76" name="Google Shape;376;p46"/>
          <p:cNvPicPr preferRelativeResize="0"/>
          <p:nvPr/>
        </p:nvPicPr>
        <p:blipFill rotWithShape="1">
          <a:blip r:embed="rId3">
            <a:alphaModFix/>
          </a:blip>
          <a:srcRect b="0" l="0" r="0" t="0"/>
          <a:stretch/>
        </p:blipFill>
        <p:spPr>
          <a:xfrm>
            <a:off x="514350" y="969527"/>
            <a:ext cx="979970" cy="676179"/>
          </a:xfrm>
          <a:prstGeom prst="rect">
            <a:avLst/>
          </a:prstGeom>
          <a:noFill/>
          <a:ln>
            <a:noFill/>
          </a:ln>
        </p:spPr>
      </p:pic>
      <p:sp>
        <p:nvSpPr>
          <p:cNvPr id="377" name="Google Shape;377;p46"/>
          <p:cNvSpPr txBox="1"/>
          <p:nvPr/>
        </p:nvSpPr>
        <p:spPr>
          <a:xfrm>
            <a:off x="668100" y="1802916"/>
            <a:ext cx="6850800" cy="2616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Font typeface="Arial"/>
              <a:buNone/>
            </a:pPr>
            <a:r>
              <a:rPr lang="en" sz="2000">
                <a:solidFill>
                  <a:srgbClr val="FF6712"/>
                </a:solidFill>
                <a:latin typeface="Poppins Medium"/>
                <a:ea typeface="Poppins Medium"/>
                <a:cs typeface="Poppins Medium"/>
                <a:sym typeface="Poppins Medium"/>
              </a:rPr>
              <a:t>It's about making it safer for everybody, that's kind of the messaging we put up there... Going from a four lane road configuration to a three and adding a bike lane, can improve safety for bikes, obviously, but it also calms the traffic and slows it down for people driving, which makes it safer for them as well.</a:t>
            </a:r>
            <a:endParaRPr sz="100"/>
          </a:p>
        </p:txBody>
      </p:sp>
      <p:sp>
        <p:nvSpPr>
          <p:cNvPr id="378" name="Google Shape;378;p46"/>
          <p:cNvSpPr txBox="1"/>
          <p:nvPr/>
        </p:nvSpPr>
        <p:spPr>
          <a:xfrm>
            <a:off x="2918375" y="4419663"/>
            <a:ext cx="4464600" cy="107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sz="700"/>
          </a:p>
        </p:txBody>
      </p:sp>
      <p:pic>
        <p:nvPicPr>
          <p:cNvPr id="379" name="Google Shape;379;p46"/>
          <p:cNvPicPr preferRelativeResize="0"/>
          <p:nvPr/>
        </p:nvPicPr>
        <p:blipFill rotWithShape="1">
          <a:blip r:embed="rId4">
            <a:alphaModFix/>
          </a:blip>
          <a:srcRect b="0" l="0" r="0" t="0"/>
          <a:stretch/>
        </p:blipFill>
        <p:spPr>
          <a:xfrm>
            <a:off x="6732800" y="349500"/>
            <a:ext cx="1045904" cy="350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7"/>
          <p:cNvSpPr/>
          <p:nvPr/>
        </p:nvSpPr>
        <p:spPr>
          <a:xfrm>
            <a:off x="7581903" y="-284340"/>
            <a:ext cx="1562100" cy="57438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5" name="Google Shape;385;p47"/>
          <p:cNvSpPr txBox="1"/>
          <p:nvPr>
            <p:ph type="title"/>
          </p:nvPr>
        </p:nvSpPr>
        <p:spPr>
          <a:xfrm>
            <a:off x="311700" y="329225"/>
            <a:ext cx="5293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022">
                <a:solidFill>
                  <a:srgbClr val="FF6712"/>
                </a:solidFill>
                <a:latin typeface="IBM Plex Sans"/>
                <a:ea typeface="IBM Plex Sans"/>
                <a:cs typeface="IBM Plex Sans"/>
                <a:sym typeface="IBM Plex Sans"/>
              </a:rPr>
              <a:t>Slow Streets Programs</a:t>
            </a:r>
            <a:r>
              <a:rPr lang="en"/>
              <a:t> </a:t>
            </a:r>
            <a:endParaRPr/>
          </a:p>
        </p:txBody>
      </p:sp>
      <p:sp>
        <p:nvSpPr>
          <p:cNvPr id="386" name="Google Shape;386;p47"/>
          <p:cNvSpPr txBox="1"/>
          <p:nvPr>
            <p:ph idx="1" type="body"/>
          </p:nvPr>
        </p:nvSpPr>
        <p:spPr>
          <a:xfrm>
            <a:off x="263100" y="1223850"/>
            <a:ext cx="3231000" cy="3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6712"/>
                </a:solidFill>
                <a:latin typeface="Poppins"/>
                <a:ea typeface="Poppins"/>
                <a:cs typeface="Poppins"/>
                <a:sym typeface="Poppins"/>
              </a:rPr>
              <a:t>Problem:</a:t>
            </a:r>
            <a:r>
              <a:rPr lang="en" sz="1600">
                <a:latin typeface="Poppins"/>
                <a:ea typeface="Poppins"/>
                <a:cs typeface="Poppins"/>
                <a:sym typeface="Poppins"/>
              </a:rPr>
              <a:t> Need for more walking and biking </a:t>
            </a:r>
            <a:r>
              <a:rPr lang="en" sz="1600">
                <a:latin typeface="Poppins"/>
                <a:ea typeface="Poppins"/>
                <a:cs typeface="Poppins"/>
                <a:sym typeface="Poppins"/>
              </a:rPr>
              <a:t>facilities</a:t>
            </a:r>
            <a:r>
              <a:rPr lang="en" sz="1600">
                <a:latin typeface="Poppins"/>
                <a:ea typeface="Poppins"/>
                <a:cs typeface="Poppins"/>
                <a:sym typeface="Poppins"/>
              </a:rPr>
              <a:t> during COVID</a:t>
            </a:r>
            <a:endParaRPr sz="1600">
              <a:latin typeface="Poppins"/>
              <a:ea typeface="Poppins"/>
              <a:cs typeface="Poppins"/>
              <a:sym typeface="Poppins"/>
            </a:endParaRPr>
          </a:p>
          <a:p>
            <a:pPr indent="0" lvl="0" marL="0" rtl="0" algn="l">
              <a:spcBef>
                <a:spcPts val="1200"/>
              </a:spcBef>
              <a:spcAft>
                <a:spcPts val="0"/>
              </a:spcAft>
              <a:buNone/>
            </a:pPr>
            <a:br>
              <a:rPr b="1" lang="en" sz="200">
                <a:solidFill>
                  <a:srgbClr val="FF6712"/>
                </a:solidFill>
                <a:latin typeface="Poppins"/>
                <a:ea typeface="Poppins"/>
                <a:cs typeface="Poppins"/>
                <a:sym typeface="Poppins"/>
              </a:rPr>
            </a:br>
            <a:br>
              <a:rPr b="1" lang="en" sz="200">
                <a:solidFill>
                  <a:srgbClr val="FF6712"/>
                </a:solidFill>
                <a:latin typeface="Poppins"/>
                <a:ea typeface="Poppins"/>
                <a:cs typeface="Poppins"/>
                <a:sym typeface="Poppins"/>
              </a:rPr>
            </a:br>
            <a:br>
              <a:rPr b="1" lang="en" sz="200">
                <a:solidFill>
                  <a:srgbClr val="FF6712"/>
                </a:solidFill>
                <a:latin typeface="Poppins"/>
                <a:ea typeface="Poppins"/>
                <a:cs typeface="Poppins"/>
                <a:sym typeface="Poppins"/>
              </a:rPr>
            </a:br>
            <a:br>
              <a:rPr b="1" lang="en" sz="200">
                <a:solidFill>
                  <a:srgbClr val="FF6712"/>
                </a:solidFill>
                <a:latin typeface="Poppins"/>
                <a:ea typeface="Poppins"/>
                <a:cs typeface="Poppins"/>
                <a:sym typeface="Poppins"/>
              </a:rPr>
            </a:br>
            <a:r>
              <a:rPr b="1" lang="en" sz="1600">
                <a:solidFill>
                  <a:srgbClr val="FF6712"/>
                </a:solidFill>
                <a:latin typeface="Poppins"/>
                <a:ea typeface="Poppins"/>
                <a:cs typeface="Poppins"/>
                <a:sym typeface="Poppins"/>
              </a:rPr>
              <a:t>Tools used: </a:t>
            </a:r>
            <a:r>
              <a:rPr lang="en" sz="1600">
                <a:latin typeface="Poppins"/>
                <a:ea typeface="Poppins"/>
                <a:cs typeface="Poppins"/>
                <a:sym typeface="Poppins"/>
              </a:rPr>
              <a:t>EcoCounter and StreetLight Data</a:t>
            </a:r>
            <a:endParaRPr sz="1600">
              <a:latin typeface="Poppins"/>
              <a:ea typeface="Poppins"/>
              <a:cs typeface="Poppins"/>
              <a:sym typeface="Poppins"/>
            </a:endParaRPr>
          </a:p>
          <a:p>
            <a:pPr indent="0" lvl="0" marL="0" rtl="0" algn="l">
              <a:spcBef>
                <a:spcPts val="1200"/>
              </a:spcBef>
              <a:spcAft>
                <a:spcPts val="1200"/>
              </a:spcAft>
              <a:buNone/>
            </a:pPr>
            <a:br>
              <a:rPr b="1" lang="en" sz="200">
                <a:solidFill>
                  <a:srgbClr val="FF6712"/>
                </a:solidFill>
                <a:latin typeface="Poppins"/>
                <a:ea typeface="Poppins"/>
                <a:cs typeface="Poppins"/>
                <a:sym typeface="Poppins"/>
              </a:rPr>
            </a:br>
            <a:br>
              <a:rPr b="1" lang="en" sz="200">
                <a:solidFill>
                  <a:srgbClr val="FF6712"/>
                </a:solidFill>
                <a:latin typeface="Poppins"/>
                <a:ea typeface="Poppins"/>
                <a:cs typeface="Poppins"/>
                <a:sym typeface="Poppins"/>
              </a:rPr>
            </a:br>
            <a:br>
              <a:rPr b="1" lang="en" sz="200">
                <a:solidFill>
                  <a:srgbClr val="FF6712"/>
                </a:solidFill>
                <a:latin typeface="Poppins"/>
                <a:ea typeface="Poppins"/>
                <a:cs typeface="Poppins"/>
                <a:sym typeface="Poppins"/>
              </a:rPr>
            </a:br>
            <a:br>
              <a:rPr b="1" lang="en" sz="200">
                <a:solidFill>
                  <a:srgbClr val="FF6712"/>
                </a:solidFill>
                <a:latin typeface="Poppins"/>
                <a:ea typeface="Poppins"/>
                <a:cs typeface="Poppins"/>
                <a:sym typeface="Poppins"/>
              </a:rPr>
            </a:br>
            <a:r>
              <a:rPr b="1" lang="en" sz="1600">
                <a:solidFill>
                  <a:srgbClr val="FF6712"/>
                </a:solidFill>
                <a:latin typeface="Poppins"/>
                <a:ea typeface="Poppins"/>
                <a:cs typeface="Poppins"/>
                <a:sym typeface="Poppins"/>
              </a:rPr>
              <a:t>Outcome:</a:t>
            </a:r>
            <a:r>
              <a:rPr lang="en" sz="1600">
                <a:latin typeface="Poppins"/>
                <a:ea typeface="Poppins"/>
                <a:cs typeface="Poppins"/>
                <a:sym typeface="Poppins"/>
              </a:rPr>
              <a:t> City expanded and extended program in Denver</a:t>
            </a:r>
            <a:endParaRPr b="1" i="1" sz="1600">
              <a:latin typeface="Poppins"/>
              <a:ea typeface="Poppins"/>
              <a:cs typeface="Poppins"/>
              <a:sym typeface="Poppins"/>
            </a:endParaRPr>
          </a:p>
        </p:txBody>
      </p:sp>
      <p:sp>
        <p:nvSpPr>
          <p:cNvPr id="387" name="Google Shape;387;p47"/>
          <p:cNvSpPr/>
          <p:nvPr/>
        </p:nvSpPr>
        <p:spPr>
          <a:xfrm>
            <a:off x="311702" y="901916"/>
            <a:ext cx="3775500" cy="35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88" name="Google Shape;388;p47"/>
          <p:cNvPicPr preferRelativeResize="0"/>
          <p:nvPr/>
        </p:nvPicPr>
        <p:blipFill rotWithShape="1">
          <a:blip r:embed="rId3">
            <a:alphaModFix/>
          </a:blip>
          <a:srcRect b="0" l="26356" r="0" t="28377"/>
          <a:stretch/>
        </p:blipFill>
        <p:spPr>
          <a:xfrm>
            <a:off x="3384575" y="1299850"/>
            <a:ext cx="5598249" cy="3062776"/>
          </a:xfrm>
          <a:prstGeom prst="rect">
            <a:avLst/>
          </a:prstGeom>
          <a:noFill/>
          <a:ln>
            <a:noFill/>
          </a:ln>
        </p:spPr>
      </p:pic>
      <p:pic>
        <p:nvPicPr>
          <p:cNvPr id="389" name="Google Shape;389;p47"/>
          <p:cNvPicPr preferRelativeResize="0"/>
          <p:nvPr/>
        </p:nvPicPr>
        <p:blipFill>
          <a:blip r:embed="rId4">
            <a:alphaModFix/>
          </a:blip>
          <a:stretch>
            <a:fillRect/>
          </a:stretch>
        </p:blipFill>
        <p:spPr>
          <a:xfrm>
            <a:off x="1688163" y="4025201"/>
            <a:ext cx="1022574" cy="1022574"/>
          </a:xfrm>
          <a:prstGeom prst="rect">
            <a:avLst/>
          </a:prstGeom>
          <a:noFill/>
          <a:ln>
            <a:noFill/>
          </a:ln>
        </p:spPr>
      </p:pic>
      <p:pic>
        <p:nvPicPr>
          <p:cNvPr id="390" name="Google Shape;390;p47"/>
          <p:cNvPicPr preferRelativeResize="0"/>
          <p:nvPr/>
        </p:nvPicPr>
        <p:blipFill>
          <a:blip r:embed="rId5">
            <a:alphaModFix/>
          </a:blip>
          <a:stretch>
            <a:fillRect/>
          </a:stretch>
        </p:blipFill>
        <p:spPr>
          <a:xfrm>
            <a:off x="263099" y="4209700"/>
            <a:ext cx="1308050" cy="653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8"/>
          <p:cNvSpPr/>
          <p:nvPr/>
        </p:nvSpPr>
        <p:spPr>
          <a:xfrm>
            <a:off x="7903095" y="-337482"/>
            <a:ext cx="1443600" cy="56853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97" name="Google Shape;397;p48"/>
          <p:cNvPicPr preferRelativeResize="0"/>
          <p:nvPr/>
        </p:nvPicPr>
        <p:blipFill rotWithShape="1">
          <a:blip r:embed="rId3">
            <a:alphaModFix/>
          </a:blip>
          <a:srcRect b="0" l="0" r="0" t="0"/>
          <a:stretch/>
        </p:blipFill>
        <p:spPr>
          <a:xfrm>
            <a:off x="598200" y="821852"/>
            <a:ext cx="979970" cy="676179"/>
          </a:xfrm>
          <a:prstGeom prst="rect">
            <a:avLst/>
          </a:prstGeom>
          <a:noFill/>
          <a:ln>
            <a:noFill/>
          </a:ln>
        </p:spPr>
      </p:pic>
      <p:sp>
        <p:nvSpPr>
          <p:cNvPr id="398" name="Google Shape;398;p48"/>
          <p:cNvSpPr txBox="1"/>
          <p:nvPr/>
        </p:nvSpPr>
        <p:spPr>
          <a:xfrm>
            <a:off x="654125" y="1620616"/>
            <a:ext cx="6850800" cy="2616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 sz="2000">
                <a:solidFill>
                  <a:srgbClr val="FF6712"/>
                </a:solidFill>
                <a:latin typeface="Poppins Medium"/>
                <a:ea typeface="Poppins Medium"/>
                <a:cs typeface="Poppins Medium"/>
                <a:sym typeface="Poppins Medium"/>
              </a:rPr>
              <a:t>Just getting very simple data on how many people walk down a street segment is incredibly valuable because there's such a dearth of that data. Being able to have this more objective data definitely changed the dynamic between us and the city – we became more of a partner working on the projects.</a:t>
            </a:r>
            <a:endParaRPr sz="2000"/>
          </a:p>
        </p:txBody>
      </p:sp>
      <p:sp>
        <p:nvSpPr>
          <p:cNvPr id="399" name="Google Shape;399;p48"/>
          <p:cNvSpPr txBox="1"/>
          <p:nvPr/>
        </p:nvSpPr>
        <p:spPr>
          <a:xfrm>
            <a:off x="2918375" y="4419663"/>
            <a:ext cx="4464600" cy="107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sz="700"/>
          </a:p>
        </p:txBody>
      </p:sp>
      <p:pic>
        <p:nvPicPr>
          <p:cNvPr id="400" name="Google Shape;400;p48"/>
          <p:cNvPicPr preferRelativeResize="0"/>
          <p:nvPr/>
        </p:nvPicPr>
        <p:blipFill rotWithShape="1">
          <a:blip r:embed="rId4">
            <a:alphaModFix/>
          </a:blip>
          <a:srcRect b="0" l="0" r="0" t="0"/>
          <a:stretch/>
        </p:blipFill>
        <p:spPr>
          <a:xfrm>
            <a:off x="6732800" y="349500"/>
            <a:ext cx="1045904" cy="350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9"/>
          <p:cNvSpPr/>
          <p:nvPr/>
        </p:nvSpPr>
        <p:spPr>
          <a:xfrm>
            <a:off x="0" y="0"/>
            <a:ext cx="1562100" cy="51435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49"/>
          <p:cNvSpPr txBox="1"/>
          <p:nvPr>
            <p:ph type="title"/>
          </p:nvPr>
        </p:nvSpPr>
        <p:spPr>
          <a:xfrm>
            <a:off x="311700" y="329225"/>
            <a:ext cx="8520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sz="3022">
                <a:solidFill>
                  <a:srgbClr val="FF6712"/>
                </a:solidFill>
                <a:latin typeface="IBM Plex Sans"/>
                <a:ea typeface="IBM Plex Sans"/>
                <a:cs typeface="IBM Plex Sans"/>
                <a:sym typeface="IBM Plex Sans"/>
              </a:rPr>
              <a:t>Supporting Underrepresented Communities</a:t>
            </a:r>
            <a:endParaRPr/>
          </a:p>
        </p:txBody>
      </p:sp>
      <p:sp>
        <p:nvSpPr>
          <p:cNvPr id="407" name="Google Shape;407;p49"/>
          <p:cNvSpPr txBox="1"/>
          <p:nvPr>
            <p:ph idx="1" type="body"/>
          </p:nvPr>
        </p:nvSpPr>
        <p:spPr>
          <a:xfrm>
            <a:off x="3661175" y="1110850"/>
            <a:ext cx="4592700" cy="949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200"/>
              </a:spcAft>
              <a:buNone/>
            </a:pPr>
            <a:r>
              <a:rPr b="1" lang="en" sz="1600">
                <a:solidFill>
                  <a:srgbClr val="FF6712"/>
                </a:solidFill>
                <a:latin typeface="Poppins"/>
                <a:ea typeface="Poppins"/>
                <a:cs typeface="Poppins"/>
                <a:sym typeface="Poppins"/>
              </a:rPr>
              <a:t>Problem:</a:t>
            </a:r>
            <a:r>
              <a:rPr lang="en" sz="1600">
                <a:latin typeface="Poppins"/>
                <a:ea typeface="Poppins"/>
                <a:cs typeface="Poppins"/>
                <a:sym typeface="Poppins"/>
              </a:rPr>
              <a:t> Low income communities use active transportation more but have less safe facilities</a:t>
            </a:r>
            <a:endParaRPr b="1" i="1" sz="1600">
              <a:latin typeface="Poppins"/>
              <a:ea typeface="Poppins"/>
              <a:cs typeface="Poppins"/>
              <a:sym typeface="Poppins"/>
            </a:endParaRPr>
          </a:p>
        </p:txBody>
      </p:sp>
      <p:sp>
        <p:nvSpPr>
          <p:cNvPr id="408" name="Google Shape;408;p49"/>
          <p:cNvSpPr/>
          <p:nvPr/>
        </p:nvSpPr>
        <p:spPr>
          <a:xfrm>
            <a:off x="5056802" y="901916"/>
            <a:ext cx="3775500" cy="35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09" name="Google Shape;409;p49"/>
          <p:cNvPicPr preferRelativeResize="0"/>
          <p:nvPr/>
        </p:nvPicPr>
        <p:blipFill rotWithShape="1">
          <a:blip r:embed="rId3">
            <a:alphaModFix/>
          </a:blip>
          <a:srcRect b="5606" l="0" r="0" t="0"/>
          <a:stretch/>
        </p:blipFill>
        <p:spPr>
          <a:xfrm>
            <a:off x="153000" y="898675"/>
            <a:ext cx="3226307" cy="2141074"/>
          </a:xfrm>
          <a:prstGeom prst="rect">
            <a:avLst/>
          </a:prstGeom>
          <a:noFill/>
          <a:ln>
            <a:noFill/>
          </a:ln>
        </p:spPr>
      </p:pic>
      <p:pic>
        <p:nvPicPr>
          <p:cNvPr id="410" name="Google Shape;410;p49"/>
          <p:cNvPicPr preferRelativeResize="0"/>
          <p:nvPr/>
        </p:nvPicPr>
        <p:blipFill>
          <a:blip r:embed="rId4">
            <a:alphaModFix/>
          </a:blip>
          <a:stretch>
            <a:fillRect/>
          </a:stretch>
        </p:blipFill>
        <p:spPr>
          <a:xfrm>
            <a:off x="2796462" y="2860163"/>
            <a:ext cx="3006275" cy="2141075"/>
          </a:xfrm>
          <a:prstGeom prst="rect">
            <a:avLst/>
          </a:prstGeom>
          <a:noFill/>
          <a:ln>
            <a:noFill/>
          </a:ln>
        </p:spPr>
      </p:pic>
      <p:sp>
        <p:nvSpPr>
          <p:cNvPr id="411" name="Google Shape;411;p49"/>
          <p:cNvSpPr txBox="1"/>
          <p:nvPr>
            <p:ph idx="1" type="body"/>
          </p:nvPr>
        </p:nvSpPr>
        <p:spPr>
          <a:xfrm>
            <a:off x="3661175" y="2181760"/>
            <a:ext cx="5247300" cy="949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600">
                <a:solidFill>
                  <a:srgbClr val="FF6712"/>
                </a:solidFill>
                <a:latin typeface="Poppins"/>
                <a:ea typeface="Poppins"/>
                <a:cs typeface="Poppins"/>
                <a:sym typeface="Poppins"/>
              </a:rPr>
              <a:t>Tools used:</a:t>
            </a:r>
            <a:r>
              <a:rPr lang="en" sz="1600">
                <a:latin typeface="Poppins"/>
                <a:ea typeface="Poppins"/>
                <a:cs typeface="Poppins"/>
                <a:sym typeface="Poppins"/>
              </a:rPr>
              <a:t> StreetLight Data and Urban Footprint</a:t>
            </a:r>
            <a:endParaRPr b="1" i="1" sz="1600">
              <a:latin typeface="Poppins"/>
              <a:ea typeface="Poppins"/>
              <a:cs typeface="Poppins"/>
              <a:sym typeface="Poppins"/>
            </a:endParaRPr>
          </a:p>
        </p:txBody>
      </p:sp>
      <p:sp>
        <p:nvSpPr>
          <p:cNvPr id="412" name="Google Shape;412;p49"/>
          <p:cNvSpPr/>
          <p:nvPr/>
        </p:nvSpPr>
        <p:spPr>
          <a:xfrm>
            <a:off x="0" y="5038775"/>
            <a:ext cx="9144000" cy="1047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3" name="Google Shape;413;p49"/>
          <p:cNvSpPr txBox="1"/>
          <p:nvPr>
            <p:ph idx="1" type="body"/>
          </p:nvPr>
        </p:nvSpPr>
        <p:spPr>
          <a:xfrm>
            <a:off x="5996100" y="2807700"/>
            <a:ext cx="3006300" cy="949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600">
                <a:solidFill>
                  <a:srgbClr val="FF6712"/>
                </a:solidFill>
                <a:latin typeface="Poppins"/>
                <a:ea typeface="Poppins"/>
                <a:cs typeface="Poppins"/>
                <a:sym typeface="Poppins"/>
              </a:rPr>
              <a:t>Outcome</a:t>
            </a:r>
            <a:r>
              <a:rPr b="1" lang="en" sz="1600">
                <a:solidFill>
                  <a:srgbClr val="FF6712"/>
                </a:solidFill>
                <a:latin typeface="Poppins"/>
                <a:ea typeface="Poppins"/>
                <a:cs typeface="Poppins"/>
                <a:sym typeface="Poppins"/>
              </a:rPr>
              <a:t>:</a:t>
            </a:r>
            <a:r>
              <a:rPr lang="en" sz="1600">
                <a:latin typeface="Poppins"/>
                <a:ea typeface="Poppins"/>
                <a:cs typeface="Poppins"/>
                <a:sym typeface="Poppins"/>
              </a:rPr>
              <a:t> Case-making for equity not equality based funding for infrastructure </a:t>
            </a:r>
            <a:endParaRPr b="1" i="1" sz="1600">
              <a:latin typeface="Poppins"/>
              <a:ea typeface="Poppins"/>
              <a:cs typeface="Poppins"/>
              <a:sym typeface="Poppins"/>
            </a:endParaRPr>
          </a:p>
        </p:txBody>
      </p:sp>
      <p:pic>
        <p:nvPicPr>
          <p:cNvPr id="414" name="Google Shape;414;p49"/>
          <p:cNvPicPr preferRelativeResize="0"/>
          <p:nvPr/>
        </p:nvPicPr>
        <p:blipFill>
          <a:blip r:embed="rId5">
            <a:alphaModFix/>
          </a:blip>
          <a:stretch>
            <a:fillRect/>
          </a:stretch>
        </p:blipFill>
        <p:spPr>
          <a:xfrm>
            <a:off x="6290524" y="4199750"/>
            <a:ext cx="1308050" cy="653575"/>
          </a:xfrm>
          <a:prstGeom prst="rect">
            <a:avLst/>
          </a:prstGeom>
          <a:noFill/>
          <a:ln>
            <a:noFill/>
          </a:ln>
        </p:spPr>
      </p:pic>
      <p:pic>
        <p:nvPicPr>
          <p:cNvPr id="415" name="Google Shape;415;p49"/>
          <p:cNvPicPr preferRelativeResize="0"/>
          <p:nvPr/>
        </p:nvPicPr>
        <p:blipFill>
          <a:blip r:embed="rId6">
            <a:alphaModFix/>
          </a:blip>
          <a:stretch>
            <a:fillRect/>
          </a:stretch>
        </p:blipFill>
        <p:spPr>
          <a:xfrm>
            <a:off x="7247450" y="3973972"/>
            <a:ext cx="873700" cy="348600"/>
          </a:xfrm>
          <a:prstGeom prst="rect">
            <a:avLst/>
          </a:prstGeom>
          <a:noFill/>
          <a:ln>
            <a:noFill/>
          </a:ln>
        </p:spPr>
      </p:pic>
      <p:pic>
        <p:nvPicPr>
          <p:cNvPr id="416" name="Google Shape;416;p49"/>
          <p:cNvPicPr preferRelativeResize="0"/>
          <p:nvPr/>
        </p:nvPicPr>
        <p:blipFill>
          <a:blip r:embed="rId7">
            <a:alphaModFix/>
          </a:blip>
          <a:stretch>
            <a:fillRect/>
          </a:stretch>
        </p:blipFill>
        <p:spPr>
          <a:xfrm>
            <a:off x="7669705" y="4454900"/>
            <a:ext cx="1162594" cy="348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0"/>
          <p:cNvSpPr/>
          <p:nvPr/>
        </p:nvSpPr>
        <p:spPr>
          <a:xfrm>
            <a:off x="7903095" y="-337482"/>
            <a:ext cx="1443600" cy="56853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23" name="Google Shape;423;p50"/>
          <p:cNvPicPr preferRelativeResize="0"/>
          <p:nvPr/>
        </p:nvPicPr>
        <p:blipFill rotWithShape="1">
          <a:blip r:embed="rId3">
            <a:alphaModFix/>
          </a:blip>
          <a:srcRect b="0" l="0" r="0" t="0"/>
          <a:stretch/>
        </p:blipFill>
        <p:spPr>
          <a:xfrm>
            <a:off x="458425" y="543452"/>
            <a:ext cx="979970" cy="676179"/>
          </a:xfrm>
          <a:prstGeom prst="rect">
            <a:avLst/>
          </a:prstGeom>
          <a:noFill/>
          <a:ln>
            <a:noFill/>
          </a:ln>
        </p:spPr>
      </p:pic>
      <p:sp>
        <p:nvSpPr>
          <p:cNvPr id="424" name="Google Shape;424;p50"/>
          <p:cNvSpPr txBox="1"/>
          <p:nvPr/>
        </p:nvSpPr>
        <p:spPr>
          <a:xfrm>
            <a:off x="668100" y="1341066"/>
            <a:ext cx="6850800" cy="2355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 sz="1800">
                <a:solidFill>
                  <a:srgbClr val="FF6712"/>
                </a:solidFill>
                <a:latin typeface="Poppins Medium"/>
                <a:ea typeface="Poppins Medium"/>
                <a:cs typeface="Poppins Medium"/>
                <a:sym typeface="Poppins Medium"/>
              </a:rPr>
              <a:t>It’s been eye opening for officials and some advocates to realize that the types of people who advocate for bicycling are not the only people out there riding… Identifying those places where people are walking and biking, but don’t have residents coming to the planning meeting to put a pin on the map is really powerful.</a:t>
            </a:r>
            <a:endParaRPr sz="1800"/>
          </a:p>
        </p:txBody>
      </p:sp>
      <p:sp>
        <p:nvSpPr>
          <p:cNvPr id="425" name="Google Shape;425;p50"/>
          <p:cNvSpPr txBox="1"/>
          <p:nvPr/>
        </p:nvSpPr>
        <p:spPr>
          <a:xfrm>
            <a:off x="2918375" y="4419663"/>
            <a:ext cx="4464600" cy="107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sz="700"/>
          </a:p>
        </p:txBody>
      </p:sp>
      <p:pic>
        <p:nvPicPr>
          <p:cNvPr id="426" name="Google Shape;426;p50"/>
          <p:cNvPicPr preferRelativeResize="0"/>
          <p:nvPr/>
        </p:nvPicPr>
        <p:blipFill rotWithShape="1">
          <a:blip r:embed="rId4">
            <a:alphaModFix/>
          </a:blip>
          <a:srcRect b="0" l="0" r="0" t="0"/>
          <a:stretch/>
        </p:blipFill>
        <p:spPr>
          <a:xfrm>
            <a:off x="6732800" y="349500"/>
            <a:ext cx="1045904" cy="350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712"/>
        </a:solidFill>
      </p:bgPr>
    </p:bg>
    <p:spTree>
      <p:nvGrpSpPr>
        <p:cNvPr id="431" name="Shape 431"/>
        <p:cNvGrpSpPr/>
        <p:nvPr/>
      </p:nvGrpSpPr>
      <p:grpSpPr>
        <a:xfrm>
          <a:off x="0" y="0"/>
          <a:ext cx="0" cy="0"/>
          <a:chOff x="0" y="0"/>
          <a:chExt cx="0" cy="0"/>
        </a:xfrm>
      </p:grpSpPr>
      <p:sp>
        <p:nvSpPr>
          <p:cNvPr id="432" name="Google Shape;432;p51"/>
          <p:cNvSpPr/>
          <p:nvPr/>
        </p:nvSpPr>
        <p:spPr>
          <a:xfrm>
            <a:off x="4423375" y="2370152"/>
            <a:ext cx="466800" cy="47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3" name="Google Shape;433;p51"/>
          <p:cNvSpPr/>
          <p:nvPr/>
        </p:nvSpPr>
        <p:spPr>
          <a:xfrm>
            <a:off x="4423375" y="346275"/>
            <a:ext cx="6406014" cy="4095452"/>
          </a:xfrm>
          <a:custGeom>
            <a:rect b="b" l="l" r="r" t="t"/>
            <a:pathLst>
              <a:path extrusionOk="0" h="5850646" w="8656776">
                <a:moveTo>
                  <a:pt x="0" y="0"/>
                </a:moveTo>
                <a:lnTo>
                  <a:pt x="0" y="5850646"/>
                </a:lnTo>
                <a:lnTo>
                  <a:pt x="8656776" y="5850646"/>
                </a:lnTo>
                <a:lnTo>
                  <a:pt x="8656776" y="0"/>
                </a:lnTo>
                <a:lnTo>
                  <a:pt x="0" y="0"/>
                </a:lnTo>
                <a:close/>
                <a:moveTo>
                  <a:pt x="8595816" y="5789686"/>
                </a:moveTo>
                <a:lnTo>
                  <a:pt x="59690" y="5789686"/>
                </a:lnTo>
                <a:lnTo>
                  <a:pt x="59690" y="59690"/>
                </a:lnTo>
                <a:lnTo>
                  <a:pt x="8595816" y="59690"/>
                </a:lnTo>
                <a:lnTo>
                  <a:pt x="8595816" y="5789686"/>
                </a:lnTo>
                <a:close/>
              </a:path>
            </a:pathLst>
          </a:custGeom>
          <a:solidFill>
            <a:srgbClr val="FFFFFF"/>
          </a:solidFill>
          <a:ln>
            <a:noFill/>
          </a:ln>
        </p:spPr>
      </p:sp>
      <p:sp>
        <p:nvSpPr>
          <p:cNvPr id="434" name="Google Shape;434;p51"/>
          <p:cNvSpPr/>
          <p:nvPr/>
        </p:nvSpPr>
        <p:spPr>
          <a:xfrm>
            <a:off x="4423375" y="1546678"/>
            <a:ext cx="466800" cy="47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5" name="Google Shape;435;p51"/>
          <p:cNvSpPr txBox="1"/>
          <p:nvPr/>
        </p:nvSpPr>
        <p:spPr>
          <a:xfrm>
            <a:off x="5533111" y="1172545"/>
            <a:ext cx="3873900" cy="107700"/>
          </a:xfrm>
          <a:prstGeom prst="rect">
            <a:avLst/>
          </a:prstGeom>
          <a:noFill/>
          <a:ln>
            <a:noFill/>
          </a:ln>
        </p:spPr>
        <p:txBody>
          <a:bodyPr anchorCtr="0" anchor="t" bIns="0" lIns="0" spcFirstLastPara="1" rIns="0" wrap="square" tIns="0">
            <a:spAutoFit/>
          </a:bodyPr>
          <a:lstStyle/>
          <a:p>
            <a:pPr indent="0" lvl="0" marL="0" marR="0" rtl="0" algn="l">
              <a:lnSpc>
                <a:spcPct val="179000"/>
              </a:lnSpc>
              <a:spcBef>
                <a:spcPts val="0"/>
              </a:spcBef>
              <a:spcAft>
                <a:spcPts val="0"/>
              </a:spcAft>
              <a:buNone/>
            </a:pPr>
            <a:r>
              <a:t/>
            </a:r>
            <a:endParaRPr sz="700"/>
          </a:p>
        </p:txBody>
      </p:sp>
      <p:sp>
        <p:nvSpPr>
          <p:cNvPr id="436" name="Google Shape;436;p51"/>
          <p:cNvSpPr txBox="1"/>
          <p:nvPr/>
        </p:nvSpPr>
        <p:spPr>
          <a:xfrm>
            <a:off x="4960086" y="1479496"/>
            <a:ext cx="3997688" cy="27708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800">
                <a:solidFill>
                  <a:srgbClr val="FFFFFF"/>
                </a:solidFill>
                <a:latin typeface="Poppins"/>
                <a:ea typeface="Poppins"/>
                <a:cs typeface="Poppins"/>
                <a:sym typeface="Poppins"/>
              </a:rPr>
              <a:t>SAFETY</a:t>
            </a:r>
            <a:endParaRPr sz="1800"/>
          </a:p>
        </p:txBody>
      </p:sp>
      <p:grpSp>
        <p:nvGrpSpPr>
          <p:cNvPr id="437" name="Google Shape;437;p51"/>
          <p:cNvGrpSpPr/>
          <p:nvPr/>
        </p:nvGrpSpPr>
        <p:grpSpPr>
          <a:xfrm>
            <a:off x="4960000" y="2302950"/>
            <a:ext cx="5453775" cy="523178"/>
            <a:chOff x="-567829" y="694169"/>
            <a:chExt cx="14543400" cy="1395142"/>
          </a:xfrm>
        </p:grpSpPr>
        <p:sp>
          <p:nvSpPr>
            <p:cNvPr id="438" name="Google Shape;438;p51"/>
            <p:cNvSpPr txBox="1"/>
            <p:nvPr/>
          </p:nvSpPr>
          <p:spPr>
            <a:xfrm>
              <a:off x="-567829" y="694169"/>
              <a:ext cx="145434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800">
                  <a:solidFill>
                    <a:srgbClr val="FFFFFF"/>
                  </a:solidFill>
                  <a:latin typeface="Poppins"/>
                  <a:ea typeface="Poppins"/>
                  <a:cs typeface="Poppins"/>
                  <a:sym typeface="Poppins"/>
                </a:rPr>
                <a:t>DATA AVAILABILITY</a:t>
              </a:r>
              <a:endParaRPr sz="1800"/>
            </a:p>
          </p:txBody>
        </p:sp>
        <p:sp>
          <p:nvSpPr>
            <p:cNvPr id="439" name="Google Shape;439;p51"/>
            <p:cNvSpPr txBox="1"/>
            <p:nvPr/>
          </p:nvSpPr>
          <p:spPr>
            <a:xfrm>
              <a:off x="-567600" y="1432611"/>
              <a:ext cx="10330200" cy="656700"/>
            </a:xfrm>
            <a:prstGeom prst="rect">
              <a:avLst/>
            </a:prstGeom>
            <a:noFill/>
            <a:ln>
              <a:noFill/>
            </a:ln>
          </p:spPr>
          <p:txBody>
            <a:bodyPr anchorCtr="0" anchor="t" bIns="0" lIns="0" spcFirstLastPara="1" rIns="0" wrap="square" tIns="0">
              <a:spAutoFit/>
            </a:bodyPr>
            <a:lstStyle/>
            <a:p>
              <a:pPr indent="0" lvl="0" marL="0" marR="0" rtl="0" algn="l">
                <a:lnSpc>
                  <a:spcPct val="179000"/>
                </a:lnSpc>
                <a:spcBef>
                  <a:spcPts val="0"/>
                </a:spcBef>
                <a:spcAft>
                  <a:spcPts val="0"/>
                </a:spcAft>
                <a:buNone/>
              </a:pPr>
              <a:r>
                <a:t/>
              </a:r>
              <a:endParaRPr sz="1600"/>
            </a:p>
          </p:txBody>
        </p:sp>
      </p:grpSp>
      <p:grpSp>
        <p:nvGrpSpPr>
          <p:cNvPr id="440" name="Google Shape;440;p51"/>
          <p:cNvGrpSpPr/>
          <p:nvPr/>
        </p:nvGrpSpPr>
        <p:grpSpPr>
          <a:xfrm>
            <a:off x="4960086" y="3076846"/>
            <a:ext cx="3997688" cy="550520"/>
            <a:chOff x="-1714467" y="194158"/>
            <a:chExt cx="10660500" cy="1468053"/>
          </a:xfrm>
        </p:grpSpPr>
        <p:sp>
          <p:nvSpPr>
            <p:cNvPr id="441" name="Google Shape;441;p51"/>
            <p:cNvSpPr txBox="1"/>
            <p:nvPr/>
          </p:nvSpPr>
          <p:spPr>
            <a:xfrm>
              <a:off x="-1714467" y="194158"/>
              <a:ext cx="106605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800">
                  <a:solidFill>
                    <a:srgbClr val="FFFFFF"/>
                  </a:solidFill>
                  <a:latin typeface="Poppins"/>
                  <a:ea typeface="Poppins"/>
                  <a:cs typeface="Poppins"/>
                  <a:sym typeface="Poppins"/>
                </a:rPr>
                <a:t>ADVOCACY</a:t>
              </a:r>
              <a:endParaRPr sz="1800"/>
            </a:p>
          </p:txBody>
        </p:sp>
        <p:sp>
          <p:nvSpPr>
            <p:cNvPr id="442" name="Google Shape;442;p51"/>
            <p:cNvSpPr txBox="1"/>
            <p:nvPr/>
          </p:nvSpPr>
          <p:spPr>
            <a:xfrm>
              <a:off x="-1714467" y="1005511"/>
              <a:ext cx="10330200" cy="656700"/>
            </a:xfrm>
            <a:prstGeom prst="rect">
              <a:avLst/>
            </a:prstGeom>
            <a:noFill/>
            <a:ln>
              <a:noFill/>
            </a:ln>
          </p:spPr>
          <p:txBody>
            <a:bodyPr anchorCtr="0" anchor="t" bIns="0" lIns="0" spcFirstLastPara="1" rIns="0" wrap="square" tIns="0">
              <a:spAutoFit/>
            </a:bodyPr>
            <a:lstStyle/>
            <a:p>
              <a:pPr indent="0" lvl="0" marL="0" marR="0" rtl="0" algn="l">
                <a:lnSpc>
                  <a:spcPct val="179000"/>
                </a:lnSpc>
                <a:spcBef>
                  <a:spcPts val="0"/>
                </a:spcBef>
                <a:spcAft>
                  <a:spcPts val="0"/>
                </a:spcAft>
                <a:buClr>
                  <a:srgbClr val="000000"/>
                </a:buClr>
                <a:buFont typeface="Arial"/>
                <a:buNone/>
              </a:pPr>
              <a:r>
                <a:t/>
              </a:r>
              <a:endParaRPr sz="1600"/>
            </a:p>
          </p:txBody>
        </p:sp>
      </p:grpSp>
      <p:sp>
        <p:nvSpPr>
          <p:cNvPr id="443" name="Google Shape;443;p51"/>
          <p:cNvSpPr/>
          <p:nvPr/>
        </p:nvSpPr>
        <p:spPr>
          <a:xfrm>
            <a:off x="4423375" y="3193628"/>
            <a:ext cx="466800" cy="47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44" name="Google Shape;444;p51"/>
          <p:cNvGrpSpPr/>
          <p:nvPr/>
        </p:nvGrpSpPr>
        <p:grpSpPr>
          <a:xfrm>
            <a:off x="537800" y="1410575"/>
            <a:ext cx="3742242" cy="1844022"/>
            <a:chOff x="-1220231" y="-6371126"/>
            <a:chExt cx="12025200" cy="6217200"/>
          </a:xfrm>
        </p:grpSpPr>
        <p:sp>
          <p:nvSpPr>
            <p:cNvPr id="445" name="Google Shape;445;p51"/>
            <p:cNvSpPr/>
            <p:nvPr/>
          </p:nvSpPr>
          <p:spPr>
            <a:xfrm>
              <a:off x="-1220231" y="-6371126"/>
              <a:ext cx="12025200" cy="62172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6" name="Google Shape;446;p51"/>
            <p:cNvSpPr txBox="1"/>
            <p:nvPr/>
          </p:nvSpPr>
          <p:spPr>
            <a:xfrm>
              <a:off x="-529037" y="-5291684"/>
              <a:ext cx="10642800" cy="4058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2300">
                  <a:solidFill>
                    <a:srgbClr val="FF6712"/>
                  </a:solidFill>
                  <a:latin typeface="IBM Plex Sans"/>
                  <a:ea typeface="IBM Plex Sans"/>
                  <a:cs typeface="IBM Plex Sans"/>
                  <a:sym typeface="IBM Plex Sans"/>
                </a:rPr>
                <a:t>SUPPORTING UNDERREPRESENTED COMMUNITIES</a:t>
              </a:r>
              <a:endParaRPr sz="100"/>
            </a:p>
          </p:txBody>
        </p:sp>
        <p:sp>
          <p:nvSpPr>
            <p:cNvPr id="447" name="Google Shape;447;p51"/>
            <p:cNvSpPr/>
            <p:nvPr/>
          </p:nvSpPr>
          <p:spPr>
            <a:xfrm>
              <a:off x="2006429" y="-1233299"/>
              <a:ext cx="5571900" cy="777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grpSp>
        <p:nvGrpSpPr>
          <p:cNvPr id="453" name="Google Shape;453;p52"/>
          <p:cNvGrpSpPr/>
          <p:nvPr/>
        </p:nvGrpSpPr>
        <p:grpSpPr>
          <a:xfrm>
            <a:off x="3128977" y="1147775"/>
            <a:ext cx="6394153" cy="2872355"/>
            <a:chOff x="39" y="33"/>
            <a:chExt cx="17051074" cy="7659613"/>
          </a:xfrm>
        </p:grpSpPr>
        <p:sp>
          <p:nvSpPr>
            <p:cNvPr id="454" name="Google Shape;454;p52"/>
            <p:cNvSpPr/>
            <p:nvPr/>
          </p:nvSpPr>
          <p:spPr>
            <a:xfrm>
              <a:off x="39" y="33"/>
              <a:ext cx="17051074" cy="7659613"/>
            </a:xfrm>
            <a:custGeom>
              <a:rect b="b" l="l" r="r" t="t"/>
              <a:pathLst>
                <a:path extrusionOk="0" h="4107031" w="7866701">
                  <a:moveTo>
                    <a:pt x="0" y="0"/>
                  </a:moveTo>
                  <a:lnTo>
                    <a:pt x="0" y="4107031"/>
                  </a:lnTo>
                  <a:lnTo>
                    <a:pt x="7866701" y="4107031"/>
                  </a:lnTo>
                  <a:lnTo>
                    <a:pt x="7866701" y="0"/>
                  </a:lnTo>
                  <a:lnTo>
                    <a:pt x="0" y="0"/>
                  </a:lnTo>
                  <a:close/>
                  <a:moveTo>
                    <a:pt x="7805741" y="4046071"/>
                  </a:moveTo>
                  <a:lnTo>
                    <a:pt x="59690" y="4046071"/>
                  </a:lnTo>
                  <a:lnTo>
                    <a:pt x="59690" y="59690"/>
                  </a:lnTo>
                  <a:lnTo>
                    <a:pt x="7805741" y="59690"/>
                  </a:lnTo>
                  <a:lnTo>
                    <a:pt x="7805741" y="4046071"/>
                  </a:lnTo>
                  <a:close/>
                </a:path>
              </a:pathLst>
            </a:custGeom>
            <a:solidFill>
              <a:srgbClr val="FF6712"/>
            </a:solidFill>
            <a:ln>
              <a:noFill/>
            </a:ln>
          </p:spPr>
        </p:sp>
        <p:sp>
          <p:nvSpPr>
            <p:cNvPr id="455" name="Google Shape;455;p52"/>
            <p:cNvSpPr txBox="1"/>
            <p:nvPr/>
          </p:nvSpPr>
          <p:spPr>
            <a:xfrm>
              <a:off x="3655011" y="805071"/>
              <a:ext cx="9771600" cy="820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2000" u="none" cap="none" strike="noStrike">
                  <a:solidFill>
                    <a:srgbClr val="595959"/>
                  </a:solidFill>
                  <a:latin typeface="Poppins"/>
                  <a:ea typeface="Poppins"/>
                  <a:cs typeface="Poppins"/>
                  <a:sym typeface="Poppins"/>
                </a:rPr>
                <a:t>MAILING ADDRESS</a:t>
              </a:r>
              <a:endParaRPr sz="2000">
                <a:solidFill>
                  <a:srgbClr val="595959"/>
                </a:solidFill>
              </a:endParaRPr>
            </a:p>
          </p:txBody>
        </p:sp>
        <p:sp>
          <p:nvSpPr>
            <p:cNvPr id="456" name="Google Shape;456;p52"/>
            <p:cNvSpPr txBox="1"/>
            <p:nvPr/>
          </p:nvSpPr>
          <p:spPr>
            <a:xfrm>
              <a:off x="3655033" y="1554167"/>
              <a:ext cx="11684400" cy="1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1600">
                  <a:solidFill>
                    <a:srgbClr val="FF6712"/>
                  </a:solidFill>
                  <a:latin typeface="Poppins Light"/>
                  <a:ea typeface="Poppins Light"/>
                  <a:cs typeface="Poppins Light"/>
                  <a:sym typeface="Poppins Light"/>
                </a:rPr>
                <a:t>UC Davis Institute of Transportation Studies</a:t>
              </a:r>
              <a:endParaRPr sz="1600">
                <a:solidFill>
                  <a:srgbClr val="FF6712"/>
                </a:solidFill>
                <a:latin typeface="Poppins Light"/>
                <a:ea typeface="Poppins Light"/>
                <a:cs typeface="Poppins Light"/>
                <a:sym typeface="Poppins Light"/>
              </a:endParaRPr>
            </a:p>
            <a:p>
              <a:pPr indent="0" lvl="0" marL="0" marR="0" rtl="0" algn="l">
                <a:lnSpc>
                  <a:spcPct val="167000"/>
                </a:lnSpc>
                <a:spcBef>
                  <a:spcPts val="0"/>
                </a:spcBef>
                <a:spcAft>
                  <a:spcPts val="0"/>
                </a:spcAft>
                <a:buNone/>
              </a:pPr>
              <a:r>
                <a:rPr lang="en" sz="1600">
                  <a:solidFill>
                    <a:srgbClr val="FF6712"/>
                  </a:solidFill>
                  <a:latin typeface="Poppins Light"/>
                  <a:ea typeface="Poppins Light"/>
                  <a:cs typeface="Poppins Light"/>
                  <a:sym typeface="Poppins Light"/>
                </a:rPr>
                <a:t>1605</a:t>
              </a:r>
              <a:r>
                <a:rPr b="0" i="0" lang="en" sz="1600" u="none" cap="none" strike="noStrike">
                  <a:solidFill>
                    <a:srgbClr val="FF6712"/>
                  </a:solidFill>
                  <a:latin typeface="Poppins Light"/>
                  <a:ea typeface="Poppins Light"/>
                  <a:cs typeface="Poppins Light"/>
                  <a:sym typeface="Poppins Light"/>
                </a:rPr>
                <a:t> Tilia Street, Davis CA, 95616</a:t>
              </a:r>
              <a:endParaRPr sz="1600"/>
            </a:p>
          </p:txBody>
        </p:sp>
        <p:sp>
          <p:nvSpPr>
            <p:cNvPr id="457" name="Google Shape;457;p52"/>
            <p:cNvSpPr txBox="1"/>
            <p:nvPr/>
          </p:nvSpPr>
          <p:spPr>
            <a:xfrm>
              <a:off x="3655011" y="4328640"/>
              <a:ext cx="9771600" cy="820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2000" u="none" cap="none" strike="noStrike">
                  <a:solidFill>
                    <a:srgbClr val="595959"/>
                  </a:solidFill>
                  <a:latin typeface="Poppins"/>
                  <a:ea typeface="Poppins"/>
                  <a:cs typeface="Poppins"/>
                  <a:sym typeface="Poppins"/>
                </a:rPr>
                <a:t>EMAIL ADDRESS</a:t>
              </a:r>
              <a:endParaRPr sz="2000">
                <a:solidFill>
                  <a:srgbClr val="595959"/>
                </a:solidFill>
              </a:endParaRPr>
            </a:p>
          </p:txBody>
        </p:sp>
        <p:sp>
          <p:nvSpPr>
            <p:cNvPr id="458" name="Google Shape;458;p52"/>
            <p:cNvSpPr txBox="1"/>
            <p:nvPr/>
          </p:nvSpPr>
          <p:spPr>
            <a:xfrm>
              <a:off x="3728711" y="5149414"/>
              <a:ext cx="9593700" cy="656700"/>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lang="en" sz="1600">
                  <a:solidFill>
                    <a:srgbClr val="FF6712"/>
                  </a:solidFill>
                  <a:latin typeface="Poppins Light"/>
                  <a:ea typeface="Poppins Light"/>
                  <a:cs typeface="Poppins Light"/>
                  <a:sym typeface="Poppins Light"/>
                </a:rPr>
                <a:t>andepew</a:t>
              </a:r>
              <a:r>
                <a:rPr b="0" i="0" lang="en" sz="1600" u="none" cap="none" strike="noStrike">
                  <a:solidFill>
                    <a:srgbClr val="FF6712"/>
                  </a:solidFill>
                  <a:latin typeface="Poppins Light"/>
                  <a:ea typeface="Poppins Light"/>
                  <a:cs typeface="Poppins Light"/>
                  <a:sym typeface="Poppins Light"/>
                </a:rPr>
                <a:t>@ucdavis.edu</a:t>
              </a:r>
              <a:endParaRPr sz="1600"/>
            </a:p>
          </p:txBody>
        </p:sp>
      </p:grpSp>
      <p:grpSp>
        <p:nvGrpSpPr>
          <p:cNvPr id="459" name="Google Shape;459;p52"/>
          <p:cNvGrpSpPr/>
          <p:nvPr/>
        </p:nvGrpSpPr>
        <p:grpSpPr>
          <a:xfrm>
            <a:off x="795500" y="1752581"/>
            <a:ext cx="3514725" cy="1638338"/>
            <a:chOff x="508000" y="0"/>
            <a:chExt cx="9372600" cy="4368900"/>
          </a:xfrm>
        </p:grpSpPr>
        <p:sp>
          <p:nvSpPr>
            <p:cNvPr id="460" name="Google Shape;460;p52"/>
            <p:cNvSpPr/>
            <p:nvPr/>
          </p:nvSpPr>
          <p:spPr>
            <a:xfrm>
              <a:off x="508000" y="0"/>
              <a:ext cx="9372600" cy="43689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52"/>
            <p:cNvSpPr txBox="1"/>
            <p:nvPr/>
          </p:nvSpPr>
          <p:spPr>
            <a:xfrm>
              <a:off x="1184863" y="573186"/>
              <a:ext cx="80190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3000" u="none" cap="none" strike="noStrike">
                  <a:solidFill>
                    <a:srgbClr val="FFFFFF"/>
                  </a:solidFill>
                  <a:latin typeface="IBM Plex Sans"/>
                  <a:ea typeface="IBM Plex Sans"/>
                  <a:cs typeface="IBM Plex Sans"/>
                  <a:sym typeface="IBM Plex Sans"/>
                </a:rPr>
                <a:t>Contact Info</a:t>
              </a:r>
              <a:endParaRPr sz="700"/>
            </a:p>
          </p:txBody>
        </p:sp>
        <p:sp>
          <p:nvSpPr>
            <p:cNvPr id="462" name="Google Shape;462;p52"/>
            <p:cNvSpPr txBox="1"/>
            <p:nvPr/>
          </p:nvSpPr>
          <p:spPr>
            <a:xfrm>
              <a:off x="1464261" y="2440947"/>
              <a:ext cx="7460100" cy="697800"/>
            </a:xfrm>
            <a:prstGeom prst="rect">
              <a:avLst/>
            </a:prstGeom>
            <a:noFill/>
            <a:ln>
              <a:noFill/>
            </a:ln>
          </p:spPr>
          <p:txBody>
            <a:bodyPr anchorCtr="0" anchor="t" bIns="0" lIns="0" spcFirstLastPara="1" rIns="0" wrap="square" tIns="0">
              <a:spAutoFit/>
            </a:bodyPr>
            <a:lstStyle/>
            <a:p>
              <a:pPr indent="0" lvl="0" marL="0" marR="0" rtl="0" algn="ctr">
                <a:lnSpc>
                  <a:spcPct val="119970"/>
                </a:lnSpc>
                <a:spcBef>
                  <a:spcPts val="0"/>
                </a:spcBef>
                <a:spcAft>
                  <a:spcPts val="0"/>
                </a:spcAft>
                <a:buNone/>
              </a:pPr>
              <a:r>
                <a:rPr b="1" lang="en" sz="1700">
                  <a:solidFill>
                    <a:srgbClr val="FFFFFF"/>
                  </a:solidFill>
                  <a:latin typeface="Poppins"/>
                  <a:ea typeface="Poppins"/>
                  <a:cs typeface="Poppins"/>
                  <a:sym typeface="Poppins"/>
                </a:rPr>
                <a:t>Ashley N. DePew</a:t>
              </a:r>
              <a:endParaRPr sz="700"/>
            </a:p>
          </p:txBody>
        </p:sp>
        <p:sp>
          <p:nvSpPr>
            <p:cNvPr id="463" name="Google Shape;463;p52"/>
            <p:cNvSpPr/>
            <p:nvPr/>
          </p:nvSpPr>
          <p:spPr>
            <a:xfrm>
              <a:off x="1993900" y="2084747"/>
              <a:ext cx="6400800" cy="762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b="0" l="20445" r="20445" t="0"/>
          <a:stretch/>
        </p:blipFill>
        <p:spPr>
          <a:xfrm>
            <a:off x="0" y="0"/>
            <a:ext cx="4086302" cy="5143499"/>
          </a:xfrm>
          <a:prstGeom prst="rect">
            <a:avLst/>
          </a:prstGeom>
          <a:noFill/>
          <a:ln>
            <a:noFill/>
          </a:ln>
        </p:spPr>
      </p:pic>
      <p:grpSp>
        <p:nvGrpSpPr>
          <p:cNvPr id="167" name="Google Shape;167;p27"/>
          <p:cNvGrpSpPr/>
          <p:nvPr/>
        </p:nvGrpSpPr>
        <p:grpSpPr>
          <a:xfrm>
            <a:off x="1348300" y="1661275"/>
            <a:ext cx="3568558" cy="1431545"/>
            <a:chOff x="0" y="0"/>
            <a:chExt cx="8712300" cy="3454500"/>
          </a:xfrm>
        </p:grpSpPr>
        <p:sp>
          <p:nvSpPr>
            <p:cNvPr id="168" name="Google Shape;168;p27"/>
            <p:cNvSpPr/>
            <p:nvPr/>
          </p:nvSpPr>
          <p:spPr>
            <a:xfrm>
              <a:off x="0" y="0"/>
              <a:ext cx="8712300" cy="34545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9" name="Google Shape;169;p27"/>
            <p:cNvSpPr txBox="1"/>
            <p:nvPr/>
          </p:nvSpPr>
          <p:spPr>
            <a:xfrm>
              <a:off x="600663" y="508000"/>
              <a:ext cx="7510800" cy="245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3000">
                  <a:solidFill>
                    <a:srgbClr val="FFFFFF"/>
                  </a:solidFill>
                  <a:latin typeface="IBM Plex Sans"/>
                  <a:ea typeface="IBM Plex Sans"/>
                  <a:cs typeface="IBM Plex Sans"/>
                  <a:sym typeface="IBM Plex Sans"/>
                </a:rPr>
                <a:t>Shared Micromobility</a:t>
              </a:r>
              <a:endParaRPr b="1" sz="3000">
                <a:solidFill>
                  <a:srgbClr val="FFFFFF"/>
                </a:solidFill>
                <a:latin typeface="IBM Plex Sans"/>
                <a:ea typeface="IBM Plex Sans"/>
                <a:cs typeface="IBM Plex Sans"/>
                <a:sym typeface="IBM Plex Sans"/>
              </a:endParaRPr>
            </a:p>
          </p:txBody>
        </p:sp>
      </p:grpSp>
      <p:sp>
        <p:nvSpPr>
          <p:cNvPr id="170" name="Google Shape;170;p27"/>
          <p:cNvSpPr txBox="1"/>
          <p:nvPr/>
        </p:nvSpPr>
        <p:spPr>
          <a:xfrm>
            <a:off x="4994650" y="1723400"/>
            <a:ext cx="3844200" cy="277200"/>
          </a:xfrm>
          <a:prstGeom prst="rect">
            <a:avLst/>
          </a:prstGeom>
          <a:noFill/>
          <a:ln>
            <a:noFill/>
          </a:ln>
        </p:spPr>
        <p:txBody>
          <a:bodyPr anchorCtr="0" anchor="t" bIns="0" lIns="0" spcFirstLastPara="1" rIns="0" wrap="square" tIns="0">
            <a:spAutoFit/>
          </a:bodyPr>
          <a:lstStyle/>
          <a:p>
            <a:pPr indent="0" lvl="0" marL="0" marR="0" rtl="0" algn="l">
              <a:lnSpc>
                <a:spcPct val="119970"/>
              </a:lnSpc>
              <a:spcBef>
                <a:spcPts val="0"/>
              </a:spcBef>
              <a:spcAft>
                <a:spcPts val="0"/>
              </a:spcAft>
              <a:buNone/>
            </a:pPr>
            <a:r>
              <a:rPr b="1" lang="en" sz="1800">
                <a:solidFill>
                  <a:srgbClr val="FF6712"/>
                </a:solidFill>
                <a:latin typeface="Poppins"/>
                <a:ea typeface="Poppins"/>
                <a:cs typeface="Poppins"/>
                <a:sym typeface="Poppins"/>
              </a:rPr>
              <a:t>PREVALENCE &amp; POTENTIAL</a:t>
            </a:r>
            <a:endParaRPr sz="1800"/>
          </a:p>
        </p:txBody>
      </p:sp>
      <p:sp>
        <p:nvSpPr>
          <p:cNvPr id="171" name="Google Shape;171;p27"/>
          <p:cNvSpPr txBox="1"/>
          <p:nvPr/>
        </p:nvSpPr>
        <p:spPr>
          <a:xfrm>
            <a:off x="4994650" y="2299725"/>
            <a:ext cx="3327300" cy="1662300"/>
          </a:xfrm>
          <a:prstGeom prst="rect">
            <a:avLst/>
          </a:prstGeom>
          <a:noFill/>
          <a:ln>
            <a:noFill/>
          </a:ln>
        </p:spPr>
        <p:txBody>
          <a:bodyPr anchorCtr="0" anchor="t" bIns="0" lIns="0" spcFirstLastPara="1" rIns="0" wrap="square" tIns="0">
            <a:spAutoFit/>
          </a:bodyPr>
          <a:lstStyle/>
          <a:p>
            <a:pPr indent="-330200" lvl="0" marL="457200" rtl="0" algn="l">
              <a:lnSpc>
                <a:spcPct val="115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Rapid proliferation </a:t>
            </a:r>
            <a:br>
              <a:rPr lang="en" sz="1600">
                <a:solidFill>
                  <a:srgbClr val="595959"/>
                </a:solidFill>
                <a:latin typeface="Poppins"/>
                <a:ea typeface="Poppins"/>
                <a:cs typeface="Poppins"/>
                <a:sym typeface="Poppins"/>
              </a:rPr>
            </a:br>
            <a:endParaRPr sz="1600">
              <a:solidFill>
                <a:srgbClr val="595959"/>
              </a:solidFill>
              <a:latin typeface="Poppins"/>
              <a:ea typeface="Poppins"/>
              <a:cs typeface="Poppins"/>
              <a:sym typeface="Poppins"/>
            </a:endParaRPr>
          </a:p>
          <a:p>
            <a:pPr indent="-330200" lvl="0" marL="457200" rtl="0" algn="l">
              <a:lnSpc>
                <a:spcPct val="115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Investments by big mobility companies</a:t>
            </a:r>
            <a:br>
              <a:rPr lang="en" sz="1600">
                <a:solidFill>
                  <a:srgbClr val="595959"/>
                </a:solidFill>
                <a:latin typeface="Poppins"/>
                <a:ea typeface="Poppins"/>
                <a:cs typeface="Poppins"/>
                <a:sym typeface="Poppins"/>
              </a:rPr>
            </a:br>
            <a:endParaRPr sz="1600">
              <a:solidFill>
                <a:srgbClr val="595959"/>
              </a:solidFill>
              <a:latin typeface="Poppins"/>
              <a:ea typeface="Poppins"/>
              <a:cs typeface="Poppins"/>
              <a:sym typeface="Poppins"/>
            </a:endParaRPr>
          </a:p>
          <a:p>
            <a:pPr indent="-330200" lvl="0" marL="457200" rtl="0" algn="l">
              <a:lnSpc>
                <a:spcPct val="115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COVID impact</a:t>
            </a:r>
            <a:endParaRPr sz="1600">
              <a:latin typeface="Poppins Light"/>
              <a:ea typeface="Poppins Light"/>
              <a:cs typeface="Poppins Light"/>
              <a:sym typeface="Poppins Light"/>
            </a:endParaRPr>
          </a:p>
        </p:txBody>
      </p:sp>
      <p:sp>
        <p:nvSpPr>
          <p:cNvPr id="172" name="Google Shape;172;p27"/>
          <p:cNvSpPr/>
          <p:nvPr/>
        </p:nvSpPr>
        <p:spPr>
          <a:xfrm>
            <a:off x="4652777" y="2091466"/>
            <a:ext cx="2819100" cy="29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73" name="Google Shape;173;p27"/>
          <p:cNvPicPr preferRelativeResize="0"/>
          <p:nvPr/>
        </p:nvPicPr>
        <p:blipFill rotWithShape="1">
          <a:blip r:embed="rId4">
            <a:alphaModFix/>
          </a:blip>
          <a:srcRect b="0" l="0" r="0" t="0"/>
          <a:stretch/>
        </p:blipFill>
        <p:spPr>
          <a:xfrm>
            <a:off x="7725175" y="415125"/>
            <a:ext cx="1045904" cy="350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8"/>
          <p:cNvPicPr preferRelativeResize="0"/>
          <p:nvPr/>
        </p:nvPicPr>
        <p:blipFill>
          <a:blip r:embed="rId3">
            <a:alphaModFix/>
          </a:blip>
          <a:stretch>
            <a:fillRect/>
          </a:stretch>
        </p:blipFill>
        <p:spPr>
          <a:xfrm>
            <a:off x="436538" y="0"/>
            <a:ext cx="8270922" cy="5143499"/>
          </a:xfrm>
          <a:prstGeom prst="rect">
            <a:avLst/>
          </a:prstGeom>
          <a:noFill/>
          <a:ln>
            <a:noFill/>
          </a:ln>
        </p:spPr>
      </p:pic>
      <p:sp>
        <p:nvSpPr>
          <p:cNvPr id="179" name="Google Shape;179;p28"/>
          <p:cNvSpPr txBox="1"/>
          <p:nvPr/>
        </p:nvSpPr>
        <p:spPr>
          <a:xfrm>
            <a:off x="276950" y="4835700"/>
            <a:ext cx="8521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500"/>
              </a:spcAft>
              <a:buNone/>
            </a:pPr>
            <a:r>
              <a:rPr lang="en" sz="800">
                <a:solidFill>
                  <a:schemeClr val="dk1"/>
                </a:solidFill>
                <a:latin typeface="Poppins"/>
                <a:ea typeface="Poppins"/>
                <a:cs typeface="Poppins"/>
                <a:sym typeface="Poppins"/>
              </a:rPr>
              <a:t>Source: https://nacto.org/shared-micromobility-2019/#:~:text=Big%20Increases%20in%20Shared%20Micromobility,on%20shared%20bikes%20and%20scooters </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txBox="1"/>
          <p:nvPr>
            <p:ph idx="1" type="body"/>
          </p:nvPr>
        </p:nvSpPr>
        <p:spPr>
          <a:xfrm>
            <a:off x="311700" y="2146375"/>
            <a:ext cx="6892200" cy="1866300"/>
          </a:xfrm>
          <a:prstGeom prst="rect">
            <a:avLst/>
          </a:prstGeom>
        </p:spPr>
        <p:txBody>
          <a:bodyPr anchorCtr="0" anchor="t" bIns="91425" lIns="91425" spcFirstLastPara="1" rIns="91425" wrap="square" tIns="91425">
            <a:normAutofit fontScale="55000" lnSpcReduction="20000"/>
          </a:bodyPr>
          <a:lstStyle/>
          <a:p>
            <a:pPr indent="-330490" lvl="0" marL="457200" rtl="0" algn="l">
              <a:spcBef>
                <a:spcPts val="0"/>
              </a:spcBef>
              <a:spcAft>
                <a:spcPts val="0"/>
              </a:spcAft>
              <a:buSzPct val="100000"/>
              <a:buFont typeface="Poppins"/>
              <a:buChar char="●"/>
            </a:pPr>
            <a:r>
              <a:rPr lang="en" sz="2917">
                <a:latin typeface="Poppins"/>
                <a:ea typeface="Poppins"/>
                <a:cs typeface="Poppins"/>
                <a:sym typeface="Poppins"/>
              </a:rPr>
              <a:t>Increased mobility (first/last-mile, filling gaps in underserved communities)</a:t>
            </a:r>
            <a:endParaRPr sz="2917">
              <a:latin typeface="Poppins"/>
              <a:ea typeface="Poppins"/>
              <a:cs typeface="Poppins"/>
              <a:sym typeface="Poppins"/>
            </a:endParaRPr>
          </a:p>
          <a:p>
            <a:pPr indent="-330490" lvl="0" marL="457200" rtl="0" algn="l">
              <a:spcBef>
                <a:spcPts val="0"/>
              </a:spcBef>
              <a:spcAft>
                <a:spcPts val="0"/>
              </a:spcAft>
              <a:buSzPct val="100000"/>
              <a:buFont typeface="Poppins"/>
              <a:buChar char="●"/>
            </a:pPr>
            <a:r>
              <a:rPr lang="en" sz="2917">
                <a:latin typeface="Poppins"/>
                <a:ea typeface="Poppins"/>
                <a:cs typeface="Poppins"/>
                <a:sym typeface="Poppins"/>
              </a:rPr>
              <a:t>Reduced fuel use and greenhouse gas emissions</a:t>
            </a:r>
            <a:endParaRPr sz="2917">
              <a:latin typeface="Poppins"/>
              <a:ea typeface="Poppins"/>
              <a:cs typeface="Poppins"/>
              <a:sym typeface="Poppins"/>
            </a:endParaRPr>
          </a:p>
          <a:p>
            <a:pPr indent="-330490" lvl="0" marL="457200" rtl="0" algn="l">
              <a:spcBef>
                <a:spcPts val="0"/>
              </a:spcBef>
              <a:spcAft>
                <a:spcPts val="0"/>
              </a:spcAft>
              <a:buSzPct val="100000"/>
              <a:buFont typeface="Poppins"/>
              <a:buChar char="●"/>
            </a:pPr>
            <a:r>
              <a:rPr lang="en" sz="2917">
                <a:latin typeface="Poppins"/>
                <a:ea typeface="Poppins"/>
                <a:cs typeface="Poppins"/>
                <a:sym typeface="Poppins"/>
              </a:rPr>
              <a:t>Economic development</a:t>
            </a:r>
            <a:endParaRPr sz="2917">
              <a:latin typeface="Poppins"/>
              <a:ea typeface="Poppins"/>
              <a:cs typeface="Poppins"/>
              <a:sym typeface="Poppins"/>
            </a:endParaRPr>
          </a:p>
          <a:p>
            <a:pPr indent="-330490" lvl="0" marL="457200" rtl="0" algn="l">
              <a:spcBef>
                <a:spcPts val="0"/>
              </a:spcBef>
              <a:spcAft>
                <a:spcPts val="0"/>
              </a:spcAft>
              <a:buSzPct val="100000"/>
              <a:buFont typeface="Poppins"/>
              <a:buChar char="●"/>
            </a:pPr>
            <a:r>
              <a:rPr lang="en" sz="2917">
                <a:latin typeface="Poppins"/>
                <a:ea typeface="Poppins"/>
                <a:cs typeface="Poppins"/>
                <a:sym typeface="Poppins"/>
              </a:rPr>
              <a:t>Health benefits (extending benefits of active transportation to more people) </a:t>
            </a:r>
            <a:endParaRPr sz="2917">
              <a:latin typeface="Poppins"/>
              <a:ea typeface="Poppins"/>
              <a:cs typeface="Poppins"/>
              <a:sym typeface="Poppins"/>
            </a:endParaRPr>
          </a:p>
          <a:p>
            <a:pPr indent="0" lvl="0" marL="0" rtl="0" algn="l">
              <a:spcBef>
                <a:spcPts val="1200"/>
              </a:spcBef>
              <a:spcAft>
                <a:spcPts val="1200"/>
              </a:spcAft>
              <a:buNone/>
            </a:pPr>
            <a:r>
              <a:t/>
            </a:r>
            <a:endParaRPr sz="1600">
              <a:latin typeface="Poppins"/>
              <a:ea typeface="Poppins"/>
              <a:cs typeface="Poppins"/>
              <a:sym typeface="Poppins"/>
            </a:endParaRPr>
          </a:p>
        </p:txBody>
      </p:sp>
      <p:sp>
        <p:nvSpPr>
          <p:cNvPr id="185" name="Google Shape;185;p29"/>
          <p:cNvSpPr txBox="1"/>
          <p:nvPr/>
        </p:nvSpPr>
        <p:spPr>
          <a:xfrm>
            <a:off x="311700" y="4115075"/>
            <a:ext cx="7029300" cy="80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Smith, C. S., and J. P. Schwieterman. </a:t>
            </a:r>
            <a:r>
              <a:rPr i="1" lang="en" sz="800">
                <a:solidFill>
                  <a:schemeClr val="dk1"/>
                </a:solidFill>
                <a:latin typeface="Poppins"/>
                <a:ea typeface="Poppins"/>
                <a:cs typeface="Poppins"/>
                <a:sym typeface="Poppins"/>
              </a:rPr>
              <a:t>E-scooter Scenarios: Evaluating the Potential Mobility Benefits of Shared Dockless Scooters in Chicago</a:t>
            </a:r>
            <a:r>
              <a:rPr lang="en" sz="800">
                <a:solidFill>
                  <a:schemeClr val="dk1"/>
                </a:solidFill>
                <a:latin typeface="Poppins"/>
                <a:ea typeface="Poppins"/>
                <a:cs typeface="Poppins"/>
                <a:sym typeface="Poppins"/>
              </a:rPr>
              <a:t>, 2018.</a:t>
            </a:r>
            <a:endParaRPr sz="8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800">
                <a:solidFill>
                  <a:schemeClr val="dk1"/>
                </a:solidFill>
                <a:latin typeface="Poppins"/>
                <a:ea typeface="Poppins"/>
                <a:cs typeface="Poppins"/>
                <a:sym typeface="Poppins"/>
              </a:rPr>
              <a:t>Shaheen, S., and A. Cohen. </a:t>
            </a:r>
            <a:r>
              <a:rPr i="1" lang="en" sz="800">
                <a:solidFill>
                  <a:schemeClr val="dk1"/>
                </a:solidFill>
                <a:latin typeface="Poppins"/>
                <a:ea typeface="Poppins"/>
                <a:cs typeface="Poppins"/>
                <a:sym typeface="Poppins"/>
              </a:rPr>
              <a:t>Shared Micromoblity Policy Toolkit: Docked and Dockless Bike and Scooter Sharing</a:t>
            </a:r>
            <a:r>
              <a:rPr lang="en" sz="800">
                <a:solidFill>
                  <a:schemeClr val="dk1"/>
                </a:solidFill>
                <a:latin typeface="Poppins"/>
                <a:ea typeface="Poppins"/>
                <a:cs typeface="Poppins"/>
                <a:sym typeface="Poppins"/>
              </a:rPr>
              <a:t>, 2019.</a:t>
            </a:r>
            <a:endParaRPr sz="800">
              <a:solidFill>
                <a:schemeClr val="dk1"/>
              </a:solidFill>
              <a:latin typeface="Poppins"/>
              <a:ea typeface="Poppins"/>
              <a:cs typeface="Poppins"/>
              <a:sym typeface="Poppins"/>
            </a:endParaRPr>
          </a:p>
          <a:p>
            <a:pPr indent="0" lvl="0" marL="0" rtl="0" algn="l">
              <a:spcBef>
                <a:spcPts val="500"/>
              </a:spcBef>
              <a:spcAft>
                <a:spcPts val="500"/>
              </a:spcAft>
              <a:buNone/>
            </a:pPr>
            <a:r>
              <a:rPr lang="en" sz="800">
                <a:solidFill>
                  <a:schemeClr val="dk1"/>
                </a:solidFill>
                <a:latin typeface="Poppins"/>
                <a:ea typeface="Poppins"/>
                <a:cs typeface="Poppins"/>
                <a:sym typeface="Poppins"/>
              </a:rPr>
              <a:t>Portland Bureau of Transportation. (2018). 2018 E-Scooter Findings Report. Portland: Portland Bureau of Transportation.</a:t>
            </a:r>
            <a:endParaRPr sz="800">
              <a:latin typeface="Poppins"/>
              <a:ea typeface="Poppins"/>
              <a:cs typeface="Poppins"/>
              <a:sym typeface="Poppins"/>
            </a:endParaRPr>
          </a:p>
        </p:txBody>
      </p:sp>
      <p:pic>
        <p:nvPicPr>
          <p:cNvPr id="186" name="Google Shape;186;p29"/>
          <p:cNvPicPr preferRelativeResize="0"/>
          <p:nvPr/>
        </p:nvPicPr>
        <p:blipFill rotWithShape="1">
          <a:blip r:embed="rId3">
            <a:alphaModFix/>
          </a:blip>
          <a:srcRect b="0" l="0" r="64249" t="0"/>
          <a:stretch/>
        </p:blipFill>
        <p:spPr>
          <a:xfrm>
            <a:off x="391188" y="1056425"/>
            <a:ext cx="4267203" cy="1089950"/>
          </a:xfrm>
          <a:prstGeom prst="rect">
            <a:avLst/>
          </a:prstGeom>
          <a:noFill/>
          <a:ln>
            <a:noFill/>
          </a:ln>
        </p:spPr>
      </p:pic>
      <p:pic>
        <p:nvPicPr>
          <p:cNvPr id="187" name="Google Shape;187;p29"/>
          <p:cNvPicPr preferRelativeResize="0"/>
          <p:nvPr/>
        </p:nvPicPr>
        <p:blipFill rotWithShape="1">
          <a:blip r:embed="rId3">
            <a:alphaModFix/>
          </a:blip>
          <a:srcRect b="0" l="52462" r="27182" t="0"/>
          <a:stretch/>
        </p:blipFill>
        <p:spPr>
          <a:xfrm>
            <a:off x="4774164" y="1056425"/>
            <a:ext cx="2429650" cy="1089950"/>
          </a:xfrm>
          <a:prstGeom prst="rect">
            <a:avLst/>
          </a:prstGeom>
          <a:noFill/>
          <a:ln>
            <a:noFill/>
          </a:ln>
        </p:spPr>
      </p:pic>
      <p:sp>
        <p:nvSpPr>
          <p:cNvPr id="188" name="Google Shape;188;p29"/>
          <p:cNvSpPr/>
          <p:nvPr/>
        </p:nvSpPr>
        <p:spPr>
          <a:xfrm>
            <a:off x="7581903" y="-284340"/>
            <a:ext cx="1562100" cy="57438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9" name="Google Shape;189;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000">
                <a:solidFill>
                  <a:srgbClr val="FF6712"/>
                </a:solidFill>
                <a:latin typeface="IBM Plex Sans"/>
                <a:ea typeface="IBM Plex Sans"/>
                <a:cs typeface="IBM Plex Sans"/>
                <a:sym typeface="IBM Plex Sans"/>
              </a:rPr>
              <a:t>The Benefits</a:t>
            </a:r>
            <a:endParaRPr/>
          </a:p>
        </p:txBody>
      </p:sp>
      <p:sp>
        <p:nvSpPr>
          <p:cNvPr id="190" name="Google Shape;190;p29"/>
          <p:cNvSpPr/>
          <p:nvPr/>
        </p:nvSpPr>
        <p:spPr>
          <a:xfrm>
            <a:off x="304800" y="1017713"/>
            <a:ext cx="3562200" cy="387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30"/>
          <p:cNvPicPr preferRelativeResize="0"/>
          <p:nvPr/>
        </p:nvPicPr>
        <p:blipFill>
          <a:blip r:embed="rId3">
            <a:alphaModFix/>
          </a:blip>
          <a:stretch>
            <a:fillRect/>
          </a:stretch>
        </p:blipFill>
        <p:spPr>
          <a:xfrm>
            <a:off x="1274938" y="163751"/>
            <a:ext cx="6594125" cy="4663576"/>
          </a:xfrm>
          <a:prstGeom prst="rect">
            <a:avLst/>
          </a:prstGeom>
          <a:noFill/>
          <a:ln>
            <a:noFill/>
          </a:ln>
        </p:spPr>
      </p:pic>
      <p:sp>
        <p:nvSpPr>
          <p:cNvPr id="196" name="Google Shape;196;p30"/>
          <p:cNvSpPr txBox="1"/>
          <p:nvPr/>
        </p:nvSpPr>
        <p:spPr>
          <a:xfrm>
            <a:off x="276950" y="4835700"/>
            <a:ext cx="8521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500"/>
              </a:spcAft>
              <a:buNone/>
            </a:pPr>
            <a:r>
              <a:rPr lang="en" sz="800">
                <a:solidFill>
                  <a:schemeClr val="dk1"/>
                </a:solidFill>
                <a:latin typeface="Poppins"/>
                <a:ea typeface="Poppins"/>
                <a:cs typeface="Poppins"/>
                <a:sym typeface="Poppins"/>
              </a:rPr>
              <a:t>Source: </a:t>
            </a:r>
            <a:r>
              <a:rPr lang="en" sz="1100">
                <a:solidFill>
                  <a:schemeClr val="dk1"/>
                </a:solidFill>
                <a:latin typeface="Calibri"/>
                <a:ea typeface="Calibri"/>
                <a:cs typeface="Calibri"/>
                <a:sym typeface="Calibri"/>
              </a:rPr>
              <a:t>www.mckinsey.com/industries/automotive-and-assembly/our-insights/the-future-of-micromobility-ridership-and-revenue-after-a-crisis#</a:t>
            </a:r>
            <a:r>
              <a:rPr lang="en" sz="800">
                <a:solidFill>
                  <a:schemeClr val="dk1"/>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1"/>
          <p:cNvPicPr preferRelativeResize="0"/>
          <p:nvPr/>
        </p:nvPicPr>
        <p:blipFill rotWithShape="1">
          <a:blip r:embed="rId3">
            <a:alphaModFix/>
          </a:blip>
          <a:srcRect b="0" l="25722" r="24117" t="0"/>
          <a:stretch/>
        </p:blipFill>
        <p:spPr>
          <a:xfrm>
            <a:off x="0" y="0"/>
            <a:ext cx="4086301" cy="5143500"/>
          </a:xfrm>
          <a:prstGeom prst="rect">
            <a:avLst/>
          </a:prstGeom>
          <a:noFill/>
          <a:ln>
            <a:noFill/>
          </a:ln>
        </p:spPr>
      </p:pic>
      <p:grpSp>
        <p:nvGrpSpPr>
          <p:cNvPr id="203" name="Google Shape;203;p31"/>
          <p:cNvGrpSpPr/>
          <p:nvPr/>
        </p:nvGrpSpPr>
        <p:grpSpPr>
          <a:xfrm>
            <a:off x="1348300" y="1661275"/>
            <a:ext cx="3568558" cy="910520"/>
            <a:chOff x="0" y="0"/>
            <a:chExt cx="8712300" cy="2197200"/>
          </a:xfrm>
        </p:grpSpPr>
        <p:sp>
          <p:nvSpPr>
            <p:cNvPr id="204" name="Google Shape;204;p31"/>
            <p:cNvSpPr/>
            <p:nvPr/>
          </p:nvSpPr>
          <p:spPr>
            <a:xfrm>
              <a:off x="0" y="0"/>
              <a:ext cx="8712300" cy="21972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5" name="Google Shape;205;p31"/>
            <p:cNvSpPr txBox="1"/>
            <p:nvPr/>
          </p:nvSpPr>
          <p:spPr>
            <a:xfrm>
              <a:off x="600663" y="508000"/>
              <a:ext cx="7510800" cy="111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3000">
                  <a:solidFill>
                    <a:srgbClr val="FFFFFF"/>
                  </a:solidFill>
                  <a:latin typeface="IBM Plex Sans"/>
                  <a:ea typeface="IBM Plex Sans"/>
                  <a:cs typeface="IBM Plex Sans"/>
                  <a:sym typeface="IBM Plex Sans"/>
                </a:rPr>
                <a:t>Safer Streets</a:t>
              </a:r>
              <a:endParaRPr b="1" sz="3000">
                <a:solidFill>
                  <a:srgbClr val="FFFFFF"/>
                </a:solidFill>
                <a:latin typeface="IBM Plex Sans"/>
                <a:ea typeface="IBM Plex Sans"/>
                <a:cs typeface="IBM Plex Sans"/>
                <a:sym typeface="IBM Plex Sans"/>
              </a:endParaRPr>
            </a:p>
          </p:txBody>
        </p:sp>
      </p:grpSp>
      <p:sp>
        <p:nvSpPr>
          <p:cNvPr id="206" name="Google Shape;206;p31"/>
          <p:cNvSpPr txBox="1"/>
          <p:nvPr/>
        </p:nvSpPr>
        <p:spPr>
          <a:xfrm>
            <a:off x="4994650" y="2299725"/>
            <a:ext cx="3327300" cy="1379100"/>
          </a:xfrm>
          <a:prstGeom prst="rect">
            <a:avLst/>
          </a:prstGeom>
          <a:noFill/>
          <a:ln>
            <a:noFill/>
          </a:ln>
        </p:spPr>
        <p:txBody>
          <a:bodyPr anchorCtr="0" anchor="t" bIns="0" lIns="0" spcFirstLastPara="1" rIns="0" wrap="square" tIns="0">
            <a:spAutoFit/>
          </a:bodyPr>
          <a:lstStyle/>
          <a:p>
            <a:pPr indent="-330200" lvl="0" marL="457200" rtl="0" algn="l">
              <a:lnSpc>
                <a:spcPct val="115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Insufficient infrastructure</a:t>
            </a:r>
            <a:br>
              <a:rPr lang="en" sz="1600">
                <a:solidFill>
                  <a:srgbClr val="595959"/>
                </a:solidFill>
                <a:latin typeface="Poppins"/>
                <a:ea typeface="Poppins"/>
                <a:cs typeface="Poppins"/>
                <a:sym typeface="Poppins"/>
              </a:rPr>
            </a:br>
            <a:endParaRPr sz="1600">
              <a:solidFill>
                <a:srgbClr val="595959"/>
              </a:solidFill>
              <a:latin typeface="Poppins"/>
              <a:ea typeface="Poppins"/>
              <a:cs typeface="Poppins"/>
              <a:sym typeface="Poppins"/>
            </a:endParaRPr>
          </a:p>
          <a:p>
            <a:pPr indent="-330200" lvl="0" marL="457200" rtl="0" algn="l">
              <a:lnSpc>
                <a:spcPct val="115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Safety issues</a:t>
            </a:r>
            <a:br>
              <a:rPr lang="en" sz="1600">
                <a:solidFill>
                  <a:srgbClr val="595959"/>
                </a:solidFill>
                <a:latin typeface="Poppins"/>
                <a:ea typeface="Poppins"/>
                <a:cs typeface="Poppins"/>
                <a:sym typeface="Poppins"/>
              </a:rPr>
            </a:br>
            <a:endParaRPr sz="1600">
              <a:solidFill>
                <a:srgbClr val="595959"/>
              </a:solidFill>
              <a:latin typeface="Poppins"/>
              <a:ea typeface="Poppins"/>
              <a:cs typeface="Poppins"/>
              <a:sym typeface="Poppins"/>
            </a:endParaRPr>
          </a:p>
          <a:p>
            <a:pPr indent="-330200" lvl="0" marL="457200" rtl="0" algn="l">
              <a:lnSpc>
                <a:spcPct val="115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Equitable access </a:t>
            </a:r>
            <a:endParaRPr sz="1600">
              <a:solidFill>
                <a:srgbClr val="595959"/>
              </a:solidFill>
              <a:latin typeface="Poppins"/>
              <a:ea typeface="Poppins"/>
              <a:cs typeface="Poppins"/>
              <a:sym typeface="Poppins"/>
            </a:endParaRPr>
          </a:p>
        </p:txBody>
      </p:sp>
      <p:sp>
        <p:nvSpPr>
          <p:cNvPr id="207" name="Google Shape;207;p31"/>
          <p:cNvSpPr/>
          <p:nvPr/>
        </p:nvSpPr>
        <p:spPr>
          <a:xfrm>
            <a:off x="4652777" y="2091466"/>
            <a:ext cx="2819100" cy="29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08" name="Google Shape;208;p31"/>
          <p:cNvPicPr preferRelativeResize="0"/>
          <p:nvPr/>
        </p:nvPicPr>
        <p:blipFill rotWithShape="1">
          <a:blip r:embed="rId4">
            <a:alphaModFix/>
          </a:blip>
          <a:srcRect b="0" l="0" r="0" t="0"/>
          <a:stretch/>
        </p:blipFill>
        <p:spPr>
          <a:xfrm>
            <a:off x="7725175" y="415125"/>
            <a:ext cx="1045904" cy="350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2"/>
          <p:cNvSpPr txBox="1"/>
          <p:nvPr>
            <p:ph idx="1" type="body"/>
          </p:nvPr>
        </p:nvSpPr>
        <p:spPr>
          <a:xfrm>
            <a:off x="565900" y="1111075"/>
            <a:ext cx="6413400" cy="2199300"/>
          </a:xfrm>
          <a:prstGeom prst="rect">
            <a:avLst/>
          </a:prstGeom>
        </p:spPr>
        <p:txBody>
          <a:bodyPr anchorCtr="0" anchor="t" bIns="91425" lIns="91425" spcFirstLastPara="1" rIns="91425" wrap="square" tIns="91425">
            <a:normAutofit fontScale="32500" lnSpcReduction="20000"/>
          </a:bodyPr>
          <a:lstStyle/>
          <a:p>
            <a:pPr indent="-329723" lvl="0" marL="457200" rtl="0" algn="l">
              <a:lnSpc>
                <a:spcPct val="115000"/>
              </a:lnSpc>
              <a:spcBef>
                <a:spcPts val="0"/>
              </a:spcBef>
              <a:spcAft>
                <a:spcPts val="0"/>
              </a:spcAft>
              <a:buClr>
                <a:srgbClr val="595959"/>
              </a:buClr>
              <a:buSzPct val="100000"/>
              <a:buFont typeface="Poppins"/>
              <a:buChar char="●"/>
            </a:pPr>
            <a:r>
              <a:rPr lang="en" sz="4900">
                <a:solidFill>
                  <a:srgbClr val="595959"/>
                </a:solidFill>
                <a:latin typeface="Poppins"/>
                <a:ea typeface="Poppins"/>
                <a:cs typeface="Poppins"/>
                <a:sym typeface="Poppins"/>
              </a:rPr>
              <a:t>Banned from greenways</a:t>
            </a:r>
            <a:br>
              <a:rPr lang="en" sz="4900">
                <a:solidFill>
                  <a:srgbClr val="595959"/>
                </a:solidFill>
                <a:latin typeface="Poppins"/>
                <a:ea typeface="Poppins"/>
                <a:cs typeface="Poppins"/>
                <a:sym typeface="Poppins"/>
              </a:rPr>
            </a:br>
            <a:endParaRPr sz="4900">
              <a:solidFill>
                <a:srgbClr val="595959"/>
              </a:solidFill>
              <a:latin typeface="Poppins"/>
              <a:ea typeface="Poppins"/>
              <a:cs typeface="Poppins"/>
              <a:sym typeface="Poppins"/>
            </a:endParaRPr>
          </a:p>
          <a:p>
            <a:pPr indent="-329723" lvl="0" marL="457200" rtl="0" algn="l">
              <a:lnSpc>
                <a:spcPct val="115000"/>
              </a:lnSpc>
              <a:spcBef>
                <a:spcPts val="0"/>
              </a:spcBef>
              <a:spcAft>
                <a:spcPts val="0"/>
              </a:spcAft>
              <a:buClr>
                <a:srgbClr val="595959"/>
              </a:buClr>
              <a:buSzPct val="100000"/>
              <a:buFont typeface="Poppins"/>
              <a:buChar char="●"/>
            </a:pPr>
            <a:r>
              <a:rPr lang="en" sz="4900">
                <a:solidFill>
                  <a:srgbClr val="595959"/>
                </a:solidFill>
                <a:latin typeface="Poppins"/>
                <a:ea typeface="Poppins"/>
                <a:cs typeface="Poppins"/>
                <a:sym typeface="Poppins"/>
              </a:rPr>
              <a:t>Banned from sidewalks </a:t>
            </a:r>
            <a:br>
              <a:rPr lang="en" sz="4900">
                <a:solidFill>
                  <a:srgbClr val="595959"/>
                </a:solidFill>
                <a:latin typeface="Poppins"/>
                <a:ea typeface="Poppins"/>
                <a:cs typeface="Poppins"/>
                <a:sym typeface="Poppins"/>
              </a:rPr>
            </a:br>
            <a:endParaRPr sz="4900">
              <a:solidFill>
                <a:srgbClr val="595959"/>
              </a:solidFill>
              <a:latin typeface="Poppins"/>
              <a:ea typeface="Poppins"/>
              <a:cs typeface="Poppins"/>
              <a:sym typeface="Poppins"/>
            </a:endParaRPr>
          </a:p>
          <a:p>
            <a:pPr indent="-329723" lvl="0" marL="457200" rtl="0" algn="l">
              <a:lnSpc>
                <a:spcPct val="115000"/>
              </a:lnSpc>
              <a:spcBef>
                <a:spcPts val="0"/>
              </a:spcBef>
              <a:spcAft>
                <a:spcPts val="0"/>
              </a:spcAft>
              <a:buClr>
                <a:srgbClr val="595959"/>
              </a:buClr>
              <a:buSzPct val="100000"/>
              <a:buFont typeface="Poppins"/>
              <a:buChar char="●"/>
            </a:pPr>
            <a:r>
              <a:rPr lang="en" sz="4900">
                <a:solidFill>
                  <a:srgbClr val="595959"/>
                </a:solidFill>
                <a:latin typeface="Poppins"/>
                <a:ea typeface="Poppins"/>
                <a:cs typeface="Poppins"/>
                <a:sym typeface="Poppins"/>
              </a:rPr>
              <a:t>Harsh restrictions on speed and operating hours</a:t>
            </a:r>
            <a:br>
              <a:rPr lang="en" sz="4900">
                <a:solidFill>
                  <a:srgbClr val="595959"/>
                </a:solidFill>
                <a:latin typeface="Poppins"/>
                <a:ea typeface="Poppins"/>
                <a:cs typeface="Poppins"/>
                <a:sym typeface="Poppins"/>
              </a:rPr>
            </a:br>
            <a:endParaRPr sz="4900">
              <a:solidFill>
                <a:srgbClr val="595959"/>
              </a:solidFill>
              <a:latin typeface="Poppins"/>
              <a:ea typeface="Poppins"/>
              <a:cs typeface="Poppins"/>
              <a:sym typeface="Poppins"/>
            </a:endParaRPr>
          </a:p>
          <a:p>
            <a:pPr indent="-329723" lvl="0" marL="457200" rtl="0" algn="l">
              <a:lnSpc>
                <a:spcPct val="115000"/>
              </a:lnSpc>
              <a:spcBef>
                <a:spcPts val="0"/>
              </a:spcBef>
              <a:spcAft>
                <a:spcPts val="0"/>
              </a:spcAft>
              <a:buClr>
                <a:srgbClr val="595959"/>
              </a:buClr>
              <a:buSzPct val="100000"/>
              <a:buFont typeface="Poppins"/>
              <a:buChar char="●"/>
            </a:pPr>
            <a:r>
              <a:rPr lang="en" sz="4900">
                <a:solidFill>
                  <a:srgbClr val="595959"/>
                </a:solidFill>
                <a:latin typeface="Poppins"/>
                <a:ea typeface="Poppins"/>
                <a:cs typeface="Poppins"/>
                <a:sym typeface="Poppins"/>
              </a:rPr>
              <a:t>Taxes (e.g., extra cost to ride in certain area)</a:t>
            </a:r>
            <a:endParaRPr sz="4900">
              <a:solidFill>
                <a:srgbClr val="595959"/>
              </a:solidFill>
              <a:latin typeface="Poppins"/>
              <a:ea typeface="Poppins"/>
              <a:cs typeface="Poppins"/>
              <a:sym typeface="Poppins"/>
            </a:endParaRPr>
          </a:p>
          <a:p>
            <a:pPr indent="0" lvl="0" marL="457200" rtl="0" algn="l">
              <a:spcBef>
                <a:spcPts val="1200"/>
              </a:spcBef>
              <a:spcAft>
                <a:spcPts val="1200"/>
              </a:spcAft>
              <a:buNone/>
            </a:pPr>
            <a:br>
              <a:rPr lang="en" sz="1600">
                <a:latin typeface="Poppins"/>
                <a:ea typeface="Poppins"/>
                <a:cs typeface="Poppins"/>
                <a:sym typeface="Poppins"/>
              </a:rPr>
            </a:br>
            <a:r>
              <a:rPr lang="en" sz="1600">
                <a:latin typeface="Poppins"/>
                <a:ea typeface="Poppins"/>
                <a:cs typeface="Poppins"/>
                <a:sym typeface="Poppins"/>
              </a:rPr>
              <a:t>	</a:t>
            </a:r>
            <a:endParaRPr sz="1600">
              <a:latin typeface="Poppins"/>
              <a:ea typeface="Poppins"/>
              <a:cs typeface="Poppins"/>
              <a:sym typeface="Poppins"/>
            </a:endParaRPr>
          </a:p>
        </p:txBody>
      </p:sp>
      <p:sp>
        <p:nvSpPr>
          <p:cNvPr id="214" name="Google Shape;214;p32"/>
          <p:cNvSpPr/>
          <p:nvPr/>
        </p:nvSpPr>
        <p:spPr>
          <a:xfrm>
            <a:off x="7581900" y="50"/>
            <a:ext cx="1562100" cy="51435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15" name="Google Shape;215;p32"/>
          <p:cNvPicPr preferRelativeResize="0"/>
          <p:nvPr/>
        </p:nvPicPr>
        <p:blipFill rotWithShape="1">
          <a:blip r:embed="rId3">
            <a:alphaModFix/>
          </a:blip>
          <a:srcRect b="0" l="0" r="0" t="0"/>
          <a:stretch/>
        </p:blipFill>
        <p:spPr>
          <a:xfrm>
            <a:off x="514350" y="3129300"/>
            <a:ext cx="356349" cy="246300"/>
          </a:xfrm>
          <a:prstGeom prst="rect">
            <a:avLst/>
          </a:prstGeom>
          <a:noFill/>
          <a:ln>
            <a:noFill/>
          </a:ln>
        </p:spPr>
      </p:pic>
      <p:sp>
        <p:nvSpPr>
          <p:cNvPr id="216" name="Google Shape;216;p32"/>
          <p:cNvSpPr txBox="1"/>
          <p:nvPr/>
        </p:nvSpPr>
        <p:spPr>
          <a:xfrm>
            <a:off x="1019525" y="3288625"/>
            <a:ext cx="6224400" cy="1095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1600">
                <a:solidFill>
                  <a:srgbClr val="FF6712"/>
                </a:solidFill>
                <a:latin typeface="Poppins Medium"/>
                <a:ea typeface="Poppins Medium"/>
                <a:cs typeface="Poppins Medium"/>
                <a:sym typeface="Poppins Medium"/>
              </a:rPr>
              <a:t>People really only saw scooters downtown and that’s where the problems happened... people were riding them and leaving them on the sidewalk…  a lot of people viewed them as “toys for tourists”</a:t>
            </a:r>
            <a:endParaRPr sz="1600"/>
          </a:p>
        </p:txBody>
      </p:sp>
      <p:sp>
        <p:nvSpPr>
          <p:cNvPr id="217" name="Google Shape;217;p32"/>
          <p:cNvSpPr txBox="1"/>
          <p:nvPr/>
        </p:nvSpPr>
        <p:spPr>
          <a:xfrm>
            <a:off x="3230825" y="4510825"/>
            <a:ext cx="4013100" cy="18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200">
                <a:latin typeface="Poppins"/>
                <a:ea typeface="Poppins"/>
                <a:cs typeface="Poppins"/>
                <a:sym typeface="Poppins"/>
              </a:rPr>
              <a:t>MDSS </a:t>
            </a:r>
            <a:r>
              <a:rPr b="1" i="0" lang="en" sz="1200" u="none" cap="none" strike="noStrike">
                <a:solidFill>
                  <a:srgbClr val="000000"/>
                </a:solidFill>
                <a:latin typeface="Poppins"/>
                <a:ea typeface="Poppins"/>
                <a:cs typeface="Poppins"/>
                <a:sym typeface="Poppins"/>
              </a:rPr>
              <a:t>AWARDEE RE: </a:t>
            </a:r>
            <a:r>
              <a:rPr b="1" lang="en" sz="1200">
                <a:latin typeface="Poppins"/>
                <a:ea typeface="Poppins"/>
                <a:cs typeface="Poppins"/>
                <a:sym typeface="Poppins"/>
              </a:rPr>
              <a:t>SCOOTERS</a:t>
            </a:r>
            <a:endParaRPr b="1" sz="1200"/>
          </a:p>
        </p:txBody>
      </p:sp>
      <p:pic>
        <p:nvPicPr>
          <p:cNvPr id="218" name="Google Shape;218;p32"/>
          <p:cNvPicPr preferRelativeResize="0"/>
          <p:nvPr/>
        </p:nvPicPr>
        <p:blipFill rotWithShape="1">
          <a:blip r:embed="rId4">
            <a:alphaModFix/>
          </a:blip>
          <a:srcRect b="0" l="0" r="0" t="0"/>
          <a:stretch/>
        </p:blipFill>
        <p:spPr>
          <a:xfrm>
            <a:off x="514350" y="514350"/>
            <a:ext cx="1045904" cy="350425"/>
          </a:xfrm>
          <a:prstGeom prst="rect">
            <a:avLst/>
          </a:prstGeom>
          <a:noFill/>
          <a:ln>
            <a:noFill/>
          </a:ln>
        </p:spPr>
      </p:pic>
      <p:sp>
        <p:nvSpPr>
          <p:cNvPr id="219" name="Google Shape;219;p32"/>
          <p:cNvSpPr txBox="1"/>
          <p:nvPr/>
        </p:nvSpPr>
        <p:spPr>
          <a:xfrm>
            <a:off x="4288132" y="626128"/>
            <a:ext cx="3076500" cy="461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 sz="3000">
                <a:solidFill>
                  <a:srgbClr val="FF6712"/>
                </a:solidFill>
                <a:latin typeface="IBM Plex Sans"/>
                <a:ea typeface="IBM Plex Sans"/>
                <a:cs typeface="IBM Plex Sans"/>
                <a:sym typeface="IBM Plex Sans"/>
              </a:rPr>
              <a:t>Restrictions</a:t>
            </a:r>
            <a:endParaRPr b="1" sz="3000">
              <a:solidFill>
                <a:srgbClr val="FF6712"/>
              </a:solidFill>
              <a:latin typeface="IBM Plex Sans"/>
              <a:ea typeface="IBM Plex Sans"/>
              <a:cs typeface="IBM Plex Sans"/>
              <a:sym typeface="IBM Plex Sans"/>
            </a:endParaRPr>
          </a:p>
        </p:txBody>
      </p:sp>
      <p:sp>
        <p:nvSpPr>
          <p:cNvPr id="220" name="Google Shape;220;p32"/>
          <p:cNvSpPr/>
          <p:nvPr/>
        </p:nvSpPr>
        <p:spPr>
          <a:xfrm>
            <a:off x="5109225" y="1087837"/>
            <a:ext cx="3076500" cy="29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33"/>
          <p:cNvPicPr preferRelativeResize="0"/>
          <p:nvPr/>
        </p:nvPicPr>
        <p:blipFill rotWithShape="1">
          <a:blip r:embed="rId3">
            <a:alphaModFix/>
          </a:blip>
          <a:srcRect b="0" l="19635" r="44631" t="0"/>
          <a:stretch/>
        </p:blipFill>
        <p:spPr>
          <a:xfrm>
            <a:off x="0" y="0"/>
            <a:ext cx="4086301" cy="5367508"/>
          </a:xfrm>
          <a:prstGeom prst="rect">
            <a:avLst/>
          </a:prstGeom>
          <a:noFill/>
          <a:ln>
            <a:noFill/>
          </a:ln>
        </p:spPr>
      </p:pic>
      <p:grpSp>
        <p:nvGrpSpPr>
          <p:cNvPr id="227" name="Google Shape;227;p33"/>
          <p:cNvGrpSpPr/>
          <p:nvPr/>
        </p:nvGrpSpPr>
        <p:grpSpPr>
          <a:xfrm>
            <a:off x="1348300" y="1661275"/>
            <a:ext cx="3568558" cy="910520"/>
            <a:chOff x="0" y="0"/>
            <a:chExt cx="8712300" cy="2197200"/>
          </a:xfrm>
        </p:grpSpPr>
        <p:sp>
          <p:nvSpPr>
            <p:cNvPr id="228" name="Google Shape;228;p33"/>
            <p:cNvSpPr/>
            <p:nvPr/>
          </p:nvSpPr>
          <p:spPr>
            <a:xfrm>
              <a:off x="0" y="0"/>
              <a:ext cx="8712300" cy="2197200"/>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9" name="Google Shape;229;p33"/>
            <p:cNvSpPr txBox="1"/>
            <p:nvPr/>
          </p:nvSpPr>
          <p:spPr>
            <a:xfrm>
              <a:off x="359574" y="516114"/>
              <a:ext cx="7510800" cy="111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 sz="3000">
                  <a:solidFill>
                    <a:srgbClr val="FFFFFF"/>
                  </a:solidFill>
                  <a:latin typeface="IBM Plex Sans"/>
                  <a:ea typeface="IBM Plex Sans"/>
                  <a:cs typeface="IBM Plex Sans"/>
                  <a:sym typeface="IBM Plex Sans"/>
                </a:rPr>
                <a:t>Big Mobility Data</a:t>
              </a:r>
              <a:endParaRPr b="1" sz="3000">
                <a:solidFill>
                  <a:srgbClr val="FFFFFF"/>
                </a:solidFill>
                <a:latin typeface="IBM Plex Sans"/>
                <a:ea typeface="IBM Plex Sans"/>
                <a:cs typeface="IBM Plex Sans"/>
                <a:sym typeface="IBM Plex Sans"/>
              </a:endParaRPr>
            </a:p>
          </p:txBody>
        </p:sp>
      </p:grpSp>
      <p:sp>
        <p:nvSpPr>
          <p:cNvPr id="230" name="Google Shape;230;p33"/>
          <p:cNvSpPr txBox="1"/>
          <p:nvPr/>
        </p:nvSpPr>
        <p:spPr>
          <a:xfrm>
            <a:off x="4994650" y="2299725"/>
            <a:ext cx="3327300" cy="1723800"/>
          </a:xfrm>
          <a:prstGeom prst="rect">
            <a:avLst/>
          </a:prstGeom>
          <a:noFill/>
          <a:ln>
            <a:noFill/>
          </a:ln>
        </p:spPr>
        <p:txBody>
          <a:bodyPr anchorCtr="0" anchor="t" bIns="0" lIns="0" spcFirstLastPara="1" rIns="0" wrap="square" tIns="0">
            <a:spAutoFit/>
          </a:bodyPr>
          <a:lstStyle/>
          <a:p>
            <a:pPr indent="-330200" lvl="0" marL="457200" rtl="0" algn="l">
              <a:lnSpc>
                <a:spcPct val="150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Quantification of</a:t>
            </a:r>
            <a:endParaRPr sz="1600">
              <a:solidFill>
                <a:srgbClr val="595959"/>
              </a:solidFill>
              <a:latin typeface="Poppins"/>
              <a:ea typeface="Poppins"/>
              <a:cs typeface="Poppins"/>
              <a:sym typeface="Poppins"/>
            </a:endParaRPr>
          </a:p>
          <a:p>
            <a:pPr indent="-330200" lvl="1" marL="914400" rtl="0" algn="l">
              <a:lnSpc>
                <a:spcPct val="150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Modeshare</a:t>
            </a:r>
            <a:endParaRPr sz="1600">
              <a:solidFill>
                <a:srgbClr val="595959"/>
              </a:solidFill>
              <a:latin typeface="Poppins"/>
              <a:ea typeface="Poppins"/>
              <a:cs typeface="Poppins"/>
              <a:sym typeface="Poppins"/>
            </a:endParaRPr>
          </a:p>
          <a:p>
            <a:pPr indent="-330200" lvl="1" marL="914400" rtl="0" algn="l">
              <a:lnSpc>
                <a:spcPct val="150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Speeds</a:t>
            </a:r>
            <a:endParaRPr sz="1600">
              <a:solidFill>
                <a:srgbClr val="595959"/>
              </a:solidFill>
              <a:latin typeface="Poppins"/>
              <a:ea typeface="Poppins"/>
              <a:cs typeface="Poppins"/>
              <a:sym typeface="Poppins"/>
            </a:endParaRPr>
          </a:p>
          <a:p>
            <a:pPr indent="-330200" lvl="1" marL="914400" rtl="0" algn="l">
              <a:lnSpc>
                <a:spcPct val="150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Volumes</a:t>
            </a:r>
            <a:endParaRPr sz="1600">
              <a:solidFill>
                <a:srgbClr val="595959"/>
              </a:solidFill>
              <a:latin typeface="Poppins"/>
              <a:ea typeface="Poppins"/>
              <a:cs typeface="Poppins"/>
              <a:sym typeface="Poppins"/>
            </a:endParaRPr>
          </a:p>
          <a:p>
            <a:pPr indent="-330200" lvl="1" marL="914400" rtl="0" algn="l">
              <a:lnSpc>
                <a:spcPct val="150000"/>
              </a:lnSpc>
              <a:spcBef>
                <a:spcPts val="0"/>
              </a:spcBef>
              <a:spcAft>
                <a:spcPts val="0"/>
              </a:spcAft>
              <a:buClr>
                <a:srgbClr val="595959"/>
              </a:buClr>
              <a:buSzPts val="1600"/>
              <a:buFont typeface="Poppins"/>
              <a:buChar char="○"/>
            </a:pPr>
            <a:r>
              <a:rPr lang="en" sz="1600">
                <a:solidFill>
                  <a:srgbClr val="595959"/>
                </a:solidFill>
                <a:latin typeface="Poppins"/>
                <a:ea typeface="Poppins"/>
                <a:cs typeface="Poppins"/>
                <a:sym typeface="Poppins"/>
              </a:rPr>
              <a:t>Routes</a:t>
            </a:r>
            <a:endParaRPr sz="1600">
              <a:solidFill>
                <a:srgbClr val="595959"/>
              </a:solidFill>
              <a:latin typeface="Poppins"/>
              <a:ea typeface="Poppins"/>
              <a:cs typeface="Poppins"/>
              <a:sym typeface="Poppins"/>
            </a:endParaRPr>
          </a:p>
        </p:txBody>
      </p:sp>
      <p:sp>
        <p:nvSpPr>
          <p:cNvPr id="231" name="Google Shape;231;p33"/>
          <p:cNvSpPr/>
          <p:nvPr/>
        </p:nvSpPr>
        <p:spPr>
          <a:xfrm>
            <a:off x="4652777" y="2091466"/>
            <a:ext cx="2819100" cy="29100"/>
          </a:xfrm>
          <a:prstGeom prst="rect">
            <a:avLst/>
          </a:pr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32" name="Google Shape;232;p33"/>
          <p:cNvPicPr preferRelativeResize="0"/>
          <p:nvPr/>
        </p:nvPicPr>
        <p:blipFill rotWithShape="1">
          <a:blip r:embed="rId4">
            <a:alphaModFix/>
          </a:blip>
          <a:srcRect b="0" l="0" r="0" t="0"/>
          <a:stretch/>
        </p:blipFill>
        <p:spPr>
          <a:xfrm>
            <a:off x="7725175" y="415125"/>
            <a:ext cx="1045904" cy="350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