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66" r:id="rId2"/>
    <p:sldId id="905" r:id="rId3"/>
    <p:sldId id="906" r:id="rId4"/>
    <p:sldId id="878" r:id="rId5"/>
    <p:sldId id="275" r:id="rId6"/>
    <p:sldId id="894" r:id="rId7"/>
    <p:sldId id="896" r:id="rId8"/>
    <p:sldId id="897" r:id="rId9"/>
    <p:sldId id="898" r:id="rId10"/>
    <p:sldId id="907" r:id="rId11"/>
    <p:sldId id="900" r:id="rId12"/>
    <p:sldId id="1580" r:id="rId13"/>
    <p:sldId id="901" r:id="rId14"/>
    <p:sldId id="902" r:id="rId15"/>
    <p:sldId id="903" r:id="rId16"/>
    <p:sldId id="904" r:id="rId17"/>
    <p:sldId id="895" r:id="rId18"/>
    <p:sldId id="857" r:id="rId19"/>
    <p:sldId id="838" r:id="rId20"/>
    <p:sldId id="425" r:id="rId21"/>
    <p:sldId id="908" r:id="rId22"/>
    <p:sldId id="912" r:id="rId23"/>
    <p:sldId id="909" r:id="rId24"/>
    <p:sldId id="1559" r:id="rId25"/>
    <p:sldId id="1585" r:id="rId26"/>
    <p:sldId id="911" r:id="rId27"/>
    <p:sldId id="1557" r:id="rId28"/>
    <p:sldId id="1562" r:id="rId29"/>
    <p:sldId id="1561" r:id="rId30"/>
    <p:sldId id="1574" r:id="rId31"/>
    <p:sldId id="1586" r:id="rId32"/>
    <p:sldId id="913" r:id="rId33"/>
    <p:sldId id="1563" r:id="rId34"/>
    <p:sldId id="1573" r:id="rId35"/>
    <p:sldId id="1564" r:id="rId36"/>
    <p:sldId id="1565" r:id="rId37"/>
    <p:sldId id="1566" r:id="rId38"/>
    <p:sldId id="1567" r:id="rId39"/>
    <p:sldId id="1568" r:id="rId40"/>
    <p:sldId id="1572" r:id="rId41"/>
    <p:sldId id="1587" r:id="rId42"/>
    <p:sldId id="914" r:id="rId43"/>
    <p:sldId id="1578" r:id="rId44"/>
    <p:sldId id="1579" r:id="rId45"/>
    <p:sldId id="1582" r:id="rId46"/>
    <p:sldId id="1575" r:id="rId47"/>
    <p:sldId id="877" r:id="rId48"/>
    <p:sldId id="892" r:id="rId49"/>
    <p:sldId id="1583" r:id="rId50"/>
    <p:sldId id="1584" r:id="rId51"/>
    <p:sldId id="843" r:id="rId5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elynn Schroede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04"/>
    <p:restoredTop sz="75294"/>
  </p:normalViewPr>
  <p:slideViewPr>
    <p:cSldViewPr snapToGrid="0" snapToObjects="1">
      <p:cViewPr>
        <p:scale>
          <a:sx n="73" d="100"/>
          <a:sy n="73" d="100"/>
        </p:scale>
        <p:origin x="3240" y="917"/>
      </p:cViewPr>
      <p:guideLst>
        <p:guide orient="horz" pos="1620"/>
        <p:guide pos="2880"/>
      </p:guideLst>
    </p:cSldViewPr>
  </p:slideViewPr>
  <p:notesTextViewPr>
    <p:cViewPr>
      <p:scale>
        <a:sx n="155" d="100"/>
        <a:sy n="15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2720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henao\Documents\SMART\Urban%20Science\TNC%20and%20Airports\2nd%20Report\Data2\DEN\DEN_4-10-1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0" i="0" u="none" strike="noStrike" kern="1200" spc="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en-US"/>
              <a:t>Distributions of Transactions per Mode at DEN airport</a:t>
            </a:r>
          </a:p>
        </c:rich>
      </c:tx>
      <c:layout>
        <c:manualLayout>
          <c:xMode val="edge"/>
          <c:yMode val="edge"/>
          <c:x val="0.18519663377487308"/>
          <c:y val="1.56602647951729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2816537522597335"/>
          <c:y val="0.18413411115839415"/>
          <c:w val="0.68041020767216531"/>
          <c:h val="0.66549925892170037"/>
        </c:manualLayout>
      </c:layout>
      <c:areaChart>
        <c:grouping val="stacked"/>
        <c:varyColors val="0"/>
        <c:ser>
          <c:idx val="4"/>
          <c:order val="0"/>
          <c:tx>
            <c:strRef>
              <c:f>'DEN Combine'!$AA$1</c:f>
              <c:strCache>
                <c:ptCount val="1"/>
                <c:pt idx="0">
                  <c:v>Transit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cat>
            <c:numRef>
              <c:f>'DEN Combine'!$U$56:$U$106</c:f>
              <c:numCache>
                <c:formatCode>mmm\-yy</c:formatCode>
                <c:ptCount val="51"/>
                <c:pt idx="0">
                  <c:v>41821</c:v>
                </c:pt>
                <c:pt idx="1">
                  <c:v>41852</c:v>
                </c:pt>
                <c:pt idx="2">
                  <c:v>41883</c:v>
                </c:pt>
                <c:pt idx="3">
                  <c:v>41913</c:v>
                </c:pt>
                <c:pt idx="4">
                  <c:v>41944</c:v>
                </c:pt>
                <c:pt idx="5">
                  <c:v>41974</c:v>
                </c:pt>
                <c:pt idx="6">
                  <c:v>42005</c:v>
                </c:pt>
                <c:pt idx="7">
                  <c:v>42036</c:v>
                </c:pt>
                <c:pt idx="8">
                  <c:v>42064</c:v>
                </c:pt>
                <c:pt idx="9">
                  <c:v>42095</c:v>
                </c:pt>
                <c:pt idx="10">
                  <c:v>42125</c:v>
                </c:pt>
                <c:pt idx="11">
                  <c:v>42156</c:v>
                </c:pt>
                <c:pt idx="12">
                  <c:v>42186</c:v>
                </c:pt>
                <c:pt idx="13">
                  <c:v>42217</c:v>
                </c:pt>
                <c:pt idx="14">
                  <c:v>42248</c:v>
                </c:pt>
                <c:pt idx="15">
                  <c:v>42278</c:v>
                </c:pt>
                <c:pt idx="16">
                  <c:v>42309</c:v>
                </c:pt>
                <c:pt idx="17">
                  <c:v>42339</c:v>
                </c:pt>
                <c:pt idx="18">
                  <c:v>42370</c:v>
                </c:pt>
                <c:pt idx="19">
                  <c:v>42401</c:v>
                </c:pt>
                <c:pt idx="20">
                  <c:v>42430</c:v>
                </c:pt>
                <c:pt idx="21">
                  <c:v>42461</c:v>
                </c:pt>
                <c:pt idx="22">
                  <c:v>42491</c:v>
                </c:pt>
                <c:pt idx="23">
                  <c:v>42522</c:v>
                </c:pt>
                <c:pt idx="24">
                  <c:v>42552</c:v>
                </c:pt>
                <c:pt idx="25">
                  <c:v>42583</c:v>
                </c:pt>
                <c:pt idx="26">
                  <c:v>42614</c:v>
                </c:pt>
                <c:pt idx="27">
                  <c:v>42644</c:v>
                </c:pt>
                <c:pt idx="28">
                  <c:v>42675</c:v>
                </c:pt>
                <c:pt idx="29">
                  <c:v>42705</c:v>
                </c:pt>
                <c:pt idx="30">
                  <c:v>42736</c:v>
                </c:pt>
                <c:pt idx="31">
                  <c:v>42767</c:v>
                </c:pt>
                <c:pt idx="32">
                  <c:v>42795</c:v>
                </c:pt>
                <c:pt idx="33">
                  <c:v>42826</c:v>
                </c:pt>
                <c:pt idx="34">
                  <c:v>42856</c:v>
                </c:pt>
                <c:pt idx="35">
                  <c:v>42887</c:v>
                </c:pt>
                <c:pt idx="36">
                  <c:v>42917</c:v>
                </c:pt>
                <c:pt idx="37">
                  <c:v>42948</c:v>
                </c:pt>
                <c:pt idx="38">
                  <c:v>42979</c:v>
                </c:pt>
                <c:pt idx="39">
                  <c:v>43009</c:v>
                </c:pt>
                <c:pt idx="40">
                  <c:v>43040</c:v>
                </c:pt>
                <c:pt idx="41">
                  <c:v>43070</c:v>
                </c:pt>
                <c:pt idx="42">
                  <c:v>43101</c:v>
                </c:pt>
                <c:pt idx="43">
                  <c:v>43132</c:v>
                </c:pt>
                <c:pt idx="44">
                  <c:v>43160</c:v>
                </c:pt>
                <c:pt idx="45">
                  <c:v>43191</c:v>
                </c:pt>
                <c:pt idx="46">
                  <c:v>43221</c:v>
                </c:pt>
                <c:pt idx="47">
                  <c:v>43252</c:v>
                </c:pt>
                <c:pt idx="48">
                  <c:v>43282</c:v>
                </c:pt>
                <c:pt idx="49">
                  <c:v>43313</c:v>
                </c:pt>
                <c:pt idx="50">
                  <c:v>43344</c:v>
                </c:pt>
              </c:numCache>
            </c:numRef>
          </c:cat>
          <c:val>
            <c:numRef>
              <c:f>'DEN Combine'!$AA$56:$AA$106</c:f>
              <c:numCache>
                <c:formatCode>General</c:formatCode>
                <c:ptCount val="51"/>
                <c:pt idx="0">
                  <c:v>0.20229414710777383</c:v>
                </c:pt>
                <c:pt idx="1">
                  <c:v>0.20076643995220042</c:v>
                </c:pt>
                <c:pt idx="2">
                  <c:v>0.19887811283222423</c:v>
                </c:pt>
                <c:pt idx="3">
                  <c:v>0.19677818534689479</c:v>
                </c:pt>
                <c:pt idx="4">
                  <c:v>0.19535475962134263</c:v>
                </c:pt>
                <c:pt idx="5">
                  <c:v>0.19434544769795978</c:v>
                </c:pt>
                <c:pt idx="6">
                  <c:v>0.19355974701714296</c:v>
                </c:pt>
                <c:pt idx="7">
                  <c:v>0.19247266479249275</c:v>
                </c:pt>
                <c:pt idx="8">
                  <c:v>0.19092597459209734</c:v>
                </c:pt>
                <c:pt idx="9">
                  <c:v>0.18868069205924165</c:v>
                </c:pt>
                <c:pt idx="10">
                  <c:v>0.1881386509418185</c:v>
                </c:pt>
                <c:pt idx="11">
                  <c:v>0.18797184808404935</c:v>
                </c:pt>
                <c:pt idx="12">
                  <c:v>0.18789605197905362</c:v>
                </c:pt>
                <c:pt idx="13">
                  <c:v>0.18804767061316058</c:v>
                </c:pt>
                <c:pt idx="14">
                  <c:v>0.18779665047353597</c:v>
                </c:pt>
                <c:pt idx="15">
                  <c:v>0.18750789414275831</c:v>
                </c:pt>
                <c:pt idx="16">
                  <c:v>0.18672876317154632</c:v>
                </c:pt>
                <c:pt idx="17">
                  <c:v>0.18669033923984174</c:v>
                </c:pt>
                <c:pt idx="18">
                  <c:v>0.18742173703508175</c:v>
                </c:pt>
                <c:pt idx="19">
                  <c:v>0.18797023150758102</c:v>
                </c:pt>
                <c:pt idx="20">
                  <c:v>0.18985846291028216</c:v>
                </c:pt>
                <c:pt idx="21">
                  <c:v>0.19171624306445245</c:v>
                </c:pt>
                <c:pt idx="22">
                  <c:v>0.19105652216062327</c:v>
                </c:pt>
                <c:pt idx="23">
                  <c:v>0.19007122268947588</c:v>
                </c:pt>
                <c:pt idx="24">
                  <c:v>0.18910039902076139</c:v>
                </c:pt>
                <c:pt idx="25">
                  <c:v>0.18760888405697101</c:v>
                </c:pt>
                <c:pt idx="26">
                  <c:v>0.18604308320394258</c:v>
                </c:pt>
                <c:pt idx="27">
                  <c:v>0.18454493414796419</c:v>
                </c:pt>
                <c:pt idx="28">
                  <c:v>0.18336750791914797</c:v>
                </c:pt>
                <c:pt idx="29">
                  <c:v>0.18225317422115322</c:v>
                </c:pt>
                <c:pt idx="30">
                  <c:v>0.18115889499789509</c:v>
                </c:pt>
                <c:pt idx="31">
                  <c:v>0.18042459941771796</c:v>
                </c:pt>
                <c:pt idx="32">
                  <c:v>0.17835748545382085</c:v>
                </c:pt>
                <c:pt idx="33">
                  <c:v>0.17668821540837021</c:v>
                </c:pt>
                <c:pt idx="34">
                  <c:v>0.17701558714157586</c:v>
                </c:pt>
                <c:pt idx="35">
                  <c:v>0.17735802433085898</c:v>
                </c:pt>
                <c:pt idx="36">
                  <c:v>0.17776933018964439</c:v>
                </c:pt>
                <c:pt idx="37">
                  <c:v>0.17739872709428117</c:v>
                </c:pt>
                <c:pt idx="38">
                  <c:v>0.1778870086255607</c:v>
                </c:pt>
                <c:pt idx="39">
                  <c:v>0.17813559648287391</c:v>
                </c:pt>
                <c:pt idx="40">
                  <c:v>0.17811004101523822</c:v>
                </c:pt>
                <c:pt idx="41">
                  <c:v>0.17799760496495909</c:v>
                </c:pt>
                <c:pt idx="42">
                  <c:v>0.1779026357466342</c:v>
                </c:pt>
                <c:pt idx="43">
                  <c:v>0.17803077014491553</c:v>
                </c:pt>
                <c:pt idx="44">
                  <c:v>0.17811580778613814</c:v>
                </c:pt>
                <c:pt idx="45">
                  <c:v>0.17819899380342666</c:v>
                </c:pt>
                <c:pt idx="46">
                  <c:v>0.17815362310955307</c:v>
                </c:pt>
                <c:pt idx="47">
                  <c:v>0.17781988842213342</c:v>
                </c:pt>
                <c:pt idx="48">
                  <c:v>0.17718728304391745</c:v>
                </c:pt>
                <c:pt idx="49">
                  <c:v>0.17645733775947964</c:v>
                </c:pt>
                <c:pt idx="50">
                  <c:v>0.1757585312032004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4B-4760-8541-86E65797884D}"/>
            </c:ext>
          </c:extLst>
        </c:ser>
        <c:ser>
          <c:idx val="0"/>
          <c:order val="1"/>
          <c:tx>
            <c:strRef>
              <c:f>'DEN Combine'!$V$1</c:f>
              <c:strCache>
                <c:ptCount val="1"/>
                <c:pt idx="0">
                  <c:v>Parking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cat>
            <c:numRef>
              <c:f>'DEN Combine'!$U$56:$U$106</c:f>
              <c:numCache>
                <c:formatCode>mmm\-yy</c:formatCode>
                <c:ptCount val="51"/>
                <c:pt idx="0">
                  <c:v>41821</c:v>
                </c:pt>
                <c:pt idx="1">
                  <c:v>41852</c:v>
                </c:pt>
                <c:pt idx="2">
                  <c:v>41883</c:v>
                </c:pt>
                <c:pt idx="3">
                  <c:v>41913</c:v>
                </c:pt>
                <c:pt idx="4">
                  <c:v>41944</c:v>
                </c:pt>
                <c:pt idx="5">
                  <c:v>41974</c:v>
                </c:pt>
                <c:pt idx="6">
                  <c:v>42005</c:v>
                </c:pt>
                <c:pt idx="7">
                  <c:v>42036</c:v>
                </c:pt>
                <c:pt idx="8">
                  <c:v>42064</c:v>
                </c:pt>
                <c:pt idx="9">
                  <c:v>42095</c:v>
                </c:pt>
                <c:pt idx="10">
                  <c:v>42125</c:v>
                </c:pt>
                <c:pt idx="11">
                  <c:v>42156</c:v>
                </c:pt>
                <c:pt idx="12">
                  <c:v>42186</c:v>
                </c:pt>
                <c:pt idx="13">
                  <c:v>42217</c:v>
                </c:pt>
                <c:pt idx="14">
                  <c:v>42248</c:v>
                </c:pt>
                <c:pt idx="15">
                  <c:v>42278</c:v>
                </c:pt>
                <c:pt idx="16">
                  <c:v>42309</c:v>
                </c:pt>
                <c:pt idx="17">
                  <c:v>42339</c:v>
                </c:pt>
                <c:pt idx="18">
                  <c:v>42370</c:v>
                </c:pt>
                <c:pt idx="19">
                  <c:v>42401</c:v>
                </c:pt>
                <c:pt idx="20">
                  <c:v>42430</c:v>
                </c:pt>
                <c:pt idx="21">
                  <c:v>42461</c:v>
                </c:pt>
                <c:pt idx="22">
                  <c:v>42491</c:v>
                </c:pt>
                <c:pt idx="23">
                  <c:v>42522</c:v>
                </c:pt>
                <c:pt idx="24">
                  <c:v>42552</c:v>
                </c:pt>
                <c:pt idx="25">
                  <c:v>42583</c:v>
                </c:pt>
                <c:pt idx="26">
                  <c:v>42614</c:v>
                </c:pt>
                <c:pt idx="27">
                  <c:v>42644</c:v>
                </c:pt>
                <c:pt idx="28">
                  <c:v>42675</c:v>
                </c:pt>
                <c:pt idx="29">
                  <c:v>42705</c:v>
                </c:pt>
                <c:pt idx="30">
                  <c:v>42736</c:v>
                </c:pt>
                <c:pt idx="31">
                  <c:v>42767</c:v>
                </c:pt>
                <c:pt idx="32">
                  <c:v>42795</c:v>
                </c:pt>
                <c:pt idx="33">
                  <c:v>42826</c:v>
                </c:pt>
                <c:pt idx="34">
                  <c:v>42856</c:v>
                </c:pt>
                <c:pt idx="35">
                  <c:v>42887</c:v>
                </c:pt>
                <c:pt idx="36">
                  <c:v>42917</c:v>
                </c:pt>
                <c:pt idx="37">
                  <c:v>42948</c:v>
                </c:pt>
                <c:pt idx="38">
                  <c:v>42979</c:v>
                </c:pt>
                <c:pt idx="39">
                  <c:v>43009</c:v>
                </c:pt>
                <c:pt idx="40">
                  <c:v>43040</c:v>
                </c:pt>
                <c:pt idx="41">
                  <c:v>43070</c:v>
                </c:pt>
                <c:pt idx="42">
                  <c:v>43101</c:v>
                </c:pt>
                <c:pt idx="43">
                  <c:v>43132</c:v>
                </c:pt>
                <c:pt idx="44">
                  <c:v>43160</c:v>
                </c:pt>
                <c:pt idx="45">
                  <c:v>43191</c:v>
                </c:pt>
                <c:pt idx="46">
                  <c:v>43221</c:v>
                </c:pt>
                <c:pt idx="47">
                  <c:v>43252</c:v>
                </c:pt>
                <c:pt idx="48">
                  <c:v>43282</c:v>
                </c:pt>
                <c:pt idx="49">
                  <c:v>43313</c:v>
                </c:pt>
                <c:pt idx="50">
                  <c:v>43344</c:v>
                </c:pt>
              </c:numCache>
            </c:numRef>
          </c:cat>
          <c:val>
            <c:numRef>
              <c:f>'DEN Combine'!$V$56:$V$106</c:f>
              <c:numCache>
                <c:formatCode>General</c:formatCode>
                <c:ptCount val="51"/>
                <c:pt idx="0">
                  <c:v>0.1416316315259403</c:v>
                </c:pt>
                <c:pt idx="1">
                  <c:v>0.14099749450494237</c:v>
                </c:pt>
                <c:pt idx="2">
                  <c:v>0.14063066558407947</c:v>
                </c:pt>
                <c:pt idx="3">
                  <c:v>0.14029477728101505</c:v>
                </c:pt>
                <c:pt idx="4">
                  <c:v>0.14025031449958128</c:v>
                </c:pt>
                <c:pt idx="5">
                  <c:v>0.14007500017087809</c:v>
                </c:pt>
                <c:pt idx="6">
                  <c:v>0.14017382614310564</c:v>
                </c:pt>
                <c:pt idx="7">
                  <c:v>0.14002399365216037</c:v>
                </c:pt>
                <c:pt idx="8">
                  <c:v>0.13985645923791346</c:v>
                </c:pt>
                <c:pt idx="9">
                  <c:v>0.13949032679012754</c:v>
                </c:pt>
                <c:pt idx="10">
                  <c:v>0.13880613231099706</c:v>
                </c:pt>
                <c:pt idx="11">
                  <c:v>0.13828914155735028</c:v>
                </c:pt>
                <c:pt idx="12">
                  <c:v>0.13783342352159506</c:v>
                </c:pt>
                <c:pt idx="13">
                  <c:v>0.13735746035852148</c:v>
                </c:pt>
                <c:pt idx="14">
                  <c:v>0.13669832692026435</c:v>
                </c:pt>
                <c:pt idx="15">
                  <c:v>0.13608706724776637</c:v>
                </c:pt>
                <c:pt idx="16">
                  <c:v>0.13532069655705653</c:v>
                </c:pt>
                <c:pt idx="17">
                  <c:v>0.13484604990248747</c:v>
                </c:pt>
                <c:pt idx="18">
                  <c:v>0.13439221266088458</c:v>
                </c:pt>
                <c:pt idx="19">
                  <c:v>0.13393578811453177</c:v>
                </c:pt>
                <c:pt idx="20">
                  <c:v>0.1341196196772988</c:v>
                </c:pt>
                <c:pt idx="21">
                  <c:v>0.13414373515965605</c:v>
                </c:pt>
                <c:pt idx="22">
                  <c:v>0.13362889665210656</c:v>
                </c:pt>
                <c:pt idx="23">
                  <c:v>0.13293369934992311</c:v>
                </c:pt>
                <c:pt idx="24">
                  <c:v>0.13210539034959681</c:v>
                </c:pt>
                <c:pt idx="25">
                  <c:v>0.13143690449270812</c:v>
                </c:pt>
                <c:pt idx="26">
                  <c:v>0.13089607271168324</c:v>
                </c:pt>
                <c:pt idx="27">
                  <c:v>0.13022406083257804</c:v>
                </c:pt>
                <c:pt idx="28">
                  <c:v>0.1295644747189533</c:v>
                </c:pt>
                <c:pt idx="29">
                  <c:v>0.12894590533055655</c:v>
                </c:pt>
                <c:pt idx="30">
                  <c:v>0.12807490203435781</c:v>
                </c:pt>
                <c:pt idx="31">
                  <c:v>0.12736155314820424</c:v>
                </c:pt>
                <c:pt idx="32">
                  <c:v>0.12601521979821542</c:v>
                </c:pt>
                <c:pt idx="33">
                  <c:v>0.12499749886750046</c:v>
                </c:pt>
                <c:pt idx="34">
                  <c:v>0.12442639579152497</c:v>
                </c:pt>
                <c:pt idx="35">
                  <c:v>0.12389982308626166</c:v>
                </c:pt>
                <c:pt idx="36">
                  <c:v>0.12320646595297842</c:v>
                </c:pt>
                <c:pt idx="37">
                  <c:v>0.12249067497650869</c:v>
                </c:pt>
                <c:pt idx="38">
                  <c:v>0.1218555184162422</c:v>
                </c:pt>
                <c:pt idx="39">
                  <c:v>0.12134282362551595</c:v>
                </c:pt>
                <c:pt idx="40">
                  <c:v>0.12090930942164255</c:v>
                </c:pt>
                <c:pt idx="41">
                  <c:v>0.12041459751088614</c:v>
                </c:pt>
                <c:pt idx="42">
                  <c:v>0.12001440572536957</c:v>
                </c:pt>
                <c:pt idx="43">
                  <c:v>0.11977930460497907</c:v>
                </c:pt>
                <c:pt idx="44">
                  <c:v>0.11946388250108296</c:v>
                </c:pt>
                <c:pt idx="45">
                  <c:v>0.11898826506202909</c:v>
                </c:pt>
                <c:pt idx="46">
                  <c:v>0.11836522761514799</c:v>
                </c:pt>
                <c:pt idx="47">
                  <c:v>0.11749966348895401</c:v>
                </c:pt>
                <c:pt idx="48">
                  <c:v>0.11656385453092113</c:v>
                </c:pt>
                <c:pt idx="49">
                  <c:v>0.11575359290097152</c:v>
                </c:pt>
                <c:pt idx="50">
                  <c:v>0.11511746601795676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4B-4760-8541-86E65797884D}"/>
            </c:ext>
          </c:extLst>
        </c:ser>
        <c:ser>
          <c:idx val="3"/>
          <c:order val="2"/>
          <c:tx>
            <c:strRef>
              <c:f>'DEN Combine'!$Z$1</c:f>
              <c:strCache>
                <c:ptCount val="1"/>
                <c:pt idx="0">
                  <c:v>Car Rental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cat>
            <c:numRef>
              <c:f>'DEN Combine'!$U$56:$U$106</c:f>
              <c:numCache>
                <c:formatCode>mmm\-yy</c:formatCode>
                <c:ptCount val="51"/>
                <c:pt idx="0">
                  <c:v>41821</c:v>
                </c:pt>
                <c:pt idx="1">
                  <c:v>41852</c:v>
                </c:pt>
                <c:pt idx="2">
                  <c:v>41883</c:v>
                </c:pt>
                <c:pt idx="3">
                  <c:v>41913</c:v>
                </c:pt>
                <c:pt idx="4">
                  <c:v>41944</c:v>
                </c:pt>
                <c:pt idx="5">
                  <c:v>41974</c:v>
                </c:pt>
                <c:pt idx="6">
                  <c:v>42005</c:v>
                </c:pt>
                <c:pt idx="7">
                  <c:v>42036</c:v>
                </c:pt>
                <c:pt idx="8">
                  <c:v>42064</c:v>
                </c:pt>
                <c:pt idx="9">
                  <c:v>42095</c:v>
                </c:pt>
                <c:pt idx="10">
                  <c:v>42125</c:v>
                </c:pt>
                <c:pt idx="11">
                  <c:v>42156</c:v>
                </c:pt>
                <c:pt idx="12">
                  <c:v>42186</c:v>
                </c:pt>
                <c:pt idx="13">
                  <c:v>42217</c:v>
                </c:pt>
                <c:pt idx="14">
                  <c:v>42248</c:v>
                </c:pt>
                <c:pt idx="15">
                  <c:v>42278</c:v>
                </c:pt>
                <c:pt idx="16">
                  <c:v>42309</c:v>
                </c:pt>
                <c:pt idx="17">
                  <c:v>42339</c:v>
                </c:pt>
                <c:pt idx="18">
                  <c:v>42370</c:v>
                </c:pt>
                <c:pt idx="19">
                  <c:v>42401</c:v>
                </c:pt>
                <c:pt idx="20">
                  <c:v>42430</c:v>
                </c:pt>
                <c:pt idx="21">
                  <c:v>42461</c:v>
                </c:pt>
                <c:pt idx="22">
                  <c:v>42491</c:v>
                </c:pt>
                <c:pt idx="23">
                  <c:v>42522</c:v>
                </c:pt>
                <c:pt idx="24">
                  <c:v>42552</c:v>
                </c:pt>
                <c:pt idx="25">
                  <c:v>42583</c:v>
                </c:pt>
                <c:pt idx="26">
                  <c:v>42614</c:v>
                </c:pt>
                <c:pt idx="27">
                  <c:v>42644</c:v>
                </c:pt>
                <c:pt idx="28">
                  <c:v>42675</c:v>
                </c:pt>
                <c:pt idx="29">
                  <c:v>42705</c:v>
                </c:pt>
                <c:pt idx="30">
                  <c:v>42736</c:v>
                </c:pt>
                <c:pt idx="31">
                  <c:v>42767</c:v>
                </c:pt>
                <c:pt idx="32">
                  <c:v>42795</c:v>
                </c:pt>
                <c:pt idx="33">
                  <c:v>42826</c:v>
                </c:pt>
                <c:pt idx="34">
                  <c:v>42856</c:v>
                </c:pt>
                <c:pt idx="35">
                  <c:v>42887</c:v>
                </c:pt>
                <c:pt idx="36">
                  <c:v>42917</c:v>
                </c:pt>
                <c:pt idx="37">
                  <c:v>42948</c:v>
                </c:pt>
                <c:pt idx="38">
                  <c:v>42979</c:v>
                </c:pt>
                <c:pt idx="39">
                  <c:v>43009</c:v>
                </c:pt>
                <c:pt idx="40">
                  <c:v>43040</c:v>
                </c:pt>
                <c:pt idx="41">
                  <c:v>43070</c:v>
                </c:pt>
                <c:pt idx="42">
                  <c:v>43101</c:v>
                </c:pt>
                <c:pt idx="43">
                  <c:v>43132</c:v>
                </c:pt>
                <c:pt idx="44">
                  <c:v>43160</c:v>
                </c:pt>
                <c:pt idx="45">
                  <c:v>43191</c:v>
                </c:pt>
                <c:pt idx="46">
                  <c:v>43221</c:v>
                </c:pt>
                <c:pt idx="47">
                  <c:v>43252</c:v>
                </c:pt>
                <c:pt idx="48">
                  <c:v>43282</c:v>
                </c:pt>
                <c:pt idx="49">
                  <c:v>43313</c:v>
                </c:pt>
                <c:pt idx="50">
                  <c:v>43344</c:v>
                </c:pt>
              </c:numCache>
            </c:numRef>
          </c:cat>
          <c:val>
            <c:numRef>
              <c:f>'DEN Combine'!$Z$56:$Z$106</c:f>
              <c:numCache>
                <c:formatCode>General</c:formatCode>
                <c:ptCount val="51"/>
                <c:pt idx="0">
                  <c:v>6.7513971430511924E-2</c:v>
                </c:pt>
                <c:pt idx="1">
                  <c:v>6.8775509744611177E-2</c:v>
                </c:pt>
                <c:pt idx="2">
                  <c:v>6.9907240479241267E-2</c:v>
                </c:pt>
                <c:pt idx="3">
                  <c:v>7.08894868528194E-2</c:v>
                </c:pt>
                <c:pt idx="4">
                  <c:v>7.1662354716335835E-2</c:v>
                </c:pt>
                <c:pt idx="5">
                  <c:v>7.2007939800916437E-2</c:v>
                </c:pt>
                <c:pt idx="6">
                  <c:v>7.2558372108517663E-2</c:v>
                </c:pt>
                <c:pt idx="7">
                  <c:v>7.2728505641141888E-2</c:v>
                </c:pt>
                <c:pt idx="8">
                  <c:v>7.2458384805990858E-2</c:v>
                </c:pt>
                <c:pt idx="9">
                  <c:v>7.2534262236025951E-2</c:v>
                </c:pt>
                <c:pt idx="10">
                  <c:v>7.246778213470334E-2</c:v>
                </c:pt>
                <c:pt idx="11">
                  <c:v>7.2355620177820087E-2</c:v>
                </c:pt>
                <c:pt idx="12">
                  <c:v>7.2080214438655407E-2</c:v>
                </c:pt>
                <c:pt idx="13">
                  <c:v>7.1687714115211285E-2</c:v>
                </c:pt>
                <c:pt idx="14">
                  <c:v>7.0782686949131299E-2</c:v>
                </c:pt>
                <c:pt idx="15">
                  <c:v>7.0126605048613774E-2</c:v>
                </c:pt>
                <c:pt idx="16">
                  <c:v>6.9584598600275285E-2</c:v>
                </c:pt>
                <c:pt idx="17">
                  <c:v>6.921064763507466E-2</c:v>
                </c:pt>
                <c:pt idx="18">
                  <c:v>6.9101882608938334E-2</c:v>
                </c:pt>
                <c:pt idx="19">
                  <c:v>6.9121531211572565E-2</c:v>
                </c:pt>
                <c:pt idx="20">
                  <c:v>6.9221974306959227E-2</c:v>
                </c:pt>
                <c:pt idx="21">
                  <c:v>6.9436891399417458E-2</c:v>
                </c:pt>
                <c:pt idx="22">
                  <c:v>6.9430042973383746E-2</c:v>
                </c:pt>
                <c:pt idx="23">
                  <c:v>6.9574896840108327E-2</c:v>
                </c:pt>
                <c:pt idx="24">
                  <c:v>6.8754665287600936E-2</c:v>
                </c:pt>
                <c:pt idx="25">
                  <c:v>6.7860604367566205E-2</c:v>
                </c:pt>
                <c:pt idx="26">
                  <c:v>6.7380856683417131E-2</c:v>
                </c:pt>
                <c:pt idx="27">
                  <c:v>6.6689278091052115E-2</c:v>
                </c:pt>
                <c:pt idx="28">
                  <c:v>6.5870949165835885E-2</c:v>
                </c:pt>
                <c:pt idx="29">
                  <c:v>6.5215651544323225E-2</c:v>
                </c:pt>
                <c:pt idx="30">
                  <c:v>6.5035569372759491E-2</c:v>
                </c:pt>
                <c:pt idx="31">
                  <c:v>6.4471810766112456E-2</c:v>
                </c:pt>
                <c:pt idx="32">
                  <c:v>6.3774711951838592E-2</c:v>
                </c:pt>
                <c:pt idx="33">
                  <c:v>6.3013782475898644E-2</c:v>
                </c:pt>
                <c:pt idx="34">
                  <c:v>6.2825676786424006E-2</c:v>
                </c:pt>
                <c:pt idx="35">
                  <c:v>6.2862431814587533E-2</c:v>
                </c:pt>
                <c:pt idx="36">
                  <c:v>6.299838020703484E-2</c:v>
                </c:pt>
                <c:pt idx="37">
                  <c:v>6.3242939711034438E-2</c:v>
                </c:pt>
                <c:pt idx="38">
                  <c:v>6.3393588656076499E-2</c:v>
                </c:pt>
                <c:pt idx="39">
                  <c:v>6.3353754558096109E-2</c:v>
                </c:pt>
                <c:pt idx="40">
                  <c:v>6.3468719836517362E-2</c:v>
                </c:pt>
                <c:pt idx="41">
                  <c:v>6.3380868350535455E-2</c:v>
                </c:pt>
                <c:pt idx="42">
                  <c:v>6.3136225287336478E-2</c:v>
                </c:pt>
                <c:pt idx="43">
                  <c:v>6.3084779166586488E-2</c:v>
                </c:pt>
                <c:pt idx="44">
                  <c:v>6.3088158587694829E-2</c:v>
                </c:pt>
                <c:pt idx="45">
                  <c:v>6.3300717211256519E-2</c:v>
                </c:pt>
                <c:pt idx="46">
                  <c:v>6.3212451691294622E-2</c:v>
                </c:pt>
                <c:pt idx="47">
                  <c:v>6.3258375826093921E-2</c:v>
                </c:pt>
                <c:pt idx="48">
                  <c:v>6.3718728903058047E-2</c:v>
                </c:pt>
                <c:pt idx="49">
                  <c:v>6.3447773229326404E-2</c:v>
                </c:pt>
                <c:pt idx="50">
                  <c:v>6.3321018376097854E-2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74B-4760-8541-86E65797884D}"/>
            </c:ext>
          </c:extLst>
        </c:ser>
        <c:ser>
          <c:idx val="2"/>
          <c:order val="3"/>
          <c:tx>
            <c:strRef>
              <c:f>'DEN Combine'!$Y$1</c:f>
              <c:strCache>
                <c:ptCount val="1"/>
                <c:pt idx="0">
                  <c:v>Taxi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cat>
            <c:numRef>
              <c:f>'DEN Combine'!$U$56:$U$106</c:f>
              <c:numCache>
                <c:formatCode>mmm\-yy</c:formatCode>
                <c:ptCount val="51"/>
                <c:pt idx="0">
                  <c:v>41821</c:v>
                </c:pt>
                <c:pt idx="1">
                  <c:v>41852</c:v>
                </c:pt>
                <c:pt idx="2">
                  <c:v>41883</c:v>
                </c:pt>
                <c:pt idx="3">
                  <c:v>41913</c:v>
                </c:pt>
                <c:pt idx="4">
                  <c:v>41944</c:v>
                </c:pt>
                <c:pt idx="5">
                  <c:v>41974</c:v>
                </c:pt>
                <c:pt idx="6">
                  <c:v>42005</c:v>
                </c:pt>
                <c:pt idx="7">
                  <c:v>42036</c:v>
                </c:pt>
                <c:pt idx="8">
                  <c:v>42064</c:v>
                </c:pt>
                <c:pt idx="9">
                  <c:v>42095</c:v>
                </c:pt>
                <c:pt idx="10">
                  <c:v>42125</c:v>
                </c:pt>
                <c:pt idx="11">
                  <c:v>42156</c:v>
                </c:pt>
                <c:pt idx="12">
                  <c:v>42186</c:v>
                </c:pt>
                <c:pt idx="13">
                  <c:v>42217</c:v>
                </c:pt>
                <c:pt idx="14">
                  <c:v>42248</c:v>
                </c:pt>
                <c:pt idx="15">
                  <c:v>42278</c:v>
                </c:pt>
                <c:pt idx="16">
                  <c:v>42309</c:v>
                </c:pt>
                <c:pt idx="17">
                  <c:v>42339</c:v>
                </c:pt>
                <c:pt idx="18">
                  <c:v>42370</c:v>
                </c:pt>
                <c:pt idx="19">
                  <c:v>42401</c:v>
                </c:pt>
                <c:pt idx="20">
                  <c:v>42430</c:v>
                </c:pt>
                <c:pt idx="21">
                  <c:v>42461</c:v>
                </c:pt>
                <c:pt idx="22">
                  <c:v>42491</c:v>
                </c:pt>
                <c:pt idx="23">
                  <c:v>42522</c:v>
                </c:pt>
                <c:pt idx="24">
                  <c:v>42552</c:v>
                </c:pt>
                <c:pt idx="25">
                  <c:v>42583</c:v>
                </c:pt>
                <c:pt idx="26">
                  <c:v>42614</c:v>
                </c:pt>
                <c:pt idx="27">
                  <c:v>42644</c:v>
                </c:pt>
                <c:pt idx="28">
                  <c:v>42675</c:v>
                </c:pt>
                <c:pt idx="29">
                  <c:v>42705</c:v>
                </c:pt>
                <c:pt idx="30">
                  <c:v>42736</c:v>
                </c:pt>
                <c:pt idx="31">
                  <c:v>42767</c:v>
                </c:pt>
                <c:pt idx="32">
                  <c:v>42795</c:v>
                </c:pt>
                <c:pt idx="33">
                  <c:v>42826</c:v>
                </c:pt>
                <c:pt idx="34">
                  <c:v>42856</c:v>
                </c:pt>
                <c:pt idx="35">
                  <c:v>42887</c:v>
                </c:pt>
                <c:pt idx="36">
                  <c:v>42917</c:v>
                </c:pt>
                <c:pt idx="37">
                  <c:v>42948</c:v>
                </c:pt>
                <c:pt idx="38">
                  <c:v>42979</c:v>
                </c:pt>
                <c:pt idx="39">
                  <c:v>43009</c:v>
                </c:pt>
                <c:pt idx="40">
                  <c:v>43040</c:v>
                </c:pt>
                <c:pt idx="41">
                  <c:v>43070</c:v>
                </c:pt>
                <c:pt idx="42">
                  <c:v>43101</c:v>
                </c:pt>
                <c:pt idx="43">
                  <c:v>43132</c:v>
                </c:pt>
                <c:pt idx="44">
                  <c:v>43160</c:v>
                </c:pt>
                <c:pt idx="45">
                  <c:v>43191</c:v>
                </c:pt>
                <c:pt idx="46">
                  <c:v>43221</c:v>
                </c:pt>
                <c:pt idx="47">
                  <c:v>43252</c:v>
                </c:pt>
                <c:pt idx="48">
                  <c:v>43282</c:v>
                </c:pt>
                <c:pt idx="49">
                  <c:v>43313</c:v>
                </c:pt>
                <c:pt idx="50">
                  <c:v>43344</c:v>
                </c:pt>
              </c:numCache>
            </c:numRef>
          </c:cat>
          <c:val>
            <c:numRef>
              <c:f>'DEN Combine'!$Y$56:$Y$106</c:f>
              <c:numCache>
                <c:formatCode>General</c:formatCode>
                <c:ptCount val="51"/>
                <c:pt idx="0">
                  <c:v>1.4404203733483003E-2</c:v>
                </c:pt>
                <c:pt idx="1">
                  <c:v>1.4051420216629503E-2</c:v>
                </c:pt>
                <c:pt idx="2">
                  <c:v>1.4037774911949725E-2</c:v>
                </c:pt>
                <c:pt idx="3">
                  <c:v>1.4209041511075573E-2</c:v>
                </c:pt>
                <c:pt idx="4">
                  <c:v>1.4329532543403176E-2</c:v>
                </c:pt>
                <c:pt idx="5">
                  <c:v>1.4344449955499015E-2</c:v>
                </c:pt>
                <c:pt idx="6">
                  <c:v>1.4286246213750792E-2</c:v>
                </c:pt>
                <c:pt idx="7">
                  <c:v>1.4401545785732101E-2</c:v>
                </c:pt>
                <c:pt idx="8">
                  <c:v>1.4340735932257832E-2</c:v>
                </c:pt>
                <c:pt idx="9">
                  <c:v>1.4321511450711134E-2</c:v>
                </c:pt>
                <c:pt idx="10">
                  <c:v>1.4453838535424807E-2</c:v>
                </c:pt>
                <c:pt idx="11">
                  <c:v>1.4484036351211019E-2</c:v>
                </c:pt>
                <c:pt idx="12">
                  <c:v>1.4458403048647046E-2</c:v>
                </c:pt>
                <c:pt idx="13">
                  <c:v>1.4404139295448568E-2</c:v>
                </c:pt>
                <c:pt idx="14">
                  <c:v>1.4289259982928879E-2</c:v>
                </c:pt>
                <c:pt idx="15">
                  <c:v>1.4169020988951836E-2</c:v>
                </c:pt>
                <c:pt idx="16">
                  <c:v>1.4135092275858966E-2</c:v>
                </c:pt>
                <c:pt idx="17">
                  <c:v>1.3978612358115259E-2</c:v>
                </c:pt>
                <c:pt idx="18">
                  <c:v>1.3855083984238042E-2</c:v>
                </c:pt>
                <c:pt idx="19">
                  <c:v>1.3615507211187152E-2</c:v>
                </c:pt>
                <c:pt idx="20">
                  <c:v>1.3439331134329512E-2</c:v>
                </c:pt>
                <c:pt idx="21">
                  <c:v>1.3249552573085794E-2</c:v>
                </c:pt>
                <c:pt idx="22">
                  <c:v>1.2945913279635549E-2</c:v>
                </c:pt>
                <c:pt idx="23">
                  <c:v>1.2624924477437155E-2</c:v>
                </c:pt>
                <c:pt idx="24">
                  <c:v>1.2303004366111345E-2</c:v>
                </c:pt>
                <c:pt idx="25">
                  <c:v>1.2007057611799861E-2</c:v>
                </c:pt>
                <c:pt idx="26">
                  <c:v>1.1701619045377924E-2</c:v>
                </c:pt>
                <c:pt idx="27">
                  <c:v>1.1344682593176588E-2</c:v>
                </c:pt>
                <c:pt idx="28">
                  <c:v>1.1006789452262355E-2</c:v>
                </c:pt>
                <c:pt idx="29">
                  <c:v>1.0803213457338173E-2</c:v>
                </c:pt>
                <c:pt idx="30">
                  <c:v>1.0593930466127659E-2</c:v>
                </c:pt>
                <c:pt idx="31">
                  <c:v>1.0358973274277905E-2</c:v>
                </c:pt>
                <c:pt idx="32">
                  <c:v>1.0161326895020277E-2</c:v>
                </c:pt>
                <c:pt idx="33">
                  <c:v>9.9732840621052608E-3</c:v>
                </c:pt>
                <c:pt idx="34">
                  <c:v>9.8242548905227416E-3</c:v>
                </c:pt>
                <c:pt idx="35">
                  <c:v>9.6200475652892387E-3</c:v>
                </c:pt>
                <c:pt idx="36">
                  <c:v>9.4325755224220383E-3</c:v>
                </c:pt>
                <c:pt idx="37">
                  <c:v>9.2992787094943064E-3</c:v>
                </c:pt>
                <c:pt idx="38">
                  <c:v>9.1906263712479737E-3</c:v>
                </c:pt>
                <c:pt idx="39">
                  <c:v>9.2385994459538781E-3</c:v>
                </c:pt>
                <c:pt idx="40">
                  <c:v>9.1244678032910871E-3</c:v>
                </c:pt>
                <c:pt idx="41">
                  <c:v>8.9933777411153604E-3</c:v>
                </c:pt>
                <c:pt idx="42">
                  <c:v>8.9159224567432853E-3</c:v>
                </c:pt>
                <c:pt idx="43">
                  <c:v>8.9063467298936133E-3</c:v>
                </c:pt>
                <c:pt idx="44">
                  <c:v>8.7466147431051102E-3</c:v>
                </c:pt>
                <c:pt idx="45">
                  <c:v>8.7278764554546764E-3</c:v>
                </c:pt>
                <c:pt idx="46">
                  <c:v>8.5405373233211901E-3</c:v>
                </c:pt>
                <c:pt idx="47">
                  <c:v>8.481374309865751E-3</c:v>
                </c:pt>
                <c:pt idx="48">
                  <c:v>8.4630988606713801E-3</c:v>
                </c:pt>
                <c:pt idx="49">
                  <c:v>8.3955828348168133E-3</c:v>
                </c:pt>
                <c:pt idx="50">
                  <c:v>8.3165838909927733E-3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74B-4760-8541-86E65797884D}"/>
            </c:ext>
          </c:extLst>
        </c:ser>
        <c:ser>
          <c:idx val="1"/>
          <c:order val="4"/>
          <c:tx>
            <c:strRef>
              <c:f>'DEN Combine'!$W$1</c:f>
              <c:strCache>
                <c:ptCount val="1"/>
                <c:pt idx="0">
                  <c:v>TNC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cat>
            <c:numRef>
              <c:f>'DEN Combine'!$U$56:$U$106</c:f>
              <c:numCache>
                <c:formatCode>mmm\-yy</c:formatCode>
                <c:ptCount val="51"/>
                <c:pt idx="0">
                  <c:v>41821</c:v>
                </c:pt>
                <c:pt idx="1">
                  <c:v>41852</c:v>
                </c:pt>
                <c:pt idx="2">
                  <c:v>41883</c:v>
                </c:pt>
                <c:pt idx="3">
                  <c:v>41913</c:v>
                </c:pt>
                <c:pt idx="4">
                  <c:v>41944</c:v>
                </c:pt>
                <c:pt idx="5">
                  <c:v>41974</c:v>
                </c:pt>
                <c:pt idx="6">
                  <c:v>42005</c:v>
                </c:pt>
                <c:pt idx="7">
                  <c:v>42036</c:v>
                </c:pt>
                <c:pt idx="8">
                  <c:v>42064</c:v>
                </c:pt>
                <c:pt idx="9">
                  <c:v>42095</c:v>
                </c:pt>
                <c:pt idx="10">
                  <c:v>42125</c:v>
                </c:pt>
                <c:pt idx="11">
                  <c:v>42156</c:v>
                </c:pt>
                <c:pt idx="12">
                  <c:v>42186</c:v>
                </c:pt>
                <c:pt idx="13">
                  <c:v>42217</c:v>
                </c:pt>
                <c:pt idx="14">
                  <c:v>42248</c:v>
                </c:pt>
                <c:pt idx="15">
                  <c:v>42278</c:v>
                </c:pt>
                <c:pt idx="16">
                  <c:v>42309</c:v>
                </c:pt>
                <c:pt idx="17">
                  <c:v>42339</c:v>
                </c:pt>
                <c:pt idx="18">
                  <c:v>42370</c:v>
                </c:pt>
                <c:pt idx="19">
                  <c:v>42401</c:v>
                </c:pt>
                <c:pt idx="20">
                  <c:v>42430</c:v>
                </c:pt>
                <c:pt idx="21">
                  <c:v>42461</c:v>
                </c:pt>
                <c:pt idx="22">
                  <c:v>42491</c:v>
                </c:pt>
                <c:pt idx="23">
                  <c:v>42522</c:v>
                </c:pt>
                <c:pt idx="24">
                  <c:v>42552</c:v>
                </c:pt>
                <c:pt idx="25">
                  <c:v>42583</c:v>
                </c:pt>
                <c:pt idx="26">
                  <c:v>42614</c:v>
                </c:pt>
                <c:pt idx="27">
                  <c:v>42644</c:v>
                </c:pt>
                <c:pt idx="28">
                  <c:v>42675</c:v>
                </c:pt>
                <c:pt idx="29">
                  <c:v>42705</c:v>
                </c:pt>
                <c:pt idx="30">
                  <c:v>42736</c:v>
                </c:pt>
                <c:pt idx="31">
                  <c:v>42767</c:v>
                </c:pt>
                <c:pt idx="32">
                  <c:v>42795</c:v>
                </c:pt>
                <c:pt idx="33">
                  <c:v>42826</c:v>
                </c:pt>
                <c:pt idx="34">
                  <c:v>42856</c:v>
                </c:pt>
                <c:pt idx="35">
                  <c:v>42887</c:v>
                </c:pt>
                <c:pt idx="36">
                  <c:v>42917</c:v>
                </c:pt>
                <c:pt idx="37">
                  <c:v>42948</c:v>
                </c:pt>
                <c:pt idx="38">
                  <c:v>42979</c:v>
                </c:pt>
                <c:pt idx="39">
                  <c:v>43009</c:v>
                </c:pt>
                <c:pt idx="40">
                  <c:v>43040</c:v>
                </c:pt>
                <c:pt idx="41">
                  <c:v>43070</c:v>
                </c:pt>
                <c:pt idx="42">
                  <c:v>43101</c:v>
                </c:pt>
                <c:pt idx="43">
                  <c:v>43132</c:v>
                </c:pt>
                <c:pt idx="44">
                  <c:v>43160</c:v>
                </c:pt>
                <c:pt idx="45">
                  <c:v>43191</c:v>
                </c:pt>
                <c:pt idx="46">
                  <c:v>43221</c:v>
                </c:pt>
                <c:pt idx="47">
                  <c:v>43252</c:v>
                </c:pt>
                <c:pt idx="48">
                  <c:v>43282</c:v>
                </c:pt>
                <c:pt idx="49">
                  <c:v>43313</c:v>
                </c:pt>
                <c:pt idx="50">
                  <c:v>43344</c:v>
                </c:pt>
              </c:numCache>
            </c:numRef>
          </c:cat>
          <c:val>
            <c:numRef>
              <c:f>'DEN Combine'!$W$56:$W$106</c:f>
              <c:numCache>
                <c:formatCode>General</c:formatCode>
                <c:ptCount val="51"/>
                <c:pt idx="4">
                  <c:v>1.4420895896762015E-5</c:v>
                </c:pt>
                <c:pt idx="5">
                  <c:v>6.8326492385038405E-4</c:v>
                </c:pt>
                <c:pt idx="6">
                  <c:v>1.3193683177134059E-3</c:v>
                </c:pt>
                <c:pt idx="7">
                  <c:v>2.0091000773091098E-3</c:v>
                </c:pt>
                <c:pt idx="8">
                  <c:v>2.8879834118174285E-3</c:v>
                </c:pt>
                <c:pt idx="9">
                  <c:v>3.8320447694868724E-3</c:v>
                </c:pt>
                <c:pt idx="10">
                  <c:v>4.9500481008422767E-3</c:v>
                </c:pt>
                <c:pt idx="11">
                  <c:v>6.2248639294038791E-3</c:v>
                </c:pt>
                <c:pt idx="12">
                  <c:v>7.5644196487479687E-3</c:v>
                </c:pt>
                <c:pt idx="13">
                  <c:v>9.2074972343497274E-3</c:v>
                </c:pt>
                <c:pt idx="14">
                  <c:v>1.0992965527277031E-2</c:v>
                </c:pt>
                <c:pt idx="15">
                  <c:v>1.299453501414315E-2</c:v>
                </c:pt>
                <c:pt idx="16">
                  <c:v>1.4944848434951294E-2</c:v>
                </c:pt>
                <c:pt idx="17">
                  <c:v>1.6371213432351692E-2</c:v>
                </c:pt>
                <c:pt idx="18">
                  <c:v>1.793525396485739E-2</c:v>
                </c:pt>
                <c:pt idx="19">
                  <c:v>1.9569575753202343E-2</c:v>
                </c:pt>
                <c:pt idx="20">
                  <c:v>2.1465518562630098E-2</c:v>
                </c:pt>
                <c:pt idx="21">
                  <c:v>2.328926472958065E-2</c:v>
                </c:pt>
                <c:pt idx="22">
                  <c:v>2.5047261629192363E-2</c:v>
                </c:pt>
                <c:pt idx="23">
                  <c:v>2.6998997029279329E-2</c:v>
                </c:pt>
                <c:pt idx="24">
                  <c:v>2.9121796702745454E-2</c:v>
                </c:pt>
                <c:pt idx="25">
                  <c:v>3.1173427023737262E-2</c:v>
                </c:pt>
                <c:pt idx="26">
                  <c:v>3.3247621272344589E-2</c:v>
                </c:pt>
                <c:pt idx="27">
                  <c:v>3.5217643074776532E-2</c:v>
                </c:pt>
                <c:pt idx="28">
                  <c:v>3.6946562095768708E-2</c:v>
                </c:pt>
                <c:pt idx="29">
                  <c:v>3.8819217689254497E-2</c:v>
                </c:pt>
                <c:pt idx="30">
                  <c:v>4.0613210727549746E-2</c:v>
                </c:pt>
                <c:pt idx="31">
                  <c:v>4.2172942268051725E-2</c:v>
                </c:pt>
                <c:pt idx="32">
                  <c:v>4.4054919859881254E-2</c:v>
                </c:pt>
                <c:pt idx="33">
                  <c:v>4.5899829557261518E-2</c:v>
                </c:pt>
                <c:pt idx="34">
                  <c:v>4.8480901047510808E-2</c:v>
                </c:pt>
                <c:pt idx="35">
                  <c:v>5.0897224824356588E-2</c:v>
                </c:pt>
                <c:pt idx="36">
                  <c:v>5.3086649077428605E-2</c:v>
                </c:pt>
                <c:pt idx="37">
                  <c:v>5.5446070262508675E-2</c:v>
                </c:pt>
                <c:pt idx="38">
                  <c:v>5.7733803758141883E-2</c:v>
                </c:pt>
                <c:pt idx="39">
                  <c:v>6.0330905746137212E-2</c:v>
                </c:pt>
                <c:pt idx="40">
                  <c:v>6.2495637941444797E-2</c:v>
                </c:pt>
                <c:pt idx="41">
                  <c:v>6.4099912741622619E-2</c:v>
                </c:pt>
                <c:pt idx="42">
                  <c:v>6.5598242881270988E-2</c:v>
                </c:pt>
                <c:pt idx="43">
                  <c:v>6.7090800829980216E-2</c:v>
                </c:pt>
                <c:pt idx="44">
                  <c:v>6.8680167549329374E-2</c:v>
                </c:pt>
                <c:pt idx="45">
                  <c:v>7.0746348932658187E-2</c:v>
                </c:pt>
                <c:pt idx="46">
                  <c:v>7.2083987699297622E-2</c:v>
                </c:pt>
                <c:pt idx="47">
                  <c:v>7.3702785120183106E-2</c:v>
                </c:pt>
                <c:pt idx="48">
                  <c:v>7.5296296706103091E-2</c:v>
                </c:pt>
                <c:pt idx="49">
                  <c:v>7.6810916420930755E-2</c:v>
                </c:pt>
                <c:pt idx="50">
                  <c:v>7.8209209630254739E-2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74B-4760-8541-86E6579788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2865952"/>
        <c:axId val="162817600"/>
      </c:areaChart>
      <c:dateAx>
        <c:axId val="162865952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CO"/>
          </a:p>
        </c:txPr>
        <c:crossAx val="162817600"/>
        <c:crosses val="autoZero"/>
        <c:auto val="1"/>
        <c:lblOffset val="100"/>
        <c:baseTimeUnit val="months"/>
        <c:majorUnit val="12"/>
        <c:majorTimeUnit val="months"/>
      </c:dateAx>
      <c:valAx>
        <c:axId val="162817600"/>
        <c:scaling>
          <c:orientation val="minMax"/>
          <c:max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/>
                  <a:t>Transactions per Air Passengers</a:t>
                </a:r>
              </a:p>
            </c:rich>
          </c:tx>
          <c:layout>
            <c:manualLayout>
              <c:xMode val="edge"/>
              <c:yMode val="edge"/>
              <c:x val="2.0891968589764508E-2"/>
              <c:y val="0.2463812933702328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s-CO"/>
          </a:p>
        </c:txPr>
        <c:crossAx val="162865952"/>
        <c:crossesAt val="41821"/>
        <c:crossBetween val="midCat"/>
        <c:majorUnit val="0.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713631663122011"/>
          <c:y val="0.3648285894551126"/>
          <c:w val="0.18071050367734684"/>
          <c:h val="0.324353380112414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s-CO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  <a:latin typeface="Arial Narrow" panose="020B0606020202030204" pitchFamily="34" charset="0"/>
        </a:defRPr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67FED6-1CE0-9E49-8E28-4BC1AFD39CD7}" type="datetimeFigureOut">
              <a:t>30/05/2022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285793-58F2-5D45-93FF-B0076DA99FD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033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85793-58F2-5D45-93FF-B0076DA99FD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71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12132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46811-17DA-9941-B072-0FDD734050A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139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The Curb as the link to Advance Mobility &amp; Energy Productivity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3858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s-CO" smtClean="0"/>
              <a:t>24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846187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The Curb as the link to Advance Mobility &amp; Energy Productivity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5511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The Curb as the link to Advance Mobility &amp; Energy Productivity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72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85793-58F2-5D45-93FF-B0076DA99F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21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5866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61317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35236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1745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32969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53167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85793-58F2-5D45-93FF-B0076DA99FD1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50877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5" t="13288" r="3423" b="57134"/>
          <a:stretch/>
        </p:blipFill>
        <p:spPr>
          <a:xfrm>
            <a:off x="2644345" y="387178"/>
            <a:ext cx="6334897" cy="3039762"/>
          </a:xfrm>
          <a:prstGeom prst="rect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</p:pic>
      <p:sp>
        <p:nvSpPr>
          <p:cNvPr id="3" name="TextBox 2"/>
          <p:cNvSpPr txBox="1"/>
          <p:nvPr userDrawn="1"/>
        </p:nvSpPr>
        <p:spPr>
          <a:xfrm>
            <a:off x="321275" y="222424"/>
            <a:ext cx="22406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i="1" dirty="0">
                <a:solidFill>
                  <a:srgbClr val="FF0000"/>
                </a:solidFill>
              </a:rPr>
              <a:t>PC Users:</a:t>
            </a:r>
          </a:p>
          <a:p>
            <a:pPr algn="l"/>
            <a:r>
              <a:rPr lang="en-US" sz="1800" i="1" dirty="0">
                <a:solidFill>
                  <a:srgbClr val="FF0000"/>
                </a:solidFill>
              </a:rPr>
              <a:t>Microsoft PowerPoint for Windows has default settings that continually compress images. To avoid loss</a:t>
            </a:r>
            <a:r>
              <a:rPr lang="en-US" sz="1800" i="1" baseline="0" dirty="0">
                <a:solidFill>
                  <a:srgbClr val="FF0000"/>
                </a:solidFill>
              </a:rPr>
              <a:t> of quality </a:t>
            </a:r>
            <a:r>
              <a:rPr lang="en-US" sz="1800" i="1" dirty="0">
                <a:solidFill>
                  <a:srgbClr val="FF0000"/>
                </a:solidFill>
              </a:rPr>
              <a:t>for photos and graphics within this presentation file,</a:t>
            </a:r>
            <a:r>
              <a:rPr lang="en-US" sz="1800" i="1" baseline="0" dirty="0">
                <a:solidFill>
                  <a:srgbClr val="FF0000"/>
                </a:solidFill>
              </a:rPr>
              <a:t> </a:t>
            </a:r>
            <a:r>
              <a:rPr lang="en-US" sz="1800" i="1" dirty="0">
                <a:solidFill>
                  <a:srgbClr val="FF0000"/>
                </a:solidFill>
              </a:rPr>
              <a:t>please follow these</a:t>
            </a:r>
            <a:r>
              <a:rPr lang="en-US" sz="1800" i="1" baseline="0" dirty="0">
                <a:solidFill>
                  <a:srgbClr val="FF0000"/>
                </a:solidFill>
              </a:rPr>
              <a:t> instructions </a:t>
            </a:r>
            <a:r>
              <a:rPr lang="en-US" sz="1800" i="1" dirty="0">
                <a:solidFill>
                  <a:srgbClr val="FF0000"/>
                </a:solidFill>
              </a:rPr>
              <a:t>to change your software settings.</a:t>
            </a: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1363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3214914" cy="1200151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83661" y="138719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8313" y="1387198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1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983661" y="177677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83661" y="1866532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68313" y="1866532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2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983661" y="22561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983661" y="235108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68313" y="2351089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3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983661" y="274066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983661" y="283664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468313" y="2836648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4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983661" y="322622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983661" y="3328432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68313" y="3328432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5</a:t>
            </a:r>
          </a:p>
        </p:txBody>
      </p:sp>
      <p:cxnSp>
        <p:nvCxnSpPr>
          <p:cNvPr id="54" name="Straight Connector 53"/>
          <p:cNvCxnSpPr/>
          <p:nvPr userDrawn="1"/>
        </p:nvCxnSpPr>
        <p:spPr>
          <a:xfrm>
            <a:off x="983661" y="37180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983661" y="3813991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468313" y="3813991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6</a:t>
            </a: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983661" y="4203563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983661" y="429954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9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468313" y="4299549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7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983661" y="468912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8859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3214914" cy="1200151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83661" y="138719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8313" y="1387198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1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983661" y="177677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83661" y="1866532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Section Name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68313" y="1873558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2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983661" y="22561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983661" y="235108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68313" y="2358115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3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983661" y="274066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983661" y="283664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468313" y="2843674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4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983661" y="322622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983661" y="3328432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68313" y="3335458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5</a:t>
            </a:r>
          </a:p>
        </p:txBody>
      </p:sp>
      <p:cxnSp>
        <p:nvCxnSpPr>
          <p:cNvPr id="54" name="Straight Connector 53"/>
          <p:cNvCxnSpPr/>
          <p:nvPr userDrawn="1"/>
        </p:nvCxnSpPr>
        <p:spPr>
          <a:xfrm>
            <a:off x="983661" y="37180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983661" y="3813991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468313" y="3813991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6</a:t>
            </a: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983661" y="4203563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983661" y="429954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9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468313" y="429954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7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983661" y="468912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233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3214914" cy="1200151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83661" y="138719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Section Name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8313" y="1387198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1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983661" y="177677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83661" y="1866532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68313" y="1866532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2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983661" y="22561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983661" y="235108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68313" y="235108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3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983661" y="274066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983661" y="283664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468313" y="2836648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4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983661" y="322622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983661" y="3328432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68313" y="3328432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5</a:t>
            </a:r>
          </a:p>
        </p:txBody>
      </p:sp>
      <p:cxnSp>
        <p:nvCxnSpPr>
          <p:cNvPr id="54" name="Straight Connector 53"/>
          <p:cNvCxnSpPr/>
          <p:nvPr userDrawn="1"/>
        </p:nvCxnSpPr>
        <p:spPr>
          <a:xfrm>
            <a:off x="983661" y="37180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983661" y="3813991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468313" y="3813991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6</a:t>
            </a: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983661" y="4203563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983661" y="429954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9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468313" y="429954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7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983661" y="468912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5406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3214914" cy="1200151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83661" y="138719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Section Name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8313" y="1387198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1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983661" y="177677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83661" y="1866532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68313" y="1866532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2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983661" y="22561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983661" y="235108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68313" y="2351089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3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983661" y="274066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983661" y="283664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468313" y="2836648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4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983661" y="322622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983661" y="3328432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68313" y="3328432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5</a:t>
            </a:r>
          </a:p>
        </p:txBody>
      </p:sp>
      <p:cxnSp>
        <p:nvCxnSpPr>
          <p:cNvPr id="54" name="Straight Connector 53"/>
          <p:cNvCxnSpPr/>
          <p:nvPr userDrawn="1"/>
        </p:nvCxnSpPr>
        <p:spPr>
          <a:xfrm>
            <a:off x="983661" y="37180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983661" y="3813991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468313" y="3813991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6</a:t>
            </a: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983661" y="4203563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983661" y="429954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9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468313" y="429954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7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983661" y="468912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5052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3214914" cy="1200151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83661" y="138719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Section Name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8313" y="1387198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1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983661" y="177677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83661" y="1866532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68313" y="1866532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2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983661" y="22561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983661" y="235108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68313" y="235108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3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983661" y="274066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983661" y="283664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468313" y="2836648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4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983661" y="322622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983661" y="3328432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68313" y="3328432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5</a:t>
            </a:r>
          </a:p>
        </p:txBody>
      </p:sp>
      <p:cxnSp>
        <p:nvCxnSpPr>
          <p:cNvPr id="54" name="Straight Connector 53"/>
          <p:cNvCxnSpPr/>
          <p:nvPr userDrawn="1"/>
        </p:nvCxnSpPr>
        <p:spPr>
          <a:xfrm>
            <a:off x="983661" y="37180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983661" y="3813991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468313" y="3813991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6</a:t>
            </a: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983661" y="4203563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983661" y="429954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9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468313" y="429954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7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983661" y="468912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4196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3214914" cy="1200151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83661" y="138719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Section Name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8313" y="1387198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1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983661" y="177677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83661" y="1866532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68313" y="1866532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2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983661" y="22561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983661" y="235108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68313" y="235108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3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983661" y="274066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983661" y="283664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468313" y="2836648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4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983661" y="322622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983661" y="3328432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68313" y="3328432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5</a:t>
            </a:r>
          </a:p>
        </p:txBody>
      </p:sp>
      <p:cxnSp>
        <p:nvCxnSpPr>
          <p:cNvPr id="54" name="Straight Connector 53"/>
          <p:cNvCxnSpPr/>
          <p:nvPr userDrawn="1"/>
        </p:nvCxnSpPr>
        <p:spPr>
          <a:xfrm>
            <a:off x="983661" y="37180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983661" y="3813991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468313" y="3813991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6</a:t>
            </a: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983661" y="4203563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983661" y="429954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9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468313" y="429954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7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983661" y="468912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968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3214914" cy="1200151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83661" y="138719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Section Name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8313" y="1387198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1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983661" y="177677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83661" y="1866532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68313" y="1866532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2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983661" y="22561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983661" y="235108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68313" y="235108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3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983661" y="274066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983661" y="283664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468313" y="2836648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4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983661" y="322622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983661" y="3328432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68313" y="3328432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5</a:t>
            </a:r>
          </a:p>
        </p:txBody>
      </p:sp>
      <p:cxnSp>
        <p:nvCxnSpPr>
          <p:cNvPr id="54" name="Straight Connector 53"/>
          <p:cNvCxnSpPr/>
          <p:nvPr userDrawn="1"/>
        </p:nvCxnSpPr>
        <p:spPr>
          <a:xfrm>
            <a:off x="983661" y="37180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983661" y="3813991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468313" y="3813991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6</a:t>
            </a: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983661" y="4203563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983661" y="429954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9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468313" y="429954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7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983661" y="468912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99196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 -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3214914" cy="1200151"/>
          </a:xfrm>
        </p:spPr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83661" y="138719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Section Name</a:t>
            </a:r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8313" y="1387198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1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983661" y="177677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83661" y="1866532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68313" y="1866532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2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983661" y="22561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983661" y="235108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68313" y="2351089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3</a:t>
            </a:r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983661" y="274066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983661" y="2836648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468313" y="2836648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4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983661" y="3226220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983661" y="3328432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68313" y="3328432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5</a:t>
            </a:r>
          </a:p>
        </p:txBody>
      </p:sp>
      <p:cxnSp>
        <p:nvCxnSpPr>
          <p:cNvPr id="54" name="Straight Connector 53"/>
          <p:cNvCxnSpPr/>
          <p:nvPr userDrawn="1"/>
        </p:nvCxnSpPr>
        <p:spPr>
          <a:xfrm>
            <a:off x="983661" y="3718004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983661" y="3813991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468313" y="3813991"/>
            <a:ext cx="431573" cy="38957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6</a:t>
            </a: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983661" y="4203563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983661" y="4299549"/>
            <a:ext cx="5164903" cy="389572"/>
          </a:xfrm>
          <a:prstGeom prst="rect">
            <a:avLst/>
          </a:prstGeom>
        </p:spPr>
        <p:txBody>
          <a:bodyPr vert="horz" wrap="none" lIns="0" tIns="0" rIns="0" bIns="0" anchor="ctr" anchorCtr="0"/>
          <a:lstStyle>
            <a:lvl1pPr marL="0" indent="0">
              <a:buNone/>
              <a:defRPr sz="2000" b="1">
                <a:solidFill>
                  <a:srgbClr val="33333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59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468313" y="4299549"/>
            <a:ext cx="431573" cy="389572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7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983661" y="4689121"/>
            <a:ext cx="5164903" cy="7026"/>
          </a:xfrm>
          <a:prstGeom prst="line">
            <a:avLst/>
          </a:prstGeom>
          <a:ln w="12700" cmpd="sng">
            <a:solidFill>
              <a:schemeClr val="tx1">
                <a:lumMod val="25000"/>
                <a:lumOff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438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67454" y="1252017"/>
            <a:ext cx="3952146" cy="1348326"/>
          </a:xfrm>
        </p:spPr>
        <p:txBody>
          <a:bodyPr anchor="b" anchorCtr="0">
            <a:noAutofit/>
          </a:bodyPr>
          <a:lstStyle>
            <a:lvl1pPr marL="0" indent="0">
              <a:buNone/>
              <a:defRPr sz="3000"/>
            </a:lvl1pPr>
          </a:lstStyle>
          <a:p>
            <a:pPr lvl="0"/>
            <a:r>
              <a:rPr lang="en-US"/>
              <a:t>Transition Slide Title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570335" y="2780783"/>
            <a:ext cx="4574979" cy="0"/>
          </a:xfrm>
          <a:prstGeom prst="line">
            <a:avLst/>
          </a:prstGeom>
          <a:ln w="28575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467455" y="2961483"/>
            <a:ext cx="3952712" cy="1101551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8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 or additional text</a:t>
            </a:r>
          </a:p>
        </p:txBody>
      </p:sp>
    </p:spTree>
    <p:extLst>
      <p:ext uri="{BB962C8B-B14F-4D97-AF65-F5344CB8AC3E}">
        <p14:creationId xmlns:p14="http://schemas.microsoft.com/office/powerpoint/2010/main" val="2811229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67454" y="1252017"/>
            <a:ext cx="3952146" cy="1348326"/>
          </a:xfrm>
        </p:spPr>
        <p:txBody>
          <a:bodyPr anchor="b" anchorCtr="0">
            <a:noAutofit/>
          </a:bodyPr>
          <a:lstStyle>
            <a:lvl1pPr marL="0" indent="0">
              <a:buNone/>
              <a:defRPr sz="3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Transition Slide Title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570335" y="2780783"/>
            <a:ext cx="4574979" cy="0"/>
          </a:xfrm>
          <a:prstGeom prst="line">
            <a:avLst/>
          </a:pr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467455" y="2961483"/>
            <a:ext cx="3952712" cy="1101551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80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 or additional text</a:t>
            </a:r>
          </a:p>
        </p:txBody>
      </p:sp>
    </p:spTree>
    <p:extLst>
      <p:ext uri="{BB962C8B-B14F-4D97-AF65-F5344CB8AC3E}">
        <p14:creationId xmlns:p14="http://schemas.microsoft.com/office/powerpoint/2010/main" val="1941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736975" y="1252017"/>
            <a:ext cx="4322144" cy="1348326"/>
          </a:xfrm>
        </p:spPr>
        <p:txBody>
          <a:bodyPr anchor="b" anchorCtr="0">
            <a:noAutofit/>
          </a:bodyPr>
          <a:lstStyle>
            <a:lvl1pPr marL="0" indent="0">
              <a:buNone/>
              <a:defRPr sz="3000"/>
            </a:lvl1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839856" y="2780783"/>
            <a:ext cx="4219263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736975" y="2961483"/>
            <a:ext cx="4322763" cy="1101551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8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Venue or Organization</a:t>
            </a:r>
          </a:p>
          <a:p>
            <a:pPr lvl="0"/>
            <a:r>
              <a:rPr lang="en-US" dirty="0"/>
              <a:t>Date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3528C9F-D43C-8E4B-8E26-1B7ED4C750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454" y="0"/>
            <a:ext cx="2331892" cy="109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27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ing -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1590675"/>
            <a:ext cx="5565779" cy="628650"/>
          </a:xfrm>
          <a:solidFill>
            <a:srgbClr val="000000">
              <a:alpha val="75000"/>
            </a:srgbClr>
          </a:solidFill>
        </p:spPr>
        <p:txBody>
          <a:bodyPr wrap="none" lIns="457200" tIns="0" rIns="457200" bIns="91440" anchor="ctr" anchorCtr="0">
            <a:noAutofit/>
          </a:bodyPr>
          <a:lstStyle>
            <a:lvl1pPr marL="0" indent="0">
              <a:buNone/>
              <a:defRPr sz="36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Key Messaging Slide One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2281663"/>
            <a:ext cx="3747874" cy="628650"/>
          </a:xfrm>
          <a:solidFill>
            <a:srgbClr val="000000">
              <a:alpha val="75000"/>
            </a:srgbClr>
          </a:solidFill>
        </p:spPr>
        <p:txBody>
          <a:bodyPr wrap="none" lIns="457200" tIns="0" rIns="457200" bIns="91440" anchor="ctr" anchorCtr="0">
            <a:noAutofit/>
          </a:bodyPr>
          <a:lstStyle>
            <a:lvl1pPr marL="0" indent="0">
              <a:buNone/>
              <a:defRPr sz="36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Transition Slide</a:t>
            </a:r>
          </a:p>
        </p:txBody>
      </p:sp>
    </p:spTree>
    <p:extLst>
      <p:ext uri="{BB962C8B-B14F-4D97-AF65-F5344CB8AC3E}">
        <p14:creationId xmlns:p14="http://schemas.microsoft.com/office/powerpoint/2010/main" val="3788749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3209739" cy="1699456"/>
          </a:xfrm>
        </p:spPr>
        <p:txBody>
          <a:bodyPr/>
          <a:lstStyle/>
          <a:p>
            <a:r>
              <a:rPr lang="en-US" dirty="0"/>
              <a:t>Data Slide: </a:t>
            </a:r>
            <a:br>
              <a:rPr lang="en-US" dirty="0"/>
            </a:br>
            <a:r>
              <a:rPr lang="en-US" dirty="0"/>
              <a:t>Keep Title Concise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077835" y="417513"/>
            <a:ext cx="4769303" cy="1281943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Summary or description text about the slide, charts, data go here.</a:t>
            </a:r>
          </a:p>
        </p:txBody>
      </p:sp>
      <p:sp>
        <p:nvSpPr>
          <p:cNvPr id="5" name="Chart Placeholder 6"/>
          <p:cNvSpPr>
            <a:spLocks noGrp="1"/>
          </p:cNvSpPr>
          <p:nvPr>
            <p:ph type="chart" sz="quarter" idx="11" hasCustomPrompt="1"/>
          </p:nvPr>
        </p:nvSpPr>
        <p:spPr>
          <a:xfrm>
            <a:off x="468313" y="2081080"/>
            <a:ext cx="1883539" cy="143610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r>
              <a:rPr lang="en-US"/>
              <a:t>Insert Chart</a:t>
            </a:r>
          </a:p>
        </p:txBody>
      </p:sp>
      <p:sp>
        <p:nvSpPr>
          <p:cNvPr id="10" name="Chart Placeholder 6"/>
          <p:cNvSpPr>
            <a:spLocks noGrp="1"/>
          </p:cNvSpPr>
          <p:nvPr>
            <p:ph type="chart" sz="quarter" idx="12" hasCustomPrompt="1"/>
          </p:nvPr>
        </p:nvSpPr>
        <p:spPr>
          <a:xfrm>
            <a:off x="6963599" y="2081080"/>
            <a:ext cx="1883539" cy="143610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r>
              <a:rPr lang="en-US"/>
              <a:t>Insert Chart</a:t>
            </a:r>
          </a:p>
        </p:txBody>
      </p:sp>
      <p:sp>
        <p:nvSpPr>
          <p:cNvPr id="11" name="Chart Placeholder 6"/>
          <p:cNvSpPr>
            <a:spLocks noGrp="1"/>
          </p:cNvSpPr>
          <p:nvPr>
            <p:ph type="chart" sz="quarter" idx="13" hasCustomPrompt="1"/>
          </p:nvPr>
        </p:nvSpPr>
        <p:spPr>
          <a:xfrm>
            <a:off x="4765926" y="2081080"/>
            <a:ext cx="1883539" cy="143610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r>
              <a:rPr lang="en-US"/>
              <a:t>Insert Chart</a:t>
            </a:r>
          </a:p>
        </p:txBody>
      </p:sp>
      <p:sp>
        <p:nvSpPr>
          <p:cNvPr id="12" name="Chart Placeholder 6"/>
          <p:cNvSpPr>
            <a:spLocks noGrp="1"/>
          </p:cNvSpPr>
          <p:nvPr>
            <p:ph type="chart" sz="quarter" idx="14" hasCustomPrompt="1"/>
          </p:nvPr>
        </p:nvSpPr>
        <p:spPr>
          <a:xfrm>
            <a:off x="2618059" y="2081080"/>
            <a:ext cx="1883539" cy="143610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r>
              <a:rPr lang="en-US"/>
              <a:t>Insert Chart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68312" y="3598863"/>
            <a:ext cx="1882775" cy="2667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Chart Description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2618823" y="3598863"/>
            <a:ext cx="1882775" cy="2667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Chart Description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4766690" y="3598863"/>
            <a:ext cx="1882775" cy="2667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Chart Description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6963599" y="3598863"/>
            <a:ext cx="1882775" cy="2667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800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Chart Description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9" hasCustomPrompt="1"/>
          </p:nvPr>
        </p:nvSpPr>
        <p:spPr>
          <a:xfrm>
            <a:off x="468312" y="4675059"/>
            <a:ext cx="1882775" cy="205197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000" baseline="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Data citation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3329696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Infographic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/>
          <p:cNvSpPr>
            <a:spLocks noGrp="1"/>
          </p:cNvSpPr>
          <p:nvPr>
            <p:ph type="pic" sz="quarter" idx="49" hasCustomPrompt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r>
              <a:rPr lang="en-US"/>
              <a:t>Insert a large image here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40"/>
          </p:nvPr>
        </p:nvSpPr>
        <p:spPr>
          <a:xfrm>
            <a:off x="0" y="2561212"/>
            <a:ext cx="9144000" cy="1983121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</p:spPr>
        <p:txBody>
          <a:bodyPr vert="horz"/>
          <a:lstStyle>
            <a:lvl1pPr marL="0" indent="0" algn="ctr">
              <a:buNone/>
              <a:defRPr sz="100">
                <a:solidFill>
                  <a:srgbClr val="333333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68312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468313" y="3389856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200">
                <a:solidFill>
                  <a:srgbClr val="8DC63F"/>
                </a:solidFill>
              </a:defRPr>
            </a:lvl2pPr>
            <a:lvl3pPr marL="914400" indent="0">
              <a:buNone/>
              <a:defRPr sz="2200">
                <a:solidFill>
                  <a:srgbClr val="8DC63F"/>
                </a:solidFill>
              </a:defRPr>
            </a:lvl3pPr>
            <a:lvl4pPr marL="1371600" indent="0">
              <a:buNone/>
              <a:defRPr sz="2200">
                <a:solidFill>
                  <a:srgbClr val="8DC63F"/>
                </a:solidFill>
              </a:defRPr>
            </a:lvl4pPr>
            <a:lvl5pPr marL="1828800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2194869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42" hasCustomPrompt="1"/>
          </p:nvPr>
        </p:nvSpPr>
        <p:spPr>
          <a:xfrm>
            <a:off x="2194870" y="3389856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200">
                <a:solidFill>
                  <a:srgbClr val="8DC63F"/>
                </a:solidFill>
              </a:defRPr>
            </a:lvl2pPr>
            <a:lvl3pPr marL="914400" indent="0">
              <a:buNone/>
              <a:defRPr sz="2200">
                <a:solidFill>
                  <a:srgbClr val="8DC63F"/>
                </a:solidFill>
              </a:defRPr>
            </a:lvl3pPr>
            <a:lvl4pPr marL="1371600" indent="0">
              <a:buNone/>
              <a:defRPr sz="2200">
                <a:solidFill>
                  <a:srgbClr val="8DC63F"/>
                </a:solidFill>
              </a:defRPr>
            </a:lvl4pPr>
            <a:lvl5pPr marL="1828800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3931141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44" hasCustomPrompt="1"/>
          </p:nvPr>
        </p:nvSpPr>
        <p:spPr>
          <a:xfrm>
            <a:off x="3931142" y="3389856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200">
                <a:solidFill>
                  <a:srgbClr val="8DC63F"/>
                </a:solidFill>
              </a:defRPr>
            </a:lvl2pPr>
            <a:lvl3pPr marL="914400" indent="0">
              <a:buNone/>
              <a:defRPr sz="2200">
                <a:solidFill>
                  <a:srgbClr val="8DC63F"/>
                </a:solidFill>
              </a:defRPr>
            </a:lvl3pPr>
            <a:lvl4pPr marL="1371600" indent="0">
              <a:buNone/>
              <a:defRPr sz="2200">
                <a:solidFill>
                  <a:srgbClr val="8DC63F"/>
                </a:solidFill>
              </a:defRPr>
            </a:lvl4pPr>
            <a:lvl5pPr marL="1828800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5655659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46" hasCustomPrompt="1"/>
          </p:nvPr>
        </p:nvSpPr>
        <p:spPr>
          <a:xfrm>
            <a:off x="5655660" y="3389856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200">
                <a:solidFill>
                  <a:srgbClr val="8DC63F"/>
                </a:solidFill>
              </a:defRPr>
            </a:lvl2pPr>
            <a:lvl3pPr marL="914400" indent="0">
              <a:buNone/>
              <a:defRPr sz="2200">
                <a:solidFill>
                  <a:srgbClr val="8DC63F"/>
                </a:solidFill>
              </a:defRPr>
            </a:lvl3pPr>
            <a:lvl4pPr marL="1371600" indent="0">
              <a:buNone/>
              <a:defRPr sz="2200">
                <a:solidFill>
                  <a:srgbClr val="8DC63F"/>
                </a:solidFill>
              </a:defRPr>
            </a:lvl4pPr>
            <a:lvl5pPr marL="1828800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7336601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48" hasCustomPrompt="1"/>
          </p:nvPr>
        </p:nvSpPr>
        <p:spPr>
          <a:xfrm>
            <a:off x="7336602" y="3389856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200">
                <a:solidFill>
                  <a:srgbClr val="8DC63F"/>
                </a:solidFill>
              </a:defRPr>
            </a:lvl2pPr>
            <a:lvl3pPr marL="914400" indent="0">
              <a:buNone/>
              <a:defRPr sz="2200">
                <a:solidFill>
                  <a:srgbClr val="8DC63F"/>
                </a:solidFill>
              </a:defRPr>
            </a:lvl3pPr>
            <a:lvl4pPr marL="1371600" indent="0">
              <a:buNone/>
              <a:defRPr sz="2200">
                <a:solidFill>
                  <a:srgbClr val="8DC63F"/>
                </a:solidFill>
              </a:defRPr>
            </a:lvl4pPr>
            <a:lvl5pPr marL="1828800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32" name="Title 31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3213510" cy="1704258"/>
          </a:xfrm>
        </p:spPr>
        <p:txBody>
          <a:bodyPr/>
          <a:lstStyle/>
          <a:p>
            <a:r>
              <a:rPr lang="en-US"/>
              <a:t>Messaging + Blue Infographic Content</a:t>
            </a:r>
          </a:p>
        </p:txBody>
      </p:sp>
      <p:sp>
        <p:nvSpPr>
          <p:cNvPr id="33" name="Picture Placeholder 24"/>
          <p:cNvSpPr>
            <a:spLocks noGrp="1" noChangeAspect="1"/>
          </p:cNvSpPr>
          <p:nvPr>
            <p:ph type="pic" sz="quarter" idx="50" hasCustomPrompt="1"/>
          </p:nvPr>
        </p:nvSpPr>
        <p:spPr>
          <a:xfrm>
            <a:off x="490683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Insert icon</a:t>
            </a:r>
          </a:p>
        </p:txBody>
      </p:sp>
      <p:sp>
        <p:nvSpPr>
          <p:cNvPr id="35" name="Picture Placeholder 24"/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2239612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6" name="Picture Placeholder 24"/>
          <p:cNvSpPr>
            <a:spLocks noGrp="1" noChangeAspect="1"/>
          </p:cNvSpPr>
          <p:nvPr>
            <p:ph type="pic" sz="quarter" idx="52" hasCustomPrompt="1"/>
          </p:nvPr>
        </p:nvSpPr>
        <p:spPr>
          <a:xfrm>
            <a:off x="3926034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7" name="Picture Placeholder 24"/>
          <p:cNvSpPr>
            <a:spLocks noGrp="1" noChangeAspect="1"/>
          </p:cNvSpPr>
          <p:nvPr>
            <p:ph type="pic" sz="quarter" idx="53" hasCustomPrompt="1"/>
          </p:nvPr>
        </p:nvSpPr>
        <p:spPr>
          <a:xfrm>
            <a:off x="5675688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8" name="Picture Placeholder 24"/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7336601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</p:spTree>
    <p:extLst>
      <p:ext uri="{BB962C8B-B14F-4D97-AF65-F5344CB8AC3E}">
        <p14:creationId xmlns:p14="http://schemas.microsoft.com/office/powerpoint/2010/main" val="39821035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Infographic Half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0" y="0"/>
            <a:ext cx="9144000" cy="268287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r">
              <a:buNone/>
              <a:defRPr sz="1600"/>
            </a:lvl1pPr>
          </a:lstStyle>
          <a:p>
            <a:r>
              <a:rPr lang="en-US" dirty="0"/>
              <a:t>Insert a large image here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68312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468313" y="3389856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200">
                <a:solidFill>
                  <a:srgbClr val="8DC63F"/>
                </a:solidFill>
              </a:defRPr>
            </a:lvl2pPr>
            <a:lvl3pPr marL="914400" indent="0">
              <a:buNone/>
              <a:defRPr sz="2200">
                <a:solidFill>
                  <a:srgbClr val="8DC63F"/>
                </a:solidFill>
              </a:defRPr>
            </a:lvl3pPr>
            <a:lvl4pPr marL="1371600" indent="0">
              <a:buNone/>
              <a:defRPr sz="2200">
                <a:solidFill>
                  <a:srgbClr val="8DC63F"/>
                </a:solidFill>
              </a:defRPr>
            </a:lvl4pPr>
            <a:lvl5pPr marL="1828800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2194869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42" hasCustomPrompt="1"/>
          </p:nvPr>
        </p:nvSpPr>
        <p:spPr>
          <a:xfrm>
            <a:off x="2194870" y="3389856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200">
                <a:solidFill>
                  <a:srgbClr val="8DC63F"/>
                </a:solidFill>
              </a:defRPr>
            </a:lvl2pPr>
            <a:lvl3pPr marL="914400" indent="0">
              <a:buNone/>
              <a:defRPr sz="2200">
                <a:solidFill>
                  <a:srgbClr val="8DC63F"/>
                </a:solidFill>
              </a:defRPr>
            </a:lvl3pPr>
            <a:lvl4pPr marL="1371600" indent="0">
              <a:buNone/>
              <a:defRPr sz="2200">
                <a:solidFill>
                  <a:srgbClr val="8DC63F"/>
                </a:solidFill>
              </a:defRPr>
            </a:lvl4pPr>
            <a:lvl5pPr marL="1828800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3931141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44" hasCustomPrompt="1"/>
          </p:nvPr>
        </p:nvSpPr>
        <p:spPr>
          <a:xfrm>
            <a:off x="3931142" y="3389856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200">
                <a:solidFill>
                  <a:srgbClr val="8DC63F"/>
                </a:solidFill>
              </a:defRPr>
            </a:lvl2pPr>
            <a:lvl3pPr marL="914400" indent="0">
              <a:buNone/>
              <a:defRPr sz="2200">
                <a:solidFill>
                  <a:srgbClr val="8DC63F"/>
                </a:solidFill>
              </a:defRPr>
            </a:lvl3pPr>
            <a:lvl4pPr marL="1371600" indent="0">
              <a:buNone/>
              <a:defRPr sz="2200">
                <a:solidFill>
                  <a:srgbClr val="8DC63F"/>
                </a:solidFill>
              </a:defRPr>
            </a:lvl4pPr>
            <a:lvl5pPr marL="1828800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5655659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46" hasCustomPrompt="1"/>
          </p:nvPr>
        </p:nvSpPr>
        <p:spPr>
          <a:xfrm>
            <a:off x="5655660" y="3389856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200">
                <a:solidFill>
                  <a:srgbClr val="8DC63F"/>
                </a:solidFill>
              </a:defRPr>
            </a:lvl2pPr>
            <a:lvl3pPr marL="914400" indent="0">
              <a:buNone/>
              <a:defRPr sz="2200">
                <a:solidFill>
                  <a:srgbClr val="8DC63F"/>
                </a:solidFill>
              </a:defRPr>
            </a:lvl3pPr>
            <a:lvl4pPr marL="1371600" indent="0">
              <a:buNone/>
              <a:defRPr sz="2200">
                <a:solidFill>
                  <a:srgbClr val="8DC63F"/>
                </a:solidFill>
              </a:defRPr>
            </a:lvl4pPr>
            <a:lvl5pPr marL="1828800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7336601" y="3793135"/>
            <a:ext cx="1336675" cy="570668"/>
          </a:xfrm>
          <a:prstGeom prst="rect">
            <a:avLst/>
          </a:prstGeom>
          <a:ln>
            <a:noFill/>
          </a:ln>
        </p:spPr>
        <p:txBody>
          <a:bodyPr vert="horz" lIns="0" tIns="0" rIns="0" bIns="0"/>
          <a:lstStyle>
            <a:lvl1pPr marL="0" indent="0" algn="ctr">
              <a:buNone/>
              <a:defRPr sz="1200" baseline="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Infographic information goes here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48" hasCustomPrompt="1"/>
          </p:nvPr>
        </p:nvSpPr>
        <p:spPr>
          <a:xfrm>
            <a:off x="7336602" y="3389856"/>
            <a:ext cx="1336675" cy="32653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200">
                <a:solidFill>
                  <a:srgbClr val="8DC63F"/>
                </a:solidFill>
              </a:defRPr>
            </a:lvl2pPr>
            <a:lvl3pPr marL="914400" indent="0">
              <a:buNone/>
              <a:defRPr sz="2200">
                <a:solidFill>
                  <a:srgbClr val="8DC63F"/>
                </a:solidFill>
              </a:defRPr>
            </a:lvl3pPr>
            <a:lvl4pPr marL="1371600" indent="0">
              <a:buNone/>
              <a:defRPr sz="2200">
                <a:solidFill>
                  <a:srgbClr val="8DC63F"/>
                </a:solidFill>
              </a:defRPr>
            </a:lvl4pPr>
            <a:lvl5pPr marL="1828800" indent="0">
              <a:buNone/>
              <a:defRPr sz="2200">
                <a:solidFill>
                  <a:srgbClr val="8DC63F"/>
                </a:solidFill>
              </a:defRPr>
            </a:lvl5pPr>
          </a:lstStyle>
          <a:p>
            <a:pPr lvl="0"/>
            <a:r>
              <a:rPr lang="en-US"/>
              <a:t>Emphasis Text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28" name="Title 31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3213510" cy="1704258"/>
          </a:xfrm>
        </p:spPr>
        <p:txBody>
          <a:bodyPr/>
          <a:lstStyle/>
          <a:p>
            <a:r>
              <a:rPr lang="en-US"/>
              <a:t>Messaging + Blue Infographic Content</a:t>
            </a:r>
          </a:p>
        </p:txBody>
      </p:sp>
      <p:sp>
        <p:nvSpPr>
          <p:cNvPr id="39" name="Picture Placeholder 24"/>
          <p:cNvSpPr>
            <a:spLocks noGrp="1" noChangeAspect="1"/>
          </p:cNvSpPr>
          <p:nvPr>
            <p:ph type="pic" sz="quarter" idx="50" hasCustomPrompt="1"/>
          </p:nvPr>
        </p:nvSpPr>
        <p:spPr>
          <a:xfrm>
            <a:off x="490683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Insert icon</a:t>
            </a:r>
          </a:p>
        </p:txBody>
      </p:sp>
      <p:sp>
        <p:nvSpPr>
          <p:cNvPr id="40" name="Picture Placeholder 24"/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2239612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41" name="Picture Placeholder 24"/>
          <p:cNvSpPr>
            <a:spLocks noGrp="1" noChangeAspect="1"/>
          </p:cNvSpPr>
          <p:nvPr>
            <p:ph type="pic" sz="quarter" idx="52" hasCustomPrompt="1"/>
          </p:nvPr>
        </p:nvSpPr>
        <p:spPr>
          <a:xfrm>
            <a:off x="3926034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42" name="Picture Placeholder 24"/>
          <p:cNvSpPr>
            <a:spLocks noGrp="1" noChangeAspect="1"/>
          </p:cNvSpPr>
          <p:nvPr>
            <p:ph type="pic" sz="quarter" idx="53" hasCustomPrompt="1"/>
          </p:nvPr>
        </p:nvSpPr>
        <p:spPr>
          <a:xfrm>
            <a:off x="5675688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43" name="Picture Placeholder 24"/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7336601" y="1962045"/>
            <a:ext cx="1291932" cy="129192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vert="horz" lIns="91440" tIns="91440" rIns="91440" bIns="91440"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Insert icon</a:t>
            </a:r>
          </a:p>
        </p:txBody>
      </p:sp>
    </p:spTree>
    <p:extLst>
      <p:ext uri="{BB962C8B-B14F-4D97-AF65-F5344CB8AC3E}">
        <p14:creationId xmlns:p14="http://schemas.microsoft.com/office/powerpoint/2010/main" val="6605727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Half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0" y="0"/>
            <a:ext cx="9144000" cy="268287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r">
              <a:buNone/>
              <a:defRPr sz="1600"/>
            </a:lvl1pPr>
          </a:lstStyle>
          <a:p>
            <a:r>
              <a:rPr lang="en-US" dirty="0"/>
              <a:t>Insert a large image here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50" hasCustomPrompt="1"/>
          </p:nvPr>
        </p:nvSpPr>
        <p:spPr>
          <a:xfrm>
            <a:off x="479425" y="2968625"/>
            <a:ext cx="8267686" cy="173831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Short Slide Summary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186187"/>
            <a:ext cx="4936982" cy="497572"/>
          </a:xfrm>
        </p:spPr>
        <p:txBody>
          <a:bodyPr lIns="274320" tIns="91440" bIns="45720">
            <a:spAutoFit/>
          </a:bodyPr>
          <a:lstStyle>
            <a:lvl1pPr algn="l">
              <a:defRPr/>
            </a:lvl1pPr>
          </a:lstStyle>
          <a:p>
            <a:pPr lvl="0"/>
            <a:r>
              <a:rPr lang="en-US"/>
              <a:t>Title: Content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5361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Multi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Photo Slide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457200" y="1391881"/>
            <a:ext cx="4123076" cy="2542392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4" name="Text Placeholder 27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4090975"/>
            <a:ext cx="4123076" cy="727263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spcBef>
                <a:spcPts val="1000"/>
              </a:spcBef>
              <a:buFont typeface="Arial"/>
              <a:buNone/>
              <a:defRPr sz="1800" baseline="0"/>
            </a:lvl1pPr>
          </a:lstStyle>
          <a:p>
            <a:pPr lvl="0"/>
            <a:r>
              <a:rPr lang="en-US"/>
              <a:t>Description of the photo/image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22" hasCustomPrompt="1"/>
          </p:nvPr>
        </p:nvSpPr>
        <p:spPr>
          <a:xfrm>
            <a:off x="4825308" y="182880"/>
            <a:ext cx="3871998" cy="2095512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4825308" y="2479946"/>
            <a:ext cx="3871998" cy="2338291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6345954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73164" y="410296"/>
            <a:ext cx="4606372" cy="1348326"/>
          </a:xfrm>
        </p:spPr>
        <p:txBody>
          <a:bodyPr anchor="b" anchorCtr="0">
            <a:noAutofit/>
          </a:bodyPr>
          <a:lstStyle>
            <a:lvl1pPr marL="0" indent="0">
              <a:buNone/>
              <a:defRPr sz="4000" baseline="0"/>
            </a:lvl1pPr>
          </a:lstStyle>
          <a:p>
            <a:pPr lvl="0"/>
            <a:r>
              <a:rPr lang="en-US" dirty="0"/>
              <a:t>Q&amp;A or Thank You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3741647" y="1939062"/>
            <a:ext cx="4955659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673071" y="2588317"/>
            <a:ext cx="4607032" cy="336156"/>
          </a:xfr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Publication Number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673167" y="2069602"/>
            <a:ext cx="2116667" cy="353860"/>
          </a:xfrm>
          <a:prstGeom prst="rect">
            <a:avLst/>
          </a:prstGeom>
          <a:solidFill>
            <a:srgbClr val="FFFFFF">
              <a:alpha val="59000"/>
            </a:srgbClr>
          </a:solidFill>
        </p:spPr>
        <p:txBody>
          <a:bodyPr wrap="square" lIns="0" tIns="0" rIns="0" bIns="0" rtlCol="0" anchor="ctr">
            <a:noAutofit/>
          </a:bodyPr>
          <a:lstStyle/>
          <a:p>
            <a:pPr algn="l">
              <a:spcBef>
                <a:spcPts val="1200"/>
              </a:spcBef>
              <a:spcAft>
                <a:spcPts val="600"/>
              </a:spcAft>
            </a:pPr>
            <a:r>
              <a:rPr lang="en-US" b="1" dirty="0">
                <a:solidFill>
                  <a:srgbClr val="333333"/>
                </a:solidFill>
              </a:rPr>
              <a:t>  www.nrel.gov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F13A443-B9EC-D845-B6D9-AB36EFFEC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12770" y="4013200"/>
            <a:ext cx="24130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23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6949" cy="51435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736975" y="1504827"/>
            <a:ext cx="5393498" cy="1095516"/>
          </a:xfrm>
          <a:solidFill>
            <a:schemeClr val="accent1">
              <a:alpha val="75000"/>
            </a:schemeClr>
          </a:solidFill>
        </p:spPr>
        <p:txBody>
          <a:bodyPr lIns="182880" tIns="137160" rIns="182880" bIns="137160" anchor="ctr" anchorCtr="0">
            <a:noAutofit/>
          </a:bodyPr>
          <a:lstStyle>
            <a:lvl1pPr marL="0" indent="0">
              <a:lnSpc>
                <a:spcPts val="2800"/>
              </a:lnSpc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736975" y="2744787"/>
            <a:ext cx="4322763" cy="1101551"/>
          </a:xfrm>
          <a:solidFill>
            <a:schemeClr val="accent1">
              <a:alpha val="75000"/>
            </a:schemeClr>
          </a:solidFill>
        </p:spPr>
        <p:txBody>
          <a:bodyPr lIns="182880" tIns="137160" rIns="182880" bIns="137160" anchor="ctr" anchorCtr="0">
            <a:noAutofit/>
          </a:bodyPr>
          <a:lstStyle>
            <a:lvl1pPr marL="0" indent="0">
              <a:lnSpc>
                <a:spcPts val="1760"/>
              </a:lnSpc>
              <a:spcBef>
                <a:spcPts val="4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Venue or Organization</a:t>
            </a:r>
          </a:p>
          <a:p>
            <a:pPr lvl="0"/>
            <a:r>
              <a:rPr lang="en-US" dirty="0"/>
              <a:t>Date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65B8CD2-BF47-094F-B614-5CEAE71B3F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454" y="0"/>
            <a:ext cx="2331892" cy="109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31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4" y="0"/>
            <a:ext cx="9144000" cy="51435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736975" y="1504827"/>
            <a:ext cx="5393498" cy="1095516"/>
          </a:xfrm>
          <a:solidFill>
            <a:schemeClr val="accent1">
              <a:alpha val="75000"/>
            </a:schemeClr>
          </a:solidFill>
        </p:spPr>
        <p:txBody>
          <a:bodyPr lIns="182880" tIns="137160" rIns="182880" bIns="137160" anchor="ctr" anchorCtr="0">
            <a:noAutofit/>
          </a:bodyPr>
          <a:lstStyle>
            <a:lvl1pPr marL="0" indent="0">
              <a:lnSpc>
                <a:spcPts val="2800"/>
              </a:lnSpc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736975" y="2744787"/>
            <a:ext cx="4322763" cy="1101551"/>
          </a:xfrm>
          <a:solidFill>
            <a:schemeClr val="accent1">
              <a:alpha val="75000"/>
            </a:schemeClr>
          </a:solidFill>
        </p:spPr>
        <p:txBody>
          <a:bodyPr lIns="182880" tIns="137160" rIns="182880" bIns="137160" anchor="ctr" anchorCtr="0">
            <a:noAutofit/>
          </a:bodyPr>
          <a:lstStyle>
            <a:lvl1pPr marL="0" indent="0">
              <a:lnSpc>
                <a:spcPts val="1760"/>
              </a:lnSpc>
              <a:spcBef>
                <a:spcPts val="4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Venue or Organization</a:t>
            </a:r>
          </a:p>
          <a:p>
            <a:pPr lvl="0"/>
            <a:r>
              <a:rPr lang="en-US" dirty="0"/>
              <a:t>Date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21FBE40-03AF-2040-B470-29B21F4E35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454" y="0"/>
            <a:ext cx="2331892" cy="109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51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-505476426_FlareFre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515112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736975" y="1504827"/>
            <a:ext cx="5393498" cy="1095516"/>
          </a:xfrm>
          <a:solidFill>
            <a:schemeClr val="accent1">
              <a:alpha val="75000"/>
            </a:schemeClr>
          </a:solidFill>
        </p:spPr>
        <p:txBody>
          <a:bodyPr lIns="182880" tIns="137160" rIns="182880" bIns="137160" anchor="ctr" anchorCtr="0">
            <a:noAutofit/>
          </a:bodyPr>
          <a:lstStyle>
            <a:lvl1pPr marL="0" indent="0">
              <a:lnSpc>
                <a:spcPts val="2800"/>
              </a:lnSpc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736975" y="2744787"/>
            <a:ext cx="4322763" cy="1101551"/>
          </a:xfrm>
          <a:solidFill>
            <a:schemeClr val="accent1">
              <a:alpha val="75000"/>
            </a:schemeClr>
          </a:solidFill>
        </p:spPr>
        <p:txBody>
          <a:bodyPr lIns="182880" tIns="137160" rIns="182880" bIns="137160" anchor="ctr" anchorCtr="0">
            <a:noAutofit/>
          </a:bodyPr>
          <a:lstStyle>
            <a:lvl1pPr marL="0" indent="0">
              <a:lnSpc>
                <a:spcPts val="1760"/>
              </a:lnSpc>
              <a:spcBef>
                <a:spcPts val="4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Venue or Organization</a:t>
            </a:r>
          </a:p>
          <a:p>
            <a:pPr lvl="0"/>
            <a:r>
              <a:rPr lang="en-US" dirty="0"/>
              <a:t>Date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7876295-9728-A943-A66A-D4797EDDAE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454" y="0"/>
            <a:ext cx="2331892" cy="109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91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- An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57199" y="1"/>
            <a:ext cx="8236857" cy="776514"/>
          </a:xfrm>
        </p:spPr>
        <p:txBody>
          <a:bodyPr/>
          <a:lstStyle/>
          <a:p>
            <a:r>
              <a:rPr lang="en-US"/>
              <a:t>Simple Slide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485009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Simple Slide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1371600"/>
            <a:ext cx="8120063" cy="33750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73746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lide -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0"/>
            <a:ext cx="5936343" cy="907143"/>
          </a:xfrm>
        </p:spPr>
        <p:txBody>
          <a:bodyPr/>
          <a:lstStyle/>
          <a:p>
            <a:r>
              <a:rPr lang="en-US"/>
              <a:t>Simple Slide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1124857"/>
            <a:ext cx="8120063" cy="36217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825405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148571"/>
            <a:ext cx="8120063" cy="536572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/>
              <a:t>Blank Slide for Any Content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711702" y="4840514"/>
            <a:ext cx="22795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/>
              <a:t>NREL</a:t>
            </a:r>
            <a:r>
              <a:rPr lang="en-US" sz="800" baseline="0"/>
              <a:t>    </a:t>
            </a:r>
            <a:r>
              <a:rPr lang="en-US" sz="800"/>
              <a:t>|    </a:t>
            </a:r>
            <a:fld id="{BFD71CF8-5198-8441-A7C0-DC22FD64CBE4}" type="slidenum">
              <a:rPr lang="en-US" sz="800"/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278570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4123076" cy="1200151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0267"/>
            <a:ext cx="8229600" cy="32643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64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49" r:id="rId2"/>
    <p:sldLayoutId id="2147483651" r:id="rId3"/>
    <p:sldLayoutId id="2147483675" r:id="rId4"/>
    <p:sldLayoutId id="2147483650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5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txStyles>
    <p:titleStyle>
      <a:lvl1pPr marL="0" algn="ctr" defTabSz="457200" rtl="0" eaLnBrk="1" latinLnBrk="0" hangingPunct="1">
        <a:lnSpc>
          <a:spcPts val="2800"/>
        </a:lnSpc>
        <a:spcBef>
          <a:spcPct val="0"/>
        </a:spcBef>
        <a:buNone/>
        <a:defRPr sz="3000" kern="1200" spc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rel.gov/docs/fy18osti/71036.pdf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utomotus.co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hyperlink" Target="https://boulderai.com/" TargetMode="Externa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hyperlink" Target="https://www.sciencedirect.com/science/article/pii/S0965856419300333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jtlu.org/index.php/jtlu/article/view/1392" TargetMode="External"/><Relationship Id="rId5" Type="http://schemas.openxmlformats.org/officeDocument/2006/relationships/hyperlink" Target="https://doi.org/10.1007/s11116-018-9923-2" TargetMode="External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doi.org/10.1016/j.tranpol.2020.03.005" TargetMode="Externa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medium.com/@alehenao1/the-good-the-bad-and-the-unknown-of-uber-and-lyft-eb36cc0338b1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736974" y="1252017"/>
            <a:ext cx="5407026" cy="1348326"/>
          </a:xfrm>
        </p:spPr>
        <p:txBody>
          <a:bodyPr/>
          <a:lstStyle/>
          <a:p>
            <a:r>
              <a:rPr lang="en-US" sz="2000" dirty="0"/>
              <a:t>The Demand for the Curb and Optimal Allocation: Data, Technology, Research and Experimentation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736975" y="2961483"/>
            <a:ext cx="4767833" cy="1101551"/>
          </a:xfrm>
        </p:spPr>
        <p:txBody>
          <a:bodyPr/>
          <a:lstStyle/>
          <a:p>
            <a:r>
              <a:rPr lang="en-US" dirty="0"/>
              <a:t>Alejandro Henao, PhD</a:t>
            </a:r>
          </a:p>
          <a:p>
            <a:r>
              <a:rPr lang="en-US" dirty="0"/>
              <a:t>Center for Integrated Mobility Systems</a:t>
            </a:r>
          </a:p>
          <a:p>
            <a:r>
              <a:rPr lang="en-US" dirty="0"/>
              <a:t>National Renewable Energy Laboratory</a:t>
            </a:r>
          </a:p>
          <a:p>
            <a:endParaRPr lang="en-US" sz="1000" dirty="0"/>
          </a:p>
          <a:p>
            <a:r>
              <a:rPr lang="en-US" sz="1600" dirty="0"/>
              <a:t>Conference on Sustainability and Emerging Transportation Technology</a:t>
            </a:r>
          </a:p>
          <a:p>
            <a:r>
              <a:rPr lang="en-US" sz="1600" dirty="0"/>
              <a:t>June 1, 2022</a:t>
            </a:r>
          </a:p>
        </p:txBody>
      </p:sp>
    </p:spTree>
    <p:extLst>
      <p:ext uri="{BB962C8B-B14F-4D97-AF65-F5344CB8AC3E}">
        <p14:creationId xmlns:p14="http://schemas.microsoft.com/office/powerpoint/2010/main" val="1033685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To…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662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4CE44-9FA6-4309-B118-EF3F4053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"/>
            <a:ext cx="8236857" cy="776514"/>
          </a:xfrm>
        </p:spPr>
        <p:txBody>
          <a:bodyPr/>
          <a:lstStyle/>
          <a:p>
            <a:r>
              <a:rPr lang="en-US" dirty="0"/>
              <a:t>To…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84556F-CCCA-7371-3FCF-E2AB5E4AEFC6}"/>
              </a:ext>
            </a:extLst>
          </p:cNvPr>
          <p:cNvSpPr/>
          <p:nvPr/>
        </p:nvSpPr>
        <p:spPr>
          <a:xfrm>
            <a:off x="8131899" y="4519261"/>
            <a:ext cx="101021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Henao</a:t>
            </a:r>
          </a:p>
        </p:txBody>
      </p:sp>
      <p:pic>
        <p:nvPicPr>
          <p:cNvPr id="4" name="Picture 3" descr="Cars parked in a parking lot&#10;&#10;Description automatically generated with medium confidence">
            <a:extLst>
              <a:ext uri="{FF2B5EF4-FFF2-40B4-BE49-F238E27FC236}">
                <a16:creationId xmlns:a16="http://schemas.microsoft.com/office/drawing/2014/main" id="{2678EEEC-F5EF-56F4-BD87-7536D29338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33" b="9964"/>
          <a:stretch/>
        </p:blipFill>
        <p:spPr>
          <a:xfrm>
            <a:off x="1143000" y="776515"/>
            <a:ext cx="6858000" cy="436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12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4CE44-9FA6-4309-B118-EF3F4053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"/>
            <a:ext cx="8236857" cy="776514"/>
          </a:xfrm>
        </p:spPr>
        <p:txBody>
          <a:bodyPr/>
          <a:lstStyle/>
          <a:p>
            <a:r>
              <a:rPr lang="en-US" dirty="0"/>
              <a:t>To…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84556F-CCCA-7371-3FCF-E2AB5E4AEFC6}"/>
              </a:ext>
            </a:extLst>
          </p:cNvPr>
          <p:cNvSpPr/>
          <p:nvPr/>
        </p:nvSpPr>
        <p:spPr>
          <a:xfrm>
            <a:off x="8080604" y="4519261"/>
            <a:ext cx="10615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laci.org</a:t>
            </a:r>
          </a:p>
        </p:txBody>
      </p:sp>
      <p:pic>
        <p:nvPicPr>
          <p:cNvPr id="5" name="Google Shape;1324;g10058fda392_0_12">
            <a:extLst>
              <a:ext uri="{FF2B5EF4-FFF2-40B4-BE49-F238E27FC236}">
                <a16:creationId xmlns:a16="http://schemas.microsoft.com/office/drawing/2014/main" id="{C5B35102-7BEF-9C98-0E9F-D6C66D622C1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199" y="776515"/>
            <a:ext cx="7623405" cy="43268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138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4CE44-9FA6-4309-B118-EF3F4053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"/>
            <a:ext cx="8236857" cy="776514"/>
          </a:xfrm>
        </p:spPr>
        <p:txBody>
          <a:bodyPr/>
          <a:lstStyle/>
          <a:p>
            <a:r>
              <a:rPr lang="en-US" dirty="0"/>
              <a:t>To…</a:t>
            </a:r>
          </a:p>
        </p:txBody>
      </p:sp>
      <p:pic>
        <p:nvPicPr>
          <p:cNvPr id="5" name="Picture 4" descr="A group of cars parked in a parking lot&#10;&#10;Description automatically generated with medium confidence">
            <a:extLst>
              <a:ext uri="{FF2B5EF4-FFF2-40B4-BE49-F238E27FC236}">
                <a16:creationId xmlns:a16="http://schemas.microsoft.com/office/drawing/2014/main" id="{8763D2C9-E2DA-225F-208C-6356E0B113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97"/>
          <a:stretch/>
        </p:blipFill>
        <p:spPr>
          <a:xfrm>
            <a:off x="334823" y="776514"/>
            <a:ext cx="8474353" cy="43669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684556F-CCCA-7371-3FCF-E2AB5E4AEFC6}"/>
              </a:ext>
            </a:extLst>
          </p:cNvPr>
          <p:cNvSpPr/>
          <p:nvPr/>
        </p:nvSpPr>
        <p:spPr>
          <a:xfrm>
            <a:off x="639718" y="4650066"/>
            <a:ext cx="101021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i="1" dirty="0"/>
              <a:t>Source: Henao</a:t>
            </a:r>
          </a:p>
        </p:txBody>
      </p:sp>
    </p:spTree>
    <p:extLst>
      <p:ext uri="{BB962C8B-B14F-4D97-AF65-F5344CB8AC3E}">
        <p14:creationId xmlns:p14="http://schemas.microsoft.com/office/powerpoint/2010/main" val="28965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4CE44-9FA6-4309-B118-EF3F4053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"/>
            <a:ext cx="8236857" cy="776514"/>
          </a:xfrm>
        </p:spPr>
        <p:txBody>
          <a:bodyPr/>
          <a:lstStyle/>
          <a:p>
            <a:r>
              <a:rPr lang="en-US" dirty="0"/>
              <a:t>To…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84556F-CCCA-7371-3FCF-E2AB5E4AEFC6}"/>
              </a:ext>
            </a:extLst>
          </p:cNvPr>
          <p:cNvSpPr/>
          <p:nvPr/>
        </p:nvSpPr>
        <p:spPr>
          <a:xfrm>
            <a:off x="6942195" y="4780871"/>
            <a:ext cx="101021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i="1" dirty="0"/>
              <a:t>Source: Henao</a:t>
            </a:r>
          </a:p>
        </p:txBody>
      </p:sp>
      <p:pic>
        <p:nvPicPr>
          <p:cNvPr id="4" name="Picture 3" descr="A picture containing outdoor, sky, building, scene&#10;&#10;Description automatically generated">
            <a:extLst>
              <a:ext uri="{FF2B5EF4-FFF2-40B4-BE49-F238E27FC236}">
                <a16:creationId xmlns:a16="http://schemas.microsoft.com/office/drawing/2014/main" id="{2A6D626D-BB5D-68A4-7100-82E52D7025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40" b="4507"/>
          <a:stretch/>
        </p:blipFill>
        <p:spPr>
          <a:xfrm>
            <a:off x="2643187" y="776515"/>
            <a:ext cx="4150903" cy="437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65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4CE44-9FA6-4309-B118-EF3F4053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"/>
            <a:ext cx="8236857" cy="776514"/>
          </a:xfrm>
        </p:spPr>
        <p:txBody>
          <a:bodyPr/>
          <a:lstStyle/>
          <a:p>
            <a:r>
              <a:rPr lang="en-US" dirty="0"/>
              <a:t>To…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84556F-CCCA-7371-3FCF-E2AB5E4AEFC6}"/>
              </a:ext>
            </a:extLst>
          </p:cNvPr>
          <p:cNvSpPr/>
          <p:nvPr/>
        </p:nvSpPr>
        <p:spPr>
          <a:xfrm>
            <a:off x="8131899" y="4519261"/>
            <a:ext cx="101021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Henao</a:t>
            </a:r>
          </a:p>
        </p:txBody>
      </p:sp>
      <p:pic>
        <p:nvPicPr>
          <p:cNvPr id="5" name="Picture 4" descr="A picture containing text, sky, outdoor, people&#10;&#10;Description automatically generated">
            <a:extLst>
              <a:ext uri="{FF2B5EF4-FFF2-40B4-BE49-F238E27FC236}">
                <a16:creationId xmlns:a16="http://schemas.microsoft.com/office/drawing/2014/main" id="{96C3D03B-D409-27DD-2294-1D1A23B603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47" b="7050"/>
          <a:stretch/>
        </p:blipFill>
        <p:spPr>
          <a:xfrm>
            <a:off x="1143000" y="776515"/>
            <a:ext cx="6858000" cy="436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62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4CE44-9FA6-4309-B118-EF3F4053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"/>
            <a:ext cx="8236857" cy="776514"/>
          </a:xfrm>
        </p:spPr>
        <p:txBody>
          <a:bodyPr/>
          <a:lstStyle/>
          <a:p>
            <a:r>
              <a:rPr lang="en-US" dirty="0"/>
              <a:t>To…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84556F-CCCA-7371-3FCF-E2AB5E4AEFC6}"/>
              </a:ext>
            </a:extLst>
          </p:cNvPr>
          <p:cNvSpPr/>
          <p:nvPr/>
        </p:nvSpPr>
        <p:spPr>
          <a:xfrm>
            <a:off x="8131899" y="4519261"/>
            <a:ext cx="101021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Henao</a:t>
            </a:r>
          </a:p>
        </p:txBody>
      </p:sp>
      <p:pic>
        <p:nvPicPr>
          <p:cNvPr id="4" name="Picture 3" descr="A group of people standing on the side of a road&#10;&#10;Description automatically generated with low confidence">
            <a:extLst>
              <a:ext uri="{FF2B5EF4-FFF2-40B4-BE49-F238E27FC236}">
                <a16:creationId xmlns:a16="http://schemas.microsoft.com/office/drawing/2014/main" id="{B8C65F2F-62AF-160D-FD44-6CE247152C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97"/>
          <a:stretch/>
        </p:blipFill>
        <p:spPr>
          <a:xfrm>
            <a:off x="1143000" y="776514"/>
            <a:ext cx="6858000" cy="436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97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4CE44-9FA6-4309-B118-EF3F4053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"/>
            <a:ext cx="8236857" cy="776514"/>
          </a:xfrm>
        </p:spPr>
        <p:txBody>
          <a:bodyPr/>
          <a:lstStyle/>
          <a:p>
            <a:r>
              <a:rPr lang="en-US" dirty="0"/>
              <a:t>The Curb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37AB69-5784-4761-A973-18D922CE6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56" y="776515"/>
            <a:ext cx="7734052" cy="435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34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4CE44-9FA6-4309-B118-EF3F4053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"/>
            <a:ext cx="8236857" cy="776514"/>
          </a:xfrm>
        </p:spPr>
        <p:txBody>
          <a:bodyPr/>
          <a:lstStyle/>
          <a:p>
            <a:r>
              <a:rPr lang="en-US" dirty="0"/>
              <a:t>What’s the issue?</a:t>
            </a:r>
          </a:p>
        </p:txBody>
      </p:sp>
      <p:sp>
        <p:nvSpPr>
          <p:cNvPr id="3" name="Rectangle 2"/>
          <p:cNvSpPr/>
          <p:nvPr/>
        </p:nvSpPr>
        <p:spPr>
          <a:xfrm>
            <a:off x="285749" y="995392"/>
            <a:ext cx="84083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"fight for the curb" as the tragedy of the commons: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5749" y="1614379"/>
            <a:ext cx="5403851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Increases in demand (e.g., freight,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ridehailing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micromobility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Free or low-cost curb use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Curb utilization from less efficient modes (single-passengers in car/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ridehail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/taxi)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Lack of prioritization for more efficient modes such as transit, high-occupancy vehicles,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micromobility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electric vehicles.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4" b="9348"/>
          <a:stretch/>
        </p:blipFill>
        <p:spPr>
          <a:xfrm>
            <a:off x="5431477" y="2060256"/>
            <a:ext cx="3579173" cy="208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7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2D1F73E-FEDC-45C4-AF3D-107A1315C0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" r="14846"/>
          <a:stretch/>
        </p:blipFill>
        <p:spPr>
          <a:xfrm>
            <a:off x="0" y="0"/>
            <a:ext cx="561441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 Transportation at Airports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540D895-2AE5-4DA7-8912-65DA07E317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6" r="12886"/>
          <a:stretch/>
        </p:blipFill>
        <p:spPr>
          <a:xfrm>
            <a:off x="-1" y="3761620"/>
            <a:ext cx="2116383" cy="13695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F9F0A6-8A96-4AF6-A752-D106B9AB1B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2766" y="3761849"/>
            <a:ext cx="1381651" cy="1381651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3C8ACC9-77BA-4CF7-A714-6CBE62D74972}"/>
              </a:ext>
            </a:extLst>
          </p:cNvPr>
          <p:cNvSpPr txBox="1">
            <a:spLocks/>
          </p:cNvSpPr>
          <p:nvPr/>
        </p:nvSpPr>
        <p:spPr>
          <a:xfrm>
            <a:off x="5727962" y="873938"/>
            <a:ext cx="3273995" cy="7442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Uber I.P.O. revealed that 15% of all rides are to/from airports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3C8ACC9-77BA-4CF7-A714-6CBE62D74972}"/>
              </a:ext>
            </a:extLst>
          </p:cNvPr>
          <p:cNvSpPr txBox="1">
            <a:spLocks/>
          </p:cNvSpPr>
          <p:nvPr/>
        </p:nvSpPr>
        <p:spPr>
          <a:xfrm>
            <a:off x="5727962" y="1700197"/>
            <a:ext cx="3273995" cy="122588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Travel to and from the airport represents more than 2% of all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VMT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by the case study regions.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3033" y="3761849"/>
            <a:ext cx="2219474" cy="1381651"/>
          </a:xfrm>
          <a:prstGeom prst="rect">
            <a:avLst/>
          </a:prstGeom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E7CE90A0-06A7-4AA2-8D96-8EC7B88FC3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8682932"/>
              </p:ext>
            </p:extLst>
          </p:nvPr>
        </p:nvGraphicFramePr>
        <p:xfrm>
          <a:off x="5727962" y="3008078"/>
          <a:ext cx="3329150" cy="2154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65655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7D87D27-9685-7A47-947C-0370E3370F93}"/>
              </a:ext>
            </a:extLst>
          </p:cNvPr>
          <p:cNvSpPr txBox="1"/>
          <p:nvPr/>
        </p:nvSpPr>
        <p:spPr>
          <a:xfrm>
            <a:off x="2630582" y="4365534"/>
            <a:ext cx="19734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Source: Dave Gray (</a:t>
            </a:r>
            <a:r>
              <a:rPr lang="en-US" sz="105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flickr</a:t>
            </a:r>
            <a:r>
              <a:rPr lang="en-US" sz="105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E1640F-D32F-DDD4-AA3D-9B31DBAE4E61}"/>
              </a:ext>
            </a:extLst>
          </p:cNvPr>
          <p:cNvSpPr/>
          <p:nvPr/>
        </p:nvSpPr>
        <p:spPr>
          <a:xfrm>
            <a:off x="3398109" y="988541"/>
            <a:ext cx="5537122" cy="19647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CEFBC4-273E-E42E-6390-DE865BAFF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15" y="698949"/>
            <a:ext cx="4245842" cy="37456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B72B48-091C-E764-A022-62EB63DC77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1497" y="293553"/>
            <a:ext cx="2095442" cy="4053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1DDAE9-B3F8-5B0D-03BD-F7317D8E6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6517" y="3050649"/>
            <a:ext cx="1769166" cy="559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94E667-9F69-E955-54DF-C0649C5190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255" y="892437"/>
            <a:ext cx="1141234" cy="2025690"/>
          </a:xfrm>
          <a:prstGeom prst="rect">
            <a:avLst/>
          </a:prstGeom>
          <a:ln>
            <a:solidFill>
              <a:srgbClr val="000C14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B3A5B6-E6AA-2ED1-E718-A952309EF6F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916" y="892437"/>
            <a:ext cx="1141234" cy="2025690"/>
          </a:xfrm>
          <a:prstGeom prst="rect">
            <a:avLst/>
          </a:prstGeom>
          <a:ln>
            <a:solidFill>
              <a:srgbClr val="000C14"/>
            </a:solidFill>
          </a:ln>
        </p:spPr>
      </p:pic>
    </p:spTree>
    <p:extLst>
      <p:ext uri="{BB962C8B-B14F-4D97-AF65-F5344CB8AC3E}">
        <p14:creationId xmlns:p14="http://schemas.microsoft.com/office/powerpoint/2010/main" val="3677789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 Transportation at Airports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63FF6E-BA5C-4377-AFE1-8CC4E02E02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1" t="2188" r="1532" b="1496"/>
          <a:stretch/>
        </p:blipFill>
        <p:spPr>
          <a:xfrm>
            <a:off x="4119606" y="1483396"/>
            <a:ext cx="3709945" cy="2288050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957B168-7EDC-4753-8755-88D8BE357D04}"/>
              </a:ext>
            </a:extLst>
          </p:cNvPr>
          <p:cNvSpPr/>
          <p:nvPr/>
        </p:nvSpPr>
        <p:spPr>
          <a:xfrm>
            <a:off x="1402699" y="4524495"/>
            <a:ext cx="642685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Henao, A., Sperling, J., Garikapati, V., Hou Y. &amp; Young, S. (2018). “Airport Analyses Informing New Mobility Shifts: Opportunities to Adapt Energy-Efficient Mobility Services and Infrastructure” Golden, CO: National Renewable Energy Laboratory. NREL/CP-5400-71036. </a:t>
            </a:r>
            <a:r>
              <a:rPr lang="en-US" sz="900" dirty="0">
                <a:hlinkClick r:id="rId3"/>
              </a:rPr>
              <a:t>https://www.nrel.gov/docs/fy18osti/71036.pdf</a:t>
            </a:r>
            <a:endParaRPr lang="en-US" sz="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0E61FD-CD5B-4B6F-8C8F-487077566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80000">
            <a:off x="1479411" y="1121308"/>
            <a:ext cx="2267648" cy="28458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8861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37AB69-5784-4761-A973-18D922CE6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400" y="1"/>
            <a:ext cx="5014941" cy="2820904"/>
          </a:xfrm>
          <a:prstGeom prst="rect">
            <a:avLst/>
          </a:prstGeom>
        </p:spPr>
      </p:pic>
      <p:sp>
        <p:nvSpPr>
          <p:cNvPr id="6" name="Title 12">
            <a:extLst>
              <a:ext uri="{FF2B5EF4-FFF2-40B4-BE49-F238E27FC236}">
                <a16:creationId xmlns:a16="http://schemas.microsoft.com/office/drawing/2014/main" id="{E0BE9427-9644-AA47-31CC-E81F9B668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3213510" cy="1704258"/>
          </a:xfrm>
        </p:spPr>
        <p:txBody>
          <a:bodyPr/>
          <a:lstStyle/>
          <a:p>
            <a:r>
              <a:rPr lang="en-US" dirty="0"/>
              <a:t>Curb Management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36FB36-4ACB-A2B5-6600-C921E013B35B}"/>
              </a:ext>
            </a:extLst>
          </p:cNvPr>
          <p:cNvSpPr/>
          <p:nvPr/>
        </p:nvSpPr>
        <p:spPr>
          <a:xfrm>
            <a:off x="343746" y="2932526"/>
            <a:ext cx="1662853" cy="160561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METRICS</a:t>
            </a:r>
            <a:endParaRPr lang="es-CO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C543FC0-B83D-BA43-03C3-3EE76E6349A7}"/>
              </a:ext>
            </a:extLst>
          </p:cNvPr>
          <p:cNvSpPr/>
          <p:nvPr/>
        </p:nvSpPr>
        <p:spPr>
          <a:xfrm>
            <a:off x="2632918" y="2932526"/>
            <a:ext cx="1662853" cy="160561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</a:t>
            </a:r>
            <a:endParaRPr lang="es-CO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665ED99-2F87-7363-C7BF-EAD5F4657821}"/>
              </a:ext>
            </a:extLst>
          </p:cNvPr>
          <p:cNvSpPr/>
          <p:nvPr/>
        </p:nvSpPr>
        <p:spPr>
          <a:xfrm>
            <a:off x="4915750" y="2910419"/>
            <a:ext cx="1662853" cy="160561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RESEARCH</a:t>
            </a:r>
            <a:endParaRPr lang="es-CO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8841CBA-7132-7D65-2571-F358764CF9BC}"/>
              </a:ext>
            </a:extLst>
          </p:cNvPr>
          <p:cNvSpPr/>
          <p:nvPr/>
        </p:nvSpPr>
        <p:spPr>
          <a:xfrm>
            <a:off x="7204922" y="2910419"/>
            <a:ext cx="1662853" cy="160561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REAL-WORLD</a:t>
            </a:r>
            <a:endParaRPr lang="es-CO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9E26F55-8D6F-A968-95D5-D58C57D4A0D2}"/>
              </a:ext>
            </a:extLst>
          </p:cNvPr>
          <p:cNvCxnSpPr>
            <a:cxnSpLocks/>
            <a:stCxn id="9" idx="6"/>
            <a:endCxn id="11" idx="2"/>
          </p:cNvCxnSpPr>
          <p:nvPr/>
        </p:nvCxnSpPr>
        <p:spPr>
          <a:xfrm>
            <a:off x="2006599" y="3735331"/>
            <a:ext cx="626319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517A8DF-5A19-3B62-D892-64558CE74EC0}"/>
              </a:ext>
            </a:extLst>
          </p:cNvPr>
          <p:cNvCxnSpPr>
            <a:cxnSpLocks/>
            <a:stCxn id="11" idx="6"/>
            <a:endCxn id="23" idx="2"/>
          </p:cNvCxnSpPr>
          <p:nvPr/>
        </p:nvCxnSpPr>
        <p:spPr>
          <a:xfrm flipV="1">
            <a:off x="4295771" y="3713224"/>
            <a:ext cx="619979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93A458D-E8E2-91C7-6693-498E5FBAD80E}"/>
              </a:ext>
            </a:extLst>
          </p:cNvPr>
          <p:cNvCxnSpPr>
            <a:cxnSpLocks/>
          </p:cNvCxnSpPr>
          <p:nvPr/>
        </p:nvCxnSpPr>
        <p:spPr>
          <a:xfrm>
            <a:off x="6578603" y="3735331"/>
            <a:ext cx="626319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0931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37AB69-5784-4761-A973-18D922CE6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400" y="1"/>
            <a:ext cx="5014941" cy="2820904"/>
          </a:xfrm>
          <a:prstGeom prst="rect">
            <a:avLst/>
          </a:prstGeom>
        </p:spPr>
      </p:pic>
      <p:sp>
        <p:nvSpPr>
          <p:cNvPr id="6" name="Title 12">
            <a:extLst>
              <a:ext uri="{FF2B5EF4-FFF2-40B4-BE49-F238E27FC236}">
                <a16:creationId xmlns:a16="http://schemas.microsoft.com/office/drawing/2014/main" id="{E0BE9427-9644-AA47-31CC-E81F9B668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3213510" cy="1704258"/>
          </a:xfrm>
        </p:spPr>
        <p:txBody>
          <a:bodyPr/>
          <a:lstStyle/>
          <a:p>
            <a:r>
              <a:rPr lang="en-US" dirty="0"/>
              <a:t>Curb Management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36FB36-4ACB-A2B5-6600-C921E013B35B}"/>
              </a:ext>
            </a:extLst>
          </p:cNvPr>
          <p:cNvSpPr/>
          <p:nvPr/>
        </p:nvSpPr>
        <p:spPr>
          <a:xfrm>
            <a:off x="343746" y="2932526"/>
            <a:ext cx="1662853" cy="160561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METRICS</a:t>
            </a:r>
            <a:endParaRPr lang="es-CO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C543FC0-B83D-BA43-03C3-3EE76E6349A7}"/>
              </a:ext>
            </a:extLst>
          </p:cNvPr>
          <p:cNvSpPr/>
          <p:nvPr/>
        </p:nvSpPr>
        <p:spPr>
          <a:xfrm>
            <a:off x="2632918" y="2932526"/>
            <a:ext cx="1662853" cy="160561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</a:t>
            </a:r>
            <a:endParaRPr lang="es-CO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665ED99-2F87-7363-C7BF-EAD5F4657821}"/>
              </a:ext>
            </a:extLst>
          </p:cNvPr>
          <p:cNvSpPr/>
          <p:nvPr/>
        </p:nvSpPr>
        <p:spPr>
          <a:xfrm>
            <a:off x="4915750" y="2910419"/>
            <a:ext cx="1662853" cy="160561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RESEARCH</a:t>
            </a:r>
            <a:endParaRPr lang="es-CO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8841CBA-7132-7D65-2571-F358764CF9BC}"/>
              </a:ext>
            </a:extLst>
          </p:cNvPr>
          <p:cNvSpPr/>
          <p:nvPr/>
        </p:nvSpPr>
        <p:spPr>
          <a:xfrm>
            <a:off x="7204922" y="2910419"/>
            <a:ext cx="1662853" cy="160561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REAL-WORLD</a:t>
            </a:r>
            <a:endParaRPr lang="es-CO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9E26F55-8D6F-A968-95D5-D58C57D4A0D2}"/>
              </a:ext>
            </a:extLst>
          </p:cNvPr>
          <p:cNvCxnSpPr>
            <a:cxnSpLocks/>
            <a:stCxn id="9" idx="6"/>
            <a:endCxn id="11" idx="2"/>
          </p:cNvCxnSpPr>
          <p:nvPr/>
        </p:nvCxnSpPr>
        <p:spPr>
          <a:xfrm>
            <a:off x="2006599" y="3735331"/>
            <a:ext cx="626319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517A8DF-5A19-3B62-D892-64558CE74EC0}"/>
              </a:ext>
            </a:extLst>
          </p:cNvPr>
          <p:cNvCxnSpPr>
            <a:cxnSpLocks/>
            <a:stCxn id="11" idx="6"/>
            <a:endCxn id="23" idx="2"/>
          </p:cNvCxnSpPr>
          <p:nvPr/>
        </p:nvCxnSpPr>
        <p:spPr>
          <a:xfrm flipV="1">
            <a:off x="4295771" y="3713224"/>
            <a:ext cx="619979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93A458D-E8E2-91C7-6693-498E5FBAD80E}"/>
              </a:ext>
            </a:extLst>
          </p:cNvPr>
          <p:cNvCxnSpPr>
            <a:cxnSpLocks/>
          </p:cNvCxnSpPr>
          <p:nvPr/>
        </p:nvCxnSpPr>
        <p:spPr>
          <a:xfrm>
            <a:off x="6578603" y="3735331"/>
            <a:ext cx="626319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6159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337AB69-5784-4761-A973-18D922CE6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672" y="2259844"/>
            <a:ext cx="4351328" cy="24476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D4CE44-9FA6-4309-B118-EF3F4053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"/>
            <a:ext cx="8236857" cy="776514"/>
          </a:xfrm>
        </p:spPr>
        <p:txBody>
          <a:bodyPr/>
          <a:lstStyle/>
          <a:p>
            <a:r>
              <a:rPr lang="en-US" sz="2400" dirty="0"/>
              <a:t>METRICS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5750" y="1179955"/>
            <a:ext cx="5458227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Performance metrics to evaluate and reach goals: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Prioritize between different aims. Weight between safety, emissions, energy efficiency, economics, equity, customer experience, etc.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Metrics focusing more on people and goods  access (not just vehicles)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More societal benefits (each jurisdiction to decide what they value the most)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Dynamic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13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4CE44-9FA6-4309-B118-EF3F4053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"/>
            <a:ext cx="8236857" cy="776514"/>
          </a:xfrm>
        </p:spPr>
        <p:txBody>
          <a:bodyPr/>
          <a:lstStyle/>
          <a:p>
            <a:r>
              <a:rPr lang="en-US" dirty="0"/>
              <a:t>Human-Centered Mobility and Energy Metrics</a:t>
            </a:r>
            <a:endParaRPr lang="es-C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1560E7-C54D-4593-B00A-AFCB89C8F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54" y="978458"/>
            <a:ext cx="3461844" cy="2225324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4E19E97D-B26B-468E-88D2-7D854D62B00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33" y="3467648"/>
            <a:ext cx="2114234" cy="14681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217DD9-41FC-417B-A380-070A8C986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7223" y="1744365"/>
            <a:ext cx="4745393" cy="26692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7C2469F-7715-4A3E-B06F-FE98E085E873}"/>
              </a:ext>
            </a:extLst>
          </p:cNvPr>
          <p:cNvSpPr/>
          <p:nvPr/>
        </p:nvSpPr>
        <p:spPr>
          <a:xfrm>
            <a:off x="3725638" y="1333078"/>
            <a:ext cx="3148085" cy="733534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</a:pPr>
            <a:r>
              <a:rPr lang="es-CO" sz="1350" u="sng" dirty="0">
                <a:latin typeface="Arial" panose="020B0604020202020204" pitchFamily="34" charset="0"/>
                <a:cs typeface="Arial" panose="020B0604020202020204" pitchFamily="34" charset="0"/>
              </a:rPr>
              <a:t>VEHICLE-ORIENTED:</a:t>
            </a:r>
          </a:p>
          <a:p>
            <a:pPr>
              <a:spcBef>
                <a:spcPts val="45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 a day, an X-ft curb-space can serve 50 private cars to park, 80 TNCs, or 30 buses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D37E7A-ECF7-4746-98EE-AD95D77F3342}"/>
              </a:ext>
            </a:extLst>
          </p:cNvPr>
          <p:cNvSpPr/>
          <p:nvPr/>
        </p:nvSpPr>
        <p:spPr>
          <a:xfrm>
            <a:off x="5516473" y="4238932"/>
            <a:ext cx="3564467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HUMAN-ORIENTED</a:t>
            </a:r>
          </a:p>
          <a:p>
            <a:pPr>
              <a:spcBef>
                <a:spcPts val="12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 a day, an X-ft curb-space can serve 60 drivers, 90 TNC-passengers, or 240 bus-passengers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048BBC-AB4E-F5D4-908C-C2FC2C633CCF}"/>
              </a:ext>
            </a:extLst>
          </p:cNvPr>
          <p:cNvSpPr/>
          <p:nvPr/>
        </p:nvSpPr>
        <p:spPr>
          <a:xfrm>
            <a:off x="3725638" y="904888"/>
            <a:ext cx="52524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Movement of people &amp; goods (not just vehicles):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AB544BA-D30B-D0A7-6064-DCEA9E1F73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7796" y="3293417"/>
            <a:ext cx="1425747" cy="182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37AB69-5784-4761-A973-18D922CE6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400" y="1"/>
            <a:ext cx="5014941" cy="2820904"/>
          </a:xfrm>
          <a:prstGeom prst="rect">
            <a:avLst/>
          </a:prstGeom>
        </p:spPr>
      </p:pic>
      <p:sp>
        <p:nvSpPr>
          <p:cNvPr id="6" name="Title 12">
            <a:extLst>
              <a:ext uri="{FF2B5EF4-FFF2-40B4-BE49-F238E27FC236}">
                <a16:creationId xmlns:a16="http://schemas.microsoft.com/office/drawing/2014/main" id="{E0BE9427-9644-AA47-31CC-E81F9B668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3213510" cy="1704258"/>
          </a:xfrm>
        </p:spPr>
        <p:txBody>
          <a:bodyPr/>
          <a:lstStyle/>
          <a:p>
            <a:r>
              <a:rPr lang="en-US" dirty="0"/>
              <a:t>Curb Management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36FB36-4ACB-A2B5-6600-C921E013B35B}"/>
              </a:ext>
            </a:extLst>
          </p:cNvPr>
          <p:cNvSpPr/>
          <p:nvPr/>
        </p:nvSpPr>
        <p:spPr>
          <a:xfrm>
            <a:off x="343746" y="2932526"/>
            <a:ext cx="1662853" cy="160561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METRICS</a:t>
            </a:r>
            <a:endParaRPr lang="es-CO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C543FC0-B83D-BA43-03C3-3EE76E6349A7}"/>
              </a:ext>
            </a:extLst>
          </p:cNvPr>
          <p:cNvSpPr/>
          <p:nvPr/>
        </p:nvSpPr>
        <p:spPr>
          <a:xfrm>
            <a:off x="2632918" y="2932526"/>
            <a:ext cx="1662853" cy="160561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</a:t>
            </a:r>
            <a:endParaRPr lang="es-CO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665ED99-2F87-7363-C7BF-EAD5F4657821}"/>
              </a:ext>
            </a:extLst>
          </p:cNvPr>
          <p:cNvSpPr/>
          <p:nvPr/>
        </p:nvSpPr>
        <p:spPr>
          <a:xfrm>
            <a:off x="4915750" y="2910419"/>
            <a:ext cx="1662853" cy="160561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RESEARCH</a:t>
            </a:r>
            <a:endParaRPr lang="es-CO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8841CBA-7132-7D65-2571-F358764CF9BC}"/>
              </a:ext>
            </a:extLst>
          </p:cNvPr>
          <p:cNvSpPr/>
          <p:nvPr/>
        </p:nvSpPr>
        <p:spPr>
          <a:xfrm>
            <a:off x="7204922" y="2910419"/>
            <a:ext cx="1662853" cy="160561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REAL-WORLD</a:t>
            </a:r>
            <a:endParaRPr lang="es-CO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9E26F55-8D6F-A968-95D5-D58C57D4A0D2}"/>
              </a:ext>
            </a:extLst>
          </p:cNvPr>
          <p:cNvCxnSpPr>
            <a:cxnSpLocks/>
            <a:stCxn id="9" idx="6"/>
            <a:endCxn id="11" idx="2"/>
          </p:cNvCxnSpPr>
          <p:nvPr/>
        </p:nvCxnSpPr>
        <p:spPr>
          <a:xfrm>
            <a:off x="2006599" y="3735331"/>
            <a:ext cx="626319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517A8DF-5A19-3B62-D892-64558CE74EC0}"/>
              </a:ext>
            </a:extLst>
          </p:cNvPr>
          <p:cNvCxnSpPr>
            <a:cxnSpLocks/>
            <a:stCxn id="11" idx="6"/>
            <a:endCxn id="23" idx="2"/>
          </p:cNvCxnSpPr>
          <p:nvPr/>
        </p:nvCxnSpPr>
        <p:spPr>
          <a:xfrm flipV="1">
            <a:off x="4295771" y="3713224"/>
            <a:ext cx="619979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93A458D-E8E2-91C7-6693-498E5FBAD80E}"/>
              </a:ext>
            </a:extLst>
          </p:cNvPr>
          <p:cNvCxnSpPr>
            <a:cxnSpLocks/>
          </p:cNvCxnSpPr>
          <p:nvPr/>
        </p:nvCxnSpPr>
        <p:spPr>
          <a:xfrm>
            <a:off x="6578603" y="3735331"/>
            <a:ext cx="626319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1657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37AB69-5784-4761-A973-18D922CE6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400" y="1"/>
            <a:ext cx="5014941" cy="2820904"/>
          </a:xfrm>
          <a:prstGeom prst="rect">
            <a:avLst/>
          </a:prstGeom>
        </p:spPr>
      </p:pic>
      <p:sp>
        <p:nvSpPr>
          <p:cNvPr id="6" name="Title 12">
            <a:extLst>
              <a:ext uri="{FF2B5EF4-FFF2-40B4-BE49-F238E27FC236}">
                <a16:creationId xmlns:a16="http://schemas.microsoft.com/office/drawing/2014/main" id="{E0BE9427-9644-AA47-31CC-E81F9B668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3213510" cy="1704258"/>
          </a:xfrm>
        </p:spPr>
        <p:txBody>
          <a:bodyPr/>
          <a:lstStyle/>
          <a:p>
            <a:r>
              <a:rPr lang="en-US" dirty="0"/>
              <a:t>Curb Management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36FB36-4ACB-A2B5-6600-C921E013B35B}"/>
              </a:ext>
            </a:extLst>
          </p:cNvPr>
          <p:cNvSpPr/>
          <p:nvPr/>
        </p:nvSpPr>
        <p:spPr>
          <a:xfrm>
            <a:off x="343746" y="2932526"/>
            <a:ext cx="1662853" cy="160561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METRICS</a:t>
            </a:r>
            <a:endParaRPr lang="es-CO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C543FC0-B83D-BA43-03C3-3EE76E6349A7}"/>
              </a:ext>
            </a:extLst>
          </p:cNvPr>
          <p:cNvSpPr/>
          <p:nvPr/>
        </p:nvSpPr>
        <p:spPr>
          <a:xfrm>
            <a:off x="2632918" y="2932526"/>
            <a:ext cx="1662853" cy="160561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</a:t>
            </a:r>
            <a:endParaRPr lang="es-CO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665ED99-2F87-7363-C7BF-EAD5F4657821}"/>
              </a:ext>
            </a:extLst>
          </p:cNvPr>
          <p:cNvSpPr/>
          <p:nvPr/>
        </p:nvSpPr>
        <p:spPr>
          <a:xfrm>
            <a:off x="4915750" y="2910419"/>
            <a:ext cx="1662853" cy="160561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RESEARCH</a:t>
            </a:r>
            <a:endParaRPr lang="es-CO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8841CBA-7132-7D65-2571-F358764CF9BC}"/>
              </a:ext>
            </a:extLst>
          </p:cNvPr>
          <p:cNvSpPr/>
          <p:nvPr/>
        </p:nvSpPr>
        <p:spPr>
          <a:xfrm>
            <a:off x="7204922" y="2910419"/>
            <a:ext cx="1662853" cy="160561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REAL-WORLD</a:t>
            </a:r>
            <a:endParaRPr lang="es-CO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9E26F55-8D6F-A968-95D5-D58C57D4A0D2}"/>
              </a:ext>
            </a:extLst>
          </p:cNvPr>
          <p:cNvCxnSpPr>
            <a:cxnSpLocks/>
            <a:stCxn id="9" idx="6"/>
            <a:endCxn id="11" idx="2"/>
          </p:cNvCxnSpPr>
          <p:nvPr/>
        </p:nvCxnSpPr>
        <p:spPr>
          <a:xfrm>
            <a:off x="2006599" y="3735331"/>
            <a:ext cx="626319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517A8DF-5A19-3B62-D892-64558CE74EC0}"/>
              </a:ext>
            </a:extLst>
          </p:cNvPr>
          <p:cNvCxnSpPr>
            <a:cxnSpLocks/>
            <a:stCxn id="11" idx="6"/>
            <a:endCxn id="23" idx="2"/>
          </p:cNvCxnSpPr>
          <p:nvPr/>
        </p:nvCxnSpPr>
        <p:spPr>
          <a:xfrm flipV="1">
            <a:off x="4295771" y="3713224"/>
            <a:ext cx="619979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93A458D-E8E2-91C7-6693-498E5FBAD80E}"/>
              </a:ext>
            </a:extLst>
          </p:cNvPr>
          <p:cNvCxnSpPr>
            <a:cxnSpLocks/>
          </p:cNvCxnSpPr>
          <p:nvPr/>
        </p:nvCxnSpPr>
        <p:spPr>
          <a:xfrm>
            <a:off x="6578603" y="3735331"/>
            <a:ext cx="626319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41064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4CE44-9FA6-4309-B118-EF3F4053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"/>
            <a:ext cx="8236857" cy="776514"/>
          </a:xfrm>
        </p:spPr>
        <p:txBody>
          <a:bodyPr/>
          <a:lstStyle/>
          <a:p>
            <a:r>
              <a:rPr lang="en-US" dirty="0"/>
              <a:t>D</a:t>
            </a:r>
            <a:r>
              <a:rPr lang="es-CO" dirty="0"/>
              <a:t>ata</a:t>
            </a:r>
          </a:p>
        </p:txBody>
      </p:sp>
      <p:pic>
        <p:nvPicPr>
          <p:cNvPr id="1028" name="Picture 4" descr="Hourly Rates | Parking and Transportation | University of Colorado Boulder">
            <a:extLst>
              <a:ext uri="{FF2B5EF4-FFF2-40B4-BE49-F238E27FC236}">
                <a16:creationId xmlns:a16="http://schemas.microsoft.com/office/drawing/2014/main" id="{D03109FF-C59E-44C4-BCBC-BD54A1B7DA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6" t="1884" r="1" b="3403"/>
          <a:stretch/>
        </p:blipFill>
        <p:spPr bwMode="auto">
          <a:xfrm>
            <a:off x="3547716" y="854901"/>
            <a:ext cx="2684575" cy="431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istoria del Parquímetro - Inventor, Origen y Evolución✔️">
            <a:extLst>
              <a:ext uri="{FF2B5EF4-FFF2-40B4-BE49-F238E27FC236}">
                <a16:creationId xmlns:a16="http://schemas.microsoft.com/office/drawing/2014/main" id="{0CBF56FB-BADA-4674-9C61-C83E5DDF9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54901"/>
            <a:ext cx="3466892" cy="231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rking Division - Parkmobile | Department of Public Safety">
            <a:extLst>
              <a:ext uri="{FF2B5EF4-FFF2-40B4-BE49-F238E27FC236}">
                <a16:creationId xmlns:a16="http://schemas.microsoft.com/office/drawing/2014/main" id="{FF20A4C8-47EB-49AF-995D-E2D427DD2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4" y="2774845"/>
            <a:ext cx="3365497" cy="239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MW Group acquires Parkmobile, LLC to become world's leading provider of  digital parking solutions">
            <a:extLst>
              <a:ext uri="{FF2B5EF4-FFF2-40B4-BE49-F238E27FC236}">
                <a16:creationId xmlns:a16="http://schemas.microsoft.com/office/drawing/2014/main" id="{AF358447-A455-4446-B437-8B4928DC7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116" y="838590"/>
            <a:ext cx="2830884" cy="188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ay by App Parking Now Available in Downtown Walnut Creek – Beyond the Creek">
            <a:extLst>
              <a:ext uri="{FF2B5EF4-FFF2-40B4-BE49-F238E27FC236}">
                <a16:creationId xmlns:a16="http://schemas.microsoft.com/office/drawing/2014/main" id="{2A66D0D3-7878-497A-A549-8C1CF8658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66" y="3182393"/>
            <a:ext cx="2602283" cy="195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3902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4CE44-9FA6-4309-B118-EF3F4053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"/>
            <a:ext cx="8236857" cy="776514"/>
          </a:xfrm>
        </p:spPr>
        <p:txBody>
          <a:bodyPr/>
          <a:lstStyle/>
          <a:p>
            <a:r>
              <a:rPr lang="en-US" dirty="0"/>
              <a:t>Data</a:t>
            </a:r>
            <a:endParaRPr lang="es-CO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F0BDE9-DF1A-402A-8309-49789C6D7440}"/>
              </a:ext>
            </a:extLst>
          </p:cNvPr>
          <p:cNvSpPr/>
          <p:nvPr/>
        </p:nvSpPr>
        <p:spPr>
          <a:xfrm>
            <a:off x="351234" y="1265587"/>
            <a:ext cx="5736416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S" dirty="0" err="1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Companies</a:t>
            </a:r>
            <a:r>
              <a:rPr lang="es-ES" dirty="0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dealing</a:t>
            </a:r>
            <a:r>
              <a:rPr lang="es-ES" dirty="0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s-ES" dirty="0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digitalization</a:t>
            </a:r>
            <a:r>
              <a:rPr lang="es-ES" dirty="0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data:</a:t>
            </a:r>
          </a:p>
          <a:p>
            <a:pPr marL="285743" indent="-28574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SharedStreets</a:t>
            </a:r>
            <a:endParaRPr lang="es-ES" dirty="0">
              <a:solidFill>
                <a:srgbClr val="2B2B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43" indent="-28574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CurbFlow</a:t>
            </a:r>
            <a:endParaRPr lang="es-ES" dirty="0">
              <a:solidFill>
                <a:srgbClr val="2B2B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43" indent="-28574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</a:t>
            </a:r>
            <a:endParaRPr lang="es-ES" dirty="0">
              <a:solidFill>
                <a:srgbClr val="2B2B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43" indent="-28574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Populus</a:t>
            </a:r>
            <a:endParaRPr lang="es-ES" dirty="0">
              <a:solidFill>
                <a:srgbClr val="2B2B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43" indent="-28574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Remix</a:t>
            </a:r>
          </a:p>
          <a:p>
            <a:pPr marL="285743" indent="-28574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Lacuna</a:t>
            </a:r>
            <a:endParaRPr lang="es-ES" dirty="0">
              <a:solidFill>
                <a:srgbClr val="2B2B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building, outdoor, person, car&#10;&#10;Description automatically generated">
            <a:extLst>
              <a:ext uri="{FF2B5EF4-FFF2-40B4-BE49-F238E27FC236}">
                <a16:creationId xmlns:a16="http://schemas.microsoft.com/office/drawing/2014/main" id="{8AE9D7C6-1E77-4DC5-B6B8-BF6930C05E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3959" y="1605461"/>
            <a:ext cx="3766646" cy="2023056"/>
          </a:xfrm>
          <a:prstGeom prst="rect">
            <a:avLst/>
          </a:prstGeom>
        </p:spPr>
      </p:pic>
      <p:pic>
        <p:nvPicPr>
          <p:cNvPr id="9" name="Picture 8" descr="A screen shot of a computer&#10;&#10;Description automatically generated">
            <a:extLst>
              <a:ext uri="{FF2B5EF4-FFF2-40B4-BE49-F238E27FC236}">
                <a16:creationId xmlns:a16="http://schemas.microsoft.com/office/drawing/2014/main" id="{F795C63E-8574-4FF5-9533-A76D338987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5983" y="2906548"/>
            <a:ext cx="2456016" cy="1657892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22E4ACDA-F60B-484E-B46E-1ED209513D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9992" y="3735494"/>
            <a:ext cx="2562124" cy="137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169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4CE44-9FA6-4309-B118-EF3F4053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"/>
            <a:ext cx="8236857" cy="776514"/>
          </a:xfrm>
        </p:spPr>
        <p:txBody>
          <a:bodyPr/>
          <a:lstStyle/>
          <a:p>
            <a:r>
              <a:rPr lang="es-CO" dirty="0"/>
              <a:t>Data and </a:t>
            </a:r>
            <a:r>
              <a:rPr lang="es-CO" dirty="0" err="1"/>
              <a:t>Technology</a:t>
            </a:r>
            <a:endParaRPr lang="es-CO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F0BDE9-DF1A-402A-8309-49789C6D7440}"/>
              </a:ext>
            </a:extLst>
          </p:cNvPr>
          <p:cNvSpPr/>
          <p:nvPr/>
        </p:nvSpPr>
        <p:spPr>
          <a:xfrm>
            <a:off x="351234" y="1265586"/>
            <a:ext cx="221333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3" indent="-28574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Boulder AI</a:t>
            </a:r>
          </a:p>
          <a:p>
            <a:pPr marL="285743" indent="-28574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Automotus</a:t>
            </a:r>
            <a:endParaRPr lang="es-ES" dirty="0">
              <a:solidFill>
                <a:srgbClr val="2B2B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43" indent="-28574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Avrio</a:t>
            </a:r>
            <a:r>
              <a:rPr lang="es-ES" dirty="0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Analytics</a:t>
            </a:r>
            <a:endParaRPr lang="es-ES" dirty="0">
              <a:solidFill>
                <a:srgbClr val="2B2B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33BC8F-8A47-4176-9C47-218B4B7E0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308" y="3955663"/>
            <a:ext cx="3965946" cy="1165860"/>
          </a:xfrm>
          <a:prstGeom prst="rect">
            <a:avLst/>
          </a:prstGeom>
        </p:spPr>
      </p:pic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19C75361-2EE4-4B94-B6FD-A5B083CF1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255" y="2804160"/>
            <a:ext cx="4121947" cy="2317363"/>
          </a:xfrm>
          <a:prstGeom prst="rect">
            <a:avLst/>
          </a:prstGeom>
        </p:spPr>
      </p:pic>
      <p:pic>
        <p:nvPicPr>
          <p:cNvPr id="6" name="Picture 5">
            <a:hlinkClick r:id="rId5"/>
            <a:extLst>
              <a:ext uri="{FF2B5EF4-FFF2-40B4-BE49-F238E27FC236}">
                <a16:creationId xmlns:a16="http://schemas.microsoft.com/office/drawing/2014/main" id="{5A04EF00-19DE-4E3F-85D7-D9F847F536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215"/>
          <a:stretch/>
        </p:blipFill>
        <p:spPr>
          <a:xfrm>
            <a:off x="2682241" y="797355"/>
            <a:ext cx="5615543" cy="214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82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F2240DB1-8047-465C-9CF0-FF9B958FC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1" y="1"/>
            <a:ext cx="6815666" cy="651710"/>
          </a:xfrm>
        </p:spPr>
        <p:txBody>
          <a:bodyPr/>
          <a:lstStyle/>
          <a:p>
            <a:r>
              <a:rPr lang="en-US" sz="2000" dirty="0"/>
              <a:t>The Impacts of </a:t>
            </a:r>
            <a:r>
              <a:rPr lang="en-US" sz="2000" dirty="0" err="1"/>
              <a:t>Ridehailing</a:t>
            </a:r>
            <a:r>
              <a:rPr lang="en-US" sz="2000" dirty="0"/>
              <a:t> on VMT, Parking, Economics, </a:t>
            </a:r>
            <a:r>
              <a:rPr lang="en-US" sz="2000" dirty="0" err="1"/>
              <a:t>etc</a:t>
            </a:r>
            <a:r>
              <a:rPr lang="en-US" sz="2000" dirty="0"/>
              <a:t>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E429FB-3BED-E480-D024-74B17D1BC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66" y="844905"/>
            <a:ext cx="4115280" cy="194955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F25A887-7E44-FD56-F51C-A9FCDD15623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65718" y="3231255"/>
            <a:ext cx="3525749" cy="180295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3FB431E-FE83-1BAC-6D2F-16C1215A0734}"/>
              </a:ext>
            </a:extLst>
          </p:cNvPr>
          <p:cNvSpPr txBox="1"/>
          <p:nvPr/>
        </p:nvSpPr>
        <p:spPr>
          <a:xfrm>
            <a:off x="3691467" y="3383351"/>
            <a:ext cx="53707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Henao, A., &amp; Marshall, W. E. (2018). The impact of ride-hailing on vehicle miles traveled. </a:t>
            </a:r>
            <a:r>
              <a:rPr lang="en-US" sz="1000" i="1" dirty="0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Transportation. </a:t>
            </a:r>
            <a:r>
              <a:rPr lang="en-US" sz="1000" dirty="0">
                <a:solidFill>
                  <a:srgbClr val="2B689C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https://doi.org/10.1007/s11116-018-9923-2</a:t>
            </a:r>
            <a:endParaRPr lang="en-US" sz="1000" dirty="0">
              <a:solidFill>
                <a:srgbClr val="2B68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2B68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Henao, A., &amp; Marshall, W. E. (2019). The impacts of ride-hailing on parking (and vice versa). </a:t>
            </a:r>
            <a:r>
              <a:rPr lang="en-US" sz="1000" i="1" dirty="0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Journal of Transportation and Land Use (JTLU) </a:t>
            </a:r>
            <a:r>
              <a:rPr lang="en-US" sz="1000" dirty="0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https://www.jtlu.org/index.php/jtlu/article/view/1392</a:t>
            </a:r>
            <a:endParaRPr lang="en-US" sz="1000" dirty="0">
              <a:solidFill>
                <a:srgbClr val="2B2B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2B2B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Henao, A., &amp; Marshall, W. E. (2019). An Analysis of the Economics of Ride-hailing Drivers. </a:t>
            </a:r>
            <a:r>
              <a:rPr lang="en-US" sz="1000" i="1" dirty="0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Transportation Research Part A. </a:t>
            </a:r>
            <a:r>
              <a:rPr lang="en-US" sz="1000" dirty="0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https://www.sciencedirect.com/science/article/pii/S0965856419300333</a:t>
            </a:r>
            <a:endParaRPr lang="en-US" sz="1000" dirty="0">
              <a:solidFill>
                <a:srgbClr val="2B2B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en-US" sz="1000" i="1" dirty="0">
              <a:solidFill>
                <a:srgbClr val="2B2B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2B2B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B0C67F8-9ACF-CA8A-12B7-EA32643D9D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80000">
            <a:off x="4297605" y="976577"/>
            <a:ext cx="1377392" cy="20819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0E6CA5B-D9E6-88E9-DF30-3FF9B05BCC4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829" r="6427"/>
          <a:stretch/>
        </p:blipFill>
        <p:spPr>
          <a:xfrm rot="21180000">
            <a:off x="5866670" y="950426"/>
            <a:ext cx="1374319" cy="20579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 descr="Text&#10;&#10;Description automatically generated">
            <a:extLst>
              <a:ext uri="{FF2B5EF4-FFF2-40B4-BE49-F238E27FC236}">
                <a16:creationId xmlns:a16="http://schemas.microsoft.com/office/drawing/2014/main" id="{EA0987AF-9278-93C4-361F-0979BCE3DF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0000">
            <a:off x="7430490" y="990739"/>
            <a:ext cx="1512187" cy="20545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38209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4CE44-9FA6-4309-B118-EF3F4053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"/>
            <a:ext cx="8236857" cy="776514"/>
          </a:xfrm>
        </p:spPr>
        <p:txBody>
          <a:bodyPr/>
          <a:lstStyle/>
          <a:p>
            <a:r>
              <a:rPr lang="es-CO" dirty="0"/>
              <a:t>Data and </a:t>
            </a:r>
            <a:r>
              <a:rPr lang="es-CO" dirty="0" err="1"/>
              <a:t>Technology</a:t>
            </a:r>
            <a:endParaRPr lang="es-CO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864E4A-A8D6-C0EE-72D1-40134A60D9FB}"/>
              </a:ext>
            </a:extLst>
          </p:cNvPr>
          <p:cNvSpPr/>
          <p:nvPr/>
        </p:nvSpPr>
        <p:spPr>
          <a:xfrm>
            <a:off x="414673" y="1616204"/>
            <a:ext cx="1770320" cy="1217460"/>
          </a:xfrm>
          <a:prstGeom prst="rect">
            <a:avLst/>
          </a:prstGeom>
          <a:solidFill>
            <a:srgbClr val="005B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Speed and Volume data:</a:t>
            </a:r>
          </a:p>
          <a:p>
            <a:pPr algn="ctr"/>
            <a:r>
              <a:rPr lang="en-US" sz="1400" dirty="0"/>
              <a:t>in each direction on study blocks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9E04E61-A8E4-C7B7-5111-782351EA6DB5}"/>
              </a:ext>
            </a:extLst>
          </p:cNvPr>
          <p:cNvGrpSpPr/>
          <p:nvPr/>
        </p:nvGrpSpPr>
        <p:grpSpPr>
          <a:xfrm>
            <a:off x="2273193" y="1751664"/>
            <a:ext cx="4531893" cy="946540"/>
            <a:chOff x="2547994" y="1520516"/>
            <a:chExt cx="4202891" cy="877824"/>
          </a:xfrm>
        </p:grpSpPr>
        <p:pic>
          <p:nvPicPr>
            <p:cNvPr id="11" name="Google Shape;164;p22">
              <a:extLst>
                <a:ext uri="{FF2B5EF4-FFF2-40B4-BE49-F238E27FC236}">
                  <a16:creationId xmlns:a16="http://schemas.microsoft.com/office/drawing/2014/main" id="{81F01EF7-0188-F929-8849-D2AE4B4C2B1B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t="30000" r="1801"/>
            <a:stretch/>
          </p:blipFill>
          <p:spPr>
            <a:xfrm>
              <a:off x="2547994" y="1520516"/>
              <a:ext cx="4202891" cy="87782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" name="Google Shape;165;p22">
              <a:extLst>
                <a:ext uri="{FF2B5EF4-FFF2-40B4-BE49-F238E27FC236}">
                  <a16:creationId xmlns:a16="http://schemas.microsoft.com/office/drawing/2014/main" id="{F857FCAE-8AC0-87D2-DD0F-47D3C9405FA8}"/>
                </a:ext>
              </a:extLst>
            </p:cNvPr>
            <p:cNvCxnSpPr/>
            <p:nvPr/>
          </p:nvCxnSpPr>
          <p:spPr>
            <a:xfrm flipH="1">
              <a:off x="3757855" y="1842315"/>
              <a:ext cx="5043" cy="181975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66;p22">
              <a:extLst>
                <a:ext uri="{FF2B5EF4-FFF2-40B4-BE49-F238E27FC236}">
                  <a16:creationId xmlns:a16="http://schemas.microsoft.com/office/drawing/2014/main" id="{02623826-35BE-0006-C605-1F1AB836C978}"/>
                </a:ext>
              </a:extLst>
            </p:cNvPr>
            <p:cNvCxnSpPr/>
            <p:nvPr/>
          </p:nvCxnSpPr>
          <p:spPr>
            <a:xfrm flipH="1">
              <a:off x="3752630" y="2004208"/>
              <a:ext cx="5043" cy="181975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67;p22">
              <a:extLst>
                <a:ext uri="{FF2B5EF4-FFF2-40B4-BE49-F238E27FC236}">
                  <a16:creationId xmlns:a16="http://schemas.microsoft.com/office/drawing/2014/main" id="{65104F26-C0D8-877E-0F7E-1A69F1D8A33E}"/>
                </a:ext>
              </a:extLst>
            </p:cNvPr>
            <p:cNvCxnSpPr/>
            <p:nvPr/>
          </p:nvCxnSpPr>
          <p:spPr>
            <a:xfrm flipH="1">
              <a:off x="5609340" y="1857989"/>
              <a:ext cx="5043" cy="181975"/>
            </a:xfrm>
            <a:prstGeom prst="straightConnector1">
              <a:avLst/>
            </a:prstGeom>
            <a:noFill/>
            <a:ln w="38100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68;p22">
              <a:extLst>
                <a:ext uri="{FF2B5EF4-FFF2-40B4-BE49-F238E27FC236}">
                  <a16:creationId xmlns:a16="http://schemas.microsoft.com/office/drawing/2014/main" id="{CA0A2A36-22D0-075E-A9C7-9CA47CA329D7}"/>
                </a:ext>
              </a:extLst>
            </p:cNvPr>
            <p:cNvCxnSpPr/>
            <p:nvPr/>
          </p:nvCxnSpPr>
          <p:spPr>
            <a:xfrm flipH="1">
              <a:off x="5604115" y="2037176"/>
              <a:ext cx="5043" cy="181975"/>
            </a:xfrm>
            <a:prstGeom prst="straightConnector1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8969099-0CD7-8417-F62F-814F68CA9A6E}"/>
              </a:ext>
            </a:extLst>
          </p:cNvPr>
          <p:cNvSpPr/>
          <p:nvPr/>
        </p:nvSpPr>
        <p:spPr>
          <a:xfrm>
            <a:off x="414672" y="3203999"/>
            <a:ext cx="1770321" cy="1217460"/>
          </a:xfrm>
          <a:prstGeom prst="rect">
            <a:avLst/>
          </a:prstGeom>
          <a:solidFill>
            <a:srgbClr val="005B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Curb Space data:</a:t>
            </a:r>
          </a:p>
          <a:p>
            <a:pPr algn="ctr"/>
            <a:r>
              <a:rPr lang="en-US" sz="1400" dirty="0"/>
              <a:t>in each curb space</a:t>
            </a:r>
            <a:endParaRPr lang="en-US" sz="12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042D202-92A1-0BDB-FAC0-704DADE98CFC}"/>
              </a:ext>
            </a:extLst>
          </p:cNvPr>
          <p:cNvGrpSpPr/>
          <p:nvPr/>
        </p:nvGrpSpPr>
        <p:grpSpPr>
          <a:xfrm>
            <a:off x="2273193" y="3318315"/>
            <a:ext cx="4558229" cy="994144"/>
            <a:chOff x="2443311" y="3222627"/>
            <a:chExt cx="4558229" cy="994144"/>
          </a:xfrm>
        </p:grpSpPr>
        <p:pic>
          <p:nvPicPr>
            <p:cNvPr id="18" name="Picture 2" descr="https://lh4.googleusercontent.com/s5fKysGzxCBM2spnkvQAT-T-bloNGwCNxRS04OU2VgOaibjXTNLYZ1jD4F3cU75QQW4t9nD4kl46AIvNfrJzJmU33iaKW9a6OwhqqzxmgFwNZaaB1V-Nw02U14s0GlEPHdYj52jgJBs">
              <a:extLst>
                <a:ext uri="{FF2B5EF4-FFF2-40B4-BE49-F238E27FC236}">
                  <a16:creationId xmlns:a16="http://schemas.microsoft.com/office/drawing/2014/main" id="{18C3046E-91EA-25B5-28C7-EFCE72DB5B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0" r="2777" b="4917"/>
            <a:stretch/>
          </p:blipFill>
          <p:spPr bwMode="auto">
            <a:xfrm>
              <a:off x="2443311" y="3222627"/>
              <a:ext cx="4558229" cy="9888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Google Shape;164;p22">
              <a:extLst>
                <a:ext uri="{FF2B5EF4-FFF2-40B4-BE49-F238E27FC236}">
                  <a16:creationId xmlns:a16="http://schemas.microsoft.com/office/drawing/2014/main" id="{ED0ACAD5-4CF3-15CE-B51A-42F2C81B08A6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-1165" t="30000" r="85077"/>
            <a:stretch/>
          </p:blipFill>
          <p:spPr>
            <a:xfrm>
              <a:off x="2443312" y="3222627"/>
              <a:ext cx="703926" cy="9888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164;p22">
              <a:extLst>
                <a:ext uri="{FF2B5EF4-FFF2-40B4-BE49-F238E27FC236}">
                  <a16:creationId xmlns:a16="http://schemas.microsoft.com/office/drawing/2014/main" id="{CF7AC76A-91B5-BA29-2C57-8E9276CA9E18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40899" t="30000" r="43912"/>
            <a:stretch/>
          </p:blipFill>
          <p:spPr>
            <a:xfrm>
              <a:off x="4439093" y="3222627"/>
              <a:ext cx="664535" cy="9888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164;p22">
              <a:extLst>
                <a:ext uri="{FF2B5EF4-FFF2-40B4-BE49-F238E27FC236}">
                  <a16:creationId xmlns:a16="http://schemas.microsoft.com/office/drawing/2014/main" id="{62E794E1-05D1-84A9-7A5E-0A614270D32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86328" t="30000" r="2252"/>
            <a:stretch/>
          </p:blipFill>
          <p:spPr>
            <a:xfrm>
              <a:off x="6485860" y="3227943"/>
              <a:ext cx="499731" cy="9888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92924F01-55AD-2CDD-6EFF-4339DD168866}"/>
              </a:ext>
            </a:extLst>
          </p:cNvPr>
          <p:cNvSpPr/>
          <p:nvPr/>
        </p:nvSpPr>
        <p:spPr>
          <a:xfrm>
            <a:off x="7251407" y="1751664"/>
            <a:ext cx="1642730" cy="882503"/>
          </a:xfrm>
          <a:prstGeom prst="rect">
            <a:avLst/>
          </a:prstGeom>
          <a:noFill/>
          <a:ln w="19050">
            <a:solidFill>
              <a:srgbClr val="005B8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5B82"/>
                </a:solidFill>
              </a:rPr>
              <a:t>Speed-flow fundamental diagrams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2E36DD-C58D-4C8E-7AF6-AF561956EB23}"/>
              </a:ext>
            </a:extLst>
          </p:cNvPr>
          <p:cNvSpPr/>
          <p:nvPr/>
        </p:nvSpPr>
        <p:spPr>
          <a:xfrm>
            <a:off x="7251407" y="3318315"/>
            <a:ext cx="1642729" cy="988828"/>
          </a:xfrm>
          <a:prstGeom prst="rect">
            <a:avLst/>
          </a:prstGeom>
          <a:noFill/>
          <a:ln w="19050">
            <a:solidFill>
              <a:srgbClr val="005B8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5B82"/>
                </a:solidFill>
              </a:rPr>
              <a:t>Space occupancy, turnover, throughput, etc.</a:t>
            </a:r>
          </a:p>
        </p:txBody>
      </p:sp>
      <p:sp>
        <p:nvSpPr>
          <p:cNvPr id="24" name="Right Arrow 7">
            <a:extLst>
              <a:ext uri="{FF2B5EF4-FFF2-40B4-BE49-F238E27FC236}">
                <a16:creationId xmlns:a16="http://schemas.microsoft.com/office/drawing/2014/main" id="{0E5EBEC9-5857-3D51-5867-B6359B7C83C2}"/>
              </a:ext>
            </a:extLst>
          </p:cNvPr>
          <p:cNvSpPr/>
          <p:nvPr/>
        </p:nvSpPr>
        <p:spPr>
          <a:xfrm>
            <a:off x="6890023" y="2039541"/>
            <a:ext cx="260498" cy="370786"/>
          </a:xfrm>
          <a:prstGeom prst="rightArrow">
            <a:avLst/>
          </a:prstGeom>
          <a:solidFill>
            <a:srgbClr val="005B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7">
            <a:extLst>
              <a:ext uri="{FF2B5EF4-FFF2-40B4-BE49-F238E27FC236}">
                <a16:creationId xmlns:a16="http://schemas.microsoft.com/office/drawing/2014/main" id="{F4BD9E43-7E97-B8B6-03B2-4BB2788BD31F}"/>
              </a:ext>
            </a:extLst>
          </p:cNvPr>
          <p:cNvSpPr/>
          <p:nvPr/>
        </p:nvSpPr>
        <p:spPr>
          <a:xfrm>
            <a:off x="6911166" y="3627336"/>
            <a:ext cx="260498" cy="370786"/>
          </a:xfrm>
          <a:prstGeom prst="rightArrow">
            <a:avLst/>
          </a:prstGeom>
          <a:solidFill>
            <a:srgbClr val="005B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812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37AB69-5784-4761-A973-18D922CE6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400" y="1"/>
            <a:ext cx="5014941" cy="2820904"/>
          </a:xfrm>
          <a:prstGeom prst="rect">
            <a:avLst/>
          </a:prstGeom>
        </p:spPr>
      </p:pic>
      <p:sp>
        <p:nvSpPr>
          <p:cNvPr id="6" name="Title 12">
            <a:extLst>
              <a:ext uri="{FF2B5EF4-FFF2-40B4-BE49-F238E27FC236}">
                <a16:creationId xmlns:a16="http://schemas.microsoft.com/office/drawing/2014/main" id="{E0BE9427-9644-AA47-31CC-E81F9B668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3213510" cy="1704258"/>
          </a:xfrm>
        </p:spPr>
        <p:txBody>
          <a:bodyPr/>
          <a:lstStyle/>
          <a:p>
            <a:r>
              <a:rPr lang="en-US" dirty="0"/>
              <a:t>Curb Management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36FB36-4ACB-A2B5-6600-C921E013B35B}"/>
              </a:ext>
            </a:extLst>
          </p:cNvPr>
          <p:cNvSpPr/>
          <p:nvPr/>
        </p:nvSpPr>
        <p:spPr>
          <a:xfrm>
            <a:off x="343746" y="2932526"/>
            <a:ext cx="1662853" cy="160561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METRICS</a:t>
            </a:r>
            <a:endParaRPr lang="es-CO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C543FC0-B83D-BA43-03C3-3EE76E6349A7}"/>
              </a:ext>
            </a:extLst>
          </p:cNvPr>
          <p:cNvSpPr/>
          <p:nvPr/>
        </p:nvSpPr>
        <p:spPr>
          <a:xfrm>
            <a:off x="2632918" y="2932526"/>
            <a:ext cx="1662853" cy="160561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</a:t>
            </a:r>
            <a:endParaRPr lang="es-CO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665ED99-2F87-7363-C7BF-EAD5F4657821}"/>
              </a:ext>
            </a:extLst>
          </p:cNvPr>
          <p:cNvSpPr/>
          <p:nvPr/>
        </p:nvSpPr>
        <p:spPr>
          <a:xfrm>
            <a:off x="4915750" y="2910419"/>
            <a:ext cx="1662853" cy="160561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RESEARCH</a:t>
            </a:r>
            <a:endParaRPr lang="es-CO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8841CBA-7132-7D65-2571-F358764CF9BC}"/>
              </a:ext>
            </a:extLst>
          </p:cNvPr>
          <p:cNvSpPr/>
          <p:nvPr/>
        </p:nvSpPr>
        <p:spPr>
          <a:xfrm>
            <a:off x="7204922" y="2910419"/>
            <a:ext cx="1662853" cy="160561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REAL-WORLD</a:t>
            </a:r>
            <a:endParaRPr lang="es-CO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9E26F55-8D6F-A968-95D5-D58C57D4A0D2}"/>
              </a:ext>
            </a:extLst>
          </p:cNvPr>
          <p:cNvCxnSpPr>
            <a:cxnSpLocks/>
            <a:stCxn id="9" idx="6"/>
            <a:endCxn id="11" idx="2"/>
          </p:cNvCxnSpPr>
          <p:nvPr/>
        </p:nvCxnSpPr>
        <p:spPr>
          <a:xfrm>
            <a:off x="2006599" y="3735331"/>
            <a:ext cx="626319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517A8DF-5A19-3B62-D892-64558CE74EC0}"/>
              </a:ext>
            </a:extLst>
          </p:cNvPr>
          <p:cNvCxnSpPr>
            <a:cxnSpLocks/>
            <a:stCxn id="11" idx="6"/>
            <a:endCxn id="23" idx="2"/>
          </p:cNvCxnSpPr>
          <p:nvPr/>
        </p:nvCxnSpPr>
        <p:spPr>
          <a:xfrm flipV="1">
            <a:off x="4295771" y="3713224"/>
            <a:ext cx="619979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93A458D-E8E2-91C7-6693-498E5FBAD80E}"/>
              </a:ext>
            </a:extLst>
          </p:cNvPr>
          <p:cNvCxnSpPr>
            <a:cxnSpLocks/>
          </p:cNvCxnSpPr>
          <p:nvPr/>
        </p:nvCxnSpPr>
        <p:spPr>
          <a:xfrm>
            <a:off x="6578603" y="3735331"/>
            <a:ext cx="626319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16645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37AB69-5784-4761-A973-18D922CE6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400" y="1"/>
            <a:ext cx="5014941" cy="2820904"/>
          </a:xfrm>
          <a:prstGeom prst="rect">
            <a:avLst/>
          </a:prstGeom>
        </p:spPr>
      </p:pic>
      <p:sp>
        <p:nvSpPr>
          <p:cNvPr id="6" name="Title 12">
            <a:extLst>
              <a:ext uri="{FF2B5EF4-FFF2-40B4-BE49-F238E27FC236}">
                <a16:creationId xmlns:a16="http://schemas.microsoft.com/office/drawing/2014/main" id="{E0BE9427-9644-AA47-31CC-E81F9B668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3213510" cy="1704258"/>
          </a:xfrm>
        </p:spPr>
        <p:txBody>
          <a:bodyPr/>
          <a:lstStyle/>
          <a:p>
            <a:r>
              <a:rPr lang="en-US" dirty="0"/>
              <a:t>Curb Management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36FB36-4ACB-A2B5-6600-C921E013B35B}"/>
              </a:ext>
            </a:extLst>
          </p:cNvPr>
          <p:cNvSpPr/>
          <p:nvPr/>
        </p:nvSpPr>
        <p:spPr>
          <a:xfrm>
            <a:off x="343746" y="2932526"/>
            <a:ext cx="1662853" cy="160561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METRICS</a:t>
            </a:r>
            <a:endParaRPr lang="es-CO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C543FC0-B83D-BA43-03C3-3EE76E6349A7}"/>
              </a:ext>
            </a:extLst>
          </p:cNvPr>
          <p:cNvSpPr/>
          <p:nvPr/>
        </p:nvSpPr>
        <p:spPr>
          <a:xfrm>
            <a:off x="2632918" y="2932526"/>
            <a:ext cx="1662853" cy="160561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</a:t>
            </a:r>
            <a:endParaRPr lang="es-CO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665ED99-2F87-7363-C7BF-EAD5F4657821}"/>
              </a:ext>
            </a:extLst>
          </p:cNvPr>
          <p:cNvSpPr/>
          <p:nvPr/>
        </p:nvSpPr>
        <p:spPr>
          <a:xfrm>
            <a:off x="4915750" y="2910419"/>
            <a:ext cx="1662853" cy="160561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RESEARCH</a:t>
            </a:r>
            <a:endParaRPr lang="es-CO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8841CBA-7132-7D65-2571-F358764CF9BC}"/>
              </a:ext>
            </a:extLst>
          </p:cNvPr>
          <p:cNvSpPr/>
          <p:nvPr/>
        </p:nvSpPr>
        <p:spPr>
          <a:xfrm>
            <a:off x="7204922" y="2910419"/>
            <a:ext cx="1662853" cy="160561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REAL-WORLD</a:t>
            </a:r>
            <a:endParaRPr lang="es-CO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9E26F55-8D6F-A968-95D5-D58C57D4A0D2}"/>
              </a:ext>
            </a:extLst>
          </p:cNvPr>
          <p:cNvCxnSpPr>
            <a:cxnSpLocks/>
            <a:stCxn id="9" idx="6"/>
            <a:endCxn id="11" idx="2"/>
          </p:cNvCxnSpPr>
          <p:nvPr/>
        </p:nvCxnSpPr>
        <p:spPr>
          <a:xfrm>
            <a:off x="2006599" y="3735331"/>
            <a:ext cx="626319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517A8DF-5A19-3B62-D892-64558CE74EC0}"/>
              </a:ext>
            </a:extLst>
          </p:cNvPr>
          <p:cNvCxnSpPr>
            <a:cxnSpLocks/>
            <a:stCxn id="11" idx="6"/>
            <a:endCxn id="23" idx="2"/>
          </p:cNvCxnSpPr>
          <p:nvPr/>
        </p:nvCxnSpPr>
        <p:spPr>
          <a:xfrm flipV="1">
            <a:off x="4295771" y="3713224"/>
            <a:ext cx="619979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93A458D-E8E2-91C7-6693-498E5FBAD80E}"/>
              </a:ext>
            </a:extLst>
          </p:cNvPr>
          <p:cNvCxnSpPr>
            <a:cxnSpLocks/>
          </p:cNvCxnSpPr>
          <p:nvPr/>
        </p:nvCxnSpPr>
        <p:spPr>
          <a:xfrm>
            <a:off x="6578603" y="3735331"/>
            <a:ext cx="626319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9713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4CE44-9FA6-4309-B118-EF3F4053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71" y="1"/>
            <a:ext cx="8236857" cy="776514"/>
          </a:xfrm>
        </p:spPr>
        <p:txBody>
          <a:bodyPr/>
          <a:lstStyle/>
          <a:p>
            <a:r>
              <a:rPr lang="en-US" dirty="0"/>
              <a:t>Research under SMART 1.0 curb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38BBD7-C1E0-42C4-88A4-866AA79D4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163" y="1086155"/>
            <a:ext cx="2539233" cy="2818450"/>
          </a:xfrm>
          <a:prstGeom prst="rect">
            <a:avLst/>
          </a:prstGeom>
        </p:spPr>
      </p:pic>
      <p:pic>
        <p:nvPicPr>
          <p:cNvPr id="9" name="Picture 8" descr="A 3-D graph finding the optimal distribution of PUDO (x-axis) and through travel (z-axis) with lower cost (y-axis)">
            <a:extLst>
              <a:ext uri="{FF2B5EF4-FFF2-40B4-BE49-F238E27FC236}">
                <a16:creationId xmlns:a16="http://schemas.microsoft.com/office/drawing/2014/main" id="{2F74F385-0108-40ED-BC84-71E94BD99415}"/>
              </a:ext>
            </a:extLst>
          </p:cNvPr>
          <p:cNvPicPr/>
          <p:nvPr/>
        </p:nvPicPr>
        <p:blipFill>
          <a:blip r:embed="rId3" cstate="screen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2396" y="1371662"/>
            <a:ext cx="2691604" cy="204417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E088D-3A9A-43B8-BC4B-5A24163156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64" r="12588"/>
          <a:stretch/>
        </p:blipFill>
        <p:spPr>
          <a:xfrm>
            <a:off x="1" y="786428"/>
            <a:ext cx="3632200" cy="287164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BF67A41-74B1-4B3E-8337-E9A383CE712C}"/>
              </a:ext>
            </a:extLst>
          </p:cNvPr>
          <p:cNvSpPr txBox="1">
            <a:spLocks/>
          </p:cNvSpPr>
          <p:nvPr/>
        </p:nvSpPr>
        <p:spPr>
          <a:xfrm>
            <a:off x="365604" y="3725479"/>
            <a:ext cx="8328452" cy="10699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Publications in peer-reviewed journals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Butrina, P.; Le Vine, S.; Henao, A.; Sperling, J.; and Young, S. (2020). Municipal Adaptation to Changing Curbside Demands: Exploratory Findings from Semi-Structured Interviews with Ten U.S. Cities. </a:t>
            </a:r>
            <a:r>
              <a:rPr lang="en-US" sz="1200" i="1" dirty="0"/>
              <a:t>Transportation Policy</a:t>
            </a:r>
            <a:r>
              <a:rPr lang="en-US" sz="1200" dirty="0"/>
              <a:t>. </a:t>
            </a:r>
            <a:r>
              <a:rPr lang="en-US" sz="1200" dirty="0">
                <a:hlinkClick r:id="rId5"/>
              </a:rPr>
              <a:t>https://doi.org/10.1016/j.tranpol.2020.03.005</a:t>
            </a:r>
            <a:r>
              <a:rPr lang="en-US" sz="1200" dirty="0"/>
              <a:t>.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Kong, Y.; Le Vine, S.; Henao, A.; and Young, S. (2020). A Framework for Optimal Allocation of Curbside Space. </a:t>
            </a:r>
            <a:r>
              <a:rPr lang="en-US" sz="1200" i="1" dirty="0"/>
              <a:t>International Journal of Sustainable Transportation</a:t>
            </a:r>
            <a:r>
              <a:rPr lang="en-US" sz="1200" dirty="0"/>
              <a:t>.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436174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4CE44-9FA6-4309-B118-EF3F4053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71" y="1"/>
            <a:ext cx="8236857" cy="776514"/>
          </a:xfrm>
        </p:spPr>
        <p:txBody>
          <a:bodyPr/>
          <a:lstStyle/>
          <a:p>
            <a:r>
              <a:rPr lang="en-US" dirty="0"/>
              <a:t>Research under SMART 2.0 curb </a:t>
            </a: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796656DF-7FBE-D3D4-AED8-5688CBEED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395" y="793152"/>
            <a:ext cx="5777806" cy="435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173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4CE44-9FA6-4309-B118-EF3F4053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"/>
            <a:ext cx="8236857" cy="776514"/>
          </a:xfrm>
        </p:spPr>
        <p:txBody>
          <a:bodyPr/>
          <a:lstStyle/>
          <a:p>
            <a:r>
              <a:rPr lang="en-US" sz="2400" dirty="0"/>
              <a:t>Research Paper: “Turning Curb Data into Curb Policy</a:t>
            </a:r>
            <a:br>
              <a:rPr lang="en-US" sz="2400" dirty="0"/>
            </a:br>
            <a:r>
              <a:rPr lang="en-US" sz="2400" dirty="0"/>
              <a:t>Via a Bid-Rent Framework”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47A2B78-ADE8-4FCB-9A08-995FDEA49114}"/>
              </a:ext>
            </a:extLst>
          </p:cNvPr>
          <p:cNvSpPr txBox="1">
            <a:spLocks/>
          </p:cNvSpPr>
          <p:nvPr/>
        </p:nvSpPr>
        <p:spPr>
          <a:xfrm>
            <a:off x="4512733" y="1210733"/>
            <a:ext cx="4520284" cy="318471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900"/>
              </a:spcAft>
            </a:pPr>
            <a:r>
              <a:rPr lang="en-US" sz="1400" dirty="0"/>
              <a:t>A framework leveraging bid-rent theory for optimizing spatiotemporal interactions between curbside demand and the network manager’s allocation of curb space</a:t>
            </a:r>
          </a:p>
          <a:p>
            <a:pPr>
              <a:spcAft>
                <a:spcPts val="900"/>
              </a:spcAft>
            </a:pPr>
            <a:r>
              <a:rPr lang="en-US" sz="1400" dirty="0"/>
              <a:t> Demonstrates welfare impacts of new curb allocation according to varied performance metrics (e.g., economic utility)</a:t>
            </a:r>
          </a:p>
          <a:p>
            <a:pPr>
              <a:spcAft>
                <a:spcPts val="900"/>
              </a:spcAft>
            </a:pPr>
            <a:r>
              <a:rPr lang="en-US" sz="1400" dirty="0"/>
              <a:t>To demonstrate, we fuse commercial vehicle, paid parking, bus transit, and </a:t>
            </a:r>
            <a:r>
              <a:rPr lang="en-US" sz="1400" dirty="0" err="1"/>
              <a:t>ridehailing</a:t>
            </a:r>
            <a:r>
              <a:rPr lang="en-US" sz="1400" dirty="0"/>
              <a:t> data sets to paint a near-complete picture of curb activity in parts of downtown Seattle, Washington in 2017.</a:t>
            </a:r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8B9D1FC3-984F-4193-A419-97D6B437E4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44"/>
          <a:stretch/>
        </p:blipFill>
        <p:spPr>
          <a:xfrm rot="180000">
            <a:off x="1062047" y="911407"/>
            <a:ext cx="2712869" cy="338648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2FA8C6-1979-4030-B637-3CA64B45D6EC}"/>
              </a:ext>
            </a:extLst>
          </p:cNvPr>
          <p:cNvSpPr txBox="1"/>
          <p:nvPr/>
        </p:nvSpPr>
        <p:spPr>
          <a:xfrm>
            <a:off x="329033" y="4395451"/>
            <a:ext cx="8814967" cy="477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Dowling, C. P., Henao, A., Sperling, J., Hoehne, C., Coleman, T., Le Vine, S., Ranjbari, A., &amp; Wolf, K. (2021). Turning curb data into curb policy via a bid-rent framework. </a:t>
            </a:r>
            <a:r>
              <a:rPr lang="en-US" sz="1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100th Annual Meeting of the Transportation Research Board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Washington, D.C.</a:t>
            </a:r>
            <a:endParaRPr lang="es-CO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1672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4CE44-9FA6-4309-B118-EF3F4053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"/>
            <a:ext cx="8236857" cy="776514"/>
          </a:xfrm>
        </p:spPr>
        <p:txBody>
          <a:bodyPr/>
          <a:lstStyle/>
          <a:p>
            <a:r>
              <a:rPr lang="en-US" sz="2800" dirty="0"/>
              <a:t>Bid-Rent Theory of Curb Space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2CCD6F-C57C-42C0-A553-A28CADA83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11" y="1672850"/>
            <a:ext cx="3485189" cy="205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E90B33-B2D4-45E0-865B-A752E87EB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494" y="1552634"/>
            <a:ext cx="3076840" cy="2242871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id="{51ACA9D3-374D-4802-8614-33E630355CEC}"/>
              </a:ext>
            </a:extLst>
          </p:cNvPr>
          <p:cNvSpPr txBox="1"/>
          <p:nvPr/>
        </p:nvSpPr>
        <p:spPr>
          <a:xfrm>
            <a:off x="5215183" y="4508503"/>
            <a:ext cx="38874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/>
              <a:t>* </a:t>
            </a:r>
            <a:r>
              <a:rPr lang="en-US" sz="900" dirty="0" err="1"/>
              <a:t>Fiez</a:t>
            </a:r>
            <a:r>
              <a:rPr lang="en-US" sz="900" dirty="0"/>
              <a:t> et al. </a:t>
            </a:r>
            <a:r>
              <a:rPr lang="en-US" sz="900" i="1" dirty="0"/>
              <a:t>Gaussian Mixture Models for Parking Demand Data </a:t>
            </a:r>
            <a:r>
              <a:rPr lang="en-US" sz="900" dirty="0"/>
              <a:t>(2019) IEEE ITS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FB6A8AC0-F845-443A-8C1A-C2281169B685}"/>
              </a:ext>
            </a:extLst>
          </p:cNvPr>
          <p:cNvSpPr txBox="1"/>
          <p:nvPr/>
        </p:nvSpPr>
        <p:spPr>
          <a:xfrm>
            <a:off x="5776569" y="3807737"/>
            <a:ext cx="30768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/>
              <a:t>Centralized patterns of demand for private parking</a:t>
            </a:r>
            <a:r>
              <a:rPr lang="en-US" sz="1350" baseline="30000" dirty="0"/>
              <a:t>* </a:t>
            </a:r>
            <a:r>
              <a:rPr lang="en-US" sz="1350" dirty="0"/>
              <a:t>in Belltown, Seattle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B0933A56-95F3-49F7-945E-182AE4888964}"/>
              </a:ext>
            </a:extLst>
          </p:cNvPr>
          <p:cNvSpPr txBox="1"/>
          <p:nvPr/>
        </p:nvSpPr>
        <p:spPr>
          <a:xfrm>
            <a:off x="1010306" y="3819969"/>
            <a:ext cx="35616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/>
              <a:t>Canonical bid-rent theory modeling the price of real-estate by land use</a:t>
            </a:r>
          </a:p>
        </p:txBody>
      </p:sp>
    </p:spTree>
    <p:extLst>
      <p:ext uri="{BB962C8B-B14F-4D97-AF65-F5344CB8AC3E}">
        <p14:creationId xmlns:p14="http://schemas.microsoft.com/office/powerpoint/2010/main" val="27000632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4CE44-9FA6-4309-B118-EF3F4053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"/>
            <a:ext cx="8236857" cy="776514"/>
          </a:xfrm>
        </p:spPr>
        <p:txBody>
          <a:bodyPr/>
          <a:lstStyle/>
          <a:p>
            <a:r>
              <a:rPr lang="en-US" sz="2800" dirty="0"/>
              <a:t>Bid-Rent Theory of Curb Space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1C3F08-A9E9-45D6-8D2E-CE5E620FE930}"/>
              </a:ext>
            </a:extLst>
          </p:cNvPr>
          <p:cNvSpPr txBox="1"/>
          <p:nvPr/>
        </p:nvSpPr>
        <p:spPr>
          <a:xfrm>
            <a:off x="476315" y="3983307"/>
            <a:ext cx="82368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A few hypothetical high demand centers (left) located as red stars in downtown Seattle. The surface on the right illustrates the corresponding cost willing to pay (e.g., search time, price) for a single modality (paid parking) for curb spaces around these high demand regions. </a:t>
            </a:r>
          </a:p>
        </p:txBody>
      </p:sp>
      <p:pic>
        <p:nvPicPr>
          <p:cNvPr id="9" name="image61.png">
            <a:extLst>
              <a:ext uri="{FF2B5EF4-FFF2-40B4-BE49-F238E27FC236}">
                <a16:creationId xmlns:a16="http://schemas.microsoft.com/office/drawing/2014/main" id="{0B72ECCC-9BB2-483D-8010-B5ECFA383F0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779571" y="1061770"/>
            <a:ext cx="5584857" cy="2648382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3564505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4CE44-9FA6-4309-B118-EF3F4053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"/>
            <a:ext cx="8236857" cy="776514"/>
          </a:xfrm>
        </p:spPr>
        <p:txBody>
          <a:bodyPr/>
          <a:lstStyle/>
          <a:p>
            <a:r>
              <a:rPr lang="en-US" sz="2800" dirty="0"/>
              <a:t>Variables, curb metrics and functions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47A2B78-ADE8-4FCB-9A08-995FDEA49114}"/>
              </a:ext>
            </a:extLst>
          </p:cNvPr>
          <p:cNvSpPr txBox="1">
            <a:spLocks/>
          </p:cNvSpPr>
          <p:nvPr/>
        </p:nvSpPr>
        <p:spPr>
          <a:xfrm>
            <a:off x="457200" y="901398"/>
            <a:ext cx="8236855" cy="58835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900"/>
              </a:spcAft>
              <a:buNone/>
            </a:pPr>
            <a:r>
              <a:rPr lang="en-US" sz="1800" dirty="0"/>
              <a:t>To define an objective function, parameters (inputs, outputs, performance metrics) are essential (net utility, either from the user or system performance)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578FD1-566C-4EE1-B6F4-411789D97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97" y="1755420"/>
            <a:ext cx="4418977" cy="3124209"/>
          </a:xfrm>
          <a:prstGeom prst="rect">
            <a:avLst/>
          </a:prstGeom>
        </p:spPr>
      </p:pic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8F4E8D5F-6345-4ACD-A769-9C84A4CB4908}"/>
              </a:ext>
            </a:extLst>
          </p:cNvPr>
          <p:cNvSpPr txBox="1">
            <a:spLocks/>
          </p:cNvSpPr>
          <p:nvPr/>
        </p:nvSpPr>
        <p:spPr>
          <a:xfrm>
            <a:off x="4846320" y="1640076"/>
            <a:ext cx="4137042" cy="337502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spcAft>
                <a:spcPts val="900"/>
              </a:spcAft>
            </a:pPr>
            <a:r>
              <a:rPr lang="en-US" sz="1600" b="1" dirty="0"/>
              <a:t>Economic welfare</a:t>
            </a:r>
            <a:r>
              <a:rPr lang="en-US" sz="1600" dirty="0"/>
              <a:t> for mode </a:t>
            </a:r>
            <a:r>
              <a:rPr lang="en-US" sz="1600" i="1" dirty="0"/>
              <a:t>m</a:t>
            </a:r>
            <a:r>
              <a:rPr lang="en-US" sz="1600" dirty="0"/>
              <a:t> and curb space </a:t>
            </a:r>
            <a:r>
              <a:rPr lang="en-US" sz="1600" i="1" dirty="0"/>
              <a:t>c</a:t>
            </a:r>
            <a:r>
              <a:rPr lang="en-US" sz="1600" dirty="0"/>
              <a:t>  with respect to center of demand </a:t>
            </a:r>
            <a:r>
              <a:rPr lang="en-US" sz="1600" i="1" dirty="0"/>
              <a:t>j</a:t>
            </a:r>
            <a:r>
              <a:rPr lang="en-US" sz="1600" dirty="0"/>
              <a:t>:</a:t>
            </a:r>
          </a:p>
          <a:p>
            <a:pPr marL="182880" indent="-182880">
              <a:spcAft>
                <a:spcPts val="900"/>
              </a:spcAft>
            </a:pPr>
            <a:endParaRPr lang="en-US" sz="1600" dirty="0"/>
          </a:p>
          <a:p>
            <a:pPr marL="182880" indent="-182880">
              <a:spcAft>
                <a:spcPts val="900"/>
              </a:spcAft>
            </a:pPr>
            <a:r>
              <a:rPr lang="en-US" sz="1600" b="1" dirty="0"/>
              <a:t>Revenue</a:t>
            </a:r>
            <a:r>
              <a:rPr lang="en-US" sz="1600" dirty="0"/>
              <a:t> of mode </a:t>
            </a:r>
            <a:r>
              <a:rPr lang="en-US" sz="1600" i="1" dirty="0"/>
              <a:t>m</a:t>
            </a:r>
            <a:r>
              <a:rPr lang="en-US" sz="1600" dirty="0"/>
              <a:t> at curb space:</a:t>
            </a:r>
          </a:p>
          <a:p>
            <a:pPr marL="182880" indent="-182880">
              <a:spcAft>
                <a:spcPts val="900"/>
              </a:spcAft>
            </a:pPr>
            <a:endParaRPr lang="en-US" sz="1600" dirty="0"/>
          </a:p>
          <a:p>
            <a:pPr marL="182880" indent="-182880">
              <a:spcAft>
                <a:spcPts val="900"/>
              </a:spcAft>
            </a:pPr>
            <a:r>
              <a:rPr lang="en-US" sz="1600" b="1" dirty="0"/>
              <a:t>Emissions</a:t>
            </a:r>
            <a:r>
              <a:rPr lang="en-US" sz="1600" dirty="0"/>
              <a:t> associated with curb space:</a:t>
            </a:r>
          </a:p>
          <a:p>
            <a:pPr marL="182880" indent="-182880">
              <a:spcAft>
                <a:spcPts val="900"/>
              </a:spcAft>
            </a:pPr>
            <a:endParaRPr lang="en-US" sz="1600" dirty="0"/>
          </a:p>
          <a:p>
            <a:pPr marL="182880" indent="-182880">
              <a:spcAft>
                <a:spcPts val="900"/>
              </a:spcAft>
            </a:pPr>
            <a:endParaRPr lang="en-US" sz="1600" dirty="0"/>
          </a:p>
          <a:p>
            <a:pPr marL="182880" indent="-182880">
              <a:spcAft>
                <a:spcPts val="900"/>
              </a:spcAft>
            </a:pPr>
            <a:endParaRPr lang="en-US" sz="1600" dirty="0"/>
          </a:p>
        </p:txBody>
      </p:sp>
      <p:pic>
        <p:nvPicPr>
          <p:cNvPr id="32" name="image35.png" descr="{&quot;backgroundColorNonDefault&quot;:false,&quot;aid&quot;:null,&quot;code&quot;:&quot;$U_{m}(c_{i} ) = \\,\\max_{j\\in J}\\left[-V_{m} \\cdot d_{j}(c_{i}) \\cdot s \\sum_{t=1}^{T} \\lambda_{m}(c_{i}, t) \\cdot o_{m}(c_{i}, t) \\right]$&quot;,&quot;type&quot;:&quot;$&quot;,&quot;backgroundColor&quot;:&quot;#ffffff&quot;,&quot;font&quot;:{&quot;color&quot;:&quot;#000000&quot;,&quot;size&quot;:11,&quot;family&quot;:&quot;Calibri&quot;},&quot;id&quot;:&quot;1&quot;,&quot;ts&quot;:1606238176787,&quot;cs&quot;:&quot;PnXjPyOZRKPKGccwI+IzNg==&quot;,&quot;size&quot;:{&quot;width&quot;:370,&quot;height&quot;:26}}">
            <a:extLst>
              <a:ext uri="{FF2B5EF4-FFF2-40B4-BE49-F238E27FC236}">
                <a16:creationId xmlns:a16="http://schemas.microsoft.com/office/drawing/2014/main" id="{B257C468-CE35-405A-95D2-3D5B08B65621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246583" y="2228433"/>
            <a:ext cx="3530600" cy="254000"/>
          </a:xfrm>
          <a:prstGeom prst="rect">
            <a:avLst/>
          </a:prstGeom>
          <a:ln/>
        </p:spPr>
      </p:pic>
      <p:pic>
        <p:nvPicPr>
          <p:cNvPr id="33" name="image39.png" descr="{&quot;code&quot;:&quot;$R_{m}(c_{i}) = \\sum_{t=1}^{T} \\lambda_{m}(c_{i}, t) \\cdot p_{m}(c_{i}, t)\n$&quot;,&quot;aid&quot;:null,&quot;backgroundColorNonDefault&quot;:false,&quot;id&quot;:&quot;2&quot;,&quot;backgroundColor&quot;:&quot;#ffffff&quot;,&quot;type&quot;:&quot;$&quot;,&quot;font&quot;:{&quot;color&quot;:&quot;#000000&quot;,&quot;family&quot;:&quot;Calibri&quot;,&quot;size&quot;:12.222222222222223},&quot;ts&quot;:1606228567466,&quot;cs&quot;:&quot;ut4BrJ7uawlveWtCEhkHOQ==&quot;,&quot;size&quot;:{&quot;width&quot;:236,&quot;height&quot;:20}}">
            <a:extLst>
              <a:ext uri="{FF2B5EF4-FFF2-40B4-BE49-F238E27FC236}">
                <a16:creationId xmlns:a16="http://schemas.microsoft.com/office/drawing/2014/main" id="{5AB59ED1-6E7E-4662-97C3-6A791879DB0B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5847138" y="3005894"/>
            <a:ext cx="2247900" cy="190500"/>
          </a:xfrm>
          <a:prstGeom prst="rect">
            <a:avLst/>
          </a:prstGeom>
          <a:ln/>
        </p:spPr>
      </p:pic>
      <p:pic>
        <p:nvPicPr>
          <p:cNvPr id="34" name="image38.png" descr="{&quot;code&quot;:&quot;$E_{m} (c_{i}) = -\\sum_{t = 1}^{T} \\beta\\cdot f_{m} \\cdot D_{m}$&quot;,&quot;type&quot;:&quot;$&quot;,&quot;aid&quot;:null,&quot;backgroundColor&quot;:&quot;#ffffff&quot;,&quot;backgroundColorNonDefault&quot;:false,&quot;id&quot;:&quot;3&quot;,&quot;font&quot;:{&quot;color&quot;:&quot;#000000&quot;,&quot;family&quot;:&quot;Calibri&quot;,&quot;size&quot;:11},&quot;ts&quot;:1606240613784,&quot;cs&quot;:&quot;nrsqWYPZ0u8hOltl/uOjtw==&quot;,&quot;size&quot;:{&quot;width&quot;:180,&quot;height&quot;:18}}">
            <a:extLst>
              <a:ext uri="{FF2B5EF4-FFF2-40B4-BE49-F238E27FC236}">
                <a16:creationId xmlns:a16="http://schemas.microsoft.com/office/drawing/2014/main" id="{18BD9054-28D9-4531-9AA8-AF9BB934BF96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6113069" y="3825448"/>
            <a:ext cx="1714500" cy="177800"/>
          </a:xfrm>
          <a:prstGeom prst="rect">
            <a:avLst/>
          </a:prstGeom>
          <a:ln/>
        </p:spPr>
      </p:pic>
      <p:pic>
        <p:nvPicPr>
          <p:cNvPr id="35" name="image10.png">
            <a:extLst>
              <a:ext uri="{FF2B5EF4-FFF2-40B4-BE49-F238E27FC236}">
                <a16:creationId xmlns:a16="http://schemas.microsoft.com/office/drawing/2014/main" id="{A0260700-864B-485D-B0B1-C4AEA0DF1DC7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5246583" y="4354412"/>
            <a:ext cx="3447472" cy="66068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43306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4CE44-9FA6-4309-B118-EF3F4053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"/>
            <a:ext cx="8236857" cy="776514"/>
          </a:xfrm>
        </p:spPr>
        <p:txBody>
          <a:bodyPr/>
          <a:lstStyle/>
          <a:p>
            <a:r>
              <a:rPr lang="en-US" sz="2800" dirty="0"/>
              <a:t>Example Results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47A2B78-ADE8-4FCB-9A08-995FDEA49114}"/>
              </a:ext>
            </a:extLst>
          </p:cNvPr>
          <p:cNvSpPr txBox="1">
            <a:spLocks/>
          </p:cNvSpPr>
          <p:nvPr/>
        </p:nvSpPr>
        <p:spPr>
          <a:xfrm>
            <a:off x="453572" y="859412"/>
            <a:ext cx="8236855" cy="58835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900"/>
              </a:spcAft>
              <a:buNone/>
            </a:pPr>
            <a:r>
              <a:rPr lang="en-US" sz="1800" dirty="0"/>
              <a:t>Using carefully regressed objective functions and available data, we compute new optimal allocations with and without constraints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F9FA117-762B-41E6-A53E-383EB0B75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826" y="1615178"/>
            <a:ext cx="2543175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8BDC03E-1351-412B-BF4E-1AAB9EE47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1" y="1615178"/>
            <a:ext cx="2451328" cy="237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B93420C-48BB-4AD9-87A6-608FE6B21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025" y="1623129"/>
            <a:ext cx="24574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10">
            <a:extLst>
              <a:ext uri="{FF2B5EF4-FFF2-40B4-BE49-F238E27FC236}">
                <a16:creationId xmlns:a16="http://schemas.microsoft.com/office/drawing/2014/main" id="{4ADC6CCA-B5FF-42DD-A729-71F8F6235107}"/>
              </a:ext>
            </a:extLst>
          </p:cNvPr>
          <p:cNvSpPr txBox="1"/>
          <p:nvPr/>
        </p:nvSpPr>
        <p:spPr>
          <a:xfrm>
            <a:off x="3618242" y="4031385"/>
            <a:ext cx="2429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Unconstrained optimization</a:t>
            </a:r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id="{2AB32F5B-6A7E-4E59-B9D4-B9BE416C1FA8}"/>
              </a:ext>
            </a:extLst>
          </p:cNvPr>
          <p:cNvSpPr txBox="1"/>
          <p:nvPr/>
        </p:nvSpPr>
        <p:spPr>
          <a:xfrm>
            <a:off x="6147253" y="4044016"/>
            <a:ext cx="29923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One single bus stop, one commercial (CVLZ) and one passenger (PLZ) per block-face, optimization</a:t>
            </a:r>
          </a:p>
        </p:txBody>
      </p:sp>
      <p:sp>
        <p:nvSpPr>
          <p:cNvPr id="46" name="TextBox 10">
            <a:extLst>
              <a:ext uri="{FF2B5EF4-FFF2-40B4-BE49-F238E27FC236}">
                <a16:creationId xmlns:a16="http://schemas.microsoft.com/office/drawing/2014/main" id="{654ECD14-2EEE-4BCD-98A5-50F26A4D214A}"/>
              </a:ext>
            </a:extLst>
          </p:cNvPr>
          <p:cNvSpPr txBox="1"/>
          <p:nvPr/>
        </p:nvSpPr>
        <p:spPr>
          <a:xfrm>
            <a:off x="1060903" y="3993183"/>
            <a:ext cx="2429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Current allocation</a:t>
            </a:r>
          </a:p>
        </p:txBody>
      </p:sp>
      <p:pic>
        <p:nvPicPr>
          <p:cNvPr id="47" name="image20.png">
            <a:extLst>
              <a:ext uri="{FF2B5EF4-FFF2-40B4-BE49-F238E27FC236}">
                <a16:creationId xmlns:a16="http://schemas.microsoft.com/office/drawing/2014/main" id="{B11D0653-AA09-4380-8F6C-DF5AE5A745A6}"/>
              </a:ext>
            </a:extLst>
          </p:cNvPr>
          <p:cNvPicPr/>
          <p:nvPr/>
        </p:nvPicPr>
        <p:blipFill rotWithShape="1">
          <a:blip r:embed="rId5"/>
          <a:srcRect l="4596" t="1935" r="4187" b="9000"/>
          <a:stretch/>
        </p:blipFill>
        <p:spPr>
          <a:xfrm>
            <a:off x="0" y="4366986"/>
            <a:ext cx="1594022" cy="776514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360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F2240DB1-8047-465C-9CF0-FF9B958FC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965" y="1"/>
            <a:ext cx="6232071" cy="651710"/>
          </a:xfrm>
        </p:spPr>
        <p:txBody>
          <a:bodyPr/>
          <a:lstStyle/>
          <a:p>
            <a:r>
              <a:rPr lang="en-US" sz="2000" dirty="0"/>
              <a:t>The Good, the Bad and the Unknown of Uber &amp; Lyft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709CA43-C7C9-400A-A328-96FDC60E7ADC}"/>
              </a:ext>
            </a:extLst>
          </p:cNvPr>
          <p:cNvSpPr/>
          <p:nvPr/>
        </p:nvSpPr>
        <p:spPr>
          <a:xfrm>
            <a:off x="387392" y="809754"/>
            <a:ext cx="4184608" cy="11695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/>
            <a:r>
              <a:rPr lang="en-US" sz="1400" b="1" dirty="0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GOOD:</a:t>
            </a:r>
          </a:p>
          <a:p>
            <a:pPr marL="171446" indent="-171446" fontAlgn="base">
              <a:buFont typeface="+mj-lt"/>
              <a:buAutoNum type="arabicPeriod"/>
            </a:pPr>
            <a:r>
              <a:rPr lang="en-US" sz="1400" dirty="0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stock of clean vehicles (including EVs)</a:t>
            </a:r>
          </a:p>
          <a:p>
            <a:pPr marL="171446" indent="-171446" fontAlgn="base">
              <a:buFont typeface="+mj-lt"/>
              <a:buAutoNum type="arabicPeriod"/>
            </a:pPr>
            <a:r>
              <a:rPr lang="en-US" sz="1400" dirty="0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Parking and Restructure Landscape</a:t>
            </a:r>
          </a:p>
          <a:p>
            <a:pPr marL="171446" indent="-171446" fontAlgn="base">
              <a:buFont typeface="+mj-lt"/>
              <a:buAutoNum type="arabicPeriod"/>
            </a:pPr>
            <a:r>
              <a:rPr lang="en-US" sz="1400" dirty="0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Full-filling a gap in our transport systems</a:t>
            </a:r>
          </a:p>
          <a:p>
            <a:pPr marL="171446" indent="-171446" fontAlgn="base">
              <a:buFont typeface="+mj-lt"/>
              <a:buAutoNum type="arabicPeriod"/>
            </a:pPr>
            <a:r>
              <a:rPr lang="en-US" sz="1400" dirty="0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Non-car market (such as </a:t>
            </a:r>
            <a:r>
              <a:rPr lang="en-US" sz="1400" dirty="0" err="1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micromobility</a:t>
            </a:r>
            <a:r>
              <a:rPr lang="en-US" sz="1400" dirty="0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D5C6B74-2E30-482B-AD61-CF2FFF164B4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0" r="5532" b="13373"/>
          <a:stretch/>
        </p:blipFill>
        <p:spPr bwMode="auto">
          <a:xfrm>
            <a:off x="4572000" y="1547445"/>
            <a:ext cx="4058745" cy="27074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CA3898-FF52-F1AB-2D31-5E4F69FA8CAE}"/>
              </a:ext>
            </a:extLst>
          </p:cNvPr>
          <p:cNvSpPr/>
          <p:nvPr/>
        </p:nvSpPr>
        <p:spPr>
          <a:xfrm>
            <a:off x="253314" y="1272745"/>
            <a:ext cx="4034481" cy="246221"/>
          </a:xfrm>
          <a:custGeom>
            <a:avLst/>
            <a:gdLst>
              <a:gd name="connsiteX0" fmla="*/ 0 w 4034481"/>
              <a:gd name="connsiteY0" fmla="*/ 0 h 246221"/>
              <a:gd name="connsiteX1" fmla="*/ 657044 w 4034481"/>
              <a:gd name="connsiteY1" fmla="*/ 0 h 246221"/>
              <a:gd name="connsiteX2" fmla="*/ 1314088 w 4034481"/>
              <a:gd name="connsiteY2" fmla="*/ 0 h 246221"/>
              <a:gd name="connsiteX3" fmla="*/ 1769408 w 4034481"/>
              <a:gd name="connsiteY3" fmla="*/ 0 h 246221"/>
              <a:gd name="connsiteX4" fmla="*/ 2426452 w 4034481"/>
              <a:gd name="connsiteY4" fmla="*/ 0 h 246221"/>
              <a:gd name="connsiteX5" fmla="*/ 2922117 w 4034481"/>
              <a:gd name="connsiteY5" fmla="*/ 0 h 246221"/>
              <a:gd name="connsiteX6" fmla="*/ 3417782 w 4034481"/>
              <a:gd name="connsiteY6" fmla="*/ 0 h 246221"/>
              <a:gd name="connsiteX7" fmla="*/ 4034481 w 4034481"/>
              <a:gd name="connsiteY7" fmla="*/ 0 h 246221"/>
              <a:gd name="connsiteX8" fmla="*/ 4034481 w 4034481"/>
              <a:gd name="connsiteY8" fmla="*/ 246221 h 246221"/>
              <a:gd name="connsiteX9" fmla="*/ 3417782 w 4034481"/>
              <a:gd name="connsiteY9" fmla="*/ 246221 h 246221"/>
              <a:gd name="connsiteX10" fmla="*/ 2841427 w 4034481"/>
              <a:gd name="connsiteY10" fmla="*/ 246221 h 246221"/>
              <a:gd name="connsiteX11" fmla="*/ 2386107 w 4034481"/>
              <a:gd name="connsiteY11" fmla="*/ 246221 h 246221"/>
              <a:gd name="connsiteX12" fmla="*/ 1809753 w 4034481"/>
              <a:gd name="connsiteY12" fmla="*/ 246221 h 246221"/>
              <a:gd name="connsiteX13" fmla="*/ 1193054 w 4034481"/>
              <a:gd name="connsiteY13" fmla="*/ 246221 h 246221"/>
              <a:gd name="connsiteX14" fmla="*/ 737734 w 4034481"/>
              <a:gd name="connsiteY14" fmla="*/ 246221 h 246221"/>
              <a:gd name="connsiteX15" fmla="*/ 0 w 4034481"/>
              <a:gd name="connsiteY15" fmla="*/ 246221 h 246221"/>
              <a:gd name="connsiteX16" fmla="*/ 0 w 4034481"/>
              <a:gd name="connsiteY16" fmla="*/ 0 h 246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34481" h="246221" extrusionOk="0">
                <a:moveTo>
                  <a:pt x="0" y="0"/>
                </a:moveTo>
                <a:cubicBezTo>
                  <a:pt x="210631" y="-67551"/>
                  <a:pt x="381818" y="17289"/>
                  <a:pt x="657044" y="0"/>
                </a:cubicBezTo>
                <a:cubicBezTo>
                  <a:pt x="932270" y="-17289"/>
                  <a:pt x="1026743" y="6910"/>
                  <a:pt x="1314088" y="0"/>
                </a:cubicBezTo>
                <a:cubicBezTo>
                  <a:pt x="1601433" y="-6910"/>
                  <a:pt x="1657443" y="15494"/>
                  <a:pt x="1769408" y="0"/>
                </a:cubicBezTo>
                <a:cubicBezTo>
                  <a:pt x="1881373" y="-15494"/>
                  <a:pt x="2112337" y="68202"/>
                  <a:pt x="2426452" y="0"/>
                </a:cubicBezTo>
                <a:cubicBezTo>
                  <a:pt x="2740567" y="-68202"/>
                  <a:pt x="2699299" y="16556"/>
                  <a:pt x="2922117" y="0"/>
                </a:cubicBezTo>
                <a:cubicBezTo>
                  <a:pt x="3144935" y="-16556"/>
                  <a:pt x="3258035" y="46810"/>
                  <a:pt x="3417782" y="0"/>
                </a:cubicBezTo>
                <a:cubicBezTo>
                  <a:pt x="3577530" y="-46810"/>
                  <a:pt x="3758949" y="25238"/>
                  <a:pt x="4034481" y="0"/>
                </a:cubicBezTo>
                <a:cubicBezTo>
                  <a:pt x="4041468" y="64670"/>
                  <a:pt x="4008068" y="143856"/>
                  <a:pt x="4034481" y="246221"/>
                </a:cubicBezTo>
                <a:cubicBezTo>
                  <a:pt x="3910782" y="250960"/>
                  <a:pt x="3552664" y="204114"/>
                  <a:pt x="3417782" y="246221"/>
                </a:cubicBezTo>
                <a:cubicBezTo>
                  <a:pt x="3282900" y="288328"/>
                  <a:pt x="3009772" y="245523"/>
                  <a:pt x="2841427" y="246221"/>
                </a:cubicBezTo>
                <a:cubicBezTo>
                  <a:pt x="2673083" y="246919"/>
                  <a:pt x="2567994" y="237087"/>
                  <a:pt x="2386107" y="246221"/>
                </a:cubicBezTo>
                <a:cubicBezTo>
                  <a:pt x="2204220" y="255355"/>
                  <a:pt x="2032280" y="213019"/>
                  <a:pt x="1809753" y="246221"/>
                </a:cubicBezTo>
                <a:cubicBezTo>
                  <a:pt x="1587226" y="279423"/>
                  <a:pt x="1318481" y="192972"/>
                  <a:pt x="1193054" y="246221"/>
                </a:cubicBezTo>
                <a:cubicBezTo>
                  <a:pt x="1067627" y="299470"/>
                  <a:pt x="951150" y="228897"/>
                  <a:pt x="737734" y="246221"/>
                </a:cubicBezTo>
                <a:cubicBezTo>
                  <a:pt x="524318" y="263545"/>
                  <a:pt x="219290" y="168646"/>
                  <a:pt x="0" y="246221"/>
                </a:cubicBezTo>
                <a:cubicBezTo>
                  <a:pt x="-2944" y="183781"/>
                  <a:pt x="5089" y="68189"/>
                  <a:pt x="0" y="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72544644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05C7B1-00A8-DEB2-558C-8721F24DDCE4}"/>
              </a:ext>
            </a:extLst>
          </p:cNvPr>
          <p:cNvSpPr/>
          <p:nvPr/>
        </p:nvSpPr>
        <p:spPr>
          <a:xfrm>
            <a:off x="387392" y="3363857"/>
            <a:ext cx="4184608" cy="16004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/>
            <a:r>
              <a:rPr lang="en-US" sz="1400" b="1" dirty="0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UNKNOWNS:</a:t>
            </a:r>
          </a:p>
          <a:p>
            <a:pPr marL="171446" indent="-171446" fontAlgn="base">
              <a:buFont typeface="+mj-lt"/>
              <a:buAutoNum type="arabicPeriod"/>
            </a:pPr>
            <a:r>
              <a:rPr lang="en-US" sz="1400" dirty="0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</a:p>
          <a:p>
            <a:pPr marL="171446" indent="-171446" fontAlgn="base">
              <a:buFont typeface="+mj-lt"/>
              <a:buAutoNum type="arabicPeriod"/>
            </a:pPr>
            <a:r>
              <a:rPr lang="en-US" sz="1400" dirty="0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Equity</a:t>
            </a:r>
          </a:p>
          <a:p>
            <a:pPr marL="171446" indent="-171446" fontAlgn="base">
              <a:buFont typeface="+mj-lt"/>
              <a:buAutoNum type="arabicPeriod"/>
            </a:pPr>
            <a:r>
              <a:rPr lang="en-US" sz="1400" dirty="0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Carpooling</a:t>
            </a:r>
          </a:p>
          <a:p>
            <a:pPr marL="171446" indent="-171446" fontAlgn="base">
              <a:buFont typeface="+mj-lt"/>
              <a:buAutoNum type="arabicPeriod"/>
            </a:pPr>
            <a:r>
              <a:rPr lang="en-US" sz="1400" dirty="0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Sharing Economy</a:t>
            </a:r>
          </a:p>
          <a:p>
            <a:pPr marL="171446" indent="-171446" fontAlgn="base">
              <a:buFont typeface="+mj-lt"/>
              <a:buAutoNum type="arabicPeriod"/>
            </a:pPr>
            <a:r>
              <a:rPr lang="en-US" sz="1400" dirty="0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Quantity and Quality of Travel</a:t>
            </a:r>
          </a:p>
          <a:p>
            <a:pPr marL="171446" indent="-171446" fontAlgn="base">
              <a:buFont typeface="+mj-lt"/>
              <a:buAutoNum type="arabicPeriod"/>
            </a:pPr>
            <a:r>
              <a:rPr lang="en-US" sz="1400" dirty="0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Model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23BCC-7D7A-0A3A-DB23-68733DED1372}"/>
              </a:ext>
            </a:extLst>
          </p:cNvPr>
          <p:cNvSpPr/>
          <p:nvPr/>
        </p:nvSpPr>
        <p:spPr>
          <a:xfrm>
            <a:off x="387392" y="2071195"/>
            <a:ext cx="4184608" cy="11695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/>
            <a:r>
              <a:rPr lang="en-US" sz="1400" b="1" dirty="0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BAD:</a:t>
            </a:r>
          </a:p>
          <a:p>
            <a:pPr marL="171446" indent="-171446" fontAlgn="base">
              <a:buFont typeface="+mj-lt"/>
              <a:buAutoNum type="arabicPeriod"/>
            </a:pPr>
            <a:r>
              <a:rPr lang="en-US" sz="1400" dirty="0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Not-so-Sharing</a:t>
            </a:r>
          </a:p>
          <a:p>
            <a:pPr marL="171446" indent="-171446" fontAlgn="base">
              <a:buFont typeface="+mj-lt"/>
              <a:buAutoNum type="arabicPeriod"/>
            </a:pPr>
            <a:r>
              <a:rPr lang="en-US" sz="1400" dirty="0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Deadheading &amp; Congestion</a:t>
            </a:r>
          </a:p>
          <a:p>
            <a:pPr marL="171446" indent="-171446" fontAlgn="base">
              <a:buFont typeface="+mj-lt"/>
              <a:buAutoNum type="arabicPeriod"/>
            </a:pPr>
            <a:r>
              <a:rPr lang="en-US" sz="1400" dirty="0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Replacement of Sustainable Modes</a:t>
            </a:r>
          </a:p>
          <a:p>
            <a:pPr marL="171446" indent="-171446" fontAlgn="base">
              <a:buFont typeface="+mj-lt"/>
              <a:buAutoNum type="arabicPeriod"/>
            </a:pPr>
            <a:r>
              <a:rPr lang="en-US" sz="1400" dirty="0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Car-use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63B4B1-63DB-4C24-92A6-5030016133F8}"/>
              </a:ext>
            </a:extLst>
          </p:cNvPr>
          <p:cNvSpPr/>
          <p:nvPr/>
        </p:nvSpPr>
        <p:spPr>
          <a:xfrm>
            <a:off x="3238300" y="4489042"/>
            <a:ext cx="617298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000" i="1" dirty="0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https://medium.com/@alehenao1/the-good-the-bad-and-the-unknown-of-uber-and-lyft-eb36cc0338b1</a:t>
            </a:r>
            <a:endParaRPr lang="en-US" sz="1000" i="1" dirty="0">
              <a:solidFill>
                <a:srgbClr val="2B2B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53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4CE44-9FA6-4309-B118-EF3F4053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"/>
            <a:ext cx="8236857" cy="776514"/>
          </a:xfrm>
        </p:spPr>
        <p:txBody>
          <a:bodyPr/>
          <a:lstStyle/>
          <a:p>
            <a:r>
              <a:rPr lang="en-US" sz="2800" dirty="0"/>
              <a:t>Estimated Net Utility Over Time</a:t>
            </a:r>
          </a:p>
        </p:txBody>
      </p:sp>
      <p:pic>
        <p:nvPicPr>
          <p:cNvPr id="33" name="Content Placeholder 5">
            <a:extLst>
              <a:ext uri="{FF2B5EF4-FFF2-40B4-BE49-F238E27FC236}">
                <a16:creationId xmlns:a16="http://schemas.microsoft.com/office/drawing/2014/main" id="{9B592292-15F9-4D39-8F72-430392C240B5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153" y="1241069"/>
            <a:ext cx="4683843" cy="349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076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37AB69-5784-4761-A973-18D922CE6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400" y="1"/>
            <a:ext cx="5014941" cy="2820904"/>
          </a:xfrm>
          <a:prstGeom prst="rect">
            <a:avLst/>
          </a:prstGeom>
        </p:spPr>
      </p:pic>
      <p:sp>
        <p:nvSpPr>
          <p:cNvPr id="6" name="Title 12">
            <a:extLst>
              <a:ext uri="{FF2B5EF4-FFF2-40B4-BE49-F238E27FC236}">
                <a16:creationId xmlns:a16="http://schemas.microsoft.com/office/drawing/2014/main" id="{E0BE9427-9644-AA47-31CC-E81F9B668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3213510" cy="1704258"/>
          </a:xfrm>
        </p:spPr>
        <p:txBody>
          <a:bodyPr/>
          <a:lstStyle/>
          <a:p>
            <a:r>
              <a:rPr lang="en-US" dirty="0"/>
              <a:t>Curb Management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36FB36-4ACB-A2B5-6600-C921E013B35B}"/>
              </a:ext>
            </a:extLst>
          </p:cNvPr>
          <p:cNvSpPr/>
          <p:nvPr/>
        </p:nvSpPr>
        <p:spPr>
          <a:xfrm>
            <a:off x="343746" y="2932526"/>
            <a:ext cx="1662853" cy="160561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METRICS</a:t>
            </a:r>
            <a:endParaRPr lang="es-CO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C543FC0-B83D-BA43-03C3-3EE76E6349A7}"/>
              </a:ext>
            </a:extLst>
          </p:cNvPr>
          <p:cNvSpPr/>
          <p:nvPr/>
        </p:nvSpPr>
        <p:spPr>
          <a:xfrm>
            <a:off x="2632918" y="2932526"/>
            <a:ext cx="1662853" cy="160561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</a:t>
            </a:r>
            <a:endParaRPr lang="es-CO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665ED99-2F87-7363-C7BF-EAD5F4657821}"/>
              </a:ext>
            </a:extLst>
          </p:cNvPr>
          <p:cNvSpPr/>
          <p:nvPr/>
        </p:nvSpPr>
        <p:spPr>
          <a:xfrm>
            <a:off x="4915750" y="2910419"/>
            <a:ext cx="1662853" cy="160561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RESEARCH</a:t>
            </a:r>
            <a:endParaRPr lang="es-CO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8841CBA-7132-7D65-2571-F358764CF9BC}"/>
              </a:ext>
            </a:extLst>
          </p:cNvPr>
          <p:cNvSpPr/>
          <p:nvPr/>
        </p:nvSpPr>
        <p:spPr>
          <a:xfrm>
            <a:off x="7204922" y="2910419"/>
            <a:ext cx="1662853" cy="160561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REAL-WORLD</a:t>
            </a:r>
            <a:endParaRPr lang="es-CO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9E26F55-8D6F-A968-95D5-D58C57D4A0D2}"/>
              </a:ext>
            </a:extLst>
          </p:cNvPr>
          <p:cNvCxnSpPr>
            <a:cxnSpLocks/>
            <a:stCxn id="9" idx="6"/>
            <a:endCxn id="11" idx="2"/>
          </p:cNvCxnSpPr>
          <p:nvPr/>
        </p:nvCxnSpPr>
        <p:spPr>
          <a:xfrm>
            <a:off x="2006599" y="3735331"/>
            <a:ext cx="626319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517A8DF-5A19-3B62-D892-64558CE74EC0}"/>
              </a:ext>
            </a:extLst>
          </p:cNvPr>
          <p:cNvCxnSpPr>
            <a:cxnSpLocks/>
            <a:stCxn id="11" idx="6"/>
            <a:endCxn id="23" idx="2"/>
          </p:cNvCxnSpPr>
          <p:nvPr/>
        </p:nvCxnSpPr>
        <p:spPr>
          <a:xfrm flipV="1">
            <a:off x="4295771" y="3713224"/>
            <a:ext cx="619979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93A458D-E8E2-91C7-6693-498E5FBAD80E}"/>
              </a:ext>
            </a:extLst>
          </p:cNvPr>
          <p:cNvCxnSpPr>
            <a:cxnSpLocks/>
          </p:cNvCxnSpPr>
          <p:nvPr/>
        </p:nvCxnSpPr>
        <p:spPr>
          <a:xfrm>
            <a:off x="6578603" y="3735331"/>
            <a:ext cx="626319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2513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37AB69-5784-4761-A973-18D922CE6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400" y="1"/>
            <a:ext cx="5014941" cy="2820904"/>
          </a:xfrm>
          <a:prstGeom prst="rect">
            <a:avLst/>
          </a:prstGeom>
        </p:spPr>
      </p:pic>
      <p:sp>
        <p:nvSpPr>
          <p:cNvPr id="6" name="Title 12">
            <a:extLst>
              <a:ext uri="{FF2B5EF4-FFF2-40B4-BE49-F238E27FC236}">
                <a16:creationId xmlns:a16="http://schemas.microsoft.com/office/drawing/2014/main" id="{E0BE9427-9644-AA47-31CC-E81F9B668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3213510" cy="1704258"/>
          </a:xfrm>
        </p:spPr>
        <p:txBody>
          <a:bodyPr/>
          <a:lstStyle/>
          <a:p>
            <a:r>
              <a:rPr lang="en-US" dirty="0"/>
              <a:t>Curb Management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36FB36-4ACB-A2B5-6600-C921E013B35B}"/>
              </a:ext>
            </a:extLst>
          </p:cNvPr>
          <p:cNvSpPr/>
          <p:nvPr/>
        </p:nvSpPr>
        <p:spPr>
          <a:xfrm>
            <a:off x="343746" y="2932526"/>
            <a:ext cx="1662853" cy="160561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METRICS</a:t>
            </a:r>
            <a:endParaRPr lang="es-CO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C543FC0-B83D-BA43-03C3-3EE76E6349A7}"/>
              </a:ext>
            </a:extLst>
          </p:cNvPr>
          <p:cNvSpPr/>
          <p:nvPr/>
        </p:nvSpPr>
        <p:spPr>
          <a:xfrm>
            <a:off x="2632918" y="2932526"/>
            <a:ext cx="1662853" cy="160561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</a:t>
            </a:r>
            <a:endParaRPr lang="es-CO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8841CBA-7132-7D65-2571-F358764CF9BC}"/>
              </a:ext>
            </a:extLst>
          </p:cNvPr>
          <p:cNvSpPr/>
          <p:nvPr/>
        </p:nvSpPr>
        <p:spPr>
          <a:xfrm>
            <a:off x="7204922" y="2910419"/>
            <a:ext cx="1662853" cy="160561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REAL-WORLD</a:t>
            </a:r>
            <a:endParaRPr lang="es-CO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9E26F55-8D6F-A968-95D5-D58C57D4A0D2}"/>
              </a:ext>
            </a:extLst>
          </p:cNvPr>
          <p:cNvCxnSpPr>
            <a:cxnSpLocks/>
            <a:stCxn id="9" idx="6"/>
            <a:endCxn id="11" idx="2"/>
          </p:cNvCxnSpPr>
          <p:nvPr/>
        </p:nvCxnSpPr>
        <p:spPr>
          <a:xfrm>
            <a:off x="2006599" y="3735331"/>
            <a:ext cx="626319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517A8DF-5A19-3B62-D892-64558CE74EC0}"/>
              </a:ext>
            </a:extLst>
          </p:cNvPr>
          <p:cNvCxnSpPr>
            <a:cxnSpLocks/>
            <a:stCxn id="11" idx="6"/>
          </p:cNvCxnSpPr>
          <p:nvPr/>
        </p:nvCxnSpPr>
        <p:spPr>
          <a:xfrm flipV="1">
            <a:off x="4295771" y="3713224"/>
            <a:ext cx="619979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93A458D-E8E2-91C7-6693-498E5FBAD80E}"/>
              </a:ext>
            </a:extLst>
          </p:cNvPr>
          <p:cNvCxnSpPr>
            <a:cxnSpLocks/>
          </p:cNvCxnSpPr>
          <p:nvPr/>
        </p:nvCxnSpPr>
        <p:spPr>
          <a:xfrm>
            <a:off x="6578603" y="3735331"/>
            <a:ext cx="626319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95718824-B559-3B87-A688-9A11A8ED849C}"/>
              </a:ext>
            </a:extLst>
          </p:cNvPr>
          <p:cNvSpPr/>
          <p:nvPr/>
        </p:nvSpPr>
        <p:spPr>
          <a:xfrm>
            <a:off x="4915750" y="2910419"/>
            <a:ext cx="1662853" cy="160561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RESEARCH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57041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4CE44-9FA6-4309-B118-EF3F4053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71" y="1"/>
            <a:ext cx="8236857" cy="776514"/>
          </a:xfrm>
        </p:spPr>
        <p:txBody>
          <a:bodyPr/>
          <a:lstStyle/>
          <a:p>
            <a:r>
              <a:rPr lang="en-US" dirty="0"/>
              <a:t>Real-World Experimentation 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14D5735-6E99-9F24-27CD-5B1AC97D811B}"/>
              </a:ext>
            </a:extLst>
          </p:cNvPr>
          <p:cNvSpPr txBox="1">
            <a:spLocks/>
          </p:cNvSpPr>
          <p:nvPr/>
        </p:nvSpPr>
        <p:spPr>
          <a:xfrm>
            <a:off x="457200" y="901398"/>
            <a:ext cx="8236855" cy="58835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  <a:tabLst>
                <a:tab pos="342900" algn="l"/>
              </a:tabLst>
            </a:pP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Project Title: 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Testing and Evaluation of Curb Management and Integrated Strategies to Catalyze Market Adoption of Electric Vehicles</a:t>
            </a:r>
            <a:endParaRPr lang="es-CO" sz="1800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798;g10d5fbcef1d_0_7">
            <a:extLst>
              <a:ext uri="{FF2B5EF4-FFF2-40B4-BE49-F238E27FC236}">
                <a16:creationId xmlns:a16="http://schemas.microsoft.com/office/drawing/2014/main" id="{42C79285-9637-BA7C-A32D-87BEA109460E}"/>
              </a:ext>
            </a:extLst>
          </p:cNvPr>
          <p:cNvSpPr/>
          <p:nvPr/>
        </p:nvSpPr>
        <p:spPr>
          <a:xfrm>
            <a:off x="6011238" y="1927129"/>
            <a:ext cx="237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804;g10d5fbcef1d_0_7" descr="A train on a bridge over a river with a city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5127054E-02BD-BEBE-3901-D67484FE40D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71175" y="1609305"/>
            <a:ext cx="3668633" cy="2463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05;g10d5fbcef1d_0_7">
            <a:extLst>
              <a:ext uri="{FF2B5EF4-FFF2-40B4-BE49-F238E27FC236}">
                <a16:creationId xmlns:a16="http://schemas.microsoft.com/office/drawing/2014/main" id="{F0505CEE-F5EF-2175-9B1A-049B628396A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8941" y="3612307"/>
            <a:ext cx="2511086" cy="1531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06;g10d5fbcef1d_0_7">
            <a:extLst>
              <a:ext uri="{FF2B5EF4-FFF2-40B4-BE49-F238E27FC236}">
                <a16:creationId xmlns:a16="http://schemas.microsoft.com/office/drawing/2014/main" id="{17064F5E-FFBB-C737-0782-121C84249CA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878" y="2869245"/>
            <a:ext cx="2011856" cy="24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807;g10d5fbcef1d_0_7">
            <a:extLst>
              <a:ext uri="{FF2B5EF4-FFF2-40B4-BE49-F238E27FC236}">
                <a16:creationId xmlns:a16="http://schemas.microsoft.com/office/drawing/2014/main" id="{3808FC14-B080-6C4D-114B-F8F4211204F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59417" y="3750403"/>
            <a:ext cx="1678961" cy="1643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808;g10d5fbcef1d_0_7">
            <a:extLst>
              <a:ext uri="{FF2B5EF4-FFF2-40B4-BE49-F238E27FC236}">
                <a16:creationId xmlns:a16="http://schemas.microsoft.com/office/drawing/2014/main" id="{505BD635-E845-D926-25AE-E20DB1BA96B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0550" y="1489754"/>
            <a:ext cx="1779474" cy="1505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809;g10d5fbcef1d_0_7">
            <a:extLst>
              <a:ext uri="{FF2B5EF4-FFF2-40B4-BE49-F238E27FC236}">
                <a16:creationId xmlns:a16="http://schemas.microsoft.com/office/drawing/2014/main" id="{8456A354-7748-4AE9-0878-7EAB1DDF73F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36167" y="2858945"/>
            <a:ext cx="1051843" cy="113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810;g10d5fbcef1d_0_7">
            <a:extLst>
              <a:ext uri="{FF2B5EF4-FFF2-40B4-BE49-F238E27FC236}">
                <a16:creationId xmlns:a16="http://schemas.microsoft.com/office/drawing/2014/main" id="{97A09685-AB3F-6ABE-B969-12427F5A85A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29267" y="4308959"/>
            <a:ext cx="1030150" cy="395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811;g10d5fbcef1d_0_7">
            <a:extLst>
              <a:ext uri="{FF2B5EF4-FFF2-40B4-BE49-F238E27FC236}">
                <a16:creationId xmlns:a16="http://schemas.microsoft.com/office/drawing/2014/main" id="{0F3AA4B1-780C-6E74-E1E4-B203AD4BF24D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3146" y="2952745"/>
            <a:ext cx="1406003" cy="948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812;g10d5fbcef1d_0_7">
            <a:extLst>
              <a:ext uri="{FF2B5EF4-FFF2-40B4-BE49-F238E27FC236}">
                <a16:creationId xmlns:a16="http://schemas.microsoft.com/office/drawing/2014/main" id="{474BD412-7642-42EE-015B-A2CADCA6DF1E}"/>
              </a:ext>
            </a:extLst>
          </p:cNvPr>
          <p:cNvGrpSpPr/>
          <p:nvPr/>
        </p:nvGrpSpPr>
        <p:grpSpPr>
          <a:xfrm>
            <a:off x="3521639" y="1751827"/>
            <a:ext cx="1874909" cy="1089204"/>
            <a:chOff x="4032063" y="3244337"/>
            <a:chExt cx="2131063" cy="1228517"/>
          </a:xfrm>
        </p:grpSpPr>
        <p:pic>
          <p:nvPicPr>
            <p:cNvPr id="20" name="Google Shape;813;g10d5fbcef1d_0_7">
              <a:extLst>
                <a:ext uri="{FF2B5EF4-FFF2-40B4-BE49-F238E27FC236}">
                  <a16:creationId xmlns:a16="http://schemas.microsoft.com/office/drawing/2014/main" id="{22E48683-6159-CD32-F8EC-76338E81795B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032063" y="3244337"/>
              <a:ext cx="2131054" cy="61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814;g10d5fbcef1d_0_7">
              <a:extLst>
                <a:ext uri="{FF2B5EF4-FFF2-40B4-BE49-F238E27FC236}">
                  <a16:creationId xmlns:a16="http://schemas.microsoft.com/office/drawing/2014/main" id="{9448C937-4F7B-4805-735A-67F540270D6E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4032075" y="3817550"/>
              <a:ext cx="2131050" cy="6553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" name="Google Shape;815;g10d5fbcef1d_0_7">
            <a:extLst>
              <a:ext uri="{FF2B5EF4-FFF2-40B4-BE49-F238E27FC236}">
                <a16:creationId xmlns:a16="http://schemas.microsoft.com/office/drawing/2014/main" id="{C32C15B8-1A57-855C-11A3-9D7E295A8A20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164658" y="1668270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816;g10d5fbcef1d_0_7">
            <a:extLst>
              <a:ext uri="{FF2B5EF4-FFF2-40B4-BE49-F238E27FC236}">
                <a16:creationId xmlns:a16="http://schemas.microsoft.com/office/drawing/2014/main" id="{02251B50-09E5-6848-CC9E-7EAF4FAEDE4E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328071" y="3612308"/>
            <a:ext cx="1030171" cy="36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817;g10d5fbcef1d_0_7">
            <a:extLst>
              <a:ext uri="{FF2B5EF4-FFF2-40B4-BE49-F238E27FC236}">
                <a16:creationId xmlns:a16="http://schemas.microsoft.com/office/drawing/2014/main" id="{DD8CF0F5-A7BF-54E7-08B4-37BD97FBB33B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87621" y="3349745"/>
            <a:ext cx="813499" cy="81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818;g10d5fbcef1d_0_7">
            <a:extLst>
              <a:ext uri="{FF2B5EF4-FFF2-40B4-BE49-F238E27FC236}">
                <a16:creationId xmlns:a16="http://schemas.microsoft.com/office/drawing/2014/main" id="{038815B6-5603-FE5D-3A85-5D17BBEE5F26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79441" y="4154220"/>
            <a:ext cx="1331115" cy="513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34010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4CE44-9FA6-4309-B118-EF3F4053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71" y="1"/>
            <a:ext cx="8236857" cy="776514"/>
          </a:xfrm>
        </p:spPr>
        <p:txBody>
          <a:bodyPr/>
          <a:lstStyle/>
          <a:p>
            <a:r>
              <a:rPr lang="en-US" sz="2400" dirty="0"/>
              <a:t>The project will help municipalities and regions implement curb management strategies to increase EV adoption.</a:t>
            </a:r>
          </a:p>
        </p:txBody>
      </p:sp>
      <p:sp>
        <p:nvSpPr>
          <p:cNvPr id="26" name="Google Shape;830;p4">
            <a:extLst>
              <a:ext uri="{FF2B5EF4-FFF2-40B4-BE49-F238E27FC236}">
                <a16:creationId xmlns:a16="http://schemas.microsoft.com/office/drawing/2014/main" id="{50B4546D-5D4A-EC0D-5549-E1AE037C5DB3}"/>
              </a:ext>
            </a:extLst>
          </p:cNvPr>
          <p:cNvSpPr txBox="1"/>
          <p:nvPr/>
        </p:nvSpPr>
        <p:spPr>
          <a:xfrm>
            <a:off x="231226" y="966952"/>
            <a:ext cx="8681546" cy="4016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Project Vision:  </a:t>
            </a:r>
            <a:r>
              <a:rPr lang="en-US" sz="17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to accelerate adoption for zero emission transportation, provide health outcomes for communities, and provide more efficient transportation and energy systems as well as delivery operations at the curb.</a:t>
            </a:r>
            <a:endParaRPr sz="17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700" b="0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Key Project Deliverables:  </a:t>
            </a:r>
            <a:r>
              <a:rPr lang="en-US" sz="17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blueprints and simulation models for cities and researchers on recommended </a:t>
            </a:r>
            <a:r>
              <a:rPr lang="en-US" sz="1700" b="0" i="1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technical</a:t>
            </a:r>
            <a:r>
              <a:rPr lang="en-US" sz="17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</a:t>
            </a:r>
            <a:r>
              <a:rPr lang="en-US" sz="1700" b="0" i="1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policy</a:t>
            </a:r>
            <a:r>
              <a:rPr lang="en-US" sz="17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</a:t>
            </a:r>
            <a:r>
              <a:rPr lang="en-US" sz="1700" b="0" i="1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behavioral incentive</a:t>
            </a:r>
            <a:r>
              <a:rPr lang="en-US" sz="17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and </a:t>
            </a:r>
            <a:r>
              <a:rPr lang="en-US" sz="1700" b="0" i="1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data-driven curb management strategies</a:t>
            </a:r>
            <a:r>
              <a:rPr lang="en-US" sz="17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. </a:t>
            </a:r>
            <a:endParaRPr sz="17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700" b="0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Key Project Outcomes:  </a:t>
            </a:r>
            <a:endParaRPr sz="17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7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Increased electric vehicle (EV) utilization of the curb</a:t>
            </a:r>
            <a:endParaRPr sz="17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7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Increased Mobility Energy Productivity from curb use efficiency (number of people and goods per unit of consumption)</a:t>
            </a:r>
            <a:endParaRPr sz="17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7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Reduced GHG emissions and air pollutants</a:t>
            </a:r>
            <a:endParaRPr sz="17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7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Support socio-economic outcomes, including more equitable access to the curb and EVs and deployments in underserved communities.</a:t>
            </a:r>
            <a:endParaRPr sz="17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722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4CE44-9FA6-4309-B118-EF3F4053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71" y="1"/>
            <a:ext cx="8236857" cy="776514"/>
          </a:xfrm>
        </p:spPr>
        <p:txBody>
          <a:bodyPr/>
          <a:lstStyle/>
          <a:p>
            <a:r>
              <a:rPr lang="en-US" dirty="0"/>
              <a:t>Real-World Experimentation 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14D5735-6E99-9F24-27CD-5B1AC97D811B}"/>
              </a:ext>
            </a:extLst>
          </p:cNvPr>
          <p:cNvSpPr txBox="1">
            <a:spLocks/>
          </p:cNvSpPr>
          <p:nvPr/>
        </p:nvSpPr>
        <p:spPr>
          <a:xfrm>
            <a:off x="457200" y="901398"/>
            <a:ext cx="8236855" cy="58835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  <a:tabLst>
                <a:tab pos="342900" algn="l"/>
              </a:tabLst>
            </a:pP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Project Title: 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Testing and Evaluation of Curb Management and Integrated Strategies to Catalyze Market Adoption of Electric Vehicles</a:t>
            </a:r>
            <a:endParaRPr lang="es-CO" sz="1800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1D1594C8-2CA9-F1E7-A4DF-A3590CCB8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751" y="1489755"/>
            <a:ext cx="6984710" cy="354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953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Final Thoughts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3689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F83F11-BA31-AC09-1533-9778BA6A54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23" r="7703"/>
          <a:stretch/>
        </p:blipFill>
        <p:spPr>
          <a:xfrm>
            <a:off x="5986849" y="1557511"/>
            <a:ext cx="3157151" cy="2190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D4CE44-9FA6-4309-B118-EF3F4053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"/>
            <a:ext cx="8236857" cy="776514"/>
          </a:xfrm>
        </p:spPr>
        <p:txBody>
          <a:bodyPr/>
          <a:lstStyle/>
          <a:p>
            <a:r>
              <a:rPr lang="en-US"/>
              <a:t>Opportunities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85749" y="995392"/>
            <a:ext cx="84083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Movement of people &amp; goods (not just vehicles):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5749" y="1614379"/>
            <a:ext cx="57912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Prioritization &amp; Incentives (time &amp; cost)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Why can’t curb managers get creative and test different interventions to increase curb efficiency (e.g., pricing, EVs, HOV)?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can study/influence mobility behavior economic and do curb management optimization research. This is a big opportunity!</a:t>
            </a:r>
          </a:p>
        </p:txBody>
      </p:sp>
    </p:spTree>
    <p:extLst>
      <p:ext uri="{BB962C8B-B14F-4D97-AF65-F5344CB8AC3E}">
        <p14:creationId xmlns:p14="http://schemas.microsoft.com/office/powerpoint/2010/main" val="297903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4CE44-9FA6-4309-B118-EF3F4053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"/>
            <a:ext cx="8236857" cy="776514"/>
          </a:xfrm>
        </p:spPr>
        <p:txBody>
          <a:bodyPr/>
          <a:lstStyle/>
          <a:p>
            <a:r>
              <a:rPr lang="en-US" sz="2400" dirty="0"/>
              <a:t>The Curb as the link to Advance Mobility &amp; Energy Productivity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5750" y="1273089"/>
            <a:ext cx="5458227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Prioritization &amp; Incentives for using the curb: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Modes that allow more people and goods  access (per time and per area used)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Higher vehicle occupancy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Lower energy consumption (including EVs)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More societal benefits (each jurisdiction to decide what they value the most) using optimization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Dynamic (allow to accommodate special circumstances such as COVID-19, time-of-day)</a:t>
            </a:r>
          </a:p>
          <a:p>
            <a:pPr>
              <a:spcBef>
                <a:spcPts val="1200"/>
              </a:spcBef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37AB69-5784-4761-A973-18D922CE68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23" r="7703"/>
          <a:stretch/>
        </p:blipFill>
        <p:spPr>
          <a:xfrm>
            <a:off x="5289305" y="1655805"/>
            <a:ext cx="3854695" cy="267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78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37AB69-5784-4761-A973-18D922CE6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400" y="1"/>
            <a:ext cx="5014941" cy="2820904"/>
          </a:xfrm>
          <a:prstGeom prst="rect">
            <a:avLst/>
          </a:prstGeom>
        </p:spPr>
      </p:pic>
      <p:sp>
        <p:nvSpPr>
          <p:cNvPr id="6" name="Title 12">
            <a:extLst>
              <a:ext uri="{FF2B5EF4-FFF2-40B4-BE49-F238E27FC236}">
                <a16:creationId xmlns:a16="http://schemas.microsoft.com/office/drawing/2014/main" id="{E0BE9427-9644-AA47-31CC-E81F9B668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3213510" cy="1704258"/>
          </a:xfrm>
        </p:spPr>
        <p:txBody>
          <a:bodyPr/>
          <a:lstStyle/>
          <a:p>
            <a:r>
              <a:rPr lang="en-US" dirty="0"/>
              <a:t>Curb Management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8841CBA-7132-7D65-2571-F358764CF9BC}"/>
              </a:ext>
            </a:extLst>
          </p:cNvPr>
          <p:cNvSpPr/>
          <p:nvPr/>
        </p:nvSpPr>
        <p:spPr>
          <a:xfrm>
            <a:off x="7204922" y="2910419"/>
            <a:ext cx="1662853" cy="160561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REAL-WORLD</a:t>
            </a:r>
            <a:endParaRPr lang="es-CO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9E26F55-8D6F-A968-95D5-D58C57D4A0D2}"/>
              </a:ext>
            </a:extLst>
          </p:cNvPr>
          <p:cNvCxnSpPr>
            <a:cxnSpLocks/>
          </p:cNvCxnSpPr>
          <p:nvPr/>
        </p:nvCxnSpPr>
        <p:spPr>
          <a:xfrm>
            <a:off x="2006599" y="3735331"/>
            <a:ext cx="626319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517A8DF-5A19-3B62-D892-64558CE74EC0}"/>
              </a:ext>
            </a:extLst>
          </p:cNvPr>
          <p:cNvCxnSpPr>
            <a:cxnSpLocks/>
          </p:cNvCxnSpPr>
          <p:nvPr/>
        </p:nvCxnSpPr>
        <p:spPr>
          <a:xfrm flipV="1">
            <a:off x="4295771" y="3713224"/>
            <a:ext cx="619979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93A458D-E8E2-91C7-6693-498E5FBAD80E}"/>
              </a:ext>
            </a:extLst>
          </p:cNvPr>
          <p:cNvCxnSpPr>
            <a:cxnSpLocks/>
          </p:cNvCxnSpPr>
          <p:nvPr/>
        </p:nvCxnSpPr>
        <p:spPr>
          <a:xfrm>
            <a:off x="6578603" y="3735331"/>
            <a:ext cx="626319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95718824-B559-3B87-A688-9A11A8ED849C}"/>
              </a:ext>
            </a:extLst>
          </p:cNvPr>
          <p:cNvSpPr/>
          <p:nvPr/>
        </p:nvSpPr>
        <p:spPr>
          <a:xfrm>
            <a:off x="4915750" y="2910419"/>
            <a:ext cx="1662853" cy="160561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RESEARCH</a:t>
            </a:r>
            <a:endParaRPr lang="es-CO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F85E9DD-A7D7-F0BC-A385-7175AB09890E}"/>
              </a:ext>
            </a:extLst>
          </p:cNvPr>
          <p:cNvSpPr/>
          <p:nvPr/>
        </p:nvSpPr>
        <p:spPr>
          <a:xfrm>
            <a:off x="343746" y="2932526"/>
            <a:ext cx="1662853" cy="160561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METRICS</a:t>
            </a:r>
            <a:endParaRPr lang="es-CO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3BBA165-291A-C500-E40F-784527C75F22}"/>
              </a:ext>
            </a:extLst>
          </p:cNvPr>
          <p:cNvSpPr/>
          <p:nvPr/>
        </p:nvSpPr>
        <p:spPr>
          <a:xfrm>
            <a:off x="2632918" y="2932526"/>
            <a:ext cx="1662853" cy="160561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89398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From Parking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8669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337AB69-5784-4761-A973-18D922CE68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23" r="7703"/>
          <a:stretch/>
        </p:blipFill>
        <p:spPr>
          <a:xfrm>
            <a:off x="2697551" y="1458345"/>
            <a:ext cx="4102534" cy="284641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99077EF-E3AC-5830-6E34-68B5FF5AD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Interventions: Be creative and innovative</a:t>
            </a:r>
            <a:endParaRPr lang="es-CO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FE9C01-0495-5E9B-031D-E23B351F0DED}"/>
              </a:ext>
            </a:extLst>
          </p:cNvPr>
          <p:cNvSpPr txBox="1"/>
          <p:nvPr/>
        </p:nvSpPr>
        <p:spPr>
          <a:xfrm>
            <a:off x="176489" y="1823058"/>
            <a:ext cx="2377526" cy="115416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b="1" u="sng" dirty="0">
                <a:latin typeface="Arial Narrow" panose="020B0606020202030204" pitchFamily="34" charset="0"/>
              </a:rPr>
              <a:t>MOVE ALONG</a:t>
            </a:r>
          </a:p>
          <a:p>
            <a:pPr algn="ctr"/>
            <a:r>
              <a:rPr lang="en-US" sz="2300" b="1" dirty="0">
                <a:latin typeface="Arial Narrow" panose="020B0606020202030204" pitchFamily="34" charset="0"/>
              </a:rPr>
              <a:t>First 5 Min Free</a:t>
            </a:r>
          </a:p>
          <a:p>
            <a:pPr algn="ctr"/>
            <a:r>
              <a:rPr lang="en-US" sz="2300" b="1" dirty="0">
                <a:latin typeface="Arial Narrow" panose="020B0606020202030204" pitchFamily="34" charset="0"/>
              </a:rPr>
              <a:t>Each extra Min: $3</a:t>
            </a:r>
            <a:endParaRPr lang="es-CO" sz="2300" b="1" dirty="0">
              <a:latin typeface="Arial Narrow" panose="020B0606020202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98B7F0-79A8-28E9-9D4F-10A238F7CF89}"/>
              </a:ext>
            </a:extLst>
          </p:cNvPr>
          <p:cNvSpPr txBox="1"/>
          <p:nvPr/>
        </p:nvSpPr>
        <p:spPr>
          <a:xfrm>
            <a:off x="176489" y="2977220"/>
            <a:ext cx="2377526" cy="80021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latin typeface="Arial Narrow" panose="020B0606020202030204" pitchFamily="34" charset="0"/>
              </a:rPr>
              <a:t>We will send you</a:t>
            </a:r>
          </a:p>
          <a:p>
            <a:pPr algn="ctr"/>
            <a:r>
              <a:rPr lang="en-US" sz="2300" b="1" dirty="0">
                <a:latin typeface="Arial Narrow" panose="020B0606020202030204" pitchFamily="34" charset="0"/>
              </a:rPr>
              <a:t>the bill</a:t>
            </a:r>
            <a:endParaRPr lang="es-CO" sz="2300" b="1" dirty="0">
              <a:latin typeface="Arial Narrow" panose="020B0606020202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05DF943-2C28-47B1-3E34-127B1BA96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3621" y="2400139"/>
            <a:ext cx="2126809" cy="116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76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A67F97-4DB7-4C6B-8692-74511E1A4D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FFFEC3-0EB1-4A27-9ECE-E2B79DFED2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3071" y="2588316"/>
            <a:ext cx="4607032" cy="796563"/>
          </a:xfrm>
        </p:spPr>
        <p:txBody>
          <a:bodyPr/>
          <a:lstStyle/>
          <a:p>
            <a:pPr lvl="0">
              <a:spcBef>
                <a:spcPct val="20000"/>
              </a:spcBef>
              <a:defRPr/>
            </a:pPr>
            <a:r>
              <a:rPr lang="en-US" sz="1800" dirty="0">
                <a:solidFill>
                  <a:srgbClr val="333333"/>
                </a:solidFill>
              </a:rPr>
              <a:t>Alejandro Henao, Ph.D.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1800" dirty="0">
                <a:solidFill>
                  <a:srgbClr val="333333"/>
                </a:solidFill>
              </a:rPr>
              <a:t>Alejandro.Henao@nrel.gov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903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4CE44-9FA6-4309-B118-EF3F4053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"/>
            <a:ext cx="8236857" cy="776514"/>
          </a:xfrm>
        </p:spPr>
        <p:txBody>
          <a:bodyPr/>
          <a:lstStyle/>
          <a:p>
            <a:r>
              <a:rPr lang="en-US" dirty="0"/>
              <a:t>From Parking…</a:t>
            </a:r>
          </a:p>
        </p:txBody>
      </p:sp>
      <p:pic>
        <p:nvPicPr>
          <p:cNvPr id="4" name="Picture 3" descr="A street lined with cars&#10;&#10;Description automatically generated with low confidence">
            <a:extLst>
              <a:ext uri="{FF2B5EF4-FFF2-40B4-BE49-F238E27FC236}">
                <a16:creationId xmlns:a16="http://schemas.microsoft.com/office/drawing/2014/main" id="{FFCCA607-0380-029F-FF69-194274B6A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5" y="776515"/>
            <a:ext cx="5810250" cy="43576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684556F-CCCA-7371-3FCF-E2AB5E4AEFC6}"/>
              </a:ext>
            </a:extLst>
          </p:cNvPr>
          <p:cNvSpPr/>
          <p:nvPr/>
        </p:nvSpPr>
        <p:spPr>
          <a:xfrm>
            <a:off x="7632613" y="4519261"/>
            <a:ext cx="135165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Shutterstock</a:t>
            </a:r>
          </a:p>
        </p:txBody>
      </p:sp>
    </p:spTree>
    <p:extLst>
      <p:ext uri="{BB962C8B-B14F-4D97-AF65-F5344CB8AC3E}">
        <p14:creationId xmlns:p14="http://schemas.microsoft.com/office/powerpoint/2010/main" val="287870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4CE44-9FA6-4309-B118-EF3F4053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"/>
            <a:ext cx="8236857" cy="776514"/>
          </a:xfrm>
        </p:spPr>
        <p:txBody>
          <a:bodyPr/>
          <a:lstStyle/>
          <a:p>
            <a:r>
              <a:rPr lang="en-US" dirty="0"/>
              <a:t>From Parking…</a:t>
            </a:r>
          </a:p>
        </p:txBody>
      </p:sp>
      <p:pic>
        <p:nvPicPr>
          <p:cNvPr id="5" name="Picture 4" descr="A row of cars on a road&#10;&#10;Description automatically generated with low confidence">
            <a:extLst>
              <a:ext uri="{FF2B5EF4-FFF2-40B4-BE49-F238E27FC236}">
                <a16:creationId xmlns:a16="http://schemas.microsoft.com/office/drawing/2014/main" id="{D49A307B-2138-E5C6-7ACD-E2C848E3C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776515"/>
            <a:ext cx="8864719" cy="43669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684556F-CCCA-7371-3FCF-E2AB5E4AEFC6}"/>
              </a:ext>
            </a:extLst>
          </p:cNvPr>
          <p:cNvSpPr/>
          <p:nvPr/>
        </p:nvSpPr>
        <p:spPr>
          <a:xfrm>
            <a:off x="7423726" y="4650066"/>
            <a:ext cx="11801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zee5.com</a:t>
            </a:r>
          </a:p>
        </p:txBody>
      </p:sp>
    </p:spTree>
    <p:extLst>
      <p:ext uri="{BB962C8B-B14F-4D97-AF65-F5344CB8AC3E}">
        <p14:creationId xmlns:p14="http://schemas.microsoft.com/office/powerpoint/2010/main" val="1202504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4CE44-9FA6-4309-B118-EF3F4053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"/>
            <a:ext cx="8236857" cy="776514"/>
          </a:xfrm>
        </p:spPr>
        <p:txBody>
          <a:bodyPr/>
          <a:lstStyle/>
          <a:p>
            <a:r>
              <a:rPr lang="en-US" dirty="0"/>
              <a:t>From Parking…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84556F-CCCA-7371-3FCF-E2AB5E4AEFC6}"/>
              </a:ext>
            </a:extLst>
          </p:cNvPr>
          <p:cNvSpPr/>
          <p:nvPr/>
        </p:nvSpPr>
        <p:spPr>
          <a:xfrm>
            <a:off x="7609320" y="4519261"/>
            <a:ext cx="153279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spotangels.com</a:t>
            </a:r>
          </a:p>
        </p:txBody>
      </p:sp>
      <p:pic>
        <p:nvPicPr>
          <p:cNvPr id="4" name="Picture 3" descr="A person standing next to a parking meter&#10;&#10;Description automatically generated with medium confidence">
            <a:extLst>
              <a:ext uri="{FF2B5EF4-FFF2-40B4-BE49-F238E27FC236}">
                <a16:creationId xmlns:a16="http://schemas.microsoft.com/office/drawing/2014/main" id="{DB011735-8621-0316-FBA3-E16F99542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058" y="781512"/>
            <a:ext cx="6492262" cy="436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66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4CE44-9FA6-4309-B118-EF3F4053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"/>
            <a:ext cx="8236857" cy="776514"/>
          </a:xfrm>
        </p:spPr>
        <p:txBody>
          <a:bodyPr/>
          <a:lstStyle/>
          <a:p>
            <a:r>
              <a:rPr lang="en-US" dirty="0"/>
              <a:t>From Parking…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84556F-CCCA-7371-3FCF-E2AB5E4AEFC6}"/>
              </a:ext>
            </a:extLst>
          </p:cNvPr>
          <p:cNvSpPr/>
          <p:nvPr/>
        </p:nvSpPr>
        <p:spPr>
          <a:xfrm>
            <a:off x="8131899" y="4519261"/>
            <a:ext cx="101021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Henao</a:t>
            </a:r>
          </a:p>
        </p:txBody>
      </p:sp>
      <p:pic>
        <p:nvPicPr>
          <p:cNvPr id="5" name="Picture 4" descr="A picture containing text, outdoor, car, sky&#10;&#10;Description automatically generated">
            <a:extLst>
              <a:ext uri="{FF2B5EF4-FFF2-40B4-BE49-F238E27FC236}">
                <a16:creationId xmlns:a16="http://schemas.microsoft.com/office/drawing/2014/main" id="{0B2EB35C-40BD-D974-BACB-1EFF9C8585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97"/>
          <a:stretch/>
        </p:blipFill>
        <p:spPr>
          <a:xfrm>
            <a:off x="1143000" y="776514"/>
            <a:ext cx="6858000" cy="436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83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0">
      <a:dk1>
        <a:srgbClr val="333333"/>
      </a:dk1>
      <a:lt1>
        <a:srgbClr val="FFFFFF"/>
      </a:lt1>
      <a:dk2>
        <a:srgbClr val="FFC425"/>
      </a:dk2>
      <a:lt2>
        <a:srgbClr val="8DC63F"/>
      </a:lt2>
      <a:accent1>
        <a:srgbClr val="0079C1"/>
      </a:accent1>
      <a:accent2>
        <a:srgbClr val="00A4E4"/>
      </a:accent2>
      <a:accent3>
        <a:srgbClr val="F6A01A"/>
      </a:accent3>
      <a:accent4>
        <a:srgbClr val="5E9732"/>
      </a:accent4>
      <a:accent5>
        <a:srgbClr val="933C06"/>
      </a:accent5>
      <a:accent6>
        <a:srgbClr val="6A737B"/>
      </a:accent6>
      <a:hlink>
        <a:srgbClr val="0079C1"/>
      </a:hlink>
      <a:folHlink>
        <a:srgbClr val="00A4E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16-9_NREL-presentation" id="{28A86C37-46E7-BD4B-B3A2-132CEE94BBED}" vid="{5A403F52-45A5-9C4F-BDF0-27055456C1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18859</TotalTime>
  <Words>1661</Words>
  <Application>Microsoft Office PowerPoint</Application>
  <PresentationFormat>On-screen Show (16:9)</PresentationFormat>
  <Paragraphs>231</Paragraphs>
  <Slides>51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Arial</vt:lpstr>
      <vt:lpstr>Arial Narrow</vt:lpstr>
      <vt:lpstr>Calibri</vt:lpstr>
      <vt:lpstr>Times</vt:lpstr>
      <vt:lpstr>Office Theme</vt:lpstr>
      <vt:lpstr>PowerPoint Presentation</vt:lpstr>
      <vt:lpstr>PowerPoint Presentation</vt:lpstr>
      <vt:lpstr>The Impacts of Ridehailing on VMT, Parking, Economics, etc…</vt:lpstr>
      <vt:lpstr>The Good, the Bad and the Unknown of Uber &amp; Lyft</vt:lpstr>
      <vt:lpstr>PowerPoint Presentation</vt:lpstr>
      <vt:lpstr>From Parking…</vt:lpstr>
      <vt:lpstr>From Parking…</vt:lpstr>
      <vt:lpstr>From Parking…</vt:lpstr>
      <vt:lpstr>From Parking…</vt:lpstr>
      <vt:lpstr>PowerPoint Presentation</vt:lpstr>
      <vt:lpstr>To…</vt:lpstr>
      <vt:lpstr>To…</vt:lpstr>
      <vt:lpstr>To…</vt:lpstr>
      <vt:lpstr>To…</vt:lpstr>
      <vt:lpstr>To…</vt:lpstr>
      <vt:lpstr>To…</vt:lpstr>
      <vt:lpstr>The Curb</vt:lpstr>
      <vt:lpstr>What’s the issue?</vt:lpstr>
      <vt:lpstr>Ground Transportation at Airports</vt:lpstr>
      <vt:lpstr>Ground Transportation at Airports</vt:lpstr>
      <vt:lpstr>Curb Management</vt:lpstr>
      <vt:lpstr>Curb Management</vt:lpstr>
      <vt:lpstr>METRICS</vt:lpstr>
      <vt:lpstr>Human-Centered Mobility and Energy Metrics</vt:lpstr>
      <vt:lpstr>Curb Management</vt:lpstr>
      <vt:lpstr>Curb Management</vt:lpstr>
      <vt:lpstr>Data</vt:lpstr>
      <vt:lpstr>Data</vt:lpstr>
      <vt:lpstr>Data and Technology</vt:lpstr>
      <vt:lpstr>Data and Technology</vt:lpstr>
      <vt:lpstr>Curb Management</vt:lpstr>
      <vt:lpstr>Curb Management</vt:lpstr>
      <vt:lpstr>Research under SMART 1.0 curb </vt:lpstr>
      <vt:lpstr>Research under SMART 2.0 curb </vt:lpstr>
      <vt:lpstr>Research Paper: “Turning Curb Data into Curb Policy Via a Bid-Rent Framework”</vt:lpstr>
      <vt:lpstr>Bid-Rent Theory of Curb Space</vt:lpstr>
      <vt:lpstr>Bid-Rent Theory of Curb Space</vt:lpstr>
      <vt:lpstr>Variables, curb metrics and functions</vt:lpstr>
      <vt:lpstr>Example Results</vt:lpstr>
      <vt:lpstr>Estimated Net Utility Over Time</vt:lpstr>
      <vt:lpstr>Curb Management</vt:lpstr>
      <vt:lpstr>Curb Management</vt:lpstr>
      <vt:lpstr>Real-World Experimentation </vt:lpstr>
      <vt:lpstr>The project will help municipalities and regions implement curb management strategies to increase EV adoption.</vt:lpstr>
      <vt:lpstr>Real-World Experimentation </vt:lpstr>
      <vt:lpstr>PowerPoint Presentation</vt:lpstr>
      <vt:lpstr>Opportunities</vt:lpstr>
      <vt:lpstr>The Curb as the link to Advance Mobility &amp; Energy Productivity </vt:lpstr>
      <vt:lpstr>Curb Management</vt:lpstr>
      <vt:lpstr>Testing Interventions: Be creative and innovative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NREL 16x9 Presentation Template</dc:title>
  <dc:subject>Use this PowerPoint template for presenting on widescreens.</dc:subject>
  <dc:creator>Alejandro Henao</dc:creator>
  <cp:lastModifiedBy>Henao, Alejandro</cp:lastModifiedBy>
  <cp:revision>109</cp:revision>
  <cp:lastPrinted>2018-01-04T20:30:58Z</cp:lastPrinted>
  <dcterms:created xsi:type="dcterms:W3CDTF">2018-06-14T22:02:21Z</dcterms:created>
  <dcterms:modified xsi:type="dcterms:W3CDTF">2022-05-30T16:30:57Z</dcterms:modified>
</cp:coreProperties>
</file>