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17"/>
  </p:notesMasterIdLst>
  <p:handoutMasterIdLst>
    <p:handoutMasterId r:id="rId18"/>
  </p:handoutMasterIdLst>
  <p:sldIdLst>
    <p:sldId id="529" r:id="rId2"/>
    <p:sldId id="597" r:id="rId3"/>
    <p:sldId id="257" r:id="rId4"/>
    <p:sldId id="578" r:id="rId5"/>
    <p:sldId id="595" r:id="rId6"/>
    <p:sldId id="566" r:id="rId7"/>
    <p:sldId id="596" r:id="rId8"/>
    <p:sldId id="588" r:id="rId9"/>
    <p:sldId id="558" r:id="rId10"/>
    <p:sldId id="560" r:id="rId11"/>
    <p:sldId id="544" r:id="rId12"/>
    <p:sldId id="543" r:id="rId13"/>
    <p:sldId id="542" r:id="rId14"/>
    <p:sldId id="567" r:id="rId15"/>
    <p:sldId id="598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99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83295" autoAdjust="0"/>
  </p:normalViewPr>
  <p:slideViewPr>
    <p:cSldViewPr>
      <p:cViewPr>
        <p:scale>
          <a:sx n="79" d="100"/>
          <a:sy n="79" d="100"/>
        </p:scale>
        <p:origin x="72" y="188"/>
      </p:cViewPr>
      <p:guideLst>
        <p:guide orient="horz" pos="2160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698" y="-4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r>
              <a:rPr lang="en-US" dirty="0"/>
              <a:t>Wooddale Covered Bridge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2423733-121A-47BC-AF0A-32C95AB221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545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4035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FC5A169-9649-46F0-9718-B25FA8053A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818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C5A169-9649-46F0-9718-B25FA8053AF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406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C5A169-9649-46F0-9718-B25FA8053AF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142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background slide of the location along with a picture of what it looks like during a storm event.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C5A169-9649-46F0-9718-B25FA8053AF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718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Pavement section showing pathway of water through the pavement with filter fabric intended to minimize debris in the pavement section.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C5A169-9649-46F0-9718-B25FA8053AF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712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C5A169-9649-46F0-9718-B25FA8053AF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803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C5A169-9649-46F0-9718-B25FA8053AF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566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C5A169-9649-46F0-9718-B25FA8053AF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50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C5A169-9649-46F0-9718-B25FA8053AF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630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54CEE1-F4AC-4EA1-8A4F-24133DB1C9EA}" type="slidenum">
              <a:rPr lang="en-US" altLang="en-US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574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CD373-EB6C-45EB-A59C-B3827C5A86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477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42EA0-500B-49E1-A0F5-95B583657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056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26F81-7E5D-4FD4-B38C-C07332C41B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942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19311-39CA-4465-9C38-D740AF4351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048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0284F-7197-42DB-9966-5FB165982B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469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C2ACA-0C0D-4F70-A9E4-60111AC5E3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48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9CA32-B3FE-4A43-8766-BD96ACBFA6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13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71991-69B2-40E8-9799-0007A9D4AE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384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02AEF-4F53-45E2-9F75-F2089E1F9E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979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0D248-304C-41D0-B43A-8481D63D08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885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F2F02-C228-46A2-8418-93AA01B6E0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088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 dirty="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3E4177B-10C4-4877-947C-2DCD738BB6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9" r:id="rId2"/>
    <p:sldLayoutId id="2147483778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9" r:id="rId9"/>
    <p:sldLayoutId id="2147483775" r:id="rId10"/>
    <p:sldLayoutId id="2147483776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375" y="1569324"/>
            <a:ext cx="11695183" cy="1828800"/>
          </a:xfrm>
        </p:spPr>
        <p:txBody>
          <a:bodyPr>
            <a:noAutofit/>
          </a:bodyPr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Sustainability and Emerging Transportation Technology</a:t>
            </a:r>
            <a:b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June 1, 2022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4836" y="3048000"/>
            <a:ext cx="8346948" cy="1143000"/>
          </a:xfrm>
        </p:spPr>
        <p:txBody>
          <a:bodyPr/>
          <a:lstStyle/>
          <a:p>
            <a:endParaRPr lang="en-US" sz="1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CF614F-DA7D-422C-AFA7-F24A66A1F825}"/>
              </a:ext>
            </a:extLst>
          </p:cNvPr>
          <p:cNvSpPr txBox="1"/>
          <p:nvPr/>
        </p:nvSpPr>
        <p:spPr>
          <a:xfrm>
            <a:off x="4438932" y="5015335"/>
            <a:ext cx="34400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Division of Transportation </a:t>
            </a:r>
          </a:p>
          <a:p>
            <a:pPr algn="ctr"/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Resiliency &amp; Sustainability</a:t>
            </a:r>
          </a:p>
          <a:p>
            <a:pPr algn="ctr"/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1800" b="1" dirty="0">
                <a:solidFill>
                  <a:schemeClr val="bg2"/>
                </a:solidFill>
              </a:rPr>
              <a:t>Jim Pappas, P.E.</a:t>
            </a:r>
          </a:p>
          <a:p>
            <a:pPr algn="ctr"/>
            <a:r>
              <a:rPr lang="en-US" sz="1800" b="1" dirty="0">
                <a:solidFill>
                  <a:schemeClr val="bg2"/>
                </a:solidFill>
              </a:rPr>
              <a:t>Director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4ECF3E-7B4A-4615-964E-639B25C2D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899" y="3304145"/>
            <a:ext cx="1442134" cy="17111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D7A714-9EB1-45BA-8D1A-70D2DADEA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957405"/>
            <a:ext cx="3235925" cy="3442913"/>
          </a:xfrm>
          <a:prstGeom prst="rect">
            <a:avLst/>
          </a:prstGeom>
        </p:spPr>
      </p:pic>
      <p:pic>
        <p:nvPicPr>
          <p:cNvPr id="9" name="Picture 8" descr="Electric Vehicle (D9-11B) Charging Station Sign- Product page">
            <a:extLst>
              <a:ext uri="{FF2B5EF4-FFF2-40B4-BE49-F238E27FC236}">
                <a16:creationId xmlns:a16="http://schemas.microsoft.com/office/drawing/2014/main" id="{C15EF8C7-08C6-4DE6-845A-B3D1CB8E4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123765"/>
            <a:ext cx="3235925" cy="311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214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1623F-CBA9-4FB1-8FC7-16B1E9FD0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1125199" cy="1143000"/>
          </a:xfrm>
        </p:spPr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South Bowers Road - Pavement Section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9E021FE-1EA2-4CC0-B6BE-26A5E1FDE0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66593" y="2895600"/>
            <a:ext cx="800652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58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03254"/>
            <a:ext cx="109728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Warning Signage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80D23D-0B7C-49A8-BBE8-3772DB8DA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164"/>
            <a:ext cx="4800600" cy="4389437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Long-Term Maintenance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Pre-staged barricades/signs/gates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of                                                                                                                        water elevations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Notification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messages   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 messaging                                                                                                                   (texts, apps, Facebook, Twitter)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messages                                                                        boards</a:t>
            </a:r>
          </a:p>
        </p:txBody>
      </p:sp>
      <p:pic>
        <p:nvPicPr>
          <p:cNvPr id="5" name="544BCCE2-1B0E-42AB-BF3E-C960C8AD6340">
            <a:extLst>
              <a:ext uri="{FF2B5EF4-FFF2-40B4-BE49-F238E27FC236}">
                <a16:creationId xmlns:a16="http://schemas.microsoft.com/office/drawing/2014/main" id="{EC71473A-184D-47FC-AED6-93973C5A8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61600"/>
            <a:ext cx="6096000" cy="419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782665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25463"/>
            <a:ext cx="109728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Possible Mitigation Options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80D23D-0B7C-49A8-BBE8-3772DB8DA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Tolerate</a:t>
            </a:r>
          </a:p>
          <a:p>
            <a:pPr>
              <a:buClrTx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Relocation/Realignment</a:t>
            </a:r>
          </a:p>
          <a:p>
            <a:pPr>
              <a:buClrTx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Elevate</a:t>
            </a:r>
          </a:p>
          <a:p>
            <a:pPr>
              <a:buClrTx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Harden</a:t>
            </a:r>
          </a:p>
          <a:p>
            <a:pPr>
              <a:buClrTx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New, innovative solutions</a:t>
            </a:r>
          </a:p>
          <a:p>
            <a:pPr>
              <a:buClrTx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Abandon</a:t>
            </a:r>
          </a:p>
          <a:p>
            <a:pPr>
              <a:buClrTx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Buy-outs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x_Picture 1">
            <a:extLst>
              <a:ext uri="{FF2B5EF4-FFF2-40B4-BE49-F238E27FC236}">
                <a16:creationId xmlns:a16="http://schemas.microsoft.com/office/drawing/2014/main" id="{7640539A-B21C-4FEB-B82D-CFA69894A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574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254309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03779"/>
            <a:ext cx="10972800" cy="8191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Strategic Thinking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80D23D-0B7C-49A8-BBE8-3772DB8DA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572" y="1905000"/>
            <a:ext cx="10972800" cy="4389437"/>
          </a:xfrm>
        </p:spPr>
        <p:txBody>
          <a:bodyPr/>
          <a:lstStyle/>
          <a:p>
            <a:pPr>
              <a:buClrTx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“one size fits all” solution</a:t>
            </a:r>
          </a:p>
          <a:p>
            <a:pPr>
              <a:buClrTx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Careful considerations – data, review, planning, operations, investment, etc.</a:t>
            </a:r>
          </a:p>
          <a:p>
            <a:pPr>
              <a:buClrTx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future strategies/future case studies – innovative solutions</a:t>
            </a:r>
          </a:p>
          <a:p>
            <a:pPr>
              <a:buClrTx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Stakeholder input ensuring equity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governmental agencies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Non-governmental organizations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 matter experts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researchers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E9E4FB4-F86B-4129-ACED-C603FF56B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657600"/>
            <a:ext cx="3154648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130732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695" y="762000"/>
            <a:ext cx="11378609" cy="838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 Resilience &amp; Sustainability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80D23D-0B7C-49A8-BBE8-3772DB8DA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696" y="1447800"/>
            <a:ext cx="11049886" cy="5105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ClrTx/>
              <a:buNone/>
            </a:pPr>
            <a:endParaRPr lang="en-US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- Items of DelDOT interest: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Integrate and include social and transportation equity in all decision-making associated with planning transportation opportunities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Zero-emission transportation  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 energy (solar in the ROW)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infrastructure</a:t>
            </a:r>
          </a:p>
          <a:p>
            <a:pPr lvl="2">
              <a:buClrTx/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Wetland sites</a:t>
            </a:r>
          </a:p>
          <a:p>
            <a:pPr lvl="2">
              <a:buClrTx/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Pollinator sites </a:t>
            </a:r>
          </a:p>
          <a:p>
            <a:pPr lvl="2">
              <a:buClrTx/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Living shorelines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 flooding challenges </a:t>
            </a:r>
          </a:p>
          <a:p>
            <a:pPr lvl="2">
              <a:buClrTx/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Prioritization process</a:t>
            </a:r>
          </a:p>
          <a:p>
            <a:pPr lvl="2">
              <a:buClrTx/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Innovative pavement solutions</a:t>
            </a:r>
          </a:p>
        </p:txBody>
      </p:sp>
      <p:pic>
        <p:nvPicPr>
          <p:cNvPr id="6" name="Picture 5" descr="A bus parked at a bus stop&#10;&#10;Description automatically generated with medium confidence">
            <a:extLst>
              <a:ext uri="{FF2B5EF4-FFF2-40B4-BE49-F238E27FC236}">
                <a16:creationId xmlns:a16="http://schemas.microsoft.com/office/drawing/2014/main" id="{7C02B6CF-ABF0-4FDC-A3E0-03C341DBE6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276600"/>
            <a:ext cx="4368800" cy="3276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32317635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914400" y="1438022"/>
            <a:ext cx="1254527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Thank you for your time and attention</a:t>
            </a:r>
            <a:br>
              <a:rPr lang="en-US" dirty="0">
                <a:solidFill>
                  <a:srgbClr val="002060"/>
                </a:solidFill>
                <a:latin typeface="Times New Roman" pitchFamily="18" charset="0"/>
              </a:rPr>
            </a:b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2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2209800"/>
            <a:ext cx="7924800" cy="1752600"/>
          </a:xfrm>
        </p:spPr>
        <p:txBody>
          <a:bodyPr/>
          <a:lstStyle/>
          <a:p>
            <a:pPr eaLnBrk="1" hangingPunct="1"/>
            <a:endParaRPr lang="en-US" altLang="en-US" dirty="0">
              <a:latin typeface="Times New Roman" pitchFamily="18" charset="0"/>
            </a:endParaRPr>
          </a:p>
          <a:p>
            <a:pPr eaLnBrk="1" hangingPunct="1"/>
            <a:endParaRPr lang="en-US" altLang="en-US" sz="2800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4400" dirty="0">
                <a:solidFill>
                  <a:srgbClr val="002060"/>
                </a:solidFill>
                <a:latin typeface="Times New Roman" pitchFamily="18" charset="0"/>
              </a:rPr>
              <a:t>Jim Pappas</a:t>
            </a:r>
          </a:p>
          <a:p>
            <a:pPr eaLnBrk="1" hangingPunct="1"/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</a:rPr>
              <a:t>james.pappas@delaware.gov</a:t>
            </a:r>
          </a:p>
          <a:p>
            <a:pPr eaLnBrk="1" hangingPunct="1"/>
            <a:endParaRPr lang="en-US" altLang="en-US" sz="2000" dirty="0">
              <a:latin typeface="Times New Roman" pitchFamily="18" charset="0"/>
            </a:endParaRPr>
          </a:p>
          <a:p>
            <a:endParaRPr lang="en-US" altLang="en-US" sz="2400" b="1" dirty="0">
              <a:solidFill>
                <a:srgbClr val="090A13"/>
              </a:solidFill>
              <a:latin typeface="Lucida Calligraphy" pitchFamily="66" charset="0"/>
            </a:endParaRPr>
          </a:p>
          <a:p>
            <a:pPr eaLnBrk="1" hangingPunct="1"/>
            <a:endParaRPr lang="en-US" altLang="en-US" dirty="0">
              <a:latin typeface="Times New Roman" pitchFamily="18" charset="0"/>
            </a:endParaRPr>
          </a:p>
          <a:p>
            <a:pPr eaLnBrk="1" hangingPunct="1"/>
            <a:endParaRPr lang="en-US" altLang="en-US" dirty="0">
              <a:latin typeface="Times New Roman" pitchFamily="18" charset="0"/>
            </a:endParaRPr>
          </a:p>
        </p:txBody>
      </p:sp>
      <p:pic>
        <p:nvPicPr>
          <p:cNvPr id="9220" name="Picture 9" descr="Image result for climate change pic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5261295" cy="363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249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47912-A025-43CA-859E-E7A26011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914400"/>
            <a:ext cx="10972800" cy="1143000"/>
          </a:xfrm>
        </p:spPr>
        <p:txBody>
          <a:bodyPr/>
          <a:lstStyle/>
          <a:p>
            <a:r>
              <a:rPr lang="en-US" sz="40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Decision-making for Mobility and </a:t>
            </a:r>
            <a:br>
              <a:rPr lang="en-US" sz="40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Sustainable Transportation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F6353-01A9-412A-A4A2-7E83402BA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261926"/>
            <a:ext cx="10972800" cy="4389437"/>
          </a:xfrm>
        </p:spPr>
        <p:txBody>
          <a:bodyPr/>
          <a:lstStyle/>
          <a:p>
            <a:pPr>
              <a:buClrTx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Projects/Initiatives  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</a:p>
          <a:p>
            <a:pPr lvl="2">
              <a:buClrTx/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EV Infrastructure Implementation Plan</a:t>
            </a:r>
          </a:p>
          <a:p>
            <a:pPr lvl="2">
              <a:buClrTx/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 1, Dewey Beach to Fenwick Island</a:t>
            </a:r>
          </a:p>
          <a:p>
            <a:pPr lvl="2">
              <a:buClrTx/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 299, east of Odessa</a:t>
            </a:r>
          </a:p>
          <a:p>
            <a:pPr lvl="2">
              <a:buClrTx/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Pilottown Road, Lewes</a:t>
            </a:r>
          </a:p>
          <a:p>
            <a:pPr lvl="2">
              <a:buClrTx/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 Mahon Road </a:t>
            </a:r>
          </a:p>
          <a:p>
            <a:pPr lvl="2">
              <a:buClrTx/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Woodland Beach Road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</a:p>
          <a:p>
            <a:pPr lvl="2">
              <a:buClrTx/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 Bowers Road</a:t>
            </a:r>
          </a:p>
          <a:p>
            <a:pPr lvl="2">
              <a:buClrTx/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on Road warning signage </a:t>
            </a:r>
          </a:p>
          <a:p>
            <a:endParaRPr lang="en-US" dirty="0"/>
          </a:p>
        </p:txBody>
      </p:sp>
      <p:pic>
        <p:nvPicPr>
          <p:cNvPr id="4" name="Picture 3" descr="A picture containing text, grass, outdoor, sky&#10;&#10;Description automatically generated">
            <a:extLst>
              <a:ext uri="{FF2B5EF4-FFF2-40B4-BE49-F238E27FC236}">
                <a16:creationId xmlns:a16="http://schemas.microsoft.com/office/drawing/2014/main" id="{67164A31-499B-4C93-B93B-603D8D07B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676400"/>
            <a:ext cx="4191000" cy="507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96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J_snippet">
            <a:extLst>
              <a:ext uri="{FF2B5EF4-FFF2-40B4-BE49-F238E27FC236}">
                <a16:creationId xmlns:a16="http://schemas.microsoft.com/office/drawing/2014/main" id="{DFE4C3F7-5624-403C-A797-9650A0A562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38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012DB-4F7F-4ABB-8DCD-B4314118B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Electric Vehicle Infrastructure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192A0-86DD-473E-889C-8223A8893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336" y="2127360"/>
            <a:ext cx="6351864" cy="4389437"/>
          </a:xfrm>
        </p:spPr>
        <p:txBody>
          <a:bodyPr/>
          <a:lstStyle/>
          <a:p>
            <a:pPr>
              <a:buClrTx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Developing EV infrastructure implementation plan for the state</a:t>
            </a:r>
          </a:p>
          <a:p>
            <a:pPr>
              <a:buClrTx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Partnership with Division of Natural Resources and Environmental Control (DNREC) and AECOM</a:t>
            </a:r>
          </a:p>
          <a:p>
            <a:pPr>
              <a:buClrTx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Kicked off in January 2022</a:t>
            </a:r>
          </a:p>
          <a:p>
            <a:pPr>
              <a:buClrTx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Stakeholder and community input to determine areas of need</a:t>
            </a:r>
          </a:p>
          <a:p>
            <a:pPr>
              <a:buClrTx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Estimated IIJA/BIL funding of $3.5M/year                                                                              for 5 years for initiative</a:t>
            </a:r>
          </a:p>
          <a:p>
            <a:pPr marL="0" indent="0">
              <a:buClrTx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17,031 Electric Vehicle Charging Station Stock Photos, Pictures &amp;  Royalty-Free Images - iStock">
            <a:extLst>
              <a:ext uri="{FF2B5EF4-FFF2-40B4-BE49-F238E27FC236}">
                <a16:creationId xmlns:a16="http://schemas.microsoft.com/office/drawing/2014/main" id="{442C80C6-E320-4B3D-A747-3E8F5AA7E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176631"/>
            <a:ext cx="29146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lectric Vehicle (D9-11B) Charging Station Sign- Product page">
            <a:extLst>
              <a:ext uri="{FF2B5EF4-FFF2-40B4-BE49-F238E27FC236}">
                <a16:creationId xmlns:a16="http://schemas.microsoft.com/office/drawing/2014/main" id="{D31974CC-04F9-47E4-9B8E-AE036CF57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41148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711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V_snippet">
            <a:extLst>
              <a:ext uri="{FF2B5EF4-FFF2-40B4-BE49-F238E27FC236}">
                <a16:creationId xmlns:a16="http://schemas.microsoft.com/office/drawing/2014/main" id="{71DBCFF2-0A53-4C84-ACF1-C81BF6FB0F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76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24237"/>
            <a:ext cx="845820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Roadway Flooding Challenges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5E0FA0B-E5C8-4FC5-B28F-4172A7B7D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28800"/>
            <a:ext cx="5029200" cy="4191000"/>
          </a:xfrm>
        </p:spPr>
        <p:txBody>
          <a:bodyPr/>
          <a:lstStyle/>
          <a:p>
            <a:pPr marL="0" indent="0">
              <a:spcBef>
                <a:spcPts val="0"/>
              </a:spcBef>
              <a:buClrTx/>
              <a:buNone/>
            </a:pP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Tx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the low-lying topography of the state, creating resilient infrastructure in the face of roadway flooding becomes a challenge.  We have been and continues to be challenged by the effects of sea level rise and frequently flooded roadways across the state.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F87397-5666-400C-BA3D-FD933C0FB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837117"/>
            <a:ext cx="4434840" cy="463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3622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ooding_snippet">
            <a:extLst>
              <a:ext uri="{FF2B5EF4-FFF2-40B4-BE49-F238E27FC236}">
                <a16:creationId xmlns:a16="http://schemas.microsoft.com/office/drawing/2014/main" id="{0ED405FA-1BB7-4918-BFDB-446964C5AF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83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E253B1-88C7-454A-8792-A2C25C841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99008"/>
            <a:ext cx="10972800" cy="1143000"/>
          </a:xfrm>
        </p:spPr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SR 1, Dewey Beach to Fenwick Island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BE929A-8ABF-4215-B9A4-8912D3A2D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164"/>
            <a:ext cx="5638800" cy="4389437"/>
          </a:xfrm>
        </p:spPr>
        <p:txBody>
          <a:bodyPr/>
          <a:lstStyle/>
          <a:p>
            <a:pPr>
              <a:buClrTx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corridor for the state</a:t>
            </a:r>
          </a:p>
          <a:p>
            <a:pPr>
              <a:buClrTx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 Planning Study Grant</a:t>
            </a:r>
          </a:p>
          <a:p>
            <a:pPr>
              <a:buClrTx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Engaged with AECOM for the study</a:t>
            </a:r>
          </a:p>
          <a:p>
            <a:pPr>
              <a:buClrTx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gathering, model generation on going</a:t>
            </a:r>
          </a:p>
          <a:p>
            <a:pPr>
              <a:buClrTx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Extensive public engagement planned – communities, businesses, legislators</a:t>
            </a:r>
          </a:p>
          <a:p>
            <a:pPr>
              <a:buClrTx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Deliverable – resilient transportation options for corridor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992DA5-D06D-4932-A207-65B5790B5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2057400"/>
            <a:ext cx="497463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84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9498A-4842-4AD7-8EBC-3EA9E2182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01031"/>
            <a:ext cx="11658600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New/Innovative Roadway Elevation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81762-B27B-4F73-89FA-099609609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05837"/>
            <a:ext cx="5638800" cy="4389437"/>
          </a:xfrm>
        </p:spPr>
        <p:txBody>
          <a:bodyPr/>
          <a:lstStyle/>
          <a:p>
            <a:pPr>
              <a:buClrTx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 Bowers Road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Small, local, one-way-in, one-way out roadway to beach community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roadway overtopping at times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Short-term solution is to elevate roadway … by how much?</a:t>
            </a:r>
          </a:p>
          <a:p>
            <a:pPr marL="914400" lvl="2">
              <a:buClrTx/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Encroaching wetlands along roadway; limited construction area</a:t>
            </a:r>
          </a:p>
          <a:p>
            <a:pPr marL="914400" lvl="2">
              <a:buClrTx/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 on existing roadway footprint</a:t>
            </a:r>
          </a:p>
          <a:p>
            <a:pPr marL="914400" lvl="2">
              <a:buClrTx/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Roadway settlement concerns with additional overlay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AB667E-517A-4326-AA93-A5DA6CEAA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905000"/>
            <a:ext cx="4302775" cy="476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830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104161</TotalTime>
  <Words>501</Words>
  <Application>Microsoft Office PowerPoint</Application>
  <PresentationFormat>Widescreen</PresentationFormat>
  <Paragraphs>102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Constantia</vt:lpstr>
      <vt:lpstr>Lucida Calligraphy</vt:lpstr>
      <vt:lpstr>Tahoma</vt:lpstr>
      <vt:lpstr>Times New Roman</vt:lpstr>
      <vt:lpstr>Wingdings</vt:lpstr>
      <vt:lpstr>Wingdings 2</vt:lpstr>
      <vt:lpstr>Flow</vt:lpstr>
      <vt:lpstr>Sustainability and Emerging Transportation Technology June 1, 2022</vt:lpstr>
      <vt:lpstr>Decision-making for Mobility and  Sustainable Transportation</vt:lpstr>
      <vt:lpstr>PowerPoint Presentation</vt:lpstr>
      <vt:lpstr>Electric Vehicle Infrastructure </vt:lpstr>
      <vt:lpstr>PowerPoint Presentation</vt:lpstr>
      <vt:lpstr>Roadway Flooding Challenges</vt:lpstr>
      <vt:lpstr>PowerPoint Presentation</vt:lpstr>
      <vt:lpstr>SR 1, Dewey Beach to Fenwick Island</vt:lpstr>
      <vt:lpstr>New/Innovative Roadway Elevation Options</vt:lpstr>
      <vt:lpstr>South Bowers Road - Pavement Section</vt:lpstr>
      <vt:lpstr>Warning Signage</vt:lpstr>
      <vt:lpstr>Possible Mitigation Options</vt:lpstr>
      <vt:lpstr>Strategic Thinking</vt:lpstr>
      <vt:lpstr>Transportation Resilience &amp; Sustainability </vt:lpstr>
      <vt:lpstr>Thank you for your time and attention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Benton Barry (DelDOT)</dc:creator>
  <cp:lastModifiedBy>Pappas, James (DelDOT)</cp:lastModifiedBy>
  <cp:revision>579</cp:revision>
  <cp:lastPrinted>1601-01-01T00:00:00Z</cp:lastPrinted>
  <dcterms:created xsi:type="dcterms:W3CDTF">1601-01-01T00:00:00Z</dcterms:created>
  <dcterms:modified xsi:type="dcterms:W3CDTF">2022-05-27T14:35:11Z</dcterms:modified>
</cp:coreProperties>
</file>