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93455" r:id="rId4"/>
  </p:sldMasterIdLst>
  <p:notesMasterIdLst>
    <p:notesMasterId r:id="rId27"/>
  </p:notesMasterIdLst>
  <p:handoutMasterIdLst>
    <p:handoutMasterId r:id="rId28"/>
  </p:handoutMasterIdLst>
  <p:sldIdLst>
    <p:sldId id="256" r:id="rId5"/>
    <p:sldId id="5140" r:id="rId6"/>
    <p:sldId id="2141411692" r:id="rId7"/>
    <p:sldId id="264" r:id="rId8"/>
    <p:sldId id="2141411690" r:id="rId9"/>
    <p:sldId id="306" r:id="rId10"/>
    <p:sldId id="1451" r:id="rId11"/>
    <p:sldId id="1380" r:id="rId12"/>
    <p:sldId id="258" r:id="rId13"/>
    <p:sldId id="268" r:id="rId14"/>
    <p:sldId id="270" r:id="rId15"/>
    <p:sldId id="525" r:id="rId16"/>
    <p:sldId id="2141411689" r:id="rId17"/>
    <p:sldId id="1509" r:id="rId18"/>
    <p:sldId id="1095" r:id="rId19"/>
    <p:sldId id="272" r:id="rId20"/>
    <p:sldId id="282" r:id="rId21"/>
    <p:sldId id="1041" r:id="rId22"/>
    <p:sldId id="275" r:id="rId23"/>
    <p:sldId id="5141" r:id="rId24"/>
    <p:sldId id="2141411693" r:id="rId25"/>
    <p:sldId id="5138" r:id="rId26"/>
  </p:sldIdLst>
  <p:sldSz cx="9144000" cy="5143500" type="screen16x9"/>
  <p:notesSz cx="6858000" cy="9144000"/>
  <p:embeddedFontLst>
    <p:embeddedFont>
      <p:font typeface="Avenir LT Std 55 Roman" panose="020B0503020203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co, Julia@ARB" initials="BJ" lastIdx="9" clrIdx="0">
    <p:extLst>
      <p:ext uri="{19B8F6BF-5375-455C-9EA6-DF929625EA0E}">
        <p15:presenceInfo xmlns:p15="http://schemas.microsoft.com/office/powerpoint/2012/main" userId="S::Julia.Branco@arb.ca.gov::b31e3826-a6da-42f5-b557-0dfff827a88d" providerId="AD"/>
      </p:ext>
    </p:extLst>
  </p:cmAuthor>
  <p:cmAuthor id="2" name="Peterson, Pedro@ARB" initials="PP" lastIdx="13" clrIdx="1">
    <p:extLst>
      <p:ext uri="{19B8F6BF-5375-455C-9EA6-DF929625EA0E}">
        <p15:presenceInfo xmlns:p15="http://schemas.microsoft.com/office/powerpoint/2012/main" userId="S::pedro.peterson@arb.ca.gov::b281781d-969d-4c35-bd6d-aed4d7df3f32" providerId="AD"/>
      </p:ext>
    </p:extLst>
  </p:cmAuthor>
  <p:cmAuthor id="3" name="Gress, Jennifer@ARB" initials="GJ" lastIdx="20" clrIdx="2">
    <p:extLst>
      <p:ext uri="{19B8F6BF-5375-455C-9EA6-DF929625EA0E}">
        <p15:presenceInfo xmlns:p15="http://schemas.microsoft.com/office/powerpoint/2012/main" userId="S::Jennifer.Gress@arb.ca.gov::abe71e07-2c68-4c23-97d6-83f865d41e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E34"/>
    <a:srgbClr val="BF4E34"/>
    <a:srgbClr val="5F6062"/>
    <a:srgbClr val="4D4D4F"/>
    <a:srgbClr val="46A9E0"/>
    <a:srgbClr val="2A8A75"/>
    <a:srgbClr val="E8A433"/>
    <a:srgbClr val="313231"/>
    <a:srgbClr val="226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6844" autoAdjust="0"/>
    <p:restoredTop sz="93080" autoAdjust="0"/>
  </p:normalViewPr>
  <p:slideViewPr>
    <p:cSldViewPr snapToGrid="0" snapToObjects="1">
      <p:cViewPr>
        <p:scale>
          <a:sx n="96" d="100"/>
          <a:sy n="96" d="100"/>
        </p:scale>
        <p:origin x="1989" y="-453"/>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3" d="100"/>
          <a:sy n="53" d="100"/>
        </p:scale>
        <p:origin x="5692" y="5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arb-my.sharepoint.com/personal/anna_wong_arb_ca_gov/Documents/Copy%20of%20ZEVCalc_2021_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0361216130123"/>
          <c:y val="8.4848310204606384E-2"/>
          <c:w val="0.80622760268009419"/>
          <c:h val="0.75803447630814291"/>
        </c:manualLayout>
      </c:layout>
      <c:lineChart>
        <c:grouping val="standard"/>
        <c:varyColors val="0"/>
        <c:ser>
          <c:idx val="2"/>
          <c:order val="0"/>
          <c:tx>
            <c:v>Regulatory Requirement</c:v>
          </c:tx>
          <c:spPr>
            <a:ln w="28575" cap="rnd">
              <a:solidFill>
                <a:schemeClr val="bg2">
                  <a:lumMod val="50000"/>
                </a:schemeClr>
              </a:solidFill>
              <a:prstDash val="dash"/>
              <a:round/>
            </a:ln>
            <a:effectLst/>
          </c:spPr>
          <c:marker>
            <c:symbol val="none"/>
          </c:marker>
          <c:dLbls>
            <c:dLbl>
              <c:idx val="0"/>
              <c:layout>
                <c:manualLayout>
                  <c:x val="-4.0510853016609824E-2"/>
                  <c:y val="-7.6797953628701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CD-4ACF-9010-23E646EAAE3B}"/>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'Requirement Calculator 30% - 2'!$B$1:$K$1</c:f>
              <c:numCache>
                <c:formatCode>General</c:formatCode>
                <c:ptCount val="10"/>
                <c:pt idx="0">
                  <c:v>2026</c:v>
                </c:pt>
                <c:pt idx="1">
                  <c:v>2027</c:v>
                </c:pt>
                <c:pt idx="2">
                  <c:v>2028</c:v>
                </c:pt>
                <c:pt idx="3">
                  <c:v>2029</c:v>
                </c:pt>
                <c:pt idx="4">
                  <c:v>2030</c:v>
                </c:pt>
                <c:pt idx="5">
                  <c:v>2031</c:v>
                </c:pt>
                <c:pt idx="6">
                  <c:v>2032</c:v>
                </c:pt>
                <c:pt idx="7">
                  <c:v>2033</c:v>
                </c:pt>
                <c:pt idx="8">
                  <c:v>2034</c:v>
                </c:pt>
                <c:pt idx="9">
                  <c:v>2035</c:v>
                </c:pt>
              </c:numCache>
            </c:numRef>
          </c:cat>
          <c:val>
            <c:numRef>
              <c:f>'Requirement Calculator 30% - 2'!$B$5:$K$5</c:f>
              <c:numCache>
                <c:formatCode>0%</c:formatCode>
                <c:ptCount val="10"/>
                <c:pt idx="0">
                  <c:v>0.35</c:v>
                </c:pt>
                <c:pt idx="1">
                  <c:v>0.43</c:v>
                </c:pt>
                <c:pt idx="2">
                  <c:v>0.51</c:v>
                </c:pt>
                <c:pt idx="3">
                  <c:v>0.59</c:v>
                </c:pt>
                <c:pt idx="4">
                  <c:v>0.68</c:v>
                </c:pt>
                <c:pt idx="5">
                  <c:v>0.76</c:v>
                </c:pt>
                <c:pt idx="6">
                  <c:v>0.82</c:v>
                </c:pt>
                <c:pt idx="7">
                  <c:v>0.88</c:v>
                </c:pt>
                <c:pt idx="8">
                  <c:v>0.94</c:v>
                </c:pt>
                <c:pt idx="9">
                  <c:v>1</c:v>
                </c:pt>
              </c:numCache>
            </c:numRef>
          </c:val>
          <c:smooth val="0"/>
          <c:extLst>
            <c:ext xmlns:c16="http://schemas.microsoft.com/office/drawing/2014/chart" uri="{C3380CC4-5D6E-409C-BE32-E72D297353CC}">
              <c16:uniqueId val="{00000000-1ACD-4ACF-9010-23E646EAAE3B}"/>
            </c:ext>
          </c:extLst>
        </c:ser>
        <c:dLbls>
          <c:dLblPos val="t"/>
          <c:showLegendKey val="0"/>
          <c:showVal val="1"/>
          <c:showCatName val="0"/>
          <c:showSerName val="0"/>
          <c:showPercent val="0"/>
          <c:showBubbleSize val="0"/>
        </c:dLbls>
        <c:smooth val="0"/>
        <c:axId val="926627103"/>
        <c:axId val="926633759"/>
      </c:lineChart>
      <c:catAx>
        <c:axId val="92662710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aseline="0"/>
                  <a:t>Model Years</a:t>
                </a:r>
              </a:p>
            </c:rich>
          </c:tx>
          <c:layout>
            <c:manualLayout>
              <c:xMode val="edge"/>
              <c:yMode val="edge"/>
              <c:x val="0.39802009042063458"/>
              <c:y val="0.9197702773390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926633759"/>
        <c:crossesAt val="0"/>
        <c:auto val="1"/>
        <c:lblAlgn val="ctr"/>
        <c:lblOffset val="100"/>
        <c:noMultiLvlLbl val="0"/>
      </c:catAx>
      <c:valAx>
        <c:axId val="92663375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2"/>
                    </a:solidFill>
                    <a:latin typeface="+mn-lt"/>
                    <a:ea typeface="+mn-ea"/>
                    <a:cs typeface="+mn-cs"/>
                  </a:defRPr>
                </a:pPr>
                <a:r>
                  <a:rPr lang="en-US" sz="1300" baseline="0" dirty="0"/>
                  <a:t>ZEV and PHEV % of New Vehicle Sales</a:t>
                </a:r>
              </a:p>
            </c:rich>
          </c:tx>
          <c:layout>
            <c:manualLayout>
              <c:xMode val="edge"/>
              <c:yMode val="edge"/>
              <c:x val="0"/>
              <c:y val="0.10658355492939883"/>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926627103"/>
        <c:crosses val="autoZero"/>
        <c:crossBetween val="midCat"/>
      </c:valAx>
      <c:spPr>
        <a:noFill/>
        <a:ln>
          <a:noFill/>
        </a:ln>
        <a:effectLst/>
      </c:spPr>
    </c:plotArea>
    <c:plotVisOnly val="1"/>
    <c:dispBlanksAs val="gap"/>
    <c:showDLblsOverMax val="0"/>
  </c:chart>
  <c:spPr>
    <a:noFill/>
    <a:ln>
      <a:noFill/>
    </a:ln>
    <a:effectLst/>
  </c:spPr>
  <c:txPr>
    <a:bodyPr/>
    <a:lstStyle/>
    <a:p>
      <a:pPr>
        <a:defRPr sz="16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ABFF2-47CE-4510-A013-3208469FF91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61C6F89B-37EC-4DCA-800A-45048498113E}">
      <dgm:prSet phldrT="[Text]" custT="1"/>
      <dgm:spPr>
        <a:solidFill>
          <a:schemeClr val="accent3">
            <a:lumMod val="60000"/>
            <a:lumOff val="40000"/>
          </a:schemeClr>
        </a:solidFill>
        <a:ln>
          <a:noFill/>
        </a:ln>
      </dgm:spPr>
      <dgm:t>
        <a:bodyPr anchor="ctr"/>
        <a:lstStyle/>
        <a:p>
          <a:pPr algn="ctr"/>
          <a:r>
            <a:rPr lang="en-US" sz="2000" b="1" i="1" dirty="0">
              <a:solidFill>
                <a:schemeClr val="bg1"/>
              </a:solidFill>
            </a:rPr>
            <a:t>Climate</a:t>
          </a:r>
        </a:p>
        <a:p>
          <a:pPr algn="ctr"/>
          <a:r>
            <a:rPr lang="en-US" sz="2000" b="0" dirty="0">
              <a:solidFill>
                <a:schemeClr val="bg1"/>
              </a:solidFill>
            </a:rPr>
            <a:t>Zero</a:t>
          </a:r>
        </a:p>
        <a:p>
          <a:pPr algn="ctr"/>
          <a:r>
            <a:rPr lang="en-US" sz="2000" dirty="0">
              <a:solidFill>
                <a:schemeClr val="bg1"/>
              </a:solidFill>
            </a:rPr>
            <a:t>gCO</a:t>
          </a:r>
          <a:r>
            <a:rPr lang="en-US" sz="2000" baseline="-25000" dirty="0">
              <a:solidFill>
                <a:schemeClr val="bg1"/>
              </a:solidFill>
            </a:rPr>
            <a:t>2</a:t>
          </a:r>
          <a:r>
            <a:rPr lang="en-US" sz="2000" dirty="0">
              <a:solidFill>
                <a:schemeClr val="bg1"/>
              </a:solidFill>
            </a:rPr>
            <a:t>/PMT</a:t>
          </a:r>
        </a:p>
      </dgm:t>
      <dgm:extLst>
        <a:ext uri="{E40237B7-FDA0-4F09-8148-C483321AD2D9}">
          <dgm14:cNvPr xmlns:dgm14="http://schemas.microsoft.com/office/drawing/2010/diagram" id="0" name="" descr="Graphic shows GHG target metric is gram CO2 per passenger mile traveled and electrification target is percent electrical vehicle miles traveled." title="Simple graphic"/>
        </a:ext>
      </dgm:extLst>
    </dgm:pt>
    <dgm:pt modelId="{9B686881-194E-4687-978F-307A8BD5420B}" type="parTrans" cxnId="{9775D59F-04EF-4843-922F-1E334813B4AE}">
      <dgm:prSet/>
      <dgm:spPr/>
      <dgm:t>
        <a:bodyPr/>
        <a:lstStyle/>
        <a:p>
          <a:endParaRPr lang="en-US"/>
        </a:p>
      </dgm:t>
    </dgm:pt>
    <dgm:pt modelId="{6971C6E2-EF19-4E9F-A6FE-ABF763DDD9DF}" type="sibTrans" cxnId="{9775D59F-04EF-4843-922F-1E334813B4AE}">
      <dgm:prSet/>
      <dgm:spPr/>
      <dgm:t>
        <a:bodyPr/>
        <a:lstStyle/>
        <a:p>
          <a:endParaRPr lang="en-US"/>
        </a:p>
      </dgm:t>
    </dgm:pt>
    <dgm:pt modelId="{6C347A53-905D-4075-BEFC-A638508C125D}">
      <dgm:prSet phldrT="[Text]" custT="1"/>
      <dgm:spPr>
        <a:solidFill>
          <a:schemeClr val="accent4">
            <a:lumMod val="75000"/>
          </a:schemeClr>
        </a:solidFill>
        <a:ln>
          <a:noFill/>
        </a:ln>
      </dgm:spPr>
      <dgm:t>
        <a:bodyPr anchor="ctr"/>
        <a:lstStyle/>
        <a:p>
          <a:pPr algn="ctr"/>
          <a:r>
            <a:rPr lang="en-US" sz="2000" b="1" i="1" dirty="0">
              <a:solidFill>
                <a:schemeClr val="bg1"/>
              </a:solidFill>
            </a:rPr>
            <a:t>Electric Miles</a:t>
          </a:r>
        </a:p>
        <a:p>
          <a:pPr algn="ctr"/>
          <a:r>
            <a:rPr lang="en-US" sz="2000" b="0" dirty="0">
              <a:solidFill>
                <a:schemeClr val="bg1"/>
              </a:solidFill>
            </a:rPr>
            <a:t>90</a:t>
          </a:r>
        </a:p>
        <a:p>
          <a:pPr algn="ctr"/>
          <a:r>
            <a:rPr lang="en-US" sz="2000" dirty="0">
              <a:solidFill>
                <a:schemeClr val="bg1"/>
              </a:solidFill>
            </a:rPr>
            <a:t>% </a:t>
          </a:r>
          <a:r>
            <a:rPr lang="en-US" sz="2000" dirty="0" err="1">
              <a:solidFill>
                <a:schemeClr val="bg1"/>
              </a:solidFill>
            </a:rPr>
            <a:t>eVMT</a:t>
          </a:r>
          <a:endParaRPr lang="en-US" sz="2000" dirty="0">
            <a:solidFill>
              <a:schemeClr val="bg1"/>
            </a:solidFill>
          </a:endParaRPr>
        </a:p>
      </dgm:t>
    </dgm:pt>
    <dgm:pt modelId="{D6D16701-EA5C-4EF2-8D90-572671A37AB8}" type="parTrans" cxnId="{100F96F5-9C9B-45F6-9146-C887C4352777}">
      <dgm:prSet/>
      <dgm:spPr/>
      <dgm:t>
        <a:bodyPr/>
        <a:lstStyle/>
        <a:p>
          <a:endParaRPr lang="en-US"/>
        </a:p>
      </dgm:t>
    </dgm:pt>
    <dgm:pt modelId="{9906B361-BF11-43F6-AAD5-0ADCD3DFD386}" type="sibTrans" cxnId="{100F96F5-9C9B-45F6-9146-C887C4352777}">
      <dgm:prSet/>
      <dgm:spPr/>
      <dgm:t>
        <a:bodyPr/>
        <a:lstStyle/>
        <a:p>
          <a:endParaRPr lang="en-US"/>
        </a:p>
      </dgm:t>
    </dgm:pt>
    <dgm:pt modelId="{8D2E3D8A-253B-4869-8F60-7D10A284EA37}" type="pres">
      <dgm:prSet presAssocID="{971ABFF2-47CE-4510-A013-3208469FF910}" presName="Name0" presStyleCnt="0">
        <dgm:presLayoutVars>
          <dgm:chMax val="2"/>
          <dgm:chPref val="2"/>
          <dgm:animLvl val="lvl"/>
        </dgm:presLayoutVars>
      </dgm:prSet>
      <dgm:spPr/>
    </dgm:pt>
    <dgm:pt modelId="{D24EE8E8-5B4B-479D-8CA6-3E47B531281E}" type="pres">
      <dgm:prSet presAssocID="{971ABFF2-47CE-4510-A013-3208469FF910}" presName="LeftText" presStyleLbl="revTx" presStyleIdx="0" presStyleCnt="0">
        <dgm:presLayoutVars>
          <dgm:bulletEnabled val="1"/>
        </dgm:presLayoutVars>
      </dgm:prSet>
      <dgm:spPr/>
    </dgm:pt>
    <dgm:pt modelId="{7BB24BB8-2652-4854-9596-C644C56FC53F}" type="pres">
      <dgm:prSet presAssocID="{971ABFF2-47CE-4510-A013-3208469FF910}" presName="LeftNode" presStyleLbl="bgImgPlace1" presStyleIdx="0" presStyleCnt="2" custScaleX="127205" custScaleY="103133">
        <dgm:presLayoutVars>
          <dgm:chMax val="2"/>
          <dgm:chPref val="2"/>
        </dgm:presLayoutVars>
      </dgm:prSet>
      <dgm:spPr/>
    </dgm:pt>
    <dgm:pt modelId="{8723E92E-544D-4F3A-B158-479242D572F6}" type="pres">
      <dgm:prSet presAssocID="{971ABFF2-47CE-4510-A013-3208469FF910}" presName="RightText" presStyleLbl="revTx" presStyleIdx="0" presStyleCnt="0">
        <dgm:presLayoutVars>
          <dgm:bulletEnabled val="1"/>
        </dgm:presLayoutVars>
      </dgm:prSet>
      <dgm:spPr/>
    </dgm:pt>
    <dgm:pt modelId="{5079D022-E107-4272-A24D-B31C2EDB9563}" type="pres">
      <dgm:prSet presAssocID="{971ABFF2-47CE-4510-A013-3208469FF910}" presName="RightNode" presStyleLbl="bgImgPlace1" presStyleIdx="1" presStyleCnt="2" custScaleX="132107" custScaleY="103133" custLinFactNeighborX="17601" custLinFactNeighborY="-8">
        <dgm:presLayoutVars>
          <dgm:chMax val="0"/>
          <dgm:chPref val="0"/>
        </dgm:presLayoutVars>
      </dgm:prSet>
      <dgm:spPr/>
    </dgm:pt>
    <dgm:pt modelId="{77F00C77-FAF4-42BC-8FFA-7F4D5C04EF8D}" type="pres">
      <dgm:prSet presAssocID="{971ABFF2-47CE-4510-A013-3208469FF910}" presName="TopArrow" presStyleLbl="node1" presStyleIdx="0" presStyleCnt="2"/>
      <dgm:spPr>
        <a:noFill/>
        <a:ln>
          <a:noFill/>
        </a:ln>
      </dgm:spPr>
    </dgm:pt>
    <dgm:pt modelId="{24BC95BB-98B7-409F-8FD5-FD446EAAD8FB}" type="pres">
      <dgm:prSet presAssocID="{971ABFF2-47CE-4510-A013-3208469FF910}" presName="BottomArrow" presStyleLbl="node1" presStyleIdx="1" presStyleCnt="2"/>
      <dgm:spPr>
        <a:solidFill>
          <a:schemeClr val="accent2"/>
        </a:solidFill>
        <a:ln>
          <a:noFill/>
        </a:ln>
      </dgm:spPr>
    </dgm:pt>
  </dgm:ptLst>
  <dgm:cxnLst>
    <dgm:cxn modelId="{DB717C0F-7896-4608-B8AC-0E3759B91E38}" type="presOf" srcId="{6C347A53-905D-4075-BEFC-A638508C125D}" destId="{8723E92E-544D-4F3A-B158-479242D572F6}" srcOrd="0" destOrd="0" presId="urn:microsoft.com/office/officeart/2009/layout/ReverseList"/>
    <dgm:cxn modelId="{1EB6FD61-95D6-4719-B66C-49239DE1B7B2}" type="presOf" srcId="{61C6F89B-37EC-4DCA-800A-45048498113E}" destId="{7BB24BB8-2652-4854-9596-C644C56FC53F}" srcOrd="1" destOrd="0" presId="urn:microsoft.com/office/officeart/2009/layout/ReverseList"/>
    <dgm:cxn modelId="{F7E7BC7B-FF88-4398-B02D-1DDC3C20231D}" type="presOf" srcId="{6C347A53-905D-4075-BEFC-A638508C125D}" destId="{5079D022-E107-4272-A24D-B31C2EDB9563}" srcOrd="1" destOrd="0" presId="urn:microsoft.com/office/officeart/2009/layout/ReverseList"/>
    <dgm:cxn modelId="{9775D59F-04EF-4843-922F-1E334813B4AE}" srcId="{971ABFF2-47CE-4510-A013-3208469FF910}" destId="{61C6F89B-37EC-4DCA-800A-45048498113E}" srcOrd="0" destOrd="0" parTransId="{9B686881-194E-4687-978F-307A8BD5420B}" sibTransId="{6971C6E2-EF19-4E9F-A6FE-ABF763DDD9DF}"/>
    <dgm:cxn modelId="{5740ADB3-7CDA-4B39-8ED5-73D4C8C17C5F}" type="presOf" srcId="{61C6F89B-37EC-4DCA-800A-45048498113E}" destId="{D24EE8E8-5B4B-479D-8CA6-3E47B531281E}" srcOrd="0" destOrd="0" presId="urn:microsoft.com/office/officeart/2009/layout/ReverseList"/>
    <dgm:cxn modelId="{CA83B5BD-4D53-4361-9596-659FC2152C0D}" type="presOf" srcId="{971ABFF2-47CE-4510-A013-3208469FF910}" destId="{8D2E3D8A-253B-4869-8F60-7D10A284EA37}" srcOrd="0" destOrd="0" presId="urn:microsoft.com/office/officeart/2009/layout/ReverseList"/>
    <dgm:cxn modelId="{100F96F5-9C9B-45F6-9146-C887C4352777}" srcId="{971ABFF2-47CE-4510-A013-3208469FF910}" destId="{6C347A53-905D-4075-BEFC-A638508C125D}" srcOrd="1" destOrd="0" parTransId="{D6D16701-EA5C-4EF2-8D90-572671A37AB8}" sibTransId="{9906B361-BF11-43F6-AAD5-0ADCD3DFD386}"/>
    <dgm:cxn modelId="{1A33ACD9-F3E7-4EC4-9159-C54CCE0F43B3}" type="presParOf" srcId="{8D2E3D8A-253B-4869-8F60-7D10A284EA37}" destId="{D24EE8E8-5B4B-479D-8CA6-3E47B531281E}" srcOrd="0" destOrd="0" presId="urn:microsoft.com/office/officeart/2009/layout/ReverseList"/>
    <dgm:cxn modelId="{D7C2B446-604E-4C54-A917-BEA574437C9E}" type="presParOf" srcId="{8D2E3D8A-253B-4869-8F60-7D10A284EA37}" destId="{7BB24BB8-2652-4854-9596-C644C56FC53F}" srcOrd="1" destOrd="0" presId="urn:microsoft.com/office/officeart/2009/layout/ReverseList"/>
    <dgm:cxn modelId="{1970F167-CF60-47A1-BE65-48E488ADFCF0}" type="presParOf" srcId="{8D2E3D8A-253B-4869-8F60-7D10A284EA37}" destId="{8723E92E-544D-4F3A-B158-479242D572F6}" srcOrd="2" destOrd="0" presId="urn:microsoft.com/office/officeart/2009/layout/ReverseList"/>
    <dgm:cxn modelId="{D9D66BE2-381C-4114-A21F-C9070CE27940}" type="presParOf" srcId="{8D2E3D8A-253B-4869-8F60-7D10A284EA37}" destId="{5079D022-E107-4272-A24D-B31C2EDB9563}" srcOrd="3" destOrd="0" presId="urn:microsoft.com/office/officeart/2009/layout/ReverseList"/>
    <dgm:cxn modelId="{0516A2AD-6167-4BF8-A626-7CDE9F57540F}" type="presParOf" srcId="{8D2E3D8A-253B-4869-8F60-7D10A284EA37}" destId="{77F00C77-FAF4-42BC-8FFA-7F4D5C04EF8D}" srcOrd="4" destOrd="0" presId="urn:microsoft.com/office/officeart/2009/layout/ReverseList"/>
    <dgm:cxn modelId="{E28EA413-A316-4B8C-8E39-41EBECDFF35C}" type="presParOf" srcId="{8D2E3D8A-253B-4869-8F60-7D10A284EA37}" destId="{24BC95BB-98B7-409F-8FD5-FD446EAAD8FB}"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24BB8-2652-4854-9596-C644C56FC53F}">
      <dsp:nvSpPr>
        <dsp:cNvPr id="0" name=""/>
        <dsp:cNvSpPr/>
      </dsp:nvSpPr>
      <dsp:spPr>
        <a:xfrm rot="16200000">
          <a:off x="275306" y="959908"/>
          <a:ext cx="2544124" cy="1917615"/>
        </a:xfrm>
        <a:prstGeom prst="round2SameRect">
          <a:avLst>
            <a:gd name="adj1" fmla="val 16670"/>
            <a:gd name="adj2" fmla="val 0"/>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chemeClr val="bg1"/>
              </a:solidFill>
            </a:rPr>
            <a:t>Climate</a:t>
          </a:r>
        </a:p>
        <a:p>
          <a:pPr marL="0" lvl="0" indent="0" algn="ctr" defTabSz="889000">
            <a:lnSpc>
              <a:spcPct val="90000"/>
            </a:lnSpc>
            <a:spcBef>
              <a:spcPct val="0"/>
            </a:spcBef>
            <a:spcAft>
              <a:spcPct val="35000"/>
            </a:spcAft>
            <a:buNone/>
          </a:pPr>
          <a:r>
            <a:rPr lang="en-US" sz="2000" b="0" kern="1200" dirty="0">
              <a:solidFill>
                <a:schemeClr val="bg1"/>
              </a:solidFill>
            </a:rPr>
            <a:t>Zero</a:t>
          </a:r>
        </a:p>
        <a:p>
          <a:pPr marL="0" lvl="0" indent="0" algn="ctr" defTabSz="889000">
            <a:lnSpc>
              <a:spcPct val="90000"/>
            </a:lnSpc>
            <a:spcBef>
              <a:spcPct val="0"/>
            </a:spcBef>
            <a:spcAft>
              <a:spcPct val="35000"/>
            </a:spcAft>
            <a:buNone/>
          </a:pPr>
          <a:r>
            <a:rPr lang="en-US" sz="2000" kern="1200" dirty="0">
              <a:solidFill>
                <a:schemeClr val="bg1"/>
              </a:solidFill>
            </a:rPr>
            <a:t>gCO</a:t>
          </a:r>
          <a:r>
            <a:rPr lang="en-US" sz="2000" kern="1200" baseline="-25000" dirty="0">
              <a:solidFill>
                <a:schemeClr val="bg1"/>
              </a:solidFill>
            </a:rPr>
            <a:t>2</a:t>
          </a:r>
          <a:r>
            <a:rPr lang="en-US" sz="2000" kern="1200" dirty="0">
              <a:solidFill>
                <a:schemeClr val="bg1"/>
              </a:solidFill>
            </a:rPr>
            <a:t>/PMT</a:t>
          </a:r>
        </a:p>
      </dsp:txBody>
      <dsp:txXfrm rot="5400000">
        <a:off x="682188" y="740280"/>
        <a:ext cx="1823988" cy="2356870"/>
      </dsp:txXfrm>
    </dsp:sp>
    <dsp:sp modelId="{5079D022-E107-4272-A24D-B31C2EDB9563}">
      <dsp:nvSpPr>
        <dsp:cNvPr id="0" name=""/>
        <dsp:cNvSpPr/>
      </dsp:nvSpPr>
      <dsp:spPr>
        <a:xfrm rot="5400000">
          <a:off x="2116594" y="922762"/>
          <a:ext cx="2544124" cy="1991512"/>
        </a:xfrm>
        <a:prstGeom prst="round2SameRect">
          <a:avLst>
            <a:gd name="adj1" fmla="val 16670"/>
            <a:gd name="adj2" fmla="val 0"/>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chemeClr val="bg1"/>
              </a:solidFill>
            </a:rPr>
            <a:t>Electric Miles</a:t>
          </a:r>
        </a:p>
        <a:p>
          <a:pPr marL="0" lvl="0" indent="0" algn="ctr" defTabSz="889000">
            <a:lnSpc>
              <a:spcPct val="90000"/>
            </a:lnSpc>
            <a:spcBef>
              <a:spcPct val="0"/>
            </a:spcBef>
            <a:spcAft>
              <a:spcPct val="35000"/>
            </a:spcAft>
            <a:buNone/>
          </a:pPr>
          <a:r>
            <a:rPr lang="en-US" sz="2000" b="0" kern="1200" dirty="0">
              <a:solidFill>
                <a:schemeClr val="bg1"/>
              </a:solidFill>
            </a:rPr>
            <a:t>90</a:t>
          </a:r>
        </a:p>
        <a:p>
          <a:pPr marL="0" lvl="0" indent="0" algn="ctr" defTabSz="889000">
            <a:lnSpc>
              <a:spcPct val="90000"/>
            </a:lnSpc>
            <a:spcBef>
              <a:spcPct val="0"/>
            </a:spcBef>
            <a:spcAft>
              <a:spcPct val="35000"/>
            </a:spcAft>
            <a:buNone/>
          </a:pPr>
          <a:r>
            <a:rPr lang="en-US" sz="2000" kern="1200" dirty="0">
              <a:solidFill>
                <a:schemeClr val="bg1"/>
              </a:solidFill>
            </a:rPr>
            <a:t>% </a:t>
          </a:r>
          <a:r>
            <a:rPr lang="en-US" sz="2000" kern="1200" dirty="0" err="1">
              <a:solidFill>
                <a:schemeClr val="bg1"/>
              </a:solidFill>
            </a:rPr>
            <a:t>eVMT</a:t>
          </a:r>
          <a:endParaRPr lang="en-US" sz="2000" kern="1200" dirty="0">
            <a:solidFill>
              <a:schemeClr val="bg1"/>
            </a:solidFill>
          </a:endParaRPr>
        </a:p>
      </dsp:txBody>
      <dsp:txXfrm rot="-5400000">
        <a:off x="2392900" y="743692"/>
        <a:ext cx="1894277" cy="2349654"/>
      </dsp:txXfrm>
    </dsp:sp>
    <dsp:sp modelId="{77F00C77-FAF4-42BC-8FFA-7F4D5C04EF8D}">
      <dsp:nvSpPr>
        <dsp:cNvPr id="0" name=""/>
        <dsp:cNvSpPr/>
      </dsp:nvSpPr>
      <dsp:spPr>
        <a:xfrm>
          <a:off x="1547214" y="0"/>
          <a:ext cx="1575952" cy="1575876"/>
        </a:xfrm>
        <a:prstGeom prst="circularArrow">
          <a:avLst>
            <a:gd name="adj1" fmla="val 12500"/>
            <a:gd name="adj2" fmla="val 1142322"/>
            <a:gd name="adj3" fmla="val 20457678"/>
            <a:gd name="adj4" fmla="val 10800000"/>
            <a:gd name="adj5" fmla="val 125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BC95BB-98B7-409F-8FD5-FD446EAAD8FB}">
      <dsp:nvSpPr>
        <dsp:cNvPr id="0" name=""/>
        <dsp:cNvSpPr/>
      </dsp:nvSpPr>
      <dsp:spPr>
        <a:xfrm rot="10800000">
          <a:off x="1547214" y="2261172"/>
          <a:ext cx="1575952" cy="1575876"/>
        </a:xfrm>
        <a:prstGeom prst="circularArrow">
          <a:avLst>
            <a:gd name="adj1" fmla="val 12500"/>
            <a:gd name="adj2" fmla="val 1142322"/>
            <a:gd name="adj3" fmla="val 20457678"/>
            <a:gd name="adj4" fmla="val 10800000"/>
            <a:gd name="adj5" fmla="val 125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LT Std 55 Roman" panose="020B0503020203020204" pitchFamily="34"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69FD2-536F-EA41-8172-C846253A4E90}" type="datetimeFigureOut">
              <a:rPr lang="en-US" smtClean="0">
                <a:latin typeface="Avenir LT Std 55 Roman" panose="020B0503020203020204" pitchFamily="34" charset="77"/>
              </a:rPr>
              <a:t>5/30/2022</a:t>
            </a:fld>
            <a:endParaRPr lang="en-US" dirty="0">
              <a:latin typeface="Avenir LT Std 55 Roman" panose="020B0503020203020204" pitchFamily="34"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LT Std 55 Roman" panose="020B0503020203020204" pitchFamily="34"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31DAB3-4E55-1E44-A089-DA56EFF57140}" type="slidenum">
              <a:rPr lang="en-US" smtClean="0">
                <a:latin typeface="Avenir LT Std 55 Roman" panose="020B0503020203020204" pitchFamily="34" charset="77"/>
              </a:rPr>
              <a:t>‹#›</a:t>
            </a:fld>
            <a:endParaRPr lang="en-US" dirty="0">
              <a:latin typeface="Avenir LT Std 55 Roman" panose="020B0503020203020204" pitchFamily="34" charset="77"/>
            </a:endParaRPr>
          </a:p>
        </p:txBody>
      </p:sp>
    </p:spTree>
    <p:extLst>
      <p:ext uri="{BB962C8B-B14F-4D97-AF65-F5344CB8AC3E}">
        <p14:creationId xmlns:p14="http://schemas.microsoft.com/office/powerpoint/2010/main" val="427214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LT Std 55 Roman" panose="020B0503020203020204" pitchFamily="34"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LT Std 55 Roman" panose="020B0503020203020204" pitchFamily="34" charset="77"/>
              </a:defRPr>
            </a:lvl1pPr>
          </a:lstStyle>
          <a:p>
            <a:fld id="{0BC35E42-1A66-664F-A32E-EAC393A73A23}" type="datetimeFigureOut">
              <a:rPr lang="en-US" smtClean="0"/>
              <a:pPr/>
              <a:t>5/30/2022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LT Std 55 Roman" panose="020B0503020203020204"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LT Std 55 Roman" panose="020B0503020203020204" pitchFamily="34" charset="77"/>
              </a:defRPr>
            </a:lvl1pPr>
          </a:lstStyle>
          <a:p>
            <a:fld id="{EC420D10-7B71-034E-B445-D78E7E4E8CA6}" type="slidenum">
              <a:rPr lang="en-US" smtClean="0"/>
              <a:pPr/>
              <a:t>‹#›</a:t>
            </a:fld>
            <a:endParaRPr lang="en-US" dirty="0"/>
          </a:p>
        </p:txBody>
      </p:sp>
    </p:spTree>
    <p:extLst>
      <p:ext uri="{BB962C8B-B14F-4D97-AF65-F5344CB8AC3E}">
        <p14:creationId xmlns:p14="http://schemas.microsoft.com/office/powerpoint/2010/main" val="1464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LT Std 55 Roman" panose="020B0503020203020204" pitchFamily="34" charset="77"/>
        <a:ea typeface="+mn-ea"/>
        <a:cs typeface="+mn-cs"/>
      </a:defRPr>
    </a:lvl1pPr>
    <a:lvl2pPr marL="457200" algn="l" defTabSz="914400" rtl="0" eaLnBrk="1" latinLnBrk="0" hangingPunct="1">
      <a:defRPr sz="1200" b="0" i="0" kern="1200">
        <a:solidFill>
          <a:schemeClr val="tx1"/>
        </a:solidFill>
        <a:latin typeface="Avenir LT Std 55 Roman" panose="020B0503020203020204" pitchFamily="34" charset="77"/>
        <a:ea typeface="+mn-ea"/>
        <a:cs typeface="+mn-cs"/>
      </a:defRPr>
    </a:lvl2pPr>
    <a:lvl3pPr marL="914400" algn="l" defTabSz="914400" rtl="0" eaLnBrk="1" latinLnBrk="0" hangingPunct="1">
      <a:defRPr sz="1200" b="0" i="0" kern="1200">
        <a:solidFill>
          <a:schemeClr val="tx1"/>
        </a:solidFill>
        <a:latin typeface="Avenir LT Std 55 Roman" panose="020B0503020203020204" pitchFamily="34" charset="77"/>
        <a:ea typeface="+mn-ea"/>
        <a:cs typeface="+mn-cs"/>
      </a:defRPr>
    </a:lvl3pPr>
    <a:lvl4pPr marL="1371600" algn="l" defTabSz="914400" rtl="0" eaLnBrk="1" latinLnBrk="0" hangingPunct="1">
      <a:defRPr sz="1200" b="0" i="0" kern="1200">
        <a:solidFill>
          <a:schemeClr val="tx1"/>
        </a:solidFill>
        <a:latin typeface="Avenir LT Std 55 Roman" panose="020B0503020203020204" pitchFamily="34" charset="77"/>
        <a:ea typeface="+mn-ea"/>
        <a:cs typeface="+mn-cs"/>
      </a:defRPr>
    </a:lvl4pPr>
    <a:lvl5pPr marL="1828800" algn="l" defTabSz="914400" rtl="0" eaLnBrk="1" latinLnBrk="0" hangingPunct="1">
      <a:defRPr sz="1200" b="0" i="0" kern="1200">
        <a:solidFill>
          <a:schemeClr val="tx1"/>
        </a:solidFill>
        <a:latin typeface="Avenir LT Std 55 Roman" panose="020B05030202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EC420D10-7B71-034E-B445-D78E7E4E8CA6}" type="slidenum">
              <a:rPr lang="en-US" smtClean="0"/>
              <a:t>1</a:t>
            </a:fld>
            <a:endParaRPr lang="en-US"/>
          </a:p>
        </p:txBody>
      </p:sp>
    </p:spTree>
    <p:extLst>
      <p:ext uri="{BB962C8B-B14F-4D97-AF65-F5344CB8AC3E}">
        <p14:creationId xmlns:p14="http://schemas.microsoft.com/office/powerpoint/2010/main" val="329526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10</a:t>
            </a:fld>
            <a:endParaRPr lang="en-US" dirty="0"/>
          </a:p>
        </p:txBody>
      </p:sp>
    </p:spTree>
    <p:extLst>
      <p:ext uri="{BB962C8B-B14F-4D97-AF65-F5344CB8AC3E}">
        <p14:creationId xmlns:p14="http://schemas.microsoft.com/office/powerpoint/2010/main" val="90466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11</a:t>
            </a:fld>
            <a:endParaRPr lang="en-US" dirty="0"/>
          </a:p>
        </p:txBody>
      </p:sp>
    </p:spTree>
    <p:extLst>
      <p:ext uri="{BB962C8B-B14F-4D97-AF65-F5344CB8AC3E}">
        <p14:creationId xmlns:p14="http://schemas.microsoft.com/office/powerpoint/2010/main" val="184513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2886008"/>
          </a:xfrm>
        </p:spPr>
        <p:txBody>
          <a:bodyPr/>
          <a:lstStyle/>
          <a:p>
            <a:pPr marR="0" lvl="0">
              <a:spcBef>
                <a:spcPts val="0"/>
              </a:spcBef>
              <a:spcAft>
                <a:spcPts val="0"/>
              </a:spcAft>
              <a:tabLst>
                <a:tab pos="457200" algn="l"/>
              </a:tabLst>
            </a:pPr>
            <a:endParaRPr lang="en-US" sz="1800" dirty="0">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258B53-0673-444A-9A24-79B1C95A6EBE}" type="slidenum">
              <a:rPr lang="en-US" smtClean="0"/>
              <a:t>12</a:t>
            </a:fld>
            <a:endParaRPr lang="en-US" dirty="0"/>
          </a:p>
        </p:txBody>
      </p:sp>
    </p:spTree>
    <p:extLst>
      <p:ext uri="{BB962C8B-B14F-4D97-AF65-F5344CB8AC3E}">
        <p14:creationId xmlns:p14="http://schemas.microsoft.com/office/powerpoint/2010/main" val="172877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13</a:t>
            </a:fld>
            <a:endParaRPr lang="en-US" dirty="0"/>
          </a:p>
        </p:txBody>
      </p:sp>
    </p:spTree>
    <p:extLst>
      <p:ext uri="{BB962C8B-B14F-4D97-AF65-F5344CB8AC3E}">
        <p14:creationId xmlns:p14="http://schemas.microsoft.com/office/powerpoint/2010/main" val="189477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93E0608-A604-4E6A-BECF-A550582E8FAD}" type="slidenum">
              <a:rPr kumimoji="0" lang="en-US" sz="1200" b="0" i="0" u="none" strike="noStrike" kern="1200" cap="none" spc="0" normalizeH="0" baseline="0" noProof="0" smtClean="0">
                <a:ln>
                  <a:noFill/>
                </a:ln>
                <a:solidFill>
                  <a:prstClr val="black"/>
                </a:solidFill>
                <a:effectLst/>
                <a:uLnTx/>
                <a:uFillTx/>
                <a:latin typeface="Avenir LT Std 55 Roman" panose="020B0503020203020204" pitchFamily="34" charset="77"/>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venir LT Std 55 Roman" panose="020B0503020203020204" pitchFamily="34" charset="77"/>
              <a:ea typeface="ＭＳ Ｐゴシック" charset="0"/>
            </a:endParaRPr>
          </a:p>
        </p:txBody>
      </p:sp>
    </p:spTree>
    <p:extLst>
      <p:ext uri="{BB962C8B-B14F-4D97-AF65-F5344CB8AC3E}">
        <p14:creationId xmlns:p14="http://schemas.microsoft.com/office/powerpoint/2010/main" val="342478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15</a:t>
            </a:fld>
            <a:endParaRPr lang="en-US"/>
          </a:p>
        </p:txBody>
      </p:sp>
    </p:spTree>
    <p:extLst>
      <p:ext uri="{BB962C8B-B14F-4D97-AF65-F5344CB8AC3E}">
        <p14:creationId xmlns:p14="http://schemas.microsoft.com/office/powerpoint/2010/main" val="191318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16</a:t>
            </a:fld>
            <a:endParaRPr lang="en-US" dirty="0"/>
          </a:p>
        </p:txBody>
      </p:sp>
    </p:spTree>
    <p:extLst>
      <p:ext uri="{BB962C8B-B14F-4D97-AF65-F5344CB8AC3E}">
        <p14:creationId xmlns:p14="http://schemas.microsoft.com/office/powerpoint/2010/main" val="270185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17</a:t>
            </a:fld>
            <a:endParaRPr lang="en-US" dirty="0"/>
          </a:p>
        </p:txBody>
      </p:sp>
    </p:spTree>
    <p:extLst>
      <p:ext uri="{BB962C8B-B14F-4D97-AF65-F5344CB8AC3E}">
        <p14:creationId xmlns:p14="http://schemas.microsoft.com/office/powerpoint/2010/main" val="415518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71B296C-1B7C-4A93-8AF5-14C39AE9935C}" type="slidenum">
              <a:rPr lang="en-US" smtClean="0"/>
              <a:t>18</a:t>
            </a:fld>
            <a:endParaRPr lang="en-US" dirty="0"/>
          </a:p>
        </p:txBody>
      </p:sp>
    </p:spTree>
    <p:extLst>
      <p:ext uri="{BB962C8B-B14F-4D97-AF65-F5344CB8AC3E}">
        <p14:creationId xmlns:p14="http://schemas.microsoft.com/office/powerpoint/2010/main" val="101318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19</a:t>
            </a:fld>
            <a:endParaRPr lang="en-US" dirty="0"/>
          </a:p>
        </p:txBody>
      </p:sp>
    </p:spTree>
    <p:extLst>
      <p:ext uri="{BB962C8B-B14F-4D97-AF65-F5344CB8AC3E}">
        <p14:creationId xmlns:p14="http://schemas.microsoft.com/office/powerpoint/2010/main" val="405403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F2E58603-436D-455B-A818-919DC3683953}" type="slidenum">
              <a:rPr lang="en-US" smtClean="0"/>
              <a:t>2</a:t>
            </a:fld>
            <a:endParaRPr lang="en-US"/>
          </a:p>
        </p:txBody>
      </p:sp>
    </p:spTree>
    <p:extLst>
      <p:ext uri="{BB962C8B-B14F-4D97-AF65-F5344CB8AC3E}">
        <p14:creationId xmlns:p14="http://schemas.microsoft.com/office/powerpoint/2010/main" val="36221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20</a:t>
            </a:fld>
            <a:endParaRPr lang="en-US" dirty="0"/>
          </a:p>
        </p:txBody>
      </p:sp>
    </p:spTree>
    <p:extLst>
      <p:ext uri="{BB962C8B-B14F-4D97-AF65-F5344CB8AC3E}">
        <p14:creationId xmlns:p14="http://schemas.microsoft.com/office/powerpoint/2010/main" val="175616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21</a:t>
            </a:fld>
            <a:endParaRPr lang="en-US" dirty="0"/>
          </a:p>
        </p:txBody>
      </p:sp>
    </p:spTree>
    <p:extLst>
      <p:ext uri="{BB962C8B-B14F-4D97-AF65-F5344CB8AC3E}">
        <p14:creationId xmlns:p14="http://schemas.microsoft.com/office/powerpoint/2010/main" val="428920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22</a:t>
            </a:fld>
            <a:endParaRPr lang="en-US" dirty="0"/>
          </a:p>
        </p:txBody>
      </p:sp>
    </p:spTree>
    <p:extLst>
      <p:ext uri="{BB962C8B-B14F-4D97-AF65-F5344CB8AC3E}">
        <p14:creationId xmlns:p14="http://schemas.microsoft.com/office/powerpoint/2010/main" val="428920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326C598-452E-43C2-A438-BDC03C8E1EBA}" type="slidenum">
              <a:rPr lang="en-US" smtClean="0"/>
              <a:t>3</a:t>
            </a:fld>
            <a:endParaRPr lang="en-US"/>
          </a:p>
        </p:txBody>
      </p:sp>
    </p:spTree>
    <p:extLst>
      <p:ext uri="{BB962C8B-B14F-4D97-AF65-F5344CB8AC3E}">
        <p14:creationId xmlns:p14="http://schemas.microsoft.com/office/powerpoint/2010/main" val="294159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4</a:t>
            </a:fld>
            <a:endParaRPr lang="en-US" dirty="0"/>
          </a:p>
        </p:txBody>
      </p:sp>
    </p:spTree>
    <p:extLst>
      <p:ext uri="{BB962C8B-B14F-4D97-AF65-F5344CB8AC3E}">
        <p14:creationId xmlns:p14="http://schemas.microsoft.com/office/powerpoint/2010/main" val="173509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F2E58603-436D-455B-A818-919DC3683953}" type="slidenum">
              <a:rPr lang="en-US" smtClean="0"/>
              <a:t>5</a:t>
            </a:fld>
            <a:endParaRPr lang="en-US"/>
          </a:p>
        </p:txBody>
      </p:sp>
    </p:spTree>
    <p:extLst>
      <p:ext uri="{BB962C8B-B14F-4D97-AF65-F5344CB8AC3E}">
        <p14:creationId xmlns:p14="http://schemas.microsoft.com/office/powerpoint/2010/main" val="130110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B6C28-6725-4009-9144-D969804A61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74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58603-436D-455B-A818-919DC3683953}" type="slidenum">
              <a:rPr lang="en-US" smtClean="0"/>
              <a:t>7</a:t>
            </a:fld>
            <a:endParaRPr lang="en-US"/>
          </a:p>
        </p:txBody>
      </p:sp>
    </p:spTree>
    <p:extLst>
      <p:ext uri="{BB962C8B-B14F-4D97-AF65-F5344CB8AC3E}">
        <p14:creationId xmlns:p14="http://schemas.microsoft.com/office/powerpoint/2010/main" val="18399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E0608-A604-4E6A-BECF-A550582E8FAD}" type="slidenum">
              <a:rPr lang="en-US" smtClean="0"/>
              <a:t>8</a:t>
            </a:fld>
            <a:endParaRPr lang="en-US"/>
          </a:p>
        </p:txBody>
      </p:sp>
    </p:spTree>
    <p:extLst>
      <p:ext uri="{BB962C8B-B14F-4D97-AF65-F5344CB8AC3E}">
        <p14:creationId xmlns:p14="http://schemas.microsoft.com/office/powerpoint/2010/main" val="26471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aseline="0" dirty="0"/>
          </a:p>
        </p:txBody>
      </p:sp>
      <p:sp>
        <p:nvSpPr>
          <p:cNvPr id="4" name="Slide Number Placeholder 3"/>
          <p:cNvSpPr>
            <a:spLocks noGrp="1"/>
          </p:cNvSpPr>
          <p:nvPr>
            <p:ph type="sldNum" sz="quarter" idx="10"/>
          </p:nvPr>
        </p:nvSpPr>
        <p:spPr/>
        <p:txBody>
          <a:bodyPr/>
          <a:lstStyle/>
          <a:p>
            <a:fld id="{08E66FEF-D4B4-F740-AC5D-14EE8AFA3E33}" type="slidenum">
              <a:rPr lang="en-US" smtClean="0"/>
              <a:pPr/>
              <a:t>9</a:t>
            </a:fld>
            <a:endParaRPr lang="en-US" dirty="0"/>
          </a:p>
        </p:txBody>
      </p:sp>
    </p:spTree>
    <p:extLst>
      <p:ext uri="{BB962C8B-B14F-4D97-AF65-F5344CB8AC3E}">
        <p14:creationId xmlns:p14="http://schemas.microsoft.com/office/powerpoint/2010/main" val="309558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1009"/>
            <a:ext cx="7772400" cy="914820"/>
          </a:xfrm>
        </p:spPr>
        <p:txBody>
          <a:bodyPr>
            <a:normAutofit/>
          </a:bodyPr>
          <a:lstStyle>
            <a:lvl1pPr>
              <a:defRPr sz="40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748691"/>
            <a:ext cx="6400800" cy="73912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CARB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9231" y="577241"/>
            <a:ext cx="2526412" cy="1892372"/>
          </a:xfrm>
          <a:prstGeom prst="rect">
            <a:avLst/>
          </a:prstGeom>
        </p:spPr>
      </p:pic>
      <p:sp>
        <p:nvSpPr>
          <p:cNvPr id="9" name="Slide Number Placeholder 5">
            <a:extLst>
              <a:ext uri="{FF2B5EF4-FFF2-40B4-BE49-F238E27FC236}">
                <a16:creationId xmlns:a16="http://schemas.microsoft.com/office/drawing/2014/main" id="{F7230DC1-E7D4-DA45-BA95-BD52D35E4661}"/>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EB53072-5374-4B47-A3E5-8F716E4F2033}"/>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95576"/>
            <a:ext cx="7772400" cy="1021556"/>
          </a:xfrm>
        </p:spPr>
        <p:txBody>
          <a:bodyPr anchor="t">
            <a:noAutofit/>
          </a:bodyPr>
          <a:lstStyle>
            <a:lvl1pPr algn="l">
              <a:defRPr sz="3600" b="1" cap="none">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1570435"/>
            <a:ext cx="7772400" cy="1125140"/>
          </a:xfrm>
        </p:spPr>
        <p:txBody>
          <a:bodyPr anchor="b">
            <a:normAutofit/>
          </a:bodyPr>
          <a:lstStyle>
            <a:lvl1pPr marL="0" indent="0">
              <a:buNone/>
              <a:defRPr sz="2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BDCA29E5-B96F-7A48-B7B2-12E8D407D1CC}"/>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600">
                <a:solidFill>
                  <a:schemeClr val="tx1"/>
                </a:solidFill>
              </a:defRPr>
            </a:lvl1pPr>
            <a:lvl2pPr>
              <a:defRPr sz="2400">
                <a:solidFill>
                  <a:schemeClr val="tx1"/>
                </a:solidFill>
              </a:defRPr>
            </a:lvl2pPr>
            <a:lvl3pPr>
              <a:defRPr sz="2200">
                <a:solidFill>
                  <a:schemeClr val="tx1"/>
                </a:solidFill>
              </a:defRPr>
            </a:lvl3pPr>
            <a:lvl4pPr>
              <a:defRPr sz="20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EABAD42-7D9C-D04C-B065-C5E17429017E}"/>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F41E37C-C0EB-8C45-B654-543135F78C31}"/>
              </a:ext>
            </a:extLst>
          </p:cNvPr>
          <p:cNvSpPr>
            <a:spLocks noGrp="1"/>
          </p:cNvSpPr>
          <p:nvPr>
            <p:ph type="sldNum" sz="quarter" idx="10"/>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19CADA5D-6FDA-B24C-83D9-E5082AE182B7}"/>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F7C3E51-4674-2F43-8B71-BD7C2CBCD5B9}"/>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91287D33-EC2B-2944-8039-CC086619573F}"/>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22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09899B4F-2F87-CB46-8E61-CEC948C1C22A}"/>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50000"/>
            <a:lum/>
          </a:blip>
          <a:srcRect/>
          <a:stretch>
            <a:fillRect t="-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92FD2C4-B8F5-FA45-9303-1234DBAACE6D}"/>
              </a:ext>
            </a:extLst>
          </p:cNvPr>
          <p:cNvPicPr>
            <a:picLocks noChangeAspect="1"/>
          </p:cNvPicPr>
          <p:nvPr userDrawn="1"/>
        </p:nvPicPr>
        <p:blipFill>
          <a:blip r:embed="rId12"/>
          <a:stretch>
            <a:fillRect/>
          </a:stretch>
        </p:blipFill>
        <p:spPr>
          <a:xfrm>
            <a:off x="457200" y="4676497"/>
            <a:ext cx="1369311" cy="304743"/>
          </a:xfrm>
          <a:prstGeom prst="rect">
            <a:avLst/>
          </a:prstGeom>
        </p:spPr>
      </p:pic>
      <p:sp>
        <p:nvSpPr>
          <p:cNvPr id="7" name="Slide Number Placeholder 5">
            <a:extLst>
              <a:ext uri="{FF2B5EF4-FFF2-40B4-BE49-F238E27FC236}">
                <a16:creationId xmlns:a16="http://schemas.microsoft.com/office/drawing/2014/main" id="{915977C6-32E1-6542-946A-CE79D196BEF3}"/>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hf hdr="0" dt="0"/>
  <p:txStyles>
    <p:titleStyle>
      <a:lvl1pPr algn="ctr" defTabSz="457200" rtl="0" eaLnBrk="1" latinLnBrk="0" hangingPunct="1">
        <a:spcBef>
          <a:spcPct val="0"/>
        </a:spcBef>
        <a:buNone/>
        <a:defRPr sz="3600" b="1" i="0" kern="1200">
          <a:solidFill>
            <a:schemeClr val="tx2"/>
          </a:solidFill>
          <a:latin typeface="Avenir LT Std 55 Roman" panose="020B0503020203020204" pitchFamily="34" charset="77"/>
          <a:ea typeface="+mj-ea"/>
          <a:cs typeface="+mj-cs"/>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Avenir LT Std 55 Roman" panose="020B0503020203020204" pitchFamily="34" charset="77"/>
          <a:ea typeface="+mn-ea"/>
          <a:cs typeface="+mn-cs"/>
        </a:defRPr>
      </a:lvl1pPr>
      <a:lvl2pPr marL="742950" indent="-285750" algn="l" defTabSz="457200" rtl="0" eaLnBrk="1" latinLnBrk="0" hangingPunct="1">
        <a:spcBef>
          <a:spcPct val="20000"/>
        </a:spcBef>
        <a:buFont typeface="Arial"/>
        <a:buChar char="•"/>
        <a:defRPr sz="2400" b="0" i="0" kern="1200">
          <a:solidFill>
            <a:schemeClr val="tx1"/>
          </a:solidFill>
          <a:latin typeface="Avenir LT Std 55 Roman" panose="020B0503020203020204" pitchFamily="34" charset="77"/>
          <a:ea typeface="+mn-ea"/>
          <a:cs typeface="+mn-cs"/>
        </a:defRPr>
      </a:lvl2pPr>
      <a:lvl3pPr marL="1143000" indent="-228600" algn="l" defTabSz="457200" rtl="0" eaLnBrk="1" latinLnBrk="0" hangingPunct="1">
        <a:spcBef>
          <a:spcPct val="20000"/>
        </a:spcBef>
        <a:buFont typeface="Arial"/>
        <a:buChar char="•"/>
        <a:defRPr sz="2200" b="0" i="0" kern="1200">
          <a:solidFill>
            <a:schemeClr val="tx1"/>
          </a:solidFill>
          <a:latin typeface="Avenir LT Std 55 Roman" panose="020B0503020203020204" pitchFamily="34" charset="77"/>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LT Std 55 Roman" panose="020B0503020203020204" pitchFamily="34" charset="77"/>
          <a:ea typeface="+mn-ea"/>
          <a:cs typeface="+mn-cs"/>
        </a:defRPr>
      </a:lvl4pPr>
      <a:lvl5pPr marL="2057400" indent="-228600" algn="l" defTabSz="457200" rtl="0" eaLnBrk="1" latinLnBrk="0" hangingPunct="1">
        <a:spcBef>
          <a:spcPct val="20000"/>
        </a:spcBef>
        <a:buFont typeface="Arial"/>
        <a:buChar char="•"/>
        <a:defRPr sz="1800" b="0" i="0" kern="1200">
          <a:solidFill>
            <a:schemeClr val="tx1"/>
          </a:solidFill>
          <a:latin typeface="Avenir LT Std 55 Roman" panose="020B0503020203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hyperlink" Target="https://www.energy.ca.gov/zevsta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jpeg"/><Relationship Id="rId21" Type="http://schemas.openxmlformats.org/officeDocument/2006/relationships/image" Target="../media/image36.png"/><Relationship Id="rId34" Type="http://schemas.openxmlformats.org/officeDocument/2006/relationships/image" Target="../media/image49.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48.jpeg"/><Relationship Id="rId2" Type="http://schemas.openxmlformats.org/officeDocument/2006/relationships/notesSlide" Target="../notesSlides/notesSlide15.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png"/><Relationship Id="rId10" Type="http://schemas.openxmlformats.org/officeDocument/2006/relationships/image" Target="../media/image25.jpeg"/><Relationship Id="rId19" Type="http://schemas.openxmlformats.org/officeDocument/2006/relationships/image" Target="../media/image34.jpeg"/><Relationship Id="rId31" Type="http://schemas.openxmlformats.org/officeDocument/2006/relationships/image" Target="../media/image46.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 Id="rId30" Type="http://schemas.openxmlformats.org/officeDocument/2006/relationships/image" Target="../media/image45.jpeg"/><Relationship Id="rId8"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cid:image001.jpg@01D8549C.5859EF7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3.arb.ca.gov/cc/inventory/pubs/reports/2000_2019/2000_2019_ghg_inventory_trends_figures.xls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FFAF-7750-2A45-8E5A-F5D0284B62DA}"/>
              </a:ext>
            </a:extLst>
          </p:cNvPr>
          <p:cNvSpPr>
            <a:spLocks noGrp="1"/>
          </p:cNvSpPr>
          <p:nvPr>
            <p:ph type="ctrTitle"/>
          </p:nvPr>
        </p:nvSpPr>
        <p:spPr/>
        <p:txBody>
          <a:bodyPr>
            <a:noAutofit/>
          </a:bodyPr>
          <a:lstStyle/>
          <a:p>
            <a:r>
              <a:rPr lang="en-US" sz="3200" dirty="0"/>
              <a:t>Conference on Sustainability and Emerging Transportation Technology</a:t>
            </a:r>
          </a:p>
        </p:txBody>
      </p:sp>
      <p:sp>
        <p:nvSpPr>
          <p:cNvPr id="3" name="Subtitle 2">
            <a:extLst>
              <a:ext uri="{FF2B5EF4-FFF2-40B4-BE49-F238E27FC236}">
                <a16:creationId xmlns:a16="http://schemas.microsoft.com/office/drawing/2014/main" id="{7C7426EC-3A04-4147-B12D-3D25CD95BF73}"/>
              </a:ext>
            </a:extLst>
          </p:cNvPr>
          <p:cNvSpPr>
            <a:spLocks noGrp="1"/>
          </p:cNvSpPr>
          <p:nvPr>
            <p:ph type="subTitle" idx="1"/>
          </p:nvPr>
        </p:nvSpPr>
        <p:spPr>
          <a:xfrm>
            <a:off x="1371600" y="4046638"/>
            <a:ext cx="6400800" cy="914821"/>
          </a:xfrm>
        </p:spPr>
        <p:txBody>
          <a:bodyPr anchor="ctr">
            <a:noAutofit/>
          </a:bodyPr>
          <a:lstStyle/>
          <a:p>
            <a:r>
              <a:rPr lang="en-US" sz="2000" dirty="0"/>
              <a:t>May 31, 2022</a:t>
            </a:r>
          </a:p>
          <a:p>
            <a:r>
              <a:rPr lang="en-US" sz="2000" dirty="0"/>
              <a:t>Richard W. Corey, Executive Officer</a:t>
            </a:r>
          </a:p>
          <a:p>
            <a:endParaRPr lang="en-US" sz="2000" dirty="0"/>
          </a:p>
        </p:txBody>
      </p:sp>
    </p:spTree>
    <p:extLst>
      <p:ext uri="{BB962C8B-B14F-4D97-AF65-F5344CB8AC3E}">
        <p14:creationId xmlns:p14="http://schemas.microsoft.com/office/powerpoint/2010/main" val="292021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E941-E9EC-462E-AE47-B26C25728F52}"/>
              </a:ext>
            </a:extLst>
          </p:cNvPr>
          <p:cNvSpPr>
            <a:spLocks noGrp="1"/>
          </p:cNvSpPr>
          <p:nvPr>
            <p:ph type="title"/>
          </p:nvPr>
        </p:nvSpPr>
        <p:spPr/>
        <p:txBody>
          <a:bodyPr>
            <a:normAutofit fontScale="90000"/>
          </a:bodyPr>
          <a:lstStyle/>
          <a:p>
            <a:r>
              <a:rPr lang="en-US" dirty="0"/>
              <a:t>Innovative Clean Transit (ICT) Regulation</a:t>
            </a:r>
          </a:p>
        </p:txBody>
      </p:sp>
      <p:sp>
        <p:nvSpPr>
          <p:cNvPr id="3" name="Content Placeholder 2">
            <a:extLst>
              <a:ext uri="{FF2B5EF4-FFF2-40B4-BE49-F238E27FC236}">
                <a16:creationId xmlns:a16="http://schemas.microsoft.com/office/drawing/2014/main" id="{9A9A5258-753C-451E-8422-7FE665611958}"/>
              </a:ext>
            </a:extLst>
          </p:cNvPr>
          <p:cNvSpPr>
            <a:spLocks noGrp="1"/>
          </p:cNvSpPr>
          <p:nvPr>
            <p:ph idx="1"/>
          </p:nvPr>
        </p:nvSpPr>
        <p:spPr>
          <a:xfrm>
            <a:off x="457200" y="1344168"/>
            <a:ext cx="4114800" cy="3394472"/>
          </a:xfrm>
        </p:spPr>
        <p:txBody>
          <a:bodyPr>
            <a:normAutofit/>
          </a:bodyPr>
          <a:lstStyle/>
          <a:p>
            <a:r>
              <a:rPr lang="en-US" sz="1500" dirty="0"/>
              <a:t>A beachhead technology driving regulations</a:t>
            </a:r>
          </a:p>
          <a:p>
            <a:r>
              <a:rPr lang="en-US" sz="1500" dirty="0"/>
              <a:t>The first heavy-duty zero emission vehicle regulation adopted in California and the U.S.</a:t>
            </a:r>
          </a:p>
          <a:p>
            <a:r>
              <a:rPr lang="en-US" sz="1500" dirty="0"/>
              <a:t>Statewide goal for public transit agencies to fully transition to zero-emission technologies by 2040. </a:t>
            </a:r>
          </a:p>
          <a:p>
            <a:endParaRPr lang="en-US" dirty="0"/>
          </a:p>
        </p:txBody>
      </p:sp>
      <p:sp>
        <p:nvSpPr>
          <p:cNvPr id="4" name="Slide Number Placeholder 3">
            <a:extLst>
              <a:ext uri="{FF2B5EF4-FFF2-40B4-BE49-F238E27FC236}">
                <a16:creationId xmlns:a16="http://schemas.microsoft.com/office/drawing/2014/main" id="{D8AE21F9-9DB6-4319-B59A-F32252A81716}"/>
              </a:ext>
            </a:extLst>
          </p:cNvPr>
          <p:cNvSpPr>
            <a:spLocks noGrp="1"/>
          </p:cNvSpPr>
          <p:nvPr>
            <p:ph type="sldNum" sz="quarter" idx="4"/>
          </p:nvPr>
        </p:nvSpPr>
        <p:spPr/>
        <p:txBody>
          <a:bodyPr/>
          <a:lstStyle/>
          <a:p>
            <a:pPr>
              <a:defRPr/>
            </a:pPr>
            <a:fld id="{F01DF9B2-7F23-5B4A-9BBE-C5890CF05FB0}" type="slidenum">
              <a:rPr lang="en-US" smtClean="0"/>
              <a:pPr>
                <a:defRPr/>
              </a:pPr>
              <a:t>10</a:t>
            </a:fld>
            <a:endParaRPr lang="en-US" dirty="0"/>
          </a:p>
        </p:txBody>
      </p:sp>
      <p:graphicFrame>
        <p:nvGraphicFramePr>
          <p:cNvPr id="5" name="Table 4">
            <a:extLst>
              <a:ext uri="{FF2B5EF4-FFF2-40B4-BE49-F238E27FC236}">
                <a16:creationId xmlns:a16="http://schemas.microsoft.com/office/drawing/2014/main" id="{C068E5B7-FAF2-4D81-A66E-F453B2CD5770}"/>
              </a:ext>
            </a:extLst>
          </p:cNvPr>
          <p:cNvGraphicFramePr>
            <a:graphicFrameLocks noGrp="1"/>
          </p:cNvGraphicFramePr>
          <p:nvPr>
            <p:extLst>
              <p:ext uri="{D42A27DB-BD31-4B8C-83A1-F6EECF244321}">
                <p14:modId xmlns:p14="http://schemas.microsoft.com/office/powerpoint/2010/main" val="3018312963"/>
              </p:ext>
            </p:extLst>
          </p:nvPr>
        </p:nvGraphicFramePr>
        <p:xfrm>
          <a:off x="4758408" y="1200151"/>
          <a:ext cx="3613380" cy="3594352"/>
        </p:xfrm>
        <a:graphic>
          <a:graphicData uri="http://schemas.openxmlformats.org/drawingml/2006/table">
            <a:tbl>
              <a:tblPr firstRow="1" firstCol="1" bandRow="1">
                <a:tableStyleId>{073A0DAA-6AF3-43AB-8588-CEC1D06C72B9}</a:tableStyleId>
              </a:tblPr>
              <a:tblGrid>
                <a:gridCol w="1120343">
                  <a:extLst>
                    <a:ext uri="{9D8B030D-6E8A-4147-A177-3AD203B41FA5}">
                      <a16:colId xmlns:a16="http://schemas.microsoft.com/office/drawing/2014/main" val="1264285211"/>
                    </a:ext>
                  </a:extLst>
                </a:gridCol>
                <a:gridCol w="1217275">
                  <a:extLst>
                    <a:ext uri="{9D8B030D-6E8A-4147-A177-3AD203B41FA5}">
                      <a16:colId xmlns:a16="http://schemas.microsoft.com/office/drawing/2014/main" val="2742002036"/>
                    </a:ext>
                  </a:extLst>
                </a:gridCol>
                <a:gridCol w="1275762">
                  <a:extLst>
                    <a:ext uri="{9D8B030D-6E8A-4147-A177-3AD203B41FA5}">
                      <a16:colId xmlns:a16="http://schemas.microsoft.com/office/drawing/2014/main" val="2226141012"/>
                    </a:ext>
                  </a:extLst>
                </a:gridCol>
              </a:tblGrid>
              <a:tr h="467614">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cap="none" spc="0" dirty="0">
                          <a:ln>
                            <a:noFill/>
                          </a:ln>
                          <a:effectLst/>
                          <a:latin typeface="Avenir LT Std 55 Roman" panose="020B0503020203020204" pitchFamily="34" charset="0"/>
                        </a:rPr>
                        <a:t>Year</a:t>
                      </a:r>
                    </a:p>
                  </a:txBody>
                  <a:tcPr marL="51879" marR="51879" marT="0" marB="0" anchor="ctr">
                    <a:solidFill>
                      <a:srgbClr val="0070C0"/>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cap="none" spc="0" dirty="0">
                          <a:ln>
                            <a:noFill/>
                          </a:ln>
                          <a:effectLst/>
                          <a:latin typeface="Avenir LT Std 55 Roman" panose="020B0503020203020204" pitchFamily="34" charset="0"/>
                        </a:rPr>
                        <a:t>ZEB Percentage of Total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cap="none" spc="0" dirty="0">
                          <a:ln>
                            <a:noFill/>
                          </a:ln>
                          <a:effectLst/>
                          <a:latin typeface="Avenir LT Std 55 Roman" panose="020B0503020203020204" pitchFamily="34" charset="0"/>
                        </a:rPr>
                        <a:t>New Bus Purchases</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73372" marR="73372" marT="36686" marB="36686" anchor="ctr">
                    <a:solidFill>
                      <a:srgbClr val="0070C0"/>
                    </a:solidFill>
                  </a:tcPr>
                </a:tc>
                <a:tc hMerge="1">
                  <a:txBody>
                    <a:bodyPr/>
                    <a:lstStyle/>
                    <a:p>
                      <a:endParaRPr lang="en-US"/>
                    </a:p>
                  </a:txBody>
                  <a:tcPr/>
                </a:tc>
                <a:extLst>
                  <a:ext uri="{0D108BD9-81ED-4DB2-BD59-A6C34878D82A}">
                    <a16:rowId xmlns:a16="http://schemas.microsoft.com/office/drawing/2014/main" val="622626920"/>
                  </a:ext>
                </a:extLst>
              </a:tr>
              <a:tr h="697038">
                <a:tc vMerge="1">
                  <a:txBody>
                    <a:bodyPr/>
                    <a:lstStyle/>
                    <a:p>
                      <a:pPr marL="0" marR="0">
                        <a:spcBef>
                          <a:spcPts val="0"/>
                        </a:spcBef>
                        <a:spcAft>
                          <a:spcPts val="0"/>
                        </a:spcAft>
                      </a:pPr>
                      <a:endParaRPr lang="en-US" sz="1400" b="0" cap="none" spc="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4654" marR="64654" marT="0" marB="0" anchor="ct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Large Transit Agency</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Small Transit Agency</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extLst>
                  <a:ext uri="{0D108BD9-81ED-4DB2-BD59-A6C34878D82A}">
                    <a16:rowId xmlns:a16="http://schemas.microsoft.com/office/drawing/2014/main" val="361939340"/>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2023</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cap="none" spc="0" dirty="0">
                          <a:ln>
                            <a:noFill/>
                          </a:ln>
                          <a:solidFill>
                            <a:srgbClr val="000000"/>
                          </a:solidFill>
                          <a:effectLst/>
                          <a:latin typeface="Avenir LT Std 55 Roman" panose="020B0503020203020204" pitchFamily="34" charset="0"/>
                        </a:rPr>
                        <a:t>25%</a:t>
                      </a:r>
                      <a:r>
                        <a:rPr lang="en-US" sz="150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rPr>
                        <a:t>    </a:t>
                      </a:r>
                      <a:endParaRPr lang="en-US" sz="1500" b="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20000"/>
                        <a:lumOff val="80000"/>
                      </a:schemeClr>
                    </a:solidFill>
                  </a:tcPr>
                </a:tc>
                <a:tc>
                  <a:txBody>
                    <a:bodyPr/>
                    <a:lstStyle/>
                    <a:p>
                      <a:pPr marL="0" marR="0" algn="ctr">
                        <a:spcBef>
                          <a:spcPts val="0"/>
                        </a:spcBef>
                        <a:spcAft>
                          <a:spcPts val="0"/>
                        </a:spcAft>
                      </a:pPr>
                      <a:r>
                        <a:rPr lang="en-US" sz="150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rPr>
                        <a:t>-</a:t>
                      </a:r>
                      <a:endParaRPr lang="en-US" sz="1500" b="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20000"/>
                        <a:lumOff val="80000"/>
                      </a:schemeClr>
                    </a:solidFill>
                  </a:tcPr>
                </a:tc>
                <a:extLst>
                  <a:ext uri="{0D108BD9-81ED-4DB2-BD59-A6C34878D82A}">
                    <a16:rowId xmlns:a16="http://schemas.microsoft.com/office/drawing/2014/main" val="3066030801"/>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2024</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25%</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tc>
                  <a:txBody>
                    <a:bodyPr/>
                    <a:lstStyle/>
                    <a:p>
                      <a:pPr marL="0" marR="0" algn="ctr">
                        <a:spcBef>
                          <a:spcPts val="0"/>
                        </a:spcBef>
                        <a:spcAft>
                          <a:spcPts val="0"/>
                        </a:spcAft>
                      </a:pPr>
                      <a:r>
                        <a:rPr lang="en-US" sz="150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rPr>
                        <a:t>-</a:t>
                      </a:r>
                      <a:endParaRPr lang="en-US" sz="1500" b="0" cap="none" spc="0" dirty="0">
                        <a:ln>
                          <a:noFill/>
                        </a:ln>
                        <a:solidFill>
                          <a:schemeClr val="tx1"/>
                        </a:solidFill>
                        <a:effectLst>
                          <a:outerShdw blurRad="38100" dist="38100" dir="2700000" algn="tl">
                            <a:srgbClr val="000000">
                              <a:alpha val="43137"/>
                            </a:srgbClr>
                          </a:outerShdw>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extLst>
                  <a:ext uri="{0D108BD9-81ED-4DB2-BD59-A6C34878D82A}">
                    <a16:rowId xmlns:a16="http://schemas.microsoft.com/office/drawing/2014/main" val="2337809909"/>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2025</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25%</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extLst>
                  <a:ext uri="{0D108BD9-81ED-4DB2-BD59-A6C34878D82A}">
                    <a16:rowId xmlns:a16="http://schemas.microsoft.com/office/drawing/2014/main" val="802403844"/>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2026</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50%</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25%</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extLst>
                  <a:ext uri="{0D108BD9-81ED-4DB2-BD59-A6C34878D82A}">
                    <a16:rowId xmlns:a16="http://schemas.microsoft.com/office/drawing/2014/main" val="65665362"/>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2027</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50%</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25%</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extLst>
                  <a:ext uri="{0D108BD9-81ED-4DB2-BD59-A6C34878D82A}">
                    <a16:rowId xmlns:a16="http://schemas.microsoft.com/office/drawing/2014/main" val="2098172509"/>
                  </a:ext>
                </a:extLst>
              </a:tr>
              <a:tr h="295843">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2028</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50%</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25%</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chemeClr val="accent6">
                        <a:lumMod val="60000"/>
                        <a:lumOff val="40000"/>
                      </a:schemeClr>
                    </a:solidFill>
                  </a:tcPr>
                </a:tc>
                <a:extLst>
                  <a:ext uri="{0D108BD9-81ED-4DB2-BD59-A6C34878D82A}">
                    <a16:rowId xmlns:a16="http://schemas.microsoft.com/office/drawing/2014/main" val="860312634"/>
                  </a:ext>
                </a:extLst>
              </a:tr>
              <a:tr h="591684">
                <a:tc>
                  <a:txBody>
                    <a:bodyPr/>
                    <a:lstStyle/>
                    <a:p>
                      <a:pPr marL="0" marR="0" algn="ctr">
                        <a:spcBef>
                          <a:spcPts val="0"/>
                        </a:spcBef>
                        <a:spcAft>
                          <a:spcPts val="0"/>
                        </a:spcAft>
                      </a:pPr>
                      <a:r>
                        <a:rPr lang="en-US" sz="1500" b="0" cap="none" spc="0" dirty="0">
                          <a:ln>
                            <a:noFill/>
                          </a:ln>
                          <a:effectLst/>
                          <a:latin typeface="Avenir LT Std 55 Roman" panose="020B0503020203020204" pitchFamily="34" charset="0"/>
                        </a:rPr>
                        <a:t>2029 </a:t>
                      </a:r>
                      <a:br>
                        <a:rPr lang="en-US" sz="1500" b="0" cap="none" spc="0" dirty="0">
                          <a:ln>
                            <a:noFill/>
                          </a:ln>
                          <a:effectLst/>
                          <a:latin typeface="Avenir LT Std 55 Roman" panose="020B0503020203020204" pitchFamily="34" charset="0"/>
                        </a:rPr>
                      </a:br>
                      <a:r>
                        <a:rPr lang="en-US" sz="1500" b="0" cap="none" spc="0" dirty="0">
                          <a:ln>
                            <a:noFill/>
                          </a:ln>
                          <a:effectLst/>
                          <a:latin typeface="Avenir LT Std 55 Roman" panose="020B0503020203020204" pitchFamily="34" charset="0"/>
                        </a:rPr>
                        <a:t>&amp; after</a:t>
                      </a:r>
                      <a:endParaRPr lang="en-US" sz="1500" b="0" cap="none" spc="0" dirty="0">
                        <a:ln>
                          <a:noFill/>
                        </a:ln>
                        <a:solidFill>
                          <a:schemeClr val="tx1"/>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solidFill>
                      <a:srgbClr val="0070C0"/>
                    </a:solidFill>
                  </a:tcP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100%</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tc>
                  <a:txBody>
                    <a:bodyPr/>
                    <a:lstStyle/>
                    <a:p>
                      <a:pPr marL="0" marR="0" algn="ctr">
                        <a:spcBef>
                          <a:spcPts val="0"/>
                        </a:spcBef>
                        <a:spcAft>
                          <a:spcPts val="0"/>
                        </a:spcAft>
                      </a:pPr>
                      <a:r>
                        <a:rPr lang="en-US" sz="1500" cap="none" spc="0" dirty="0">
                          <a:ln>
                            <a:noFill/>
                          </a:ln>
                          <a:solidFill>
                            <a:srgbClr val="000000"/>
                          </a:solidFill>
                          <a:effectLst/>
                          <a:latin typeface="Avenir LT Std 55 Roman" panose="020B0503020203020204" pitchFamily="34" charset="0"/>
                        </a:rPr>
                        <a:t>100%</a:t>
                      </a:r>
                      <a:endParaRPr lang="en-US" sz="1500" b="0" cap="none" spc="0" dirty="0">
                        <a:ln>
                          <a:noFill/>
                        </a:ln>
                        <a:solidFill>
                          <a:srgbClr val="000000"/>
                        </a:solidFill>
                        <a:effectLst/>
                        <a:latin typeface="Avenir LT Std 55 Roman" panose="020B0503020203020204" pitchFamily="34" charset="0"/>
                        <a:ea typeface="Calibri" panose="020F0502020204030204" pitchFamily="34" charset="0"/>
                        <a:cs typeface="Times New Roman" panose="02020603050405020304" pitchFamily="18" charset="0"/>
                      </a:endParaRPr>
                    </a:p>
                  </a:txBody>
                  <a:tcPr marL="69172" marR="69172" marT="0" marB="0" anchor="ctr"/>
                </a:tc>
                <a:extLst>
                  <a:ext uri="{0D108BD9-81ED-4DB2-BD59-A6C34878D82A}">
                    <a16:rowId xmlns:a16="http://schemas.microsoft.com/office/drawing/2014/main" val="1027264611"/>
                  </a:ext>
                </a:extLst>
              </a:tr>
            </a:tbl>
          </a:graphicData>
        </a:graphic>
      </p:graphicFrame>
    </p:spTree>
    <p:extLst>
      <p:ext uri="{BB962C8B-B14F-4D97-AF65-F5344CB8AC3E}">
        <p14:creationId xmlns:p14="http://schemas.microsoft.com/office/powerpoint/2010/main" val="22621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80E9-063A-4A07-96EA-52D1AE0F5B21}"/>
              </a:ext>
            </a:extLst>
          </p:cNvPr>
          <p:cNvSpPr>
            <a:spLocks noGrp="1"/>
          </p:cNvSpPr>
          <p:nvPr>
            <p:ph type="title"/>
          </p:nvPr>
        </p:nvSpPr>
        <p:spPr/>
        <p:txBody>
          <a:bodyPr>
            <a:normAutofit/>
          </a:bodyPr>
          <a:lstStyle/>
          <a:p>
            <a:r>
              <a:rPr lang="en-US" sz="3400" dirty="0"/>
              <a:t>Advanced Clean Trucks</a:t>
            </a:r>
          </a:p>
        </p:txBody>
      </p:sp>
      <p:sp>
        <p:nvSpPr>
          <p:cNvPr id="3" name="Content Placeholder 2">
            <a:extLst>
              <a:ext uri="{FF2B5EF4-FFF2-40B4-BE49-F238E27FC236}">
                <a16:creationId xmlns:a16="http://schemas.microsoft.com/office/drawing/2014/main" id="{B18ABCB6-1B9D-4465-8B17-2EC80E11487A}"/>
              </a:ext>
            </a:extLst>
          </p:cNvPr>
          <p:cNvSpPr>
            <a:spLocks noGrp="1"/>
          </p:cNvSpPr>
          <p:nvPr>
            <p:ph idx="1"/>
          </p:nvPr>
        </p:nvSpPr>
        <p:spPr>
          <a:xfrm>
            <a:off x="457200" y="1344168"/>
            <a:ext cx="4114800" cy="3394472"/>
          </a:xfrm>
        </p:spPr>
        <p:txBody>
          <a:bodyPr>
            <a:noAutofit/>
          </a:bodyPr>
          <a:lstStyle/>
          <a:p>
            <a:r>
              <a:rPr lang="en-US" sz="1400" dirty="0"/>
              <a:t>Goal: Foster and accelerate large-scale production of zero-emission trucks</a:t>
            </a:r>
          </a:p>
          <a:p>
            <a:r>
              <a:rPr lang="en-US" sz="1400" dirty="0"/>
              <a:t>Effective date: March 15, 2021</a:t>
            </a:r>
          </a:p>
          <a:p>
            <a:r>
              <a:rPr lang="en-US" sz="1400" dirty="0"/>
              <a:t>Manufacturer sales in California must be ZEVs</a:t>
            </a:r>
          </a:p>
          <a:p>
            <a:r>
              <a:rPr lang="en-US" sz="1400" dirty="0"/>
              <a:t>Partial credit for plug-in hybrids to 2035</a:t>
            </a:r>
          </a:p>
          <a:p>
            <a:r>
              <a:rPr lang="en-US" sz="1400" dirty="0"/>
              <a:t>Aligns with 100% ZE drayage goal by 2035</a:t>
            </a:r>
          </a:p>
          <a:p>
            <a:r>
              <a:rPr lang="en-US" sz="1400" dirty="0"/>
              <a:t>ACT Board Resolution set 100% ZEV targets</a:t>
            </a:r>
          </a:p>
          <a:p>
            <a:pPr lvl="1"/>
            <a:r>
              <a:rPr lang="en-US" sz="1400" dirty="0"/>
              <a:t>2035 – Last mile delivery, drayage, public fleets</a:t>
            </a:r>
          </a:p>
          <a:p>
            <a:pPr lvl="1"/>
            <a:r>
              <a:rPr lang="en-US" sz="1400" dirty="0"/>
              <a:t>2040 – Refuse, utilities, buses</a:t>
            </a:r>
          </a:p>
          <a:p>
            <a:pPr lvl="1"/>
            <a:r>
              <a:rPr lang="en-US" sz="1400" dirty="0"/>
              <a:t>2045 – All other trucks where feasible</a:t>
            </a:r>
          </a:p>
        </p:txBody>
      </p:sp>
      <p:sp>
        <p:nvSpPr>
          <p:cNvPr id="4" name="Slide Number Placeholder 3">
            <a:extLst>
              <a:ext uri="{FF2B5EF4-FFF2-40B4-BE49-F238E27FC236}">
                <a16:creationId xmlns:a16="http://schemas.microsoft.com/office/drawing/2014/main" id="{B4EE6382-6D48-4727-877D-97DB31248525}"/>
              </a:ext>
            </a:extLst>
          </p:cNvPr>
          <p:cNvSpPr>
            <a:spLocks noGrp="1"/>
          </p:cNvSpPr>
          <p:nvPr>
            <p:ph type="sldNum" sz="quarter" idx="4"/>
          </p:nvPr>
        </p:nvSpPr>
        <p:spPr/>
        <p:txBody>
          <a:bodyPr/>
          <a:lstStyle/>
          <a:p>
            <a:pPr>
              <a:defRPr/>
            </a:pPr>
            <a:fld id="{F01DF9B2-7F23-5B4A-9BBE-C5890CF05FB0}" type="slidenum">
              <a:rPr lang="en-US" smtClean="0"/>
              <a:pPr>
                <a:defRPr/>
              </a:pPr>
              <a:t>11</a:t>
            </a:fld>
            <a:endParaRPr lang="en-US" dirty="0"/>
          </a:p>
        </p:txBody>
      </p:sp>
      <p:graphicFrame>
        <p:nvGraphicFramePr>
          <p:cNvPr id="5" name="Table 4" descr="A table outlining the proposed ZE Sales requirements as proposed at the December 12 2019 board hearing.  Requirements ramp up from 7% in 2024 model year to 50% in 2030 model year for Class 4-8 trucks, and 3% in 2024 model year to 15% in 2030 model year for other trucks.  ">
            <a:extLst>
              <a:ext uri="{FF2B5EF4-FFF2-40B4-BE49-F238E27FC236}">
                <a16:creationId xmlns:a16="http://schemas.microsoft.com/office/drawing/2014/main" id="{784E04F2-8D4B-47D9-8263-AC3A67A567F8}"/>
              </a:ext>
            </a:extLst>
          </p:cNvPr>
          <p:cNvGraphicFramePr>
            <a:graphicFrameLocks noGrp="1"/>
          </p:cNvGraphicFramePr>
          <p:nvPr>
            <p:extLst>
              <p:ext uri="{D42A27DB-BD31-4B8C-83A1-F6EECF244321}">
                <p14:modId xmlns:p14="http://schemas.microsoft.com/office/powerpoint/2010/main" val="2840799262"/>
              </p:ext>
            </p:extLst>
          </p:nvPr>
        </p:nvGraphicFramePr>
        <p:xfrm>
          <a:off x="4770001" y="1200151"/>
          <a:ext cx="4114799" cy="3373313"/>
        </p:xfrm>
        <a:graphic>
          <a:graphicData uri="http://schemas.openxmlformats.org/drawingml/2006/table">
            <a:tbl>
              <a:tblPr firstRow="1" bandRow="1">
                <a:tableStyleId>{17292A2E-F333-43FB-9621-5CBBE7FDCDCB}</a:tableStyleId>
              </a:tblPr>
              <a:tblGrid>
                <a:gridCol w="1158103">
                  <a:extLst>
                    <a:ext uri="{9D8B030D-6E8A-4147-A177-3AD203B41FA5}">
                      <a16:colId xmlns:a16="http://schemas.microsoft.com/office/drawing/2014/main" val="20000"/>
                    </a:ext>
                  </a:extLst>
                </a:gridCol>
                <a:gridCol w="1078514">
                  <a:extLst>
                    <a:ext uri="{9D8B030D-6E8A-4147-A177-3AD203B41FA5}">
                      <a16:colId xmlns:a16="http://schemas.microsoft.com/office/drawing/2014/main" val="2872230279"/>
                    </a:ext>
                  </a:extLst>
                </a:gridCol>
                <a:gridCol w="908205">
                  <a:extLst>
                    <a:ext uri="{9D8B030D-6E8A-4147-A177-3AD203B41FA5}">
                      <a16:colId xmlns:a16="http://schemas.microsoft.com/office/drawing/2014/main" val="3759592263"/>
                    </a:ext>
                  </a:extLst>
                </a:gridCol>
                <a:gridCol w="969977">
                  <a:extLst>
                    <a:ext uri="{9D8B030D-6E8A-4147-A177-3AD203B41FA5}">
                      <a16:colId xmlns:a16="http://schemas.microsoft.com/office/drawing/2014/main" val="20001"/>
                    </a:ext>
                  </a:extLst>
                </a:gridCol>
              </a:tblGrid>
              <a:tr h="458105">
                <a:tc>
                  <a:txBody>
                    <a:bodyPr/>
                    <a:lstStyle/>
                    <a:p>
                      <a:pPr algn="ctr"/>
                      <a:r>
                        <a:rPr lang="en-US" sz="1100" dirty="0"/>
                        <a:t>Model Year (MY)</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Class 2b-3</a:t>
                      </a:r>
                      <a:endParaRPr lang="en-US" sz="1100" baseline="30000" dirty="0">
                        <a:solidFill>
                          <a:srgbClr val="000000"/>
                        </a:solidFill>
                      </a:endParaRPr>
                    </a:p>
                  </a:txBody>
                  <a:tcPr marL="55524" marR="55524" marT="27762" marB="27762" anchor="ctr">
                    <a:lnL w="12700" cap="flat" cmpd="sng" algn="ctr">
                      <a:solidFill>
                        <a:schemeClr val="bg2"/>
                      </a:solidFill>
                      <a:prstDash val="solid"/>
                      <a:round/>
                      <a:headEnd type="none" w="med" len="med"/>
                      <a:tailEnd type="none" w="med" len="med"/>
                    </a:lnL>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Class 4-8</a:t>
                      </a:r>
                      <a:endParaRPr lang="en-US" sz="1100" baseline="30000" dirty="0"/>
                    </a:p>
                  </a:txBody>
                  <a:tcPr marL="55524" marR="55524" marT="27762" marB="27762" anchor="ctr">
                    <a:solidFill>
                      <a:srgbClr val="0070C0"/>
                    </a:solidFill>
                  </a:tcPr>
                </a:tc>
                <a:tc>
                  <a:txBody>
                    <a:bodyPr/>
                    <a:lstStyle/>
                    <a:p>
                      <a:pPr algn="ctr"/>
                      <a:r>
                        <a:rPr lang="en-US" sz="1100" dirty="0"/>
                        <a:t>Class 7-8</a:t>
                      </a:r>
                      <a:r>
                        <a:rPr lang="en-US" sz="1100" baseline="0" dirty="0"/>
                        <a:t> </a:t>
                      </a:r>
                      <a:r>
                        <a:rPr lang="en-US" sz="1100" dirty="0"/>
                        <a:t>Tractors</a:t>
                      </a:r>
                      <a:endParaRPr lang="en-US" sz="1100" baseline="0" dirty="0"/>
                    </a:p>
                  </a:txBody>
                  <a:tcPr marL="55524" marR="55524" marT="27762" marB="27762" anchor="ctr">
                    <a:solidFill>
                      <a:srgbClr val="0070C0"/>
                    </a:solidFill>
                  </a:tcPr>
                </a:tc>
                <a:extLst>
                  <a:ext uri="{0D108BD9-81ED-4DB2-BD59-A6C34878D82A}">
                    <a16:rowId xmlns:a16="http://schemas.microsoft.com/office/drawing/2014/main" val="10000"/>
                  </a:ext>
                </a:extLst>
              </a:tr>
              <a:tr h="242934">
                <a:tc>
                  <a:txBody>
                    <a:bodyPr/>
                    <a:lstStyle/>
                    <a:p>
                      <a:pPr algn="ctr"/>
                      <a:r>
                        <a:rPr lang="en-US" sz="1100" dirty="0">
                          <a:solidFill>
                            <a:srgbClr val="000000"/>
                          </a:solidFill>
                        </a:rPr>
                        <a:t>2024</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dirty="0">
                          <a:solidFill>
                            <a:srgbClr val="000000"/>
                          </a:solidFill>
                          <a:effectLst/>
                        </a:rPr>
                        <a:t>5%</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dirty="0">
                          <a:solidFill>
                            <a:srgbClr val="000000"/>
                          </a:solidFill>
                          <a:effectLst/>
                        </a:rPr>
                        <a:t>9%</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5%</a:t>
                      </a:r>
                      <a:endParaRPr lang="en-US" sz="1100" b="1"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2"/>
                  </a:ext>
                </a:extLst>
              </a:tr>
              <a:tr h="242934">
                <a:tc>
                  <a:txBody>
                    <a:bodyPr/>
                    <a:lstStyle/>
                    <a:p>
                      <a:pPr algn="ctr"/>
                      <a:r>
                        <a:rPr lang="en-US" sz="1100" dirty="0">
                          <a:solidFill>
                            <a:srgbClr val="000000"/>
                          </a:solidFill>
                        </a:rPr>
                        <a:t>2025</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dirty="0">
                          <a:solidFill>
                            <a:srgbClr val="000000"/>
                          </a:solidFill>
                          <a:effectLst/>
                        </a:rPr>
                        <a:t>7%</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dirty="0">
                          <a:solidFill>
                            <a:srgbClr val="000000"/>
                          </a:solidFill>
                          <a:effectLst/>
                        </a:rPr>
                        <a:t>11%</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7%</a:t>
                      </a:r>
                      <a:endParaRPr lang="en-US" sz="1100" b="1"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3"/>
                  </a:ext>
                </a:extLst>
              </a:tr>
              <a:tr h="242934">
                <a:tc>
                  <a:txBody>
                    <a:bodyPr/>
                    <a:lstStyle/>
                    <a:p>
                      <a:pPr algn="ctr"/>
                      <a:r>
                        <a:rPr lang="en-US" sz="1100" dirty="0">
                          <a:solidFill>
                            <a:srgbClr val="000000"/>
                          </a:solidFill>
                        </a:rPr>
                        <a:t>2026</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a:solidFill>
                            <a:srgbClr val="000000"/>
                          </a:solidFill>
                          <a:effectLst/>
                        </a:rPr>
                        <a:t>10%</a:t>
                      </a:r>
                      <a:endParaRPr lang="en-US" sz="1100" b="0" i="0" u="none" strike="noStrike">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a:solidFill>
                            <a:srgbClr val="000000"/>
                          </a:solidFill>
                          <a:effectLst/>
                        </a:rPr>
                        <a:t>13%</a:t>
                      </a:r>
                      <a:endParaRPr lang="en-US" sz="1100" b="0" i="0" u="none" strike="noStrike">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10%</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4"/>
                  </a:ext>
                </a:extLst>
              </a:tr>
              <a:tr h="242934">
                <a:tc>
                  <a:txBody>
                    <a:bodyPr/>
                    <a:lstStyle/>
                    <a:p>
                      <a:pPr algn="ctr"/>
                      <a:r>
                        <a:rPr lang="en-US" sz="1100" dirty="0">
                          <a:solidFill>
                            <a:srgbClr val="000000"/>
                          </a:solidFill>
                        </a:rPr>
                        <a:t>2027</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dirty="0">
                          <a:solidFill>
                            <a:srgbClr val="000000"/>
                          </a:solidFill>
                          <a:effectLst/>
                        </a:rPr>
                        <a:t>15%</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dirty="0">
                          <a:solidFill>
                            <a:srgbClr val="000000"/>
                          </a:solidFill>
                          <a:effectLst/>
                        </a:rPr>
                        <a:t>20%</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15%</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5"/>
                  </a:ext>
                </a:extLst>
              </a:tr>
              <a:tr h="242934">
                <a:tc>
                  <a:txBody>
                    <a:bodyPr/>
                    <a:lstStyle/>
                    <a:p>
                      <a:pPr algn="ctr"/>
                      <a:r>
                        <a:rPr lang="en-US" sz="1100">
                          <a:solidFill>
                            <a:srgbClr val="000000"/>
                          </a:solidFill>
                        </a:rPr>
                        <a:t>2028</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a:solidFill>
                            <a:srgbClr val="000000"/>
                          </a:solidFill>
                          <a:effectLst/>
                        </a:rPr>
                        <a:t>20%</a:t>
                      </a:r>
                      <a:endParaRPr lang="en-US" sz="1100" b="0" i="0" u="none" strike="noStrike">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dirty="0">
                          <a:solidFill>
                            <a:srgbClr val="000000"/>
                          </a:solidFill>
                          <a:effectLst/>
                        </a:rPr>
                        <a:t>30%</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20%</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6"/>
                  </a:ext>
                </a:extLst>
              </a:tr>
              <a:tr h="242934">
                <a:tc>
                  <a:txBody>
                    <a:bodyPr/>
                    <a:lstStyle/>
                    <a:p>
                      <a:pPr algn="ctr"/>
                      <a:r>
                        <a:rPr lang="en-US" sz="1100">
                          <a:solidFill>
                            <a:srgbClr val="000000"/>
                          </a:solidFill>
                        </a:rPr>
                        <a:t>2029</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u="none" strike="noStrike" dirty="0">
                          <a:solidFill>
                            <a:srgbClr val="000000"/>
                          </a:solidFill>
                          <a:effectLst/>
                        </a:rPr>
                        <a:t>25%</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u="none" strike="noStrike">
                          <a:solidFill>
                            <a:srgbClr val="000000"/>
                          </a:solidFill>
                          <a:effectLst/>
                        </a:rPr>
                        <a:t>40%</a:t>
                      </a:r>
                      <a:endParaRPr lang="en-US" sz="1100" b="0" i="0" u="none" strike="noStrike">
                        <a:solidFill>
                          <a:srgbClr val="000000"/>
                        </a:solidFill>
                        <a:effectLst/>
                        <a:latin typeface="+mj-lt"/>
                        <a:cs typeface="Arial" panose="020B0604020202020204" pitchFamily="34" charset="0"/>
                      </a:endParaRPr>
                    </a:p>
                  </a:txBody>
                  <a:tcPr marL="5784" marR="5784" marT="5784" marB="0" anchor="ctr"/>
                </a:tc>
                <a:tc>
                  <a:txBody>
                    <a:bodyPr/>
                    <a:lstStyle/>
                    <a:p>
                      <a:pPr algn="ctr" fontAlgn="b"/>
                      <a:r>
                        <a:rPr lang="en-US" sz="1100" u="none" strike="noStrike" dirty="0">
                          <a:solidFill>
                            <a:srgbClr val="000000"/>
                          </a:solidFill>
                          <a:effectLst/>
                        </a:rPr>
                        <a:t>25%</a:t>
                      </a:r>
                      <a:endParaRPr lang="en-US" sz="1100" b="0" i="0" u="none" strike="noStrike" dirty="0">
                        <a:solidFill>
                          <a:srgbClr val="000000"/>
                        </a:solidFill>
                        <a:effectLst/>
                        <a:latin typeface="+mj-lt"/>
                        <a:cs typeface="Arial" panose="020B0604020202020204" pitchFamily="34" charset="0"/>
                      </a:endParaRPr>
                    </a:p>
                  </a:txBody>
                  <a:tcPr marL="5784" marR="5784" marT="5784" marB="0" anchor="ctr"/>
                </a:tc>
                <a:extLst>
                  <a:ext uri="{0D108BD9-81ED-4DB2-BD59-A6C34878D82A}">
                    <a16:rowId xmlns:a16="http://schemas.microsoft.com/office/drawing/2014/main" val="10007"/>
                  </a:ext>
                </a:extLst>
              </a:tr>
              <a:tr h="242934">
                <a:tc>
                  <a:txBody>
                    <a:bodyPr/>
                    <a:lstStyle/>
                    <a:p>
                      <a:pPr algn="ctr"/>
                      <a:r>
                        <a:rPr lang="en-US" sz="1100">
                          <a:solidFill>
                            <a:srgbClr val="000000"/>
                          </a:solidFill>
                        </a:rPr>
                        <a:t>2030</a:t>
                      </a:r>
                      <a:endParaRPr lang="en-US" sz="1100" baseline="30000">
                        <a:solidFill>
                          <a:srgbClr val="000000"/>
                        </a:solidFill>
                      </a:endParaRP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b="0" i="0" u="none" strike="noStrike">
                          <a:solidFill>
                            <a:srgbClr val="000000"/>
                          </a:solidFill>
                          <a:effectLst/>
                          <a:latin typeface="+mj-lt"/>
                          <a:cs typeface="Arial" panose="020B0604020202020204" pitchFamily="34" charset="0"/>
                        </a:rPr>
                        <a:t>30%</a:t>
                      </a: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b="0" i="0" u="none" strike="noStrike">
                          <a:solidFill>
                            <a:srgbClr val="000000"/>
                          </a:solidFill>
                          <a:effectLst/>
                          <a:latin typeface="+mj-lt"/>
                          <a:cs typeface="Arial" panose="020B0604020202020204" pitchFamily="34" charset="0"/>
                        </a:rPr>
                        <a:t>50%</a:t>
                      </a:r>
                    </a:p>
                  </a:txBody>
                  <a:tcPr marL="5784" marR="5784" marT="5784" marB="0" anchor="ctr"/>
                </a:tc>
                <a:tc>
                  <a:txBody>
                    <a:bodyPr/>
                    <a:lstStyle/>
                    <a:p>
                      <a:pPr algn="ctr" fontAlgn="b"/>
                      <a:r>
                        <a:rPr lang="en-US" sz="1100" b="0" i="0" u="none" strike="noStrike" dirty="0">
                          <a:solidFill>
                            <a:srgbClr val="000000"/>
                          </a:solidFill>
                          <a:effectLst/>
                          <a:latin typeface="+mj-lt"/>
                          <a:cs typeface="Arial" panose="020B0604020202020204" pitchFamily="34" charset="0"/>
                        </a:rPr>
                        <a:t>30%</a:t>
                      </a:r>
                    </a:p>
                  </a:txBody>
                  <a:tcPr marL="5784" marR="5784" marT="5784" marB="0" anchor="ctr"/>
                </a:tc>
                <a:extLst>
                  <a:ext uri="{0D108BD9-81ED-4DB2-BD59-A6C34878D82A}">
                    <a16:rowId xmlns:a16="http://schemas.microsoft.com/office/drawing/2014/main" val="10008"/>
                  </a:ext>
                </a:extLst>
              </a:tr>
              <a:tr h="242934">
                <a:tc>
                  <a:txBody>
                    <a:bodyPr/>
                    <a:lstStyle/>
                    <a:p>
                      <a:pPr algn="ctr"/>
                      <a:r>
                        <a:rPr lang="en-US" sz="1100" kern="1200">
                          <a:solidFill>
                            <a:srgbClr val="000000"/>
                          </a:solidFill>
                          <a:latin typeface="+mn-lt"/>
                          <a:ea typeface="+mn-ea"/>
                          <a:cs typeface="+mn-cs"/>
                        </a:rPr>
                        <a:t>2031</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b="0" kern="1200">
                          <a:solidFill>
                            <a:srgbClr val="000000"/>
                          </a:solidFill>
                          <a:latin typeface="+mn-lt"/>
                          <a:ea typeface="+mn-ea"/>
                          <a:cs typeface="+mn-cs"/>
                        </a:rPr>
                        <a:t>35%</a:t>
                      </a: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b="0" kern="1200">
                          <a:solidFill>
                            <a:srgbClr val="000000"/>
                          </a:solidFill>
                          <a:latin typeface="+mn-lt"/>
                          <a:ea typeface="+mn-ea"/>
                          <a:cs typeface="+mn-cs"/>
                        </a:rPr>
                        <a:t>55%</a:t>
                      </a:r>
                    </a:p>
                  </a:txBody>
                  <a:tcPr marL="5784" marR="5784" marT="5784" marB="0" anchor="ctr"/>
                </a:tc>
                <a:tc>
                  <a:txBody>
                    <a:bodyPr/>
                    <a:lstStyle/>
                    <a:p>
                      <a:pPr algn="ctr" fontAlgn="b"/>
                      <a:r>
                        <a:rPr lang="en-US" sz="1100" b="0" kern="1200" dirty="0">
                          <a:solidFill>
                            <a:srgbClr val="000000"/>
                          </a:solidFill>
                          <a:latin typeface="+mn-lt"/>
                          <a:ea typeface="+mn-ea"/>
                          <a:cs typeface="+mn-cs"/>
                        </a:rPr>
                        <a:t>35%</a:t>
                      </a:r>
                    </a:p>
                  </a:txBody>
                  <a:tcPr marL="5784" marR="5784" marT="5784" marB="0" anchor="ctr"/>
                </a:tc>
                <a:extLst>
                  <a:ext uri="{0D108BD9-81ED-4DB2-BD59-A6C34878D82A}">
                    <a16:rowId xmlns:a16="http://schemas.microsoft.com/office/drawing/2014/main" val="309033980"/>
                  </a:ext>
                </a:extLst>
              </a:tr>
              <a:tr h="242934">
                <a:tc>
                  <a:txBody>
                    <a:bodyPr/>
                    <a:lstStyle/>
                    <a:p>
                      <a:pPr algn="ctr"/>
                      <a:r>
                        <a:rPr lang="en-US" sz="1100" kern="1200">
                          <a:solidFill>
                            <a:srgbClr val="000000"/>
                          </a:solidFill>
                          <a:latin typeface="+mn-lt"/>
                          <a:ea typeface="+mn-ea"/>
                          <a:cs typeface="+mn-cs"/>
                        </a:rPr>
                        <a:t>2032</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b="0" kern="1200">
                          <a:solidFill>
                            <a:srgbClr val="000000"/>
                          </a:solidFill>
                          <a:latin typeface="+mn-lt"/>
                          <a:ea typeface="+mn-ea"/>
                          <a:cs typeface="+mn-cs"/>
                        </a:rPr>
                        <a:t>40%</a:t>
                      </a: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b="0" kern="1200" dirty="0">
                          <a:solidFill>
                            <a:srgbClr val="000000"/>
                          </a:solidFill>
                          <a:latin typeface="+mn-lt"/>
                          <a:ea typeface="+mn-ea"/>
                          <a:cs typeface="+mn-cs"/>
                        </a:rPr>
                        <a:t>60%</a:t>
                      </a:r>
                    </a:p>
                  </a:txBody>
                  <a:tcPr marL="5784" marR="5784" marT="5784" marB="0" anchor="ctr"/>
                </a:tc>
                <a:tc>
                  <a:txBody>
                    <a:bodyPr/>
                    <a:lstStyle/>
                    <a:p>
                      <a:pPr algn="ctr" fontAlgn="b"/>
                      <a:r>
                        <a:rPr lang="en-US" sz="1100" b="0" kern="1200" dirty="0">
                          <a:solidFill>
                            <a:srgbClr val="000000"/>
                          </a:solidFill>
                          <a:latin typeface="+mn-lt"/>
                          <a:ea typeface="+mn-ea"/>
                          <a:cs typeface="+mn-cs"/>
                        </a:rPr>
                        <a:t>40%</a:t>
                      </a:r>
                    </a:p>
                  </a:txBody>
                  <a:tcPr marL="5784" marR="5784" marT="5784" marB="0" anchor="ctr"/>
                </a:tc>
                <a:extLst>
                  <a:ext uri="{0D108BD9-81ED-4DB2-BD59-A6C34878D82A}">
                    <a16:rowId xmlns:a16="http://schemas.microsoft.com/office/drawing/2014/main" val="2763439227"/>
                  </a:ext>
                </a:extLst>
              </a:tr>
              <a:tr h="242934">
                <a:tc>
                  <a:txBody>
                    <a:bodyPr/>
                    <a:lstStyle/>
                    <a:p>
                      <a:pPr algn="ctr"/>
                      <a:r>
                        <a:rPr lang="en-US" sz="1100" kern="1200">
                          <a:solidFill>
                            <a:srgbClr val="000000"/>
                          </a:solidFill>
                          <a:latin typeface="+mn-lt"/>
                          <a:ea typeface="+mn-ea"/>
                          <a:cs typeface="+mn-cs"/>
                        </a:rPr>
                        <a:t>2033</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b="0" kern="1200">
                          <a:solidFill>
                            <a:srgbClr val="000000"/>
                          </a:solidFill>
                          <a:latin typeface="+mn-lt"/>
                          <a:ea typeface="+mn-ea"/>
                          <a:cs typeface="+mn-cs"/>
                        </a:rPr>
                        <a:t>45%</a:t>
                      </a: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b="0" kern="1200">
                          <a:solidFill>
                            <a:srgbClr val="000000"/>
                          </a:solidFill>
                          <a:latin typeface="+mn-lt"/>
                          <a:ea typeface="+mn-ea"/>
                          <a:cs typeface="+mn-cs"/>
                        </a:rPr>
                        <a:t>65%</a:t>
                      </a:r>
                    </a:p>
                  </a:txBody>
                  <a:tcPr marL="5784" marR="5784" marT="5784" marB="0" anchor="ctr"/>
                </a:tc>
                <a:tc>
                  <a:txBody>
                    <a:bodyPr/>
                    <a:lstStyle/>
                    <a:p>
                      <a:pPr algn="ctr" fontAlgn="b"/>
                      <a:r>
                        <a:rPr lang="en-US" sz="1100" b="0" kern="1200" dirty="0">
                          <a:solidFill>
                            <a:srgbClr val="000000"/>
                          </a:solidFill>
                          <a:latin typeface="+mn-lt"/>
                          <a:ea typeface="+mn-ea"/>
                          <a:cs typeface="+mn-cs"/>
                        </a:rPr>
                        <a:t>40%</a:t>
                      </a:r>
                    </a:p>
                  </a:txBody>
                  <a:tcPr marL="5784" marR="5784" marT="5784" marB="0" anchor="ctr"/>
                </a:tc>
                <a:extLst>
                  <a:ext uri="{0D108BD9-81ED-4DB2-BD59-A6C34878D82A}">
                    <a16:rowId xmlns:a16="http://schemas.microsoft.com/office/drawing/2014/main" val="1788921236"/>
                  </a:ext>
                </a:extLst>
              </a:tr>
              <a:tr h="242934">
                <a:tc>
                  <a:txBody>
                    <a:bodyPr/>
                    <a:lstStyle/>
                    <a:p>
                      <a:pPr algn="ctr"/>
                      <a:r>
                        <a:rPr lang="en-US" sz="1100" kern="1200">
                          <a:solidFill>
                            <a:srgbClr val="000000"/>
                          </a:solidFill>
                          <a:latin typeface="+mn-lt"/>
                          <a:ea typeface="+mn-ea"/>
                          <a:cs typeface="+mn-cs"/>
                        </a:rPr>
                        <a:t>2034</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en-US" sz="1100" b="0" kern="1200">
                          <a:solidFill>
                            <a:srgbClr val="000000"/>
                          </a:solidFill>
                          <a:latin typeface="+mn-lt"/>
                          <a:ea typeface="+mn-ea"/>
                          <a:cs typeface="+mn-cs"/>
                        </a:rPr>
                        <a:t>50%</a:t>
                      </a:r>
                    </a:p>
                  </a:txBody>
                  <a:tcPr marL="5784" marR="5784" marT="5784" marB="0" anchor="ctr">
                    <a:lnL w="12700" cap="flat" cmpd="sng" algn="ctr">
                      <a:solidFill>
                        <a:schemeClr val="bg2"/>
                      </a:solidFill>
                      <a:prstDash val="solid"/>
                      <a:round/>
                      <a:headEnd type="none" w="med" len="med"/>
                      <a:tailEnd type="none" w="med" len="med"/>
                    </a:lnL>
                  </a:tcPr>
                </a:tc>
                <a:tc>
                  <a:txBody>
                    <a:bodyPr/>
                    <a:lstStyle/>
                    <a:p>
                      <a:pPr algn="ctr" fontAlgn="b"/>
                      <a:r>
                        <a:rPr lang="en-US" sz="1100" b="0" kern="1200">
                          <a:solidFill>
                            <a:srgbClr val="000000"/>
                          </a:solidFill>
                          <a:latin typeface="+mn-lt"/>
                          <a:ea typeface="+mn-ea"/>
                          <a:cs typeface="+mn-cs"/>
                        </a:rPr>
                        <a:t>70%</a:t>
                      </a:r>
                    </a:p>
                  </a:txBody>
                  <a:tcPr marL="5784" marR="5784" marT="5784" marB="0" anchor="ctr"/>
                </a:tc>
                <a:tc>
                  <a:txBody>
                    <a:bodyPr/>
                    <a:lstStyle/>
                    <a:p>
                      <a:pPr algn="ctr" fontAlgn="b"/>
                      <a:r>
                        <a:rPr lang="en-US" sz="1100" b="0" kern="1200" dirty="0">
                          <a:solidFill>
                            <a:srgbClr val="000000"/>
                          </a:solidFill>
                          <a:latin typeface="+mn-lt"/>
                          <a:ea typeface="+mn-ea"/>
                          <a:cs typeface="+mn-cs"/>
                        </a:rPr>
                        <a:t>40%</a:t>
                      </a:r>
                    </a:p>
                  </a:txBody>
                  <a:tcPr marL="5784" marR="5784" marT="5784" marB="0" anchor="ctr"/>
                </a:tc>
                <a:extLst>
                  <a:ext uri="{0D108BD9-81ED-4DB2-BD59-A6C34878D82A}">
                    <a16:rowId xmlns:a16="http://schemas.microsoft.com/office/drawing/2014/main" val="1804608958"/>
                  </a:ext>
                </a:extLst>
              </a:tr>
              <a:tr h="242934">
                <a:tc>
                  <a:txBody>
                    <a:bodyPr/>
                    <a:lstStyle/>
                    <a:p>
                      <a:pPr algn="ctr"/>
                      <a:r>
                        <a:rPr lang="en-US" sz="1100" kern="1200">
                          <a:solidFill>
                            <a:srgbClr val="000000"/>
                          </a:solidFill>
                          <a:latin typeface="+mn-lt"/>
                          <a:ea typeface="+mn-ea"/>
                          <a:cs typeface="+mn-cs"/>
                        </a:rPr>
                        <a:t>2035+</a:t>
                      </a:r>
                    </a:p>
                  </a:txBody>
                  <a:tcPr marL="55524" marR="55524" marT="27762" marB="27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marL="0" algn="ctr" defTabSz="457200" rtl="0" eaLnBrk="1" fontAlgn="b" latinLnBrk="0" hangingPunct="1"/>
                      <a:r>
                        <a:rPr lang="en-US" sz="1100" b="0" kern="1200">
                          <a:solidFill>
                            <a:srgbClr val="000000"/>
                          </a:solidFill>
                          <a:latin typeface="+mn-lt"/>
                          <a:ea typeface="+mn-ea"/>
                          <a:cs typeface="+mn-cs"/>
                        </a:rPr>
                        <a:t>55%</a:t>
                      </a:r>
                    </a:p>
                  </a:txBody>
                  <a:tcPr marL="5784" marR="5784" marT="0" marB="0" anchor="ctr">
                    <a:lnL w="12700" cap="flat" cmpd="sng" algn="ctr">
                      <a:solidFill>
                        <a:schemeClr val="bg2"/>
                      </a:solidFill>
                      <a:prstDash val="solid"/>
                      <a:round/>
                      <a:headEnd type="none" w="med" len="med"/>
                      <a:tailEnd type="none" w="med" len="med"/>
                    </a:lnL>
                  </a:tcPr>
                </a:tc>
                <a:tc>
                  <a:txBody>
                    <a:bodyPr/>
                    <a:lstStyle/>
                    <a:p>
                      <a:pPr marL="0" algn="ctr" defTabSz="457200" rtl="0" eaLnBrk="1" fontAlgn="b" latinLnBrk="0" hangingPunct="1"/>
                      <a:r>
                        <a:rPr lang="en-US" sz="1100" b="0" kern="1200">
                          <a:solidFill>
                            <a:srgbClr val="000000"/>
                          </a:solidFill>
                          <a:latin typeface="+mn-lt"/>
                          <a:ea typeface="+mn-ea"/>
                          <a:cs typeface="+mn-cs"/>
                        </a:rPr>
                        <a:t>75%</a:t>
                      </a:r>
                    </a:p>
                  </a:txBody>
                  <a:tcPr marL="5784" marR="5784" marT="0" marB="0" anchor="ctr"/>
                </a:tc>
                <a:tc>
                  <a:txBody>
                    <a:bodyPr/>
                    <a:lstStyle/>
                    <a:p>
                      <a:pPr marL="0" algn="ctr" defTabSz="457200" rtl="0" eaLnBrk="1" fontAlgn="b" latinLnBrk="0" hangingPunct="1"/>
                      <a:r>
                        <a:rPr lang="en-US" sz="1100" b="0" kern="1200" dirty="0">
                          <a:solidFill>
                            <a:srgbClr val="000000"/>
                          </a:solidFill>
                          <a:latin typeface="+mn-lt"/>
                          <a:ea typeface="+mn-ea"/>
                          <a:cs typeface="+mn-cs"/>
                        </a:rPr>
                        <a:t>40%</a:t>
                      </a:r>
                    </a:p>
                  </a:txBody>
                  <a:tcPr marL="5784" marR="5784" marT="0" marB="0" anchor="ctr"/>
                </a:tc>
                <a:extLst>
                  <a:ext uri="{0D108BD9-81ED-4DB2-BD59-A6C34878D82A}">
                    <a16:rowId xmlns:a16="http://schemas.microsoft.com/office/drawing/2014/main" val="3279854186"/>
                  </a:ext>
                </a:extLst>
              </a:tr>
            </a:tbl>
          </a:graphicData>
        </a:graphic>
      </p:graphicFrame>
    </p:spTree>
    <p:extLst>
      <p:ext uri="{BB962C8B-B14F-4D97-AF65-F5344CB8AC3E}">
        <p14:creationId xmlns:p14="http://schemas.microsoft.com/office/powerpoint/2010/main" val="126689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E15FFF-0834-45C7-B65E-B648A06968B4}"/>
              </a:ext>
            </a:extLst>
          </p:cNvPr>
          <p:cNvSpPr txBox="1"/>
          <p:nvPr/>
        </p:nvSpPr>
        <p:spPr>
          <a:xfrm>
            <a:off x="457200" y="1344168"/>
            <a:ext cx="7026403" cy="3258328"/>
          </a:xfrm>
          <a:prstGeom prst="rect">
            <a:avLst/>
          </a:prstGeom>
          <a:noFill/>
        </p:spPr>
        <p:txBody>
          <a:bodyPr wrap="square" lIns="68580" tIns="34290" rIns="68580" bIns="34290" rtlCol="0" anchor="t">
            <a:spAutoFit/>
          </a:bodyPr>
          <a:lstStyle/>
          <a:p>
            <a:pPr marL="285750" indent="-285750">
              <a:buFont typeface="Arial" panose="020B0604020202020204" pitchFamily="34" charset="0"/>
              <a:buChar char="•"/>
            </a:pPr>
            <a:r>
              <a:rPr lang="en-US" sz="1500" b="1" dirty="0">
                <a:latin typeface="Avenir LT Std 55 Roman"/>
              </a:rPr>
              <a:t>State and Local Government Fleets</a:t>
            </a:r>
          </a:p>
          <a:p>
            <a:pPr marL="557213" lvl="2" indent="-214313">
              <a:lnSpc>
                <a:spcPct val="90000"/>
              </a:lnSpc>
              <a:spcBef>
                <a:spcPts val="150"/>
              </a:spcBef>
              <a:spcAft>
                <a:spcPts val="300"/>
              </a:spcAft>
              <a:buFont typeface="Arial" panose="020B0604020202020204" pitchFamily="34" charset="0"/>
              <a:buChar char="•"/>
            </a:pPr>
            <a:r>
              <a:rPr lang="en-US" sz="1050" dirty="0">
                <a:latin typeface="Avenir LT Std 55 Roman"/>
              </a:rPr>
              <a:t>50% of purchases from 2024-2026 and 100% of purchases starting 2027</a:t>
            </a:r>
          </a:p>
          <a:p>
            <a:pPr marL="285750" indent="-285750">
              <a:buFont typeface="Arial" panose="020B0604020202020204" pitchFamily="34" charset="0"/>
              <a:buChar char="•"/>
            </a:pPr>
            <a:r>
              <a:rPr lang="en-US" sz="1500" b="1" dirty="0">
                <a:latin typeface="Avenir LT Std 55 Roman"/>
              </a:rPr>
              <a:t>Drayage Trucks</a:t>
            </a:r>
          </a:p>
          <a:p>
            <a:pPr marL="557213" lvl="2" indent="-214313">
              <a:lnSpc>
                <a:spcPct val="90000"/>
              </a:lnSpc>
              <a:spcBef>
                <a:spcPts val="150"/>
              </a:spcBef>
              <a:spcAft>
                <a:spcPts val="300"/>
              </a:spcAft>
              <a:buFont typeface="Arial" panose="020B0604020202020204" pitchFamily="34" charset="0"/>
              <a:buChar char="•"/>
            </a:pPr>
            <a:r>
              <a:rPr lang="en-US" sz="1050" dirty="0">
                <a:latin typeface="Avenir LT Std 55 Roman"/>
              </a:rPr>
              <a:t>All Class 7 &amp; 8 drayage trucks operating at intermodal seaports or railyards to be full ZE by 2035</a:t>
            </a:r>
          </a:p>
          <a:p>
            <a:pPr marL="285750" indent="-285750">
              <a:buFont typeface="Arial" panose="020B0604020202020204" pitchFamily="34" charset="0"/>
              <a:buChar char="•"/>
            </a:pPr>
            <a:r>
              <a:rPr lang="en-US" sz="1500" b="1" dirty="0">
                <a:latin typeface="Avenir LT Std 55 Roman"/>
              </a:rPr>
              <a:t>High Priority &amp; Federal Fleets</a:t>
            </a:r>
          </a:p>
          <a:p>
            <a:pPr marL="557213" lvl="1" indent="-214313">
              <a:buFont typeface="Arial" panose="020B0604020202020204" pitchFamily="34" charset="0"/>
              <a:buChar char="•"/>
            </a:pPr>
            <a:r>
              <a:rPr lang="en-US" sz="1050" dirty="0">
                <a:latin typeface="Avenir LT Std 55 Roman"/>
              </a:rPr>
              <a:t>Purchase ZE trucks starting 2024 or meet ZEV milestones as a percent of the total fleet</a:t>
            </a:r>
          </a:p>
          <a:p>
            <a:pPr marL="600075" lvl="1" indent="-257175">
              <a:buFont typeface="Wingdings" panose="05000000000000000000" pitchFamily="2" charset="2"/>
              <a:buChar char="Ø"/>
            </a:pPr>
            <a:endParaRPr lang="en-US" sz="1350" b="1" dirty="0">
              <a:latin typeface="Avenir LT Std 55 Roman" panose="020B0503020203020204" pitchFamily="34" charset="0"/>
            </a:endParaRPr>
          </a:p>
          <a:p>
            <a:pPr marL="257175" indent="-257175">
              <a:buFont typeface="Wingdings" panose="05000000000000000000" pitchFamily="2" charset="2"/>
              <a:buChar char="Ø"/>
            </a:pPr>
            <a:endParaRPr lang="en-US" sz="1350" b="1" dirty="0">
              <a:latin typeface="Avenir LT Std 55 Roman" panose="020B0503020203020204" pitchFamily="34" charset="0"/>
            </a:endParaRPr>
          </a:p>
          <a:p>
            <a:pPr marL="257175" indent="-257175">
              <a:buFont typeface="Wingdings" panose="05000000000000000000" pitchFamily="2" charset="2"/>
              <a:buChar char="Ø"/>
            </a:pPr>
            <a:endParaRPr lang="en-US" sz="1350" b="1" dirty="0">
              <a:latin typeface="Avenir LT Std 55 Roman" panose="020B0503020203020204" pitchFamily="34" charset="0"/>
            </a:endParaRPr>
          </a:p>
          <a:p>
            <a:endParaRPr lang="en-US" sz="1350" b="1" dirty="0">
              <a:latin typeface="Avenir LT Std 55 Roman" panose="020B0503020203020204" pitchFamily="34" charset="0"/>
            </a:endParaRPr>
          </a:p>
          <a:p>
            <a:endParaRPr lang="en-US" sz="1350" b="1" dirty="0">
              <a:latin typeface="Avenir LT Std 55 Roman" panose="020B0503020203020204" pitchFamily="34" charset="0"/>
            </a:endParaRPr>
          </a:p>
          <a:p>
            <a:pPr marL="257175" indent="-257175">
              <a:buFont typeface="Wingdings" panose="05000000000000000000" pitchFamily="2" charset="2"/>
              <a:buChar char="Ø"/>
            </a:pPr>
            <a:endParaRPr lang="en-US" sz="1350" b="1" dirty="0">
              <a:latin typeface="Avenir LT Std 55 Roman" panose="020B0503020203020204" pitchFamily="34" charset="0"/>
            </a:endParaRPr>
          </a:p>
          <a:p>
            <a:pPr marL="285750" indent="-285750">
              <a:buFont typeface="Arial" panose="020B0604020202020204" pitchFamily="34" charset="0"/>
              <a:buChar char="•"/>
            </a:pPr>
            <a:r>
              <a:rPr lang="en-US" sz="1500" b="1" dirty="0">
                <a:latin typeface="Avenir LT Std 55 Roman"/>
              </a:rPr>
              <a:t>Manufactures must sell 100% ZE trucks beginning 2040</a:t>
            </a:r>
          </a:p>
          <a:p>
            <a:pPr marL="285750" indent="-285750">
              <a:buFont typeface="Arial" panose="020B0604020202020204" pitchFamily="34" charset="0"/>
              <a:buChar char="•"/>
            </a:pPr>
            <a:r>
              <a:rPr lang="en-US" sz="1500" b="1" dirty="0">
                <a:latin typeface="Avenir LT Std 55 Roman"/>
              </a:rPr>
              <a:t>Board consideration October 2022</a:t>
            </a:r>
          </a:p>
          <a:p>
            <a:pPr marL="257175" indent="-257175">
              <a:buFont typeface="Wingdings" panose="05000000000000000000" pitchFamily="2" charset="2"/>
              <a:buChar char="Ø"/>
            </a:pPr>
            <a:endParaRPr lang="en-US" sz="1350" b="1" dirty="0">
              <a:latin typeface="Avenir LT Std 55 Roman" panose="020B0503020203020204" pitchFamily="34" charset="0"/>
            </a:endParaRPr>
          </a:p>
        </p:txBody>
      </p:sp>
      <p:sp>
        <p:nvSpPr>
          <p:cNvPr id="2" name="Title 1">
            <a:extLst>
              <a:ext uri="{FF2B5EF4-FFF2-40B4-BE49-F238E27FC236}">
                <a16:creationId xmlns:a16="http://schemas.microsoft.com/office/drawing/2014/main" id="{75344772-C670-47DD-B6C2-75FC9E6B8110}"/>
              </a:ext>
            </a:extLst>
          </p:cNvPr>
          <p:cNvSpPr>
            <a:spLocks noGrp="1"/>
          </p:cNvSpPr>
          <p:nvPr>
            <p:ph type="title"/>
          </p:nvPr>
        </p:nvSpPr>
        <p:spPr>
          <a:xfrm>
            <a:off x="584735" y="420147"/>
            <a:ext cx="8092440" cy="725504"/>
          </a:xfrm>
        </p:spPr>
        <p:txBody>
          <a:bodyPr>
            <a:noAutofit/>
          </a:bodyPr>
          <a:lstStyle/>
          <a:p>
            <a:r>
              <a:rPr lang="en-US" sz="3400" dirty="0"/>
              <a:t>Proposed Advanced Clean Fleets Regulation</a:t>
            </a:r>
          </a:p>
        </p:txBody>
      </p:sp>
      <p:sp>
        <p:nvSpPr>
          <p:cNvPr id="3" name="Footer Placeholder 2">
            <a:extLst>
              <a:ext uri="{FF2B5EF4-FFF2-40B4-BE49-F238E27FC236}">
                <a16:creationId xmlns:a16="http://schemas.microsoft.com/office/drawing/2014/main" id="{98CC882A-2D2E-4CDB-B984-3D8986149B0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California Air Resources Board</a:t>
            </a:r>
            <a:endParaRPr lang="en-US" dirty="0"/>
          </a:p>
        </p:txBody>
      </p:sp>
      <p:sp>
        <p:nvSpPr>
          <p:cNvPr id="4" name="Slide Number Placeholder 3">
            <a:extLst>
              <a:ext uri="{FF2B5EF4-FFF2-40B4-BE49-F238E27FC236}">
                <a16:creationId xmlns:a16="http://schemas.microsoft.com/office/drawing/2014/main" id="{8B924B37-EF07-402D-9F52-C17597442691}"/>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E15E5E-4428-1A4C-8307-462AEB6DD75F}" type="slidenum">
              <a:rPr lang="en-US" smtClean="0"/>
              <a:pPr/>
              <a:t>12</a:t>
            </a:fld>
            <a:endParaRPr lang="en-US" dirty="0"/>
          </a:p>
        </p:txBody>
      </p:sp>
      <p:graphicFrame>
        <p:nvGraphicFramePr>
          <p:cNvPr id="8" name="Content Placeholder 5">
            <a:extLst>
              <a:ext uri="{FF2B5EF4-FFF2-40B4-BE49-F238E27FC236}">
                <a16:creationId xmlns:a16="http://schemas.microsoft.com/office/drawing/2014/main" id="{B74A66E0-236A-409A-B3CA-3F81CEBA8DAC}"/>
              </a:ext>
            </a:extLst>
          </p:cNvPr>
          <p:cNvGraphicFramePr>
            <a:graphicFrameLocks/>
          </p:cNvGraphicFramePr>
          <p:nvPr>
            <p:extLst>
              <p:ext uri="{D42A27DB-BD31-4B8C-83A1-F6EECF244321}">
                <p14:modId xmlns:p14="http://schemas.microsoft.com/office/powerpoint/2010/main" val="800739669"/>
              </p:ext>
            </p:extLst>
          </p:nvPr>
        </p:nvGraphicFramePr>
        <p:xfrm>
          <a:off x="1093174" y="2671334"/>
          <a:ext cx="5826638" cy="1173569"/>
        </p:xfrm>
        <a:graphic>
          <a:graphicData uri="http://schemas.openxmlformats.org/drawingml/2006/table">
            <a:tbl>
              <a:tblPr/>
              <a:tblGrid>
                <a:gridCol w="3014808">
                  <a:extLst>
                    <a:ext uri="{9D8B030D-6E8A-4147-A177-3AD203B41FA5}">
                      <a16:colId xmlns:a16="http://schemas.microsoft.com/office/drawing/2014/main" val="3780596376"/>
                    </a:ext>
                  </a:extLst>
                </a:gridCol>
                <a:gridCol w="562366">
                  <a:extLst>
                    <a:ext uri="{9D8B030D-6E8A-4147-A177-3AD203B41FA5}">
                      <a16:colId xmlns:a16="http://schemas.microsoft.com/office/drawing/2014/main" val="4211414716"/>
                    </a:ext>
                  </a:extLst>
                </a:gridCol>
                <a:gridCol w="562366">
                  <a:extLst>
                    <a:ext uri="{9D8B030D-6E8A-4147-A177-3AD203B41FA5}">
                      <a16:colId xmlns:a16="http://schemas.microsoft.com/office/drawing/2014/main" val="2830573058"/>
                    </a:ext>
                  </a:extLst>
                </a:gridCol>
                <a:gridCol w="562366">
                  <a:extLst>
                    <a:ext uri="{9D8B030D-6E8A-4147-A177-3AD203B41FA5}">
                      <a16:colId xmlns:a16="http://schemas.microsoft.com/office/drawing/2014/main" val="2745116927"/>
                    </a:ext>
                  </a:extLst>
                </a:gridCol>
                <a:gridCol w="562366">
                  <a:extLst>
                    <a:ext uri="{9D8B030D-6E8A-4147-A177-3AD203B41FA5}">
                      <a16:colId xmlns:a16="http://schemas.microsoft.com/office/drawing/2014/main" val="2954626717"/>
                    </a:ext>
                  </a:extLst>
                </a:gridCol>
                <a:gridCol w="562366">
                  <a:extLst>
                    <a:ext uri="{9D8B030D-6E8A-4147-A177-3AD203B41FA5}">
                      <a16:colId xmlns:a16="http://schemas.microsoft.com/office/drawing/2014/main" val="4247898764"/>
                    </a:ext>
                  </a:extLst>
                </a:gridCol>
              </a:tblGrid>
              <a:tr h="290258">
                <a:tc>
                  <a:txBody>
                    <a:bodyPr/>
                    <a:lstStyle/>
                    <a:p>
                      <a:pPr algn="ctr" fontAlgn="base"/>
                      <a:r>
                        <a:rPr lang="en-US" sz="1300" b="1" i="0" dirty="0">
                          <a:solidFill>
                            <a:srgbClr val="FFFFFF"/>
                          </a:solidFill>
                          <a:effectLst/>
                        </a:rPr>
                        <a:t>Zero-Emission Fleet Percentage​</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tc>
                  <a:txBody>
                    <a:bodyPr/>
                    <a:lstStyle/>
                    <a:p>
                      <a:pPr algn="ctr" fontAlgn="base"/>
                      <a:r>
                        <a:rPr lang="en-US" sz="1300" b="0" i="0" dirty="0">
                          <a:solidFill>
                            <a:srgbClr val="FFFFFF"/>
                          </a:solidFill>
                          <a:effectLst/>
                        </a:rPr>
                        <a:t>10%</a:t>
                      </a:r>
                      <a:r>
                        <a:rPr lang="en-US" sz="1300" b="1" i="0" dirty="0">
                          <a:solidFill>
                            <a:srgbClr val="FFFFFF"/>
                          </a:solidFill>
                          <a:effectLst/>
                        </a:rPr>
                        <a:t>​</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tc>
                  <a:txBody>
                    <a:bodyPr/>
                    <a:lstStyle/>
                    <a:p>
                      <a:pPr algn="ctr" fontAlgn="base"/>
                      <a:r>
                        <a:rPr lang="en-US" sz="1300" b="0" i="0" dirty="0">
                          <a:solidFill>
                            <a:srgbClr val="FFFFFF"/>
                          </a:solidFill>
                          <a:effectLst/>
                        </a:rPr>
                        <a:t>25%</a:t>
                      </a:r>
                      <a:r>
                        <a:rPr lang="en-US" sz="1300" b="1" i="0" dirty="0">
                          <a:solidFill>
                            <a:srgbClr val="FFFFFF"/>
                          </a:solidFill>
                          <a:effectLst/>
                        </a:rPr>
                        <a:t>​</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tc>
                  <a:txBody>
                    <a:bodyPr/>
                    <a:lstStyle/>
                    <a:p>
                      <a:pPr algn="ctr" fontAlgn="base"/>
                      <a:r>
                        <a:rPr lang="en-US" sz="1300" b="0" i="0" dirty="0">
                          <a:solidFill>
                            <a:srgbClr val="FFFFFF"/>
                          </a:solidFill>
                          <a:effectLst/>
                        </a:rPr>
                        <a:t>50%</a:t>
                      </a:r>
                      <a:r>
                        <a:rPr lang="en-US" sz="1300" b="1" i="0" dirty="0">
                          <a:solidFill>
                            <a:srgbClr val="FFFFFF"/>
                          </a:solidFill>
                          <a:effectLst/>
                        </a:rPr>
                        <a:t>​</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tc>
                  <a:txBody>
                    <a:bodyPr/>
                    <a:lstStyle/>
                    <a:p>
                      <a:pPr algn="ctr" fontAlgn="base"/>
                      <a:r>
                        <a:rPr lang="en-US" sz="1300" b="0" i="0" dirty="0">
                          <a:solidFill>
                            <a:srgbClr val="FFFFFF"/>
                          </a:solidFill>
                          <a:effectLst/>
                        </a:rPr>
                        <a:t>75%</a:t>
                      </a:r>
                      <a:r>
                        <a:rPr lang="en-US" sz="1300" b="1" i="0" dirty="0">
                          <a:solidFill>
                            <a:srgbClr val="FFFFFF"/>
                          </a:solidFill>
                          <a:effectLst/>
                        </a:rPr>
                        <a:t>​</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tc>
                  <a:txBody>
                    <a:bodyPr/>
                    <a:lstStyle/>
                    <a:p>
                      <a:pPr algn="ctr" fontAlgn="base"/>
                      <a:r>
                        <a:rPr lang="en-US" sz="1300" b="0" i="0" dirty="0">
                          <a:solidFill>
                            <a:srgbClr val="FFFFFF"/>
                          </a:solidFill>
                          <a:effectLst/>
                        </a:rPr>
                        <a:t>100%</a:t>
                      </a:r>
                      <a:r>
                        <a:rPr lang="en-US" sz="1300" b="1" i="0" dirty="0">
                          <a:solidFill>
                            <a:srgbClr val="FFFFFF"/>
                          </a:solidFill>
                          <a:effectLst/>
                        </a:rPr>
                        <a:t>​</a:t>
                      </a: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5334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9853914"/>
                  </a:ext>
                </a:extLst>
              </a:tr>
              <a:tr h="237287">
                <a:tc>
                  <a:txBody>
                    <a:bodyPr/>
                    <a:lstStyle/>
                    <a:p>
                      <a:pPr algn="l" fontAlgn="base"/>
                      <a:r>
                        <a:rPr lang="en-US" sz="1100" b="0" i="0" dirty="0">
                          <a:solidFill>
                            <a:schemeClr val="tx1"/>
                          </a:solidFill>
                          <a:effectLst/>
                        </a:rPr>
                        <a:t>Box trucks, vans, two-axle buses, yard trucks​</a:t>
                      </a:r>
                      <a:endParaRPr lang="en-US" sz="1300" b="0" i="0" dirty="0">
                        <a:solidFill>
                          <a:schemeClr val="tx1"/>
                        </a:solidFill>
                        <a:effectLst/>
                      </a:endParaRPr>
                    </a:p>
                  </a:txBody>
                  <a:tcPr marL="65837" marR="65837" marT="32918" marB="32918">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2025​</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2028​</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2031​</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2033​</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2035​</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53340"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extLst>
                  <a:ext uri="{0D108BD9-81ED-4DB2-BD59-A6C34878D82A}">
                    <a16:rowId xmlns:a16="http://schemas.microsoft.com/office/drawing/2014/main" val="1213556926"/>
                  </a:ext>
                </a:extLst>
              </a:tr>
              <a:tr h="408737">
                <a:tc>
                  <a:txBody>
                    <a:bodyPr/>
                    <a:lstStyle/>
                    <a:p>
                      <a:pPr algn="l" fontAlgn="base"/>
                      <a:r>
                        <a:rPr lang="en-US" sz="1100" b="0" i="0" dirty="0">
                          <a:solidFill>
                            <a:schemeClr val="tx1"/>
                          </a:solidFill>
                          <a:effectLst/>
                        </a:rPr>
                        <a:t>Work trucks, day cab tractors, three-axle buses​</a:t>
                      </a:r>
                      <a:endParaRPr lang="en-US" sz="1300" b="0" i="0" dirty="0">
                        <a:solidFill>
                          <a:schemeClr val="tx1"/>
                        </a:solidFill>
                        <a:effectLst/>
                      </a:endParaRPr>
                    </a:p>
                  </a:txBody>
                  <a:tcPr marL="65837" marR="65837" marT="32918" marB="32918">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tc>
                  <a:txBody>
                    <a:bodyPr/>
                    <a:lstStyle/>
                    <a:p>
                      <a:pPr algn="ctr" fontAlgn="base"/>
                      <a:r>
                        <a:rPr lang="en-US" sz="1100" b="0" i="0" dirty="0">
                          <a:solidFill>
                            <a:schemeClr val="tx1"/>
                          </a:solidFill>
                          <a:effectLst/>
                        </a:rPr>
                        <a:t>2027​</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tc>
                  <a:txBody>
                    <a:bodyPr/>
                    <a:lstStyle/>
                    <a:p>
                      <a:pPr algn="ctr" fontAlgn="base"/>
                      <a:r>
                        <a:rPr lang="en-US" sz="1100" b="0" i="0" dirty="0">
                          <a:solidFill>
                            <a:schemeClr val="tx1"/>
                          </a:solidFill>
                          <a:effectLst/>
                        </a:rPr>
                        <a:t>2030​</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tc>
                  <a:txBody>
                    <a:bodyPr/>
                    <a:lstStyle/>
                    <a:p>
                      <a:pPr algn="ctr" fontAlgn="base"/>
                      <a:r>
                        <a:rPr lang="en-US" sz="1100" b="0" i="0" dirty="0">
                          <a:solidFill>
                            <a:schemeClr val="tx1"/>
                          </a:solidFill>
                          <a:effectLst/>
                        </a:rPr>
                        <a:t>2033​</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tc>
                  <a:txBody>
                    <a:bodyPr/>
                    <a:lstStyle/>
                    <a:p>
                      <a:pPr algn="ctr" fontAlgn="base"/>
                      <a:r>
                        <a:rPr lang="en-US" sz="1100" b="0" i="0" dirty="0">
                          <a:solidFill>
                            <a:schemeClr val="tx1"/>
                          </a:solidFill>
                          <a:effectLst/>
                        </a:rPr>
                        <a:t>2036​</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tc>
                  <a:txBody>
                    <a:bodyPr/>
                    <a:lstStyle/>
                    <a:p>
                      <a:pPr algn="ctr" fontAlgn="base"/>
                      <a:r>
                        <a:rPr lang="en-US" sz="1100" b="0" i="0" dirty="0">
                          <a:solidFill>
                            <a:schemeClr val="tx1"/>
                          </a:solidFill>
                          <a:effectLst/>
                        </a:rPr>
                        <a:t>2039​</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E9F1EE"/>
                    </a:solidFill>
                  </a:tcPr>
                </a:tc>
                <a:extLst>
                  <a:ext uri="{0D108BD9-81ED-4DB2-BD59-A6C34878D82A}">
                    <a16:rowId xmlns:a16="http://schemas.microsoft.com/office/drawing/2014/main" val="2172723455"/>
                  </a:ext>
                </a:extLst>
              </a:tr>
              <a:tr h="237287">
                <a:tc>
                  <a:txBody>
                    <a:bodyPr/>
                    <a:lstStyle/>
                    <a:p>
                      <a:pPr algn="l" fontAlgn="base"/>
                      <a:r>
                        <a:rPr lang="en-US" sz="1100" b="0" i="0" dirty="0">
                          <a:solidFill>
                            <a:schemeClr val="tx1"/>
                          </a:solidFill>
                          <a:effectLst/>
                        </a:rPr>
                        <a:t>Sleeper cab tractors and specialty vehicles ​</a:t>
                      </a:r>
                      <a:endParaRPr lang="en-US" sz="1300" b="0" i="0" dirty="0">
                        <a:solidFill>
                          <a:schemeClr val="tx1"/>
                        </a:solidFill>
                        <a:effectLst/>
                      </a:endParaRPr>
                    </a:p>
                  </a:txBody>
                  <a:tcPr marL="65837" marR="65837" marT="32918" marB="32918">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2030​</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2033​</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2036​</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2039​</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tc>
                  <a:txBody>
                    <a:bodyPr/>
                    <a:lstStyle/>
                    <a:p>
                      <a:pPr algn="ctr" fontAlgn="base"/>
                      <a:r>
                        <a:rPr lang="en-US" sz="1100" b="0" i="0" dirty="0">
                          <a:solidFill>
                            <a:schemeClr val="tx1"/>
                          </a:solidFill>
                          <a:effectLst/>
                        </a:rPr>
                        <a:t>2042​</a:t>
                      </a:r>
                      <a:endParaRPr lang="en-US" sz="1300" b="0" i="0" dirty="0">
                        <a:solidFill>
                          <a:schemeClr val="tx1"/>
                        </a:solidFill>
                        <a:effectLst/>
                      </a:endParaRPr>
                    </a:p>
                  </a:txBody>
                  <a:tcPr marL="65837" marR="65837" marT="32918" marB="32918"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solidFill>
                      <a:srgbClr val="CFE1DB"/>
                    </a:solidFill>
                  </a:tcPr>
                </a:tc>
                <a:extLst>
                  <a:ext uri="{0D108BD9-81ED-4DB2-BD59-A6C34878D82A}">
                    <a16:rowId xmlns:a16="http://schemas.microsoft.com/office/drawing/2014/main" val="3098920428"/>
                  </a:ext>
                </a:extLst>
              </a:tr>
            </a:tbl>
          </a:graphicData>
        </a:graphic>
      </p:graphicFrame>
      <p:sp>
        <p:nvSpPr>
          <p:cNvPr id="9" name="object 9" descr="image of a box truck">
            <a:extLst>
              <a:ext uri="{FF2B5EF4-FFF2-40B4-BE49-F238E27FC236}">
                <a16:creationId xmlns:a16="http://schemas.microsoft.com/office/drawing/2014/main" id="{E6024983-05C3-4A81-8726-7F60621331AC}"/>
              </a:ext>
            </a:extLst>
          </p:cNvPr>
          <p:cNvSpPr/>
          <p:nvPr/>
        </p:nvSpPr>
        <p:spPr>
          <a:xfrm flipH="1">
            <a:off x="7489931" y="2295658"/>
            <a:ext cx="1187244" cy="99819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10" name="Picture 2" descr="An image of a Kenworth electric tractor">
            <a:extLst>
              <a:ext uri="{FF2B5EF4-FFF2-40B4-BE49-F238E27FC236}">
                <a16:creationId xmlns:a16="http://schemas.microsoft.com/office/drawing/2014/main" id="{75335CA1-E89E-40BB-BF63-DD6E0BB577D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08955" y="3349997"/>
            <a:ext cx="1712894" cy="1218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38FA8DA-3679-42C7-9D90-72E7B0E17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956" y="1385887"/>
            <a:ext cx="1464469" cy="89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5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E4AA-B7EF-438F-83D4-F36562ADCD21}"/>
              </a:ext>
            </a:extLst>
          </p:cNvPr>
          <p:cNvSpPr>
            <a:spLocks noGrp="1"/>
          </p:cNvSpPr>
          <p:nvPr>
            <p:ph type="title"/>
          </p:nvPr>
        </p:nvSpPr>
        <p:spPr>
          <a:xfrm>
            <a:off x="457200" y="205979"/>
            <a:ext cx="7772400" cy="857250"/>
          </a:xfrm>
        </p:spPr>
        <p:txBody>
          <a:bodyPr>
            <a:normAutofit/>
          </a:bodyPr>
          <a:lstStyle/>
          <a:p>
            <a:r>
              <a:rPr lang="en-US" sz="3400" dirty="0">
                <a:solidFill>
                  <a:schemeClr val="tx1"/>
                </a:solidFill>
              </a:rPr>
              <a:t>Proposed $10B ZEV Budget</a:t>
            </a:r>
          </a:p>
        </p:txBody>
      </p:sp>
      <p:sp>
        <p:nvSpPr>
          <p:cNvPr id="4" name="Slide Number Placeholder 3">
            <a:extLst>
              <a:ext uri="{FF2B5EF4-FFF2-40B4-BE49-F238E27FC236}">
                <a16:creationId xmlns:a16="http://schemas.microsoft.com/office/drawing/2014/main" id="{B2FA4A9E-D711-468C-AD73-3350D9EE1DCC}"/>
              </a:ext>
            </a:extLst>
          </p:cNvPr>
          <p:cNvSpPr>
            <a:spLocks noGrp="1"/>
          </p:cNvSpPr>
          <p:nvPr>
            <p:ph type="sldNum" sz="quarter" idx="4"/>
          </p:nvPr>
        </p:nvSpPr>
        <p:spPr>
          <a:xfrm>
            <a:off x="7768856" y="4833939"/>
            <a:ext cx="917944" cy="273844"/>
          </a:xfrm>
        </p:spPr>
        <p:txBody>
          <a:bodyPr/>
          <a:lstStyle/>
          <a:p>
            <a:pPr>
              <a:defRPr/>
            </a:pPr>
            <a:fld id="{F01DF9B2-7F23-5B4A-9BBE-C5890CF05FB0}" type="slidenum">
              <a:rPr lang="en-US" smtClean="0"/>
              <a:pPr>
                <a:defRPr/>
              </a:pPr>
              <a:t>13</a:t>
            </a:fld>
            <a:endParaRPr lang="en-US" dirty="0"/>
          </a:p>
        </p:txBody>
      </p:sp>
      <p:pic>
        <p:nvPicPr>
          <p:cNvPr id="5" name="Picture 18">
            <a:extLst>
              <a:ext uri="{FF2B5EF4-FFF2-40B4-BE49-F238E27FC236}">
                <a16:creationId xmlns:a16="http://schemas.microsoft.com/office/drawing/2014/main" id="{98C18685-1DFF-435B-8631-D2BF1E3A2B12}"/>
              </a:ext>
            </a:extLst>
          </p:cNvPr>
          <p:cNvPicPr>
            <a:picLocks noChangeAspect="1"/>
          </p:cNvPicPr>
          <p:nvPr/>
        </p:nvPicPr>
        <p:blipFill>
          <a:blip r:embed="rId3"/>
          <a:stretch>
            <a:fillRect/>
          </a:stretch>
        </p:blipFill>
        <p:spPr>
          <a:xfrm>
            <a:off x="8125319" y="260445"/>
            <a:ext cx="802784" cy="802784"/>
          </a:xfrm>
          <a:prstGeom prst="rect">
            <a:avLst/>
          </a:prstGeom>
        </p:spPr>
      </p:pic>
      <p:sp>
        <p:nvSpPr>
          <p:cNvPr id="7" name="Rectangle: Rounded Corners 6">
            <a:extLst>
              <a:ext uri="{FF2B5EF4-FFF2-40B4-BE49-F238E27FC236}">
                <a16:creationId xmlns:a16="http://schemas.microsoft.com/office/drawing/2014/main" id="{3FE658FD-729E-4A49-8479-1F4F686EA07A}"/>
              </a:ext>
            </a:extLst>
          </p:cNvPr>
          <p:cNvSpPr/>
          <p:nvPr/>
        </p:nvSpPr>
        <p:spPr>
          <a:xfrm>
            <a:off x="522218" y="1331052"/>
            <a:ext cx="8099564" cy="9305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11" name="Group 10">
            <a:extLst>
              <a:ext uri="{FF2B5EF4-FFF2-40B4-BE49-F238E27FC236}">
                <a16:creationId xmlns:a16="http://schemas.microsoft.com/office/drawing/2014/main" id="{9F273E6B-02D4-4A44-8063-4A62B6693B37}"/>
              </a:ext>
            </a:extLst>
          </p:cNvPr>
          <p:cNvGrpSpPr/>
          <p:nvPr/>
        </p:nvGrpSpPr>
        <p:grpSpPr>
          <a:xfrm>
            <a:off x="1639252" y="1669706"/>
            <a:ext cx="4017645" cy="285536"/>
            <a:chOff x="432468" y="317133"/>
            <a:chExt cx="4017645" cy="285536"/>
          </a:xfrm>
        </p:grpSpPr>
        <p:sp>
          <p:nvSpPr>
            <p:cNvPr id="12" name="Rectangle 11">
              <a:extLst>
                <a:ext uri="{FF2B5EF4-FFF2-40B4-BE49-F238E27FC236}">
                  <a16:creationId xmlns:a16="http://schemas.microsoft.com/office/drawing/2014/main" id="{DB1ED64D-3BBD-40AA-8ACB-1C387A834C8F}"/>
                </a:ext>
              </a:extLst>
            </p:cNvPr>
            <p:cNvSpPr/>
            <p:nvPr/>
          </p:nvSpPr>
          <p:spPr>
            <a:xfrm>
              <a:off x="432468" y="317133"/>
              <a:ext cx="4017645" cy="2855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BC170487-07E1-4070-B38C-CF8D0AEC683F}"/>
                </a:ext>
              </a:extLst>
            </p:cNvPr>
            <p:cNvSpPr txBox="1"/>
            <p:nvPr/>
          </p:nvSpPr>
          <p:spPr>
            <a:xfrm>
              <a:off x="432468" y="317133"/>
              <a:ext cx="4017645" cy="285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219" tIns="30219" rIns="30219" bIns="30219" numCol="1" spcCol="1270" anchor="ctr" anchorCtr="0">
              <a:noAutofit/>
            </a:bodyPr>
            <a:lstStyle/>
            <a:p>
              <a:pPr marL="0" lvl="0" indent="0" algn="l" defTabSz="711200">
                <a:lnSpc>
                  <a:spcPct val="90000"/>
                </a:lnSpc>
                <a:spcBef>
                  <a:spcPct val="0"/>
                </a:spcBef>
                <a:spcAft>
                  <a:spcPct val="35000"/>
                </a:spcAft>
                <a:buNone/>
              </a:pPr>
              <a:r>
                <a:rPr lang="en-US" sz="1600" kern="1200" dirty="0"/>
                <a:t>Passenger Vehicles</a:t>
              </a:r>
            </a:p>
          </p:txBody>
        </p:sp>
      </p:grpSp>
      <p:sp>
        <p:nvSpPr>
          <p:cNvPr id="14" name="Rectangle 13" descr="Electric Car">
            <a:extLst>
              <a:ext uri="{FF2B5EF4-FFF2-40B4-BE49-F238E27FC236}">
                <a16:creationId xmlns:a16="http://schemas.microsoft.com/office/drawing/2014/main" id="{2CF46D9F-ECB8-42FF-B366-DF308F2895C8}"/>
              </a:ext>
            </a:extLst>
          </p:cNvPr>
          <p:cNvSpPr/>
          <p:nvPr/>
        </p:nvSpPr>
        <p:spPr>
          <a:xfrm>
            <a:off x="1000642" y="1645119"/>
            <a:ext cx="395677" cy="3347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Rectangle: Rounded Corners 14">
            <a:extLst>
              <a:ext uri="{FF2B5EF4-FFF2-40B4-BE49-F238E27FC236}">
                <a16:creationId xmlns:a16="http://schemas.microsoft.com/office/drawing/2014/main" id="{9A4C07E2-106D-45EC-9167-0A4061B352D5}"/>
              </a:ext>
            </a:extLst>
          </p:cNvPr>
          <p:cNvSpPr/>
          <p:nvPr/>
        </p:nvSpPr>
        <p:spPr>
          <a:xfrm>
            <a:off x="522218" y="2318482"/>
            <a:ext cx="8099564" cy="138995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Rectangle: Rounded Corners 15">
            <a:extLst>
              <a:ext uri="{FF2B5EF4-FFF2-40B4-BE49-F238E27FC236}">
                <a16:creationId xmlns:a16="http://schemas.microsoft.com/office/drawing/2014/main" id="{9846FF58-B661-4FDF-B2C4-4EB59BEF65BB}"/>
              </a:ext>
            </a:extLst>
          </p:cNvPr>
          <p:cNvSpPr/>
          <p:nvPr/>
        </p:nvSpPr>
        <p:spPr>
          <a:xfrm>
            <a:off x="506482" y="3759181"/>
            <a:ext cx="8099564" cy="122113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99B5A6D2-CC8E-4499-B220-ABBDDEA24D07}"/>
              </a:ext>
            </a:extLst>
          </p:cNvPr>
          <p:cNvSpPr txBox="1"/>
          <p:nvPr/>
        </p:nvSpPr>
        <p:spPr>
          <a:xfrm>
            <a:off x="4240300" y="2323968"/>
            <a:ext cx="4353086" cy="1569660"/>
          </a:xfrm>
          <a:prstGeom prst="rect">
            <a:avLst/>
          </a:prstGeom>
          <a:noFill/>
        </p:spPr>
        <p:txBody>
          <a:bodyPr wrap="square" rtlCol="0">
            <a:spAutoFit/>
          </a:bodyPr>
          <a:lstStyle/>
          <a:p>
            <a:pPr lvl="0"/>
            <a:r>
              <a:rPr lang="en-US" sz="1200" kern="1200" dirty="0"/>
              <a:t>Drayage Trucks &amp; Infrastructure: </a:t>
            </a:r>
            <a:r>
              <a:rPr lang="en-US" sz="1200" i="0" kern="1200" dirty="0"/>
              <a:t>$945M</a:t>
            </a:r>
            <a:r>
              <a:rPr lang="en-US" sz="1200" i="1" kern="1200" dirty="0"/>
              <a:t> </a:t>
            </a:r>
          </a:p>
          <a:p>
            <a:pPr lvl="0"/>
            <a:r>
              <a:rPr lang="en-US" sz="1200" kern="1200" dirty="0"/>
              <a:t>Drayage Trucks &amp; Infrastructure Pilot Program: $65M </a:t>
            </a:r>
          </a:p>
          <a:p>
            <a:pPr lvl="0"/>
            <a:r>
              <a:rPr lang="en-US" sz="1200" b="0" kern="1200" dirty="0"/>
              <a:t>Transit Buses &amp; Infrastructure: $750M</a:t>
            </a:r>
            <a:endParaRPr lang="en-US" sz="1200" b="0" i="1" kern="1200" dirty="0"/>
          </a:p>
          <a:p>
            <a:pPr lvl="0"/>
            <a:r>
              <a:rPr lang="en-US" sz="1200" b="0" kern="1200" dirty="0"/>
              <a:t>School Buses &amp; Infrastructure: $1.9</a:t>
            </a:r>
            <a:r>
              <a:rPr lang="en-US" sz="1200" kern="1200" dirty="0"/>
              <a:t>5B</a:t>
            </a:r>
            <a:r>
              <a:rPr lang="en-US" sz="1200" i="1" kern="1200" dirty="0"/>
              <a:t> </a:t>
            </a:r>
          </a:p>
          <a:p>
            <a:pPr lvl="0"/>
            <a:r>
              <a:rPr lang="en-US" sz="1200" kern="1200" dirty="0"/>
              <a:t>Clean Trucks, Buses and Off-Road Equipment: $1.8B</a:t>
            </a:r>
            <a:endParaRPr lang="en-US" sz="1200" i="1" kern="1200" dirty="0"/>
          </a:p>
          <a:p>
            <a:pPr lvl="0"/>
            <a:r>
              <a:rPr lang="en-US" sz="1200" kern="1200" dirty="0"/>
              <a:t>Near-Zero Heavy Duty Trucks: $45M</a:t>
            </a:r>
            <a:endParaRPr lang="en-US" sz="1200" b="0" kern="1200" dirty="0"/>
          </a:p>
          <a:p>
            <a:pPr lvl="0"/>
            <a:r>
              <a:rPr lang="en-US" sz="1200" kern="1200" dirty="0">
                <a:ea typeface="+mn-ea"/>
                <a:cs typeface="+mn-cs"/>
              </a:rPr>
              <a:t>Ports: $400M</a:t>
            </a:r>
          </a:p>
          <a:p>
            <a:pPr algn="l"/>
            <a:endParaRPr lang="en-US" sz="1200" dirty="0"/>
          </a:p>
        </p:txBody>
      </p:sp>
      <p:sp>
        <p:nvSpPr>
          <p:cNvPr id="18" name="TextBox 17">
            <a:extLst>
              <a:ext uri="{FF2B5EF4-FFF2-40B4-BE49-F238E27FC236}">
                <a16:creationId xmlns:a16="http://schemas.microsoft.com/office/drawing/2014/main" id="{C4C5F120-4DC7-4D14-AF84-46F92F71C0DB}"/>
              </a:ext>
            </a:extLst>
          </p:cNvPr>
          <p:cNvSpPr txBox="1"/>
          <p:nvPr/>
        </p:nvSpPr>
        <p:spPr>
          <a:xfrm>
            <a:off x="4240300" y="3773533"/>
            <a:ext cx="3989300" cy="1384995"/>
          </a:xfrm>
          <a:prstGeom prst="rect">
            <a:avLst/>
          </a:prstGeom>
          <a:noFill/>
        </p:spPr>
        <p:txBody>
          <a:bodyPr wrap="square" rtlCol="0">
            <a:spAutoFit/>
          </a:bodyPr>
          <a:lstStyle/>
          <a:p>
            <a:pPr lvl="0"/>
            <a:r>
              <a:rPr lang="en-US" sz="1200" b="0" kern="1200" dirty="0"/>
              <a:t>ZEV Consumer Awareness: $5M</a:t>
            </a:r>
            <a:endParaRPr lang="en-US" sz="1200" b="1" kern="1200" dirty="0"/>
          </a:p>
          <a:p>
            <a:pPr lvl="0"/>
            <a:r>
              <a:rPr lang="en-US" sz="1200" b="0" kern="1200" dirty="0"/>
              <a:t>ZEV Manufacturing Grants</a:t>
            </a:r>
            <a:r>
              <a:rPr lang="en-US" sz="1200" kern="1200" dirty="0"/>
              <a:t>: $250M </a:t>
            </a:r>
          </a:p>
          <a:p>
            <a:pPr lvl="0" rtl="0"/>
            <a:r>
              <a:rPr lang="en-US" sz="1200" kern="1200" dirty="0"/>
              <a:t>Transportation Package ZEV: $790M</a:t>
            </a:r>
            <a:endParaRPr lang="en-US" sz="1200" i="0" kern="1200" dirty="0"/>
          </a:p>
          <a:p>
            <a:pPr lvl="0"/>
            <a:r>
              <a:rPr lang="en-US" sz="1200" kern="1200" dirty="0">
                <a:ea typeface="+mn-ea"/>
                <a:cs typeface="+mn-cs"/>
              </a:rPr>
              <a:t>Community-Based Plans, Projects and Support/Sustainable Community Strategies: $419M </a:t>
            </a:r>
          </a:p>
          <a:p>
            <a:pPr lvl="0" rtl="0"/>
            <a:r>
              <a:rPr lang="en-US" sz="1200" kern="1200" dirty="0">
                <a:ea typeface="+mn-ea"/>
                <a:cs typeface="+mn-cs"/>
              </a:rPr>
              <a:t>Emerging Opportunities: $200M </a:t>
            </a:r>
          </a:p>
          <a:p>
            <a:pPr lvl="0"/>
            <a:endParaRPr lang="en-US" sz="1200" dirty="0"/>
          </a:p>
        </p:txBody>
      </p:sp>
      <p:sp>
        <p:nvSpPr>
          <p:cNvPr id="19" name="TextBox 18">
            <a:extLst>
              <a:ext uri="{FF2B5EF4-FFF2-40B4-BE49-F238E27FC236}">
                <a16:creationId xmlns:a16="http://schemas.microsoft.com/office/drawing/2014/main" id="{F508BD3A-7B66-454F-A16F-26B83BBA8060}"/>
              </a:ext>
            </a:extLst>
          </p:cNvPr>
          <p:cNvSpPr txBox="1"/>
          <p:nvPr/>
        </p:nvSpPr>
        <p:spPr>
          <a:xfrm>
            <a:off x="4240300" y="1413696"/>
            <a:ext cx="4286411" cy="757130"/>
          </a:xfrm>
          <a:prstGeom prst="rect">
            <a:avLst/>
          </a:prstGeom>
          <a:noFill/>
        </p:spPr>
        <p:txBody>
          <a:bodyPr wrap="square" rtlCol="0">
            <a:spAutoFit/>
          </a:bodyPr>
          <a:lstStyle/>
          <a:p>
            <a:pPr indent="0">
              <a:lnSpc>
                <a:spcPct val="90000"/>
              </a:lnSpc>
              <a:spcBef>
                <a:spcPct val="0"/>
              </a:spcBef>
              <a:buNone/>
            </a:pPr>
            <a:r>
              <a:rPr lang="en-US" sz="1200" dirty="0"/>
              <a:t>Clean Vehicle Rebate Project: $525M</a:t>
            </a:r>
          </a:p>
          <a:p>
            <a:pPr indent="0">
              <a:lnSpc>
                <a:spcPct val="90000"/>
              </a:lnSpc>
              <a:spcBef>
                <a:spcPct val="0"/>
              </a:spcBef>
              <a:buNone/>
            </a:pPr>
            <a:r>
              <a:rPr lang="en-US" sz="1200" dirty="0"/>
              <a:t>Clean Cars 4 All &amp; Other Equity Projects: $656M</a:t>
            </a:r>
          </a:p>
          <a:p>
            <a:pPr indent="0">
              <a:lnSpc>
                <a:spcPct val="90000"/>
              </a:lnSpc>
              <a:spcBef>
                <a:spcPct val="0"/>
              </a:spcBef>
              <a:buNone/>
            </a:pPr>
            <a:r>
              <a:rPr lang="en-US" sz="1200" dirty="0"/>
              <a:t>ZEV Fueling Infrastructure Grants: $900M</a:t>
            </a:r>
          </a:p>
          <a:p>
            <a:pPr indent="0">
              <a:lnSpc>
                <a:spcPct val="90000"/>
              </a:lnSpc>
              <a:spcBef>
                <a:spcPct val="0"/>
              </a:spcBef>
              <a:buNone/>
            </a:pPr>
            <a:r>
              <a:rPr lang="en-US" sz="1200" dirty="0"/>
              <a:t>Equitable At-home Charging: 300M </a:t>
            </a:r>
          </a:p>
        </p:txBody>
      </p:sp>
      <p:sp>
        <p:nvSpPr>
          <p:cNvPr id="20" name="Rectangle 19" descr="Bus">
            <a:extLst>
              <a:ext uri="{FF2B5EF4-FFF2-40B4-BE49-F238E27FC236}">
                <a16:creationId xmlns:a16="http://schemas.microsoft.com/office/drawing/2014/main" id="{06782C2F-87C2-49ED-8AAE-9E9A2A378068}"/>
              </a:ext>
            </a:extLst>
          </p:cNvPr>
          <p:cNvSpPr/>
          <p:nvPr/>
        </p:nvSpPr>
        <p:spPr>
          <a:xfrm>
            <a:off x="1000642" y="2819234"/>
            <a:ext cx="401234" cy="35063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1" name="Rectangle 20" descr="Train with solid fill">
            <a:extLst>
              <a:ext uri="{FF2B5EF4-FFF2-40B4-BE49-F238E27FC236}">
                <a16:creationId xmlns:a16="http://schemas.microsoft.com/office/drawing/2014/main" id="{D69E3B3E-E618-4447-9038-CA903D74BFFC}"/>
              </a:ext>
            </a:extLst>
          </p:cNvPr>
          <p:cNvSpPr/>
          <p:nvPr/>
        </p:nvSpPr>
        <p:spPr>
          <a:xfrm>
            <a:off x="1000642" y="4217611"/>
            <a:ext cx="337898" cy="304278"/>
          </a:xfrm>
          <a:prstGeom prst="rect">
            <a:avLst/>
          </a:prstGeom>
          <a:blipFill>
            <a:blip r:embed="rId8">
              <a:extLs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pSp>
        <p:nvGrpSpPr>
          <p:cNvPr id="22" name="Group 21">
            <a:extLst>
              <a:ext uri="{FF2B5EF4-FFF2-40B4-BE49-F238E27FC236}">
                <a16:creationId xmlns:a16="http://schemas.microsoft.com/office/drawing/2014/main" id="{0532E009-AD47-4AEC-9A79-FA39A6905E16}"/>
              </a:ext>
            </a:extLst>
          </p:cNvPr>
          <p:cNvGrpSpPr/>
          <p:nvPr/>
        </p:nvGrpSpPr>
        <p:grpSpPr>
          <a:xfrm>
            <a:off x="1639252" y="2822388"/>
            <a:ext cx="4017645" cy="285536"/>
            <a:chOff x="432468" y="317133"/>
            <a:chExt cx="4017645" cy="285536"/>
          </a:xfrm>
        </p:grpSpPr>
        <p:sp>
          <p:nvSpPr>
            <p:cNvPr id="23" name="Rectangle 22">
              <a:extLst>
                <a:ext uri="{FF2B5EF4-FFF2-40B4-BE49-F238E27FC236}">
                  <a16:creationId xmlns:a16="http://schemas.microsoft.com/office/drawing/2014/main" id="{8171F451-DD7F-4EF6-9EA2-72E576FFCF14}"/>
                </a:ext>
              </a:extLst>
            </p:cNvPr>
            <p:cNvSpPr/>
            <p:nvPr/>
          </p:nvSpPr>
          <p:spPr>
            <a:xfrm>
              <a:off x="432468" y="317133"/>
              <a:ext cx="4017645" cy="2855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FCE2A0A9-5760-4570-8F14-220623AE9861}"/>
                </a:ext>
              </a:extLst>
            </p:cNvPr>
            <p:cNvSpPr txBox="1"/>
            <p:nvPr/>
          </p:nvSpPr>
          <p:spPr>
            <a:xfrm>
              <a:off x="432468" y="317133"/>
              <a:ext cx="4017645" cy="285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219" tIns="30219" rIns="30219" bIns="30219" numCol="1" spcCol="1270" anchor="ctr" anchorCtr="0">
              <a:noAutofit/>
            </a:bodyPr>
            <a:lstStyle/>
            <a:p>
              <a:pPr marL="0" lvl="0" indent="0" algn="l" defTabSz="711200">
                <a:lnSpc>
                  <a:spcPct val="90000"/>
                </a:lnSpc>
                <a:spcBef>
                  <a:spcPct val="0"/>
                </a:spcBef>
                <a:spcAft>
                  <a:spcPct val="35000"/>
                </a:spcAft>
                <a:buNone/>
              </a:pPr>
              <a:r>
                <a:rPr lang="en-US" sz="1600" kern="1200" dirty="0"/>
                <a:t>Big ZEVs</a:t>
              </a:r>
            </a:p>
          </p:txBody>
        </p:sp>
      </p:grpSp>
      <p:grpSp>
        <p:nvGrpSpPr>
          <p:cNvPr id="25" name="Group 24">
            <a:extLst>
              <a:ext uri="{FF2B5EF4-FFF2-40B4-BE49-F238E27FC236}">
                <a16:creationId xmlns:a16="http://schemas.microsoft.com/office/drawing/2014/main" id="{3D2DC8C6-9A38-41A1-943A-24B1626CBB93}"/>
              </a:ext>
            </a:extLst>
          </p:cNvPr>
          <p:cNvGrpSpPr/>
          <p:nvPr/>
        </p:nvGrpSpPr>
        <p:grpSpPr>
          <a:xfrm>
            <a:off x="1639252" y="4201070"/>
            <a:ext cx="4017645" cy="285536"/>
            <a:chOff x="432468" y="317133"/>
            <a:chExt cx="4017645" cy="285536"/>
          </a:xfrm>
        </p:grpSpPr>
        <p:sp>
          <p:nvSpPr>
            <p:cNvPr id="26" name="Rectangle 25">
              <a:extLst>
                <a:ext uri="{FF2B5EF4-FFF2-40B4-BE49-F238E27FC236}">
                  <a16:creationId xmlns:a16="http://schemas.microsoft.com/office/drawing/2014/main" id="{6ED4C246-0BC9-4794-9CC4-683299B4FA96}"/>
                </a:ext>
              </a:extLst>
            </p:cNvPr>
            <p:cNvSpPr/>
            <p:nvPr/>
          </p:nvSpPr>
          <p:spPr>
            <a:xfrm>
              <a:off x="432468" y="317133"/>
              <a:ext cx="4017645" cy="2855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79CD9F51-41AD-4F00-B6CE-00CFC4E530A2}"/>
                </a:ext>
              </a:extLst>
            </p:cNvPr>
            <p:cNvSpPr txBox="1"/>
            <p:nvPr/>
          </p:nvSpPr>
          <p:spPr>
            <a:xfrm>
              <a:off x="432468" y="317133"/>
              <a:ext cx="4017645" cy="285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219" tIns="30219" rIns="30219" bIns="30219" numCol="1" spcCol="1270" anchor="ctr" anchorCtr="0">
              <a:noAutofit/>
            </a:bodyPr>
            <a:lstStyle/>
            <a:p>
              <a:pPr marL="0" lvl="0" indent="0" algn="l" defTabSz="711200">
                <a:lnSpc>
                  <a:spcPct val="90000"/>
                </a:lnSpc>
                <a:spcBef>
                  <a:spcPct val="0"/>
                </a:spcBef>
                <a:spcAft>
                  <a:spcPct val="35000"/>
                </a:spcAft>
                <a:buNone/>
              </a:pPr>
              <a:r>
                <a:rPr lang="en-US" sz="1600" kern="1200" dirty="0"/>
                <a:t>Additional Investments</a:t>
              </a:r>
            </a:p>
          </p:txBody>
        </p:sp>
      </p:grpSp>
    </p:spTree>
    <p:extLst>
      <p:ext uri="{BB962C8B-B14F-4D97-AF65-F5344CB8AC3E}">
        <p14:creationId xmlns:p14="http://schemas.microsoft.com/office/powerpoint/2010/main" val="413195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713" y="156284"/>
            <a:ext cx="8478078" cy="857250"/>
          </a:xfrm>
        </p:spPr>
        <p:txBody>
          <a:bodyPr>
            <a:noAutofit/>
          </a:bodyPr>
          <a:lstStyle/>
          <a:p>
            <a:r>
              <a:rPr lang="en-US" sz="3200" dirty="0"/>
              <a:t>Transition has Already Begun:</a:t>
            </a:r>
            <a:br>
              <a:rPr lang="en-US" sz="3200" dirty="0"/>
            </a:br>
            <a:r>
              <a:rPr lang="en-US" sz="3200" dirty="0"/>
              <a:t>One million+ ZEVs and PHEVs in California</a:t>
            </a:r>
          </a:p>
        </p:txBody>
      </p:sp>
      <p:sp>
        <p:nvSpPr>
          <p:cNvPr id="2" name="Slide Number Placeholder 1"/>
          <p:cNvSpPr>
            <a:spLocks noGrp="1"/>
          </p:cNvSpPr>
          <p:nvPr>
            <p:ph type="sldNum" sz="quarter" idx="11"/>
          </p:nvPr>
        </p:nvSpPr>
        <p:spPr>
          <a:xfrm>
            <a:off x="10358475" y="6356352"/>
            <a:ext cx="1223925"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333" b="0" i="0" kern="1200">
                <a:solidFill>
                  <a:schemeClr val="tx2"/>
                </a:solidFill>
                <a:latin typeface="Avenir LT Std 55 Roman"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defRPr/>
            </a:pPr>
            <a:fld id="{2153A988-54F4-7B49-B2A4-325D5459A6CC}" type="slidenum">
              <a:rPr lang="en-US" smtClean="0"/>
              <a:pPr defTabSz="457189">
                <a:defRPr/>
              </a:pPr>
              <a:t>14</a:t>
            </a:fld>
            <a:endParaRPr lang="en-US">
              <a:solidFill>
                <a:srgbClr val="4D4D4F"/>
              </a:solidFill>
            </a:endParaRPr>
          </a:p>
        </p:txBody>
      </p:sp>
      <p:sp>
        <p:nvSpPr>
          <p:cNvPr id="3" name="TextBox 2">
            <a:extLst>
              <a:ext uri="{FF2B5EF4-FFF2-40B4-BE49-F238E27FC236}">
                <a16:creationId xmlns:a16="http://schemas.microsoft.com/office/drawing/2014/main" id="{21389598-2626-4879-8B13-0889948B27E8}"/>
              </a:ext>
            </a:extLst>
          </p:cNvPr>
          <p:cNvSpPr txBox="1"/>
          <p:nvPr/>
        </p:nvSpPr>
        <p:spPr>
          <a:xfrm>
            <a:off x="5539740" y="4669507"/>
            <a:ext cx="2446146" cy="469359"/>
          </a:xfrm>
          <a:prstGeom prst="rect">
            <a:avLst/>
          </a:prstGeom>
          <a:noFill/>
        </p:spPr>
        <p:txBody>
          <a:bodyPr wrap="square" rtlCol="0">
            <a:spAutoFit/>
          </a:bodyPr>
          <a:lstStyle/>
          <a:p>
            <a:pPr defTabSz="457189" fontAlgn="base">
              <a:spcBef>
                <a:spcPct val="0"/>
              </a:spcBef>
              <a:spcAft>
                <a:spcPct val="0"/>
              </a:spcAft>
            </a:pPr>
            <a:r>
              <a:rPr lang="en-US" sz="1400" dirty="0">
                <a:solidFill>
                  <a:srgbClr val="4D4D4F"/>
                </a:solidFill>
                <a:latin typeface="Avenir LT Std 55 Roman"/>
                <a:ea typeface="ＭＳ Ｐゴシック" charset="0"/>
              </a:rPr>
              <a:t>CEC ZEV Statistics</a:t>
            </a:r>
          </a:p>
          <a:p>
            <a:pPr defTabSz="457189" fontAlgn="base">
              <a:spcBef>
                <a:spcPct val="0"/>
              </a:spcBef>
              <a:spcAft>
                <a:spcPct val="0"/>
              </a:spcAft>
            </a:pPr>
            <a:r>
              <a:rPr lang="en-US" sz="1050" i="1" dirty="0">
                <a:solidFill>
                  <a:srgbClr val="1D79A7"/>
                </a:solidFill>
                <a:latin typeface="Avenir LT Std 55 Roman" panose="020B0503020203020204" pitchFamily="34" charset="0"/>
                <a:ea typeface="Arial Unicode MS"/>
                <a:cs typeface="Times New Roman" panose="02020603050405020304" pitchFamily="18" charset="0"/>
                <a:hlinkClick r:id="rId3"/>
              </a:rPr>
              <a:t>https://www.energy.ca.gov/zevstats</a:t>
            </a:r>
            <a:endParaRPr lang="en-US" sz="1400" dirty="0">
              <a:solidFill>
                <a:srgbClr val="4D4D4F"/>
              </a:solidFill>
              <a:latin typeface="Avenir LT Std 55 Roman"/>
              <a:ea typeface="ＭＳ Ｐゴシック" charset="0"/>
            </a:endParaRPr>
          </a:p>
        </p:txBody>
      </p:sp>
      <p:pic>
        <p:nvPicPr>
          <p:cNvPr id="6" name="Picture 2">
            <a:extLst>
              <a:ext uri="{FF2B5EF4-FFF2-40B4-BE49-F238E27FC236}">
                <a16:creationId xmlns:a16="http://schemas.microsoft.com/office/drawing/2014/main" id="{859ABB38-56A0-4F92-9632-B1B150E16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882" y="1182714"/>
            <a:ext cx="6874236" cy="344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05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8B23-D008-42CC-8F41-3F16B8CE698E}"/>
              </a:ext>
            </a:extLst>
          </p:cNvPr>
          <p:cNvSpPr>
            <a:spLocks noGrp="1"/>
          </p:cNvSpPr>
          <p:nvPr>
            <p:ph type="title"/>
          </p:nvPr>
        </p:nvSpPr>
        <p:spPr>
          <a:xfrm>
            <a:off x="457200" y="210312"/>
            <a:ext cx="8229600" cy="857250"/>
          </a:xfrm>
        </p:spPr>
        <p:txBody>
          <a:bodyPr>
            <a:normAutofit/>
          </a:bodyPr>
          <a:lstStyle/>
          <a:p>
            <a:r>
              <a:rPr lang="en-US" sz="3400" dirty="0"/>
              <a:t>Commercially Available ZETs</a:t>
            </a:r>
          </a:p>
        </p:txBody>
      </p:sp>
      <p:graphicFrame>
        <p:nvGraphicFramePr>
          <p:cNvPr id="7" name="Table 7">
            <a:extLst>
              <a:ext uri="{FF2B5EF4-FFF2-40B4-BE49-F238E27FC236}">
                <a16:creationId xmlns:a16="http://schemas.microsoft.com/office/drawing/2014/main" id="{8FACFC4E-AB4E-4210-A058-3076AB42B8C9}"/>
              </a:ext>
            </a:extLst>
          </p:cNvPr>
          <p:cNvGraphicFramePr>
            <a:graphicFrameLocks noGrp="1"/>
          </p:cNvGraphicFramePr>
          <p:nvPr>
            <p:extLst>
              <p:ext uri="{D42A27DB-BD31-4B8C-83A1-F6EECF244321}">
                <p14:modId xmlns:p14="http://schemas.microsoft.com/office/powerpoint/2010/main" val="2888580174"/>
              </p:ext>
            </p:extLst>
          </p:nvPr>
        </p:nvGraphicFramePr>
        <p:xfrm>
          <a:off x="814700" y="1025484"/>
          <a:ext cx="7331771" cy="3455076"/>
        </p:xfrm>
        <a:graphic>
          <a:graphicData uri="http://schemas.openxmlformats.org/drawingml/2006/table">
            <a:tbl>
              <a:tblPr firstRow="1" bandRow="1">
                <a:tableStyleId>{5C22544A-7EE6-4342-B048-85BDC9FD1C3A}</a:tableStyleId>
              </a:tblPr>
              <a:tblGrid>
                <a:gridCol w="467985">
                  <a:extLst>
                    <a:ext uri="{9D8B030D-6E8A-4147-A177-3AD203B41FA5}">
                      <a16:colId xmlns:a16="http://schemas.microsoft.com/office/drawing/2014/main" val="3013126353"/>
                    </a:ext>
                  </a:extLst>
                </a:gridCol>
                <a:gridCol w="1595950">
                  <a:extLst>
                    <a:ext uri="{9D8B030D-6E8A-4147-A177-3AD203B41FA5}">
                      <a16:colId xmlns:a16="http://schemas.microsoft.com/office/drawing/2014/main" val="1486751362"/>
                    </a:ext>
                  </a:extLst>
                </a:gridCol>
                <a:gridCol w="1847942">
                  <a:extLst>
                    <a:ext uri="{9D8B030D-6E8A-4147-A177-3AD203B41FA5}">
                      <a16:colId xmlns:a16="http://schemas.microsoft.com/office/drawing/2014/main" val="298469582"/>
                    </a:ext>
                  </a:extLst>
                </a:gridCol>
                <a:gridCol w="1949940">
                  <a:extLst>
                    <a:ext uri="{9D8B030D-6E8A-4147-A177-3AD203B41FA5}">
                      <a16:colId xmlns:a16="http://schemas.microsoft.com/office/drawing/2014/main" val="3591549421"/>
                    </a:ext>
                  </a:extLst>
                </a:gridCol>
                <a:gridCol w="1469954">
                  <a:extLst>
                    <a:ext uri="{9D8B030D-6E8A-4147-A177-3AD203B41FA5}">
                      <a16:colId xmlns:a16="http://schemas.microsoft.com/office/drawing/2014/main" val="1393543052"/>
                    </a:ext>
                  </a:extLst>
                </a:gridCol>
              </a:tblGrid>
              <a:tr h="507289">
                <a:tc>
                  <a:txBody>
                    <a:bodyPr/>
                    <a:lstStyle/>
                    <a:p>
                      <a:endParaRPr lang="en-US"/>
                    </a:p>
                  </a:txBody>
                  <a:tcPr>
                    <a:solidFill>
                      <a:schemeClr val="bg1"/>
                    </a:solidFill>
                  </a:tcPr>
                </a:tc>
                <a:tc>
                  <a:txBody>
                    <a:bodyPr/>
                    <a:lstStyle/>
                    <a:p>
                      <a:pPr algn="ctr"/>
                      <a:r>
                        <a:rPr lang="en-US"/>
                        <a:t>2B-3</a:t>
                      </a:r>
                    </a:p>
                    <a:p>
                      <a:pPr algn="ctr"/>
                      <a:r>
                        <a:rPr lang="en-US" sz="800"/>
                        <a:t>(8,501 – 14,000 lbs.)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mn-lt"/>
                          <a:ea typeface="+mn-ea"/>
                          <a:cs typeface="+mn-cs"/>
                        </a:rPr>
                        <a:t>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mn-lt"/>
                          <a:ea typeface="+mn-ea"/>
                          <a:cs typeface="+mn-cs"/>
                        </a:rPr>
                        <a:t>(14,001-19,500 lbs.)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mn-lt"/>
                          <a:ea typeface="+mn-ea"/>
                          <a:cs typeface="+mn-cs"/>
                        </a:rPr>
                        <a:t>6-7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mn-lt"/>
                          <a:ea typeface="+mn-ea"/>
                          <a:cs typeface="+mn-cs"/>
                        </a:rPr>
                        <a:t>(19,501 – 33,000 lbs.)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mn-lt"/>
                          <a:ea typeface="+mn-ea"/>
                          <a:cs typeface="+mn-cs"/>
                        </a:rPr>
                        <a:t>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mn-lt"/>
                          <a:ea typeface="+mn-ea"/>
                          <a:cs typeface="+mn-cs"/>
                        </a:rPr>
                        <a:t>(33,001 lbs. and over)</a:t>
                      </a:r>
                    </a:p>
                  </a:txBody>
                  <a:tcPr/>
                </a:tc>
                <a:extLst>
                  <a:ext uri="{0D108BD9-81ED-4DB2-BD59-A6C34878D82A}">
                    <a16:rowId xmlns:a16="http://schemas.microsoft.com/office/drawing/2014/main" val="3022649193"/>
                  </a:ext>
                </a:extLst>
              </a:tr>
              <a:tr h="2947787">
                <a:tc>
                  <a:txBody>
                    <a:bodyPr/>
                    <a:lstStyle/>
                    <a:p>
                      <a:pPr algn="ctr"/>
                      <a:r>
                        <a:rPr lang="en-US"/>
                        <a:t>Commercial Vehicles Today</a:t>
                      </a:r>
                    </a:p>
                  </a:txBody>
                  <a:tcPr vert="vert270"/>
                </a:tc>
                <a:tc>
                  <a:txBody>
                    <a:bodyPr/>
                    <a:lstStyle/>
                    <a:p>
                      <a:r>
                        <a:rPr lang="en-US" sz="1800" b="0" i="0" kern="1200">
                          <a:solidFill>
                            <a:schemeClr val="dk1"/>
                          </a:solidFill>
                          <a:effectLst/>
                          <a:latin typeface="+mn-lt"/>
                          <a:ea typeface="+mn-ea"/>
                          <a:cs typeface="+mn-cs"/>
                        </a:rPr>
                        <a:t> </a:t>
                      </a:r>
                      <a:endParaRPr lang="en-US"/>
                    </a:p>
                  </a:txBody>
                  <a:tcPr>
                    <a:solidFill>
                      <a:schemeClr val="bg1"/>
                    </a:solidFill>
                  </a:tcPr>
                </a:tc>
                <a:tc>
                  <a:txBody>
                    <a:bodyPr/>
                    <a:lstStyle/>
                    <a:p>
                      <a:endParaRPr lang="en-US"/>
                    </a:p>
                  </a:txBody>
                  <a:tcPr>
                    <a:solidFill>
                      <a:schemeClr val="bg1"/>
                    </a:solidFill>
                  </a:tcPr>
                </a:tc>
                <a:tc>
                  <a:txBody>
                    <a:bodyPr/>
                    <a:lstStyle/>
                    <a:p>
                      <a:r>
                        <a:rPr lang="en-US" sz="1800" b="0" i="0" kern="1200" dirty="0">
                          <a:solidFill>
                            <a:schemeClr val="dk1"/>
                          </a:solidFill>
                          <a:effectLst/>
                          <a:latin typeface="+mn-lt"/>
                          <a:ea typeface="+mn-ea"/>
                          <a:cs typeface="+mn-cs"/>
                        </a:rPr>
                        <a:t>  </a:t>
                      </a:r>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935351174"/>
                  </a:ext>
                </a:extLst>
              </a:tr>
            </a:tbl>
          </a:graphicData>
        </a:graphic>
      </p:graphicFrame>
      <p:grpSp>
        <p:nvGrpSpPr>
          <p:cNvPr id="8" name="Group 7">
            <a:extLst>
              <a:ext uri="{FF2B5EF4-FFF2-40B4-BE49-F238E27FC236}">
                <a16:creationId xmlns:a16="http://schemas.microsoft.com/office/drawing/2014/main" id="{1E310399-FDE6-4566-A892-2EB296D15D3D}"/>
              </a:ext>
            </a:extLst>
          </p:cNvPr>
          <p:cNvGrpSpPr/>
          <p:nvPr/>
        </p:nvGrpSpPr>
        <p:grpSpPr>
          <a:xfrm>
            <a:off x="1530592" y="1606670"/>
            <a:ext cx="1040249" cy="2699323"/>
            <a:chOff x="1136128" y="1312279"/>
            <a:chExt cx="1267195" cy="3252910"/>
          </a:xfrm>
        </p:grpSpPr>
        <p:pic>
          <p:nvPicPr>
            <p:cNvPr id="2050" name="Picture 2">
              <a:extLst>
                <a:ext uri="{FF2B5EF4-FFF2-40B4-BE49-F238E27FC236}">
                  <a16:creationId xmlns:a16="http://schemas.microsoft.com/office/drawing/2014/main" id="{F7A82E1D-349A-4A23-9AAD-453A411E1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128" y="1312279"/>
              <a:ext cx="1267195" cy="793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71CFD98-A7D6-4BD1-9BC5-7B6E4BE5E6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19"/>
            <a:stretch/>
          </p:blipFill>
          <p:spPr bwMode="auto">
            <a:xfrm>
              <a:off x="1136128" y="2137551"/>
              <a:ext cx="1112392" cy="7491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2C04D3-ED2F-4961-A2E5-11D0F32DB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407" y="3069607"/>
              <a:ext cx="1076770" cy="5467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2918BDE-CCDA-4A17-8A31-1242CC69B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128" y="3801457"/>
              <a:ext cx="1112392" cy="763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89B95BB-4B6D-4E58-B6D0-1FB9865EC8EE}"/>
              </a:ext>
            </a:extLst>
          </p:cNvPr>
          <p:cNvGrpSpPr/>
          <p:nvPr/>
        </p:nvGrpSpPr>
        <p:grpSpPr>
          <a:xfrm>
            <a:off x="2983776" y="1637887"/>
            <a:ext cx="1555415" cy="2673049"/>
            <a:chOff x="2634203" y="1312279"/>
            <a:chExt cx="2113945" cy="3112120"/>
          </a:xfrm>
        </p:grpSpPr>
        <p:pic>
          <p:nvPicPr>
            <p:cNvPr id="2058" name="Picture 10">
              <a:extLst>
                <a:ext uri="{FF2B5EF4-FFF2-40B4-BE49-F238E27FC236}">
                  <a16:creationId xmlns:a16="http://schemas.microsoft.com/office/drawing/2014/main" id="{6787E792-B641-4CF7-A0C6-56D12330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4203" y="1312279"/>
              <a:ext cx="1045152" cy="59580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728C84C9-D217-460E-A713-477D22FA1B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9355" y="1355459"/>
              <a:ext cx="1000840" cy="5306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854661D2-080B-4085-82BC-62BBA752C1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6992" y="2075882"/>
              <a:ext cx="1054934" cy="5695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584F6158-AD30-4CC3-9C54-ED467B4BFD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8191" y="2036036"/>
              <a:ext cx="942004" cy="56958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7FDB0D4C-CE49-4A62-B946-3EABC97FD0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4204" y="2689306"/>
              <a:ext cx="1112392" cy="54676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AAE0AB0E-F186-4A6E-BE25-AE9F744AF2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2647" y="2645466"/>
              <a:ext cx="975501" cy="5906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888A523B-5CE4-48B2-AA46-E533E3CC53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3816" y="3216925"/>
              <a:ext cx="952007" cy="546769"/>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E483FD19-47C7-49E7-AC6B-97DDEA1167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1926" y="3216925"/>
              <a:ext cx="952007" cy="58453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2088AFA3-C946-4078-B7F3-D10A9B8901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26992" y="3767603"/>
              <a:ext cx="995165" cy="65133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7A23E0BE-A0B1-44E8-9C3E-8DB732D8371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81927" y="3840925"/>
              <a:ext cx="908594" cy="583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79EBC86-8EDB-4758-89A8-C8D7ECE9622D}"/>
              </a:ext>
            </a:extLst>
          </p:cNvPr>
          <p:cNvGrpSpPr/>
          <p:nvPr/>
        </p:nvGrpSpPr>
        <p:grpSpPr>
          <a:xfrm>
            <a:off x="4816216" y="1650535"/>
            <a:ext cx="1774437" cy="2660401"/>
            <a:chOff x="4944596" y="1355459"/>
            <a:chExt cx="2051241" cy="3198406"/>
          </a:xfrm>
        </p:grpSpPr>
        <p:pic>
          <p:nvPicPr>
            <p:cNvPr id="2080" name="Picture 32">
              <a:extLst>
                <a:ext uri="{FF2B5EF4-FFF2-40B4-BE49-F238E27FC236}">
                  <a16:creationId xmlns:a16="http://schemas.microsoft.com/office/drawing/2014/main" id="{637046A5-79E8-403C-9685-468D131235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2735" y="1355459"/>
              <a:ext cx="866343" cy="59205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a:extLst>
                <a:ext uri="{FF2B5EF4-FFF2-40B4-BE49-F238E27FC236}">
                  <a16:creationId xmlns:a16="http://schemas.microsoft.com/office/drawing/2014/main" id="{778CE527-C818-4D83-A9DF-294628B948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1355" y="1355460"/>
              <a:ext cx="866343" cy="592057"/>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57BEC413-E83A-42B8-A556-AE67F9824F7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44596" y="2019689"/>
              <a:ext cx="874482" cy="585933"/>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E8F2B4E2-85D3-414E-A69C-0B4A7EA7D30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21355" y="2017411"/>
              <a:ext cx="874482" cy="585933"/>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43F445EA-AEBE-44D4-8C92-5428FAE9B57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9478" y="2669178"/>
              <a:ext cx="725797" cy="637359"/>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a:extLst>
                <a:ext uri="{FF2B5EF4-FFF2-40B4-BE49-F238E27FC236}">
                  <a16:creationId xmlns:a16="http://schemas.microsoft.com/office/drawing/2014/main" id="{3C1BC345-F280-4010-B3B9-8144D1E9460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21959" y="2645469"/>
              <a:ext cx="873878" cy="571458"/>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a:extLst>
                <a:ext uri="{FF2B5EF4-FFF2-40B4-BE49-F238E27FC236}">
                  <a16:creationId xmlns:a16="http://schemas.microsoft.com/office/drawing/2014/main" id="{15464DD1-B608-47E3-AF58-5E3D085A713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72001" y="3306537"/>
              <a:ext cx="995165" cy="637358"/>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a:extLst>
                <a:ext uri="{FF2B5EF4-FFF2-40B4-BE49-F238E27FC236}">
                  <a16:creationId xmlns:a16="http://schemas.microsoft.com/office/drawing/2014/main" id="{EA03D3F8-29D3-41A6-8003-1D7B3440653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21790" y="3342985"/>
              <a:ext cx="873878" cy="517144"/>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a:extLst>
                <a:ext uri="{FF2B5EF4-FFF2-40B4-BE49-F238E27FC236}">
                  <a16:creationId xmlns:a16="http://schemas.microsoft.com/office/drawing/2014/main" id="{0FF0D944-86A2-4CAC-AB42-A4F3DD9F999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88270" y="3901935"/>
              <a:ext cx="978897" cy="59960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a:extLst>
                <a:ext uri="{FF2B5EF4-FFF2-40B4-BE49-F238E27FC236}">
                  <a16:creationId xmlns:a16="http://schemas.microsoft.com/office/drawing/2014/main" id="{B75C0E50-DA13-44D7-9CF5-D685F833384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26985" y="3901935"/>
              <a:ext cx="866343" cy="651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1C6CD35C-B098-4EB3-80A3-9F5D5253E6F4}"/>
              </a:ext>
            </a:extLst>
          </p:cNvPr>
          <p:cNvGrpSpPr/>
          <p:nvPr/>
        </p:nvGrpSpPr>
        <p:grpSpPr>
          <a:xfrm>
            <a:off x="6699903" y="1857839"/>
            <a:ext cx="1463877" cy="2110702"/>
            <a:chOff x="7024399" y="1629350"/>
            <a:chExt cx="1690165" cy="2358296"/>
          </a:xfrm>
        </p:grpSpPr>
        <p:pic>
          <p:nvPicPr>
            <p:cNvPr id="2107" name="Picture 59">
              <a:extLst>
                <a:ext uri="{FF2B5EF4-FFF2-40B4-BE49-F238E27FC236}">
                  <a16:creationId xmlns:a16="http://schemas.microsoft.com/office/drawing/2014/main" id="{F5196B95-01C2-4D76-8AA9-6B4DD05AD5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25898" y="1660672"/>
              <a:ext cx="775730" cy="517957"/>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a:extLst>
                <a:ext uri="{FF2B5EF4-FFF2-40B4-BE49-F238E27FC236}">
                  <a16:creationId xmlns:a16="http://schemas.microsoft.com/office/drawing/2014/main" id="{E3902D37-143F-4731-B935-503A1BD3BDC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11607" y="2253686"/>
              <a:ext cx="775730" cy="572099"/>
            </a:xfrm>
            <a:prstGeom prst="rect">
              <a:avLst/>
            </a:prstGeom>
            <a:noFill/>
            <a:extLst>
              <a:ext uri="{909E8E84-426E-40DD-AFC4-6F175D3DCCD1}">
                <a14:hiddenFill xmlns:a14="http://schemas.microsoft.com/office/drawing/2010/main">
                  <a:solidFill>
                    <a:srgbClr val="FFFFFF"/>
                  </a:solidFill>
                </a14:hiddenFill>
              </a:ext>
            </a:extLst>
          </p:spPr>
        </p:pic>
        <p:pic>
          <p:nvPicPr>
            <p:cNvPr id="2109" name="Picture 61">
              <a:extLst>
                <a:ext uri="{FF2B5EF4-FFF2-40B4-BE49-F238E27FC236}">
                  <a16:creationId xmlns:a16="http://schemas.microsoft.com/office/drawing/2014/main" id="{C4FBBAD0-A8C6-466B-8510-3D4ACA46E8B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24399" y="1629350"/>
              <a:ext cx="884384" cy="567590"/>
            </a:xfrm>
            <a:prstGeom prst="rect">
              <a:avLst/>
            </a:prstGeom>
            <a:noFill/>
            <a:extLst>
              <a:ext uri="{909E8E84-426E-40DD-AFC4-6F175D3DCCD1}">
                <a14:hiddenFill xmlns:a14="http://schemas.microsoft.com/office/drawing/2010/main">
                  <a:solidFill>
                    <a:srgbClr val="FFFFFF"/>
                  </a:solidFill>
                </a14:hiddenFill>
              </a:ext>
            </a:extLst>
          </p:spPr>
        </p:pic>
        <p:pic>
          <p:nvPicPr>
            <p:cNvPr id="2111" name="Picture 63">
              <a:extLst>
                <a:ext uri="{FF2B5EF4-FFF2-40B4-BE49-F238E27FC236}">
                  <a16:creationId xmlns:a16="http://schemas.microsoft.com/office/drawing/2014/main" id="{337D6168-7871-4D35-9302-4790CBAFFBD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32780" y="2251618"/>
              <a:ext cx="766052" cy="572099"/>
            </a:xfrm>
            <a:prstGeom prst="rect">
              <a:avLst/>
            </a:prstGeom>
            <a:noFill/>
            <a:extLst>
              <a:ext uri="{909E8E84-426E-40DD-AFC4-6F175D3DCCD1}">
                <a14:hiddenFill xmlns:a14="http://schemas.microsoft.com/office/drawing/2010/main">
                  <a:solidFill>
                    <a:srgbClr val="FFFFFF"/>
                  </a:solidFill>
                </a14:hiddenFill>
              </a:ext>
            </a:extLst>
          </p:spPr>
        </p:pic>
        <p:pic>
          <p:nvPicPr>
            <p:cNvPr id="2113" name="Picture 65">
              <a:extLst>
                <a:ext uri="{FF2B5EF4-FFF2-40B4-BE49-F238E27FC236}">
                  <a16:creationId xmlns:a16="http://schemas.microsoft.com/office/drawing/2014/main" id="{022A24AB-9658-4650-B4F0-711DDEA5A56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11607" y="2882034"/>
              <a:ext cx="781784" cy="517143"/>
            </a:xfrm>
            <a:prstGeom prst="rect">
              <a:avLst/>
            </a:prstGeom>
            <a:noFill/>
            <a:extLst>
              <a:ext uri="{909E8E84-426E-40DD-AFC4-6F175D3DCCD1}">
                <a14:hiddenFill xmlns:a14="http://schemas.microsoft.com/office/drawing/2010/main">
                  <a:solidFill>
                    <a:srgbClr val="FFFFFF"/>
                  </a:solidFill>
                </a14:hiddenFill>
              </a:ext>
            </a:extLst>
          </p:spPr>
        </p:pic>
        <p:pic>
          <p:nvPicPr>
            <p:cNvPr id="2115" name="Picture 67">
              <a:extLst>
                <a:ext uri="{FF2B5EF4-FFF2-40B4-BE49-F238E27FC236}">
                  <a16:creationId xmlns:a16="http://schemas.microsoft.com/office/drawing/2014/main" id="{B3AA225A-D840-47F0-BF88-B02693CB88D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48512" y="2851451"/>
              <a:ext cx="766052" cy="547726"/>
            </a:xfrm>
            <a:prstGeom prst="rect">
              <a:avLst/>
            </a:prstGeom>
            <a:noFill/>
            <a:extLst>
              <a:ext uri="{909E8E84-426E-40DD-AFC4-6F175D3DCCD1}">
                <a14:hiddenFill xmlns:a14="http://schemas.microsoft.com/office/drawing/2010/main">
                  <a:solidFill>
                    <a:srgbClr val="FFFFFF"/>
                  </a:solidFill>
                </a14:hiddenFill>
              </a:ext>
            </a:extLst>
          </p:spPr>
        </p:pic>
        <p:pic>
          <p:nvPicPr>
            <p:cNvPr id="2117" name="Picture 69">
              <a:extLst>
                <a:ext uri="{FF2B5EF4-FFF2-40B4-BE49-F238E27FC236}">
                  <a16:creationId xmlns:a16="http://schemas.microsoft.com/office/drawing/2014/main" id="{3F8E6A8E-D4CB-4630-8ED3-671B8477614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22483" y="3442465"/>
              <a:ext cx="775730" cy="513138"/>
            </a:xfrm>
            <a:prstGeom prst="rect">
              <a:avLst/>
            </a:prstGeom>
            <a:noFill/>
            <a:extLst>
              <a:ext uri="{909E8E84-426E-40DD-AFC4-6F175D3DCCD1}">
                <a14:hiddenFill xmlns:a14="http://schemas.microsoft.com/office/drawing/2010/main">
                  <a:solidFill>
                    <a:srgbClr val="FFFFFF"/>
                  </a:solidFill>
                </a14:hiddenFill>
              </a:ext>
            </a:extLst>
          </p:spPr>
        </p:pic>
        <p:pic>
          <p:nvPicPr>
            <p:cNvPr id="2119" name="Picture 71">
              <a:extLst>
                <a:ext uri="{FF2B5EF4-FFF2-40B4-BE49-F238E27FC236}">
                  <a16:creationId xmlns:a16="http://schemas.microsoft.com/office/drawing/2014/main" id="{1D823731-F222-4CA4-B3EA-A3694B1FCD7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925899" y="3439920"/>
              <a:ext cx="766052" cy="54772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C71E67AA-6B93-47CD-B980-B237C2404892}"/>
              </a:ext>
            </a:extLst>
          </p:cNvPr>
          <p:cNvSpPr>
            <a:spLocks noGrp="1"/>
          </p:cNvSpPr>
          <p:nvPr>
            <p:ph type="sldNum" sz="quarter" idx="4"/>
          </p:nvPr>
        </p:nvSpPr>
        <p:spPr/>
        <p:txBody>
          <a:bodyPr/>
          <a:lstStyle/>
          <a:p>
            <a:pPr>
              <a:defRPr/>
            </a:pPr>
            <a:fld id="{F01DF9B2-7F23-5B4A-9BBE-C5890CF05FB0}" type="slidenum">
              <a:rPr lang="en-US" smtClean="0"/>
              <a:pPr>
                <a:defRPr/>
              </a:pPr>
              <a:t>15</a:t>
            </a:fld>
            <a:endParaRPr lang="en-US"/>
          </a:p>
        </p:txBody>
      </p:sp>
    </p:spTree>
    <p:extLst>
      <p:ext uri="{BB962C8B-B14F-4D97-AF65-F5344CB8AC3E}">
        <p14:creationId xmlns:p14="http://schemas.microsoft.com/office/powerpoint/2010/main" val="153658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BF67FB-774A-4190-A621-55A83F7F2D75}"/>
              </a:ext>
            </a:extLst>
          </p:cNvPr>
          <p:cNvSpPr>
            <a:spLocks noGrp="1"/>
          </p:cNvSpPr>
          <p:nvPr>
            <p:ph type="sldNum" sz="quarter" idx="4"/>
          </p:nvPr>
        </p:nvSpPr>
        <p:spPr/>
        <p:txBody>
          <a:bodyPr/>
          <a:lstStyle/>
          <a:p>
            <a:pPr>
              <a:defRPr/>
            </a:pPr>
            <a:fld id="{F01DF9B2-7F23-5B4A-9BBE-C5890CF05FB0}" type="slidenum">
              <a:rPr lang="en-US" smtClean="0"/>
              <a:pPr>
                <a:defRPr/>
              </a:pPr>
              <a:t>16</a:t>
            </a:fld>
            <a:endParaRPr lang="en-US" dirty="0"/>
          </a:p>
        </p:txBody>
      </p:sp>
      <p:pic>
        <p:nvPicPr>
          <p:cNvPr id="9" name="Content Placeholder 8" descr="A graph showing actual VMT from 2010 to 2019 on the left, which has risen from 21.5 miles per capita per day to 24.6 in 2019. On the right, representing 2019 to 2045, the graph shows three potential futures, including ones with rising VMT and unchanged VMT which both cause California to miss its greenhouse gas reduction target, and one where VMT declines to 19 miles per capita per day, which meets the greenhouse gas reduction target.">
            <a:extLst>
              <a:ext uri="{FF2B5EF4-FFF2-40B4-BE49-F238E27FC236}">
                <a16:creationId xmlns:a16="http://schemas.microsoft.com/office/drawing/2014/main" id="{B2CD852E-A815-4347-933F-2A76C90B2786}"/>
              </a:ext>
            </a:extLst>
          </p:cNvPr>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438150" y="1168672"/>
            <a:ext cx="8248650" cy="3285581"/>
          </a:xfrm>
          <a:prstGeom prst="rect">
            <a:avLst/>
          </a:prstGeom>
          <a:noFill/>
          <a:ln>
            <a:noFill/>
          </a:ln>
        </p:spPr>
      </p:pic>
      <p:sp>
        <p:nvSpPr>
          <p:cNvPr id="5" name="Title 4">
            <a:extLst>
              <a:ext uri="{FF2B5EF4-FFF2-40B4-BE49-F238E27FC236}">
                <a16:creationId xmlns:a16="http://schemas.microsoft.com/office/drawing/2014/main" id="{375CB2B9-51B0-433A-A21B-ADEEA6B922BE}"/>
              </a:ext>
            </a:extLst>
          </p:cNvPr>
          <p:cNvSpPr>
            <a:spLocks noGrp="1"/>
          </p:cNvSpPr>
          <p:nvPr>
            <p:ph type="title"/>
          </p:nvPr>
        </p:nvSpPr>
        <p:spPr/>
        <p:txBody>
          <a:bodyPr>
            <a:normAutofit/>
          </a:bodyPr>
          <a:lstStyle/>
          <a:p>
            <a:r>
              <a:rPr lang="en-US" sz="3400" dirty="0"/>
              <a:t>VMT Reductions and GHG Targets</a:t>
            </a:r>
          </a:p>
        </p:txBody>
      </p:sp>
    </p:spTree>
    <p:extLst>
      <p:ext uri="{BB962C8B-B14F-4D97-AF65-F5344CB8AC3E}">
        <p14:creationId xmlns:p14="http://schemas.microsoft.com/office/powerpoint/2010/main" val="387702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D313-9B54-4D0D-87A3-FBDA7664DE34}"/>
              </a:ext>
            </a:extLst>
          </p:cNvPr>
          <p:cNvSpPr>
            <a:spLocks noGrp="1"/>
          </p:cNvSpPr>
          <p:nvPr>
            <p:ph type="title"/>
          </p:nvPr>
        </p:nvSpPr>
        <p:spPr/>
        <p:txBody>
          <a:bodyPr>
            <a:normAutofit/>
          </a:bodyPr>
          <a:lstStyle/>
          <a:p>
            <a:r>
              <a:rPr lang="en-US" sz="3400" dirty="0"/>
              <a:t>Beyond Transportation</a:t>
            </a:r>
          </a:p>
        </p:txBody>
      </p:sp>
      <p:sp>
        <p:nvSpPr>
          <p:cNvPr id="3" name="Content Placeholder 2">
            <a:extLst>
              <a:ext uri="{FF2B5EF4-FFF2-40B4-BE49-F238E27FC236}">
                <a16:creationId xmlns:a16="http://schemas.microsoft.com/office/drawing/2014/main" id="{3532E3C6-5313-4B6A-80C3-E45F9CDBAC90}"/>
              </a:ext>
            </a:extLst>
          </p:cNvPr>
          <p:cNvSpPr>
            <a:spLocks noGrp="1"/>
          </p:cNvSpPr>
          <p:nvPr>
            <p:ph idx="1"/>
          </p:nvPr>
        </p:nvSpPr>
        <p:spPr>
          <a:xfrm>
            <a:off x="457199" y="1200152"/>
            <a:ext cx="4520597" cy="3711130"/>
          </a:xfrm>
        </p:spPr>
        <p:txBody>
          <a:bodyPr>
            <a:noAutofit/>
          </a:bodyPr>
          <a:lstStyle/>
          <a:p>
            <a:r>
              <a:rPr lang="en-US" sz="1500" dirty="0"/>
              <a:t>Sustainable communities that reduce VMT also support GHG reductions from:</a:t>
            </a:r>
          </a:p>
          <a:p>
            <a:pPr lvl="1"/>
            <a:r>
              <a:rPr lang="en-US" sz="1500" dirty="0"/>
              <a:t>Construction and energy use in buildings</a:t>
            </a:r>
          </a:p>
          <a:p>
            <a:pPr lvl="1"/>
            <a:r>
              <a:rPr lang="en-US" sz="1500" dirty="0"/>
              <a:t>Infrastructure construction and maintenance</a:t>
            </a:r>
          </a:p>
          <a:p>
            <a:pPr lvl="1"/>
            <a:r>
              <a:rPr lang="en-US" sz="1500" dirty="0"/>
              <a:t>Carbon sequestration on natural and working lands</a:t>
            </a:r>
          </a:p>
          <a:p>
            <a:r>
              <a:rPr lang="en-US" sz="1500" dirty="0"/>
              <a:t>Reducing VMT also provides important community benefits:</a:t>
            </a:r>
          </a:p>
          <a:p>
            <a:pPr lvl="1"/>
            <a:r>
              <a:rPr lang="en-US" sz="1500" dirty="0"/>
              <a:t>Improved air quality</a:t>
            </a:r>
          </a:p>
          <a:p>
            <a:pPr lvl="1"/>
            <a:r>
              <a:rPr lang="en-US" sz="1500" dirty="0"/>
              <a:t>Better public health outcomes</a:t>
            </a:r>
          </a:p>
          <a:p>
            <a:pPr lvl="1"/>
            <a:r>
              <a:rPr lang="en-US" sz="1500" dirty="0"/>
              <a:t>More time with family and community</a:t>
            </a:r>
          </a:p>
          <a:p>
            <a:pPr lvl="1"/>
            <a:r>
              <a:rPr lang="en-US" sz="1500" dirty="0"/>
              <a:t>Lower household transportation costs</a:t>
            </a:r>
          </a:p>
        </p:txBody>
      </p:sp>
      <p:sp>
        <p:nvSpPr>
          <p:cNvPr id="4" name="Slide Number Placeholder 3">
            <a:extLst>
              <a:ext uri="{FF2B5EF4-FFF2-40B4-BE49-F238E27FC236}">
                <a16:creationId xmlns:a16="http://schemas.microsoft.com/office/drawing/2014/main" id="{FE494B8E-208A-462A-8E36-49DDE78F28B5}"/>
              </a:ext>
            </a:extLst>
          </p:cNvPr>
          <p:cNvSpPr>
            <a:spLocks noGrp="1"/>
          </p:cNvSpPr>
          <p:nvPr>
            <p:ph type="sldNum" sz="quarter" idx="4"/>
          </p:nvPr>
        </p:nvSpPr>
        <p:spPr/>
        <p:txBody>
          <a:bodyPr/>
          <a:lstStyle/>
          <a:p>
            <a:pPr>
              <a:defRPr/>
            </a:pPr>
            <a:fld id="{F01DF9B2-7F23-5B4A-9BBE-C5890CF05FB0}" type="slidenum">
              <a:rPr lang="en-US" smtClean="0"/>
              <a:pPr>
                <a:defRPr/>
              </a:pPr>
              <a:t>17</a:t>
            </a:fld>
            <a:endParaRPr lang="en-US" dirty="0"/>
          </a:p>
        </p:txBody>
      </p:sp>
      <p:pic>
        <p:nvPicPr>
          <p:cNvPr id="5" name="Picture 2">
            <a:extLst>
              <a:ext uri="{FF2B5EF4-FFF2-40B4-BE49-F238E27FC236}">
                <a16:creationId xmlns:a16="http://schemas.microsoft.com/office/drawing/2014/main" id="{42898C55-B3E1-4816-A161-63D010BFD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56" t="5263" r="17786" b="7100"/>
          <a:stretch/>
        </p:blipFill>
        <p:spPr bwMode="auto">
          <a:xfrm>
            <a:off x="4977796" y="1549286"/>
            <a:ext cx="3605814" cy="288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6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A2FE8E1-5A88-4823-A87E-0AA0061EE1AF}"/>
              </a:ext>
            </a:extLst>
          </p:cNvPr>
          <p:cNvSpPr>
            <a:spLocks noGrp="1"/>
          </p:cNvSpPr>
          <p:nvPr>
            <p:ph type="title"/>
          </p:nvPr>
        </p:nvSpPr>
        <p:spPr>
          <a:xfrm>
            <a:off x="160855" y="103826"/>
            <a:ext cx="8848456" cy="1136149"/>
          </a:xfrm>
        </p:spPr>
        <p:txBody>
          <a:bodyPr wrap="square" anchor="ctr">
            <a:noAutofit/>
          </a:bodyPr>
          <a:lstStyle/>
          <a:p>
            <a:pPr marL="200032" marR="0" indent="0" algn="ctr">
              <a:spcBef>
                <a:spcPts val="500"/>
              </a:spcBef>
              <a:spcAft>
                <a:spcPts val="1000"/>
              </a:spcAft>
              <a:buNone/>
            </a:pPr>
            <a:r>
              <a:rPr lang="en-US" sz="3400" dirty="0">
                <a:effectLst/>
                <a:latin typeface="Avenir LT Std 55 Roman" panose="020B0503020203020204" pitchFamily="34" charset="0"/>
                <a:ea typeface="Times New Roman" panose="02020603050405020304" pitchFamily="18" charset="0"/>
                <a:cs typeface="Times New Roman" panose="02020603050405020304" pitchFamily="18" charset="0"/>
              </a:rPr>
              <a:t>Housing, Equity, and Climate</a:t>
            </a:r>
          </a:p>
        </p:txBody>
      </p:sp>
      <p:sp>
        <p:nvSpPr>
          <p:cNvPr id="8" name="Slide Number Placeholder 3">
            <a:extLst>
              <a:ext uri="{FF2B5EF4-FFF2-40B4-BE49-F238E27FC236}">
                <a16:creationId xmlns:a16="http://schemas.microsoft.com/office/drawing/2014/main" id="{7F5CB5C8-A4B6-42D6-A095-9BAFC550E8E9}"/>
              </a:ext>
            </a:extLst>
          </p:cNvPr>
          <p:cNvSpPr txBox="1">
            <a:spLocks/>
          </p:cNvSpPr>
          <p:nvPr/>
        </p:nvSpPr>
        <p:spPr>
          <a:xfrm>
            <a:off x="7768856" y="4767264"/>
            <a:ext cx="917944" cy="273844"/>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000" b="0" i="0" kern="1200">
                <a:solidFill>
                  <a:schemeClr val="tx2"/>
                </a:solidFill>
                <a:latin typeface="Avenir LT Std 55 Roman" panose="020B0503020203020204" pitchFamily="34" charset="77"/>
                <a:ea typeface="+mn-ea"/>
                <a:cs typeface="+mn-cs"/>
              </a:defRPr>
            </a:lvl1pPr>
            <a:lvl2pPr marL="4572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Book"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Book"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Book"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Book" charset="0"/>
                <a:ea typeface="ＭＳ Ｐゴシック" charset="0"/>
                <a:cs typeface="ＭＳ Ｐゴシック" charset="0"/>
              </a:defRPr>
            </a:lvl9pPr>
          </a:lstStyle>
          <a:p>
            <a:pPr>
              <a:defRPr/>
            </a:pPr>
            <a:fld id="{F994092A-33D1-9E4B-9175-E94832D09C46}" type="slidenum">
              <a:rPr lang="en-US" smtClean="0"/>
              <a:pPr>
                <a:defRPr/>
              </a:pPr>
              <a:t>18</a:t>
            </a:fld>
            <a:endParaRPr lang="en-US" dirty="0"/>
          </a:p>
        </p:txBody>
      </p:sp>
      <p:pic>
        <p:nvPicPr>
          <p:cNvPr id="4" name="Picture 3">
            <a:extLst>
              <a:ext uri="{FF2B5EF4-FFF2-40B4-BE49-F238E27FC236}">
                <a16:creationId xmlns:a16="http://schemas.microsoft.com/office/drawing/2014/main" id="{7BF0EAFE-B679-45C3-A4F8-CFC5D5E106D1}"/>
              </a:ext>
            </a:extLst>
          </p:cNvPr>
          <p:cNvPicPr>
            <a:picLocks noChangeAspect="1"/>
          </p:cNvPicPr>
          <p:nvPr/>
        </p:nvPicPr>
        <p:blipFill>
          <a:blip r:embed="rId3"/>
          <a:stretch>
            <a:fillRect/>
          </a:stretch>
        </p:blipFill>
        <p:spPr>
          <a:xfrm>
            <a:off x="470282" y="997454"/>
            <a:ext cx="8203436" cy="3181354"/>
          </a:xfrm>
          <a:prstGeom prst="rect">
            <a:avLst/>
          </a:prstGeom>
        </p:spPr>
      </p:pic>
      <p:sp>
        <p:nvSpPr>
          <p:cNvPr id="5" name="TextBox 4">
            <a:extLst>
              <a:ext uri="{FF2B5EF4-FFF2-40B4-BE49-F238E27FC236}">
                <a16:creationId xmlns:a16="http://schemas.microsoft.com/office/drawing/2014/main" id="{72F531E1-76BA-4C79-951B-15DD4DC1ABAF}"/>
              </a:ext>
            </a:extLst>
          </p:cNvPr>
          <p:cNvSpPr txBox="1"/>
          <p:nvPr/>
        </p:nvSpPr>
        <p:spPr>
          <a:xfrm>
            <a:off x="645019" y="4170422"/>
            <a:ext cx="8203437" cy="246221"/>
          </a:xfrm>
          <a:prstGeom prst="rect">
            <a:avLst/>
          </a:prstGeom>
          <a:noFill/>
        </p:spPr>
        <p:txBody>
          <a:bodyPr wrap="square" rtlCol="0">
            <a:spAutoFit/>
          </a:bodyPr>
          <a:lstStyle/>
          <a:p>
            <a:pPr algn="l"/>
            <a:r>
              <a:rPr lang="en-US" sz="1000" dirty="0">
                <a:effectLst/>
                <a:latin typeface="Avenir LT Std 55 Roman" panose="020B0503020203020204" pitchFamily="34" charset="0"/>
                <a:ea typeface="SimSun" panose="02010600030101010101" pitchFamily="2" charset="-122"/>
                <a:cs typeface="Arial" panose="020B0604020202020204" pitchFamily="34" charset="0"/>
              </a:rPr>
              <a:t>Source: Housing Element Implementation and APR Data Dashboard, Page 6:  https://www.hcd.ca.gov/apr-data-dashboard-and-downloads</a:t>
            </a:r>
            <a:endParaRPr lang="en-US" sz="1200" dirty="0"/>
          </a:p>
        </p:txBody>
      </p:sp>
    </p:spTree>
    <p:extLst>
      <p:ext uri="{BB962C8B-B14F-4D97-AF65-F5344CB8AC3E}">
        <p14:creationId xmlns:p14="http://schemas.microsoft.com/office/powerpoint/2010/main" val="150961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7AEE6-A7F5-435A-9BDD-9C36B5B8C6BF}"/>
              </a:ext>
            </a:extLst>
          </p:cNvPr>
          <p:cNvSpPr>
            <a:spLocks noGrp="1"/>
          </p:cNvSpPr>
          <p:nvPr>
            <p:ph idx="1"/>
          </p:nvPr>
        </p:nvSpPr>
        <p:spPr>
          <a:xfrm>
            <a:off x="457200" y="1344168"/>
            <a:ext cx="8229600" cy="3394472"/>
          </a:xfrm>
        </p:spPr>
        <p:txBody>
          <a:bodyPr>
            <a:noAutofit/>
          </a:bodyPr>
          <a:lstStyle/>
          <a:p>
            <a:pPr marR="0" lvl="0">
              <a:lnSpc>
                <a:spcPct val="105000"/>
              </a:lnSpc>
              <a:spcAft>
                <a:spcPts val="0"/>
              </a:spcAft>
            </a:pPr>
            <a:r>
              <a:rPr lang="en-US" sz="1500" b="1" dirty="0"/>
              <a:t>Housing as a Climate Strategy </a:t>
            </a:r>
            <a:r>
              <a:rPr lang="en-US" sz="1500" dirty="0"/>
              <a:t>- $1.5 billion in investments on infill affordable housing</a:t>
            </a:r>
          </a:p>
          <a:p>
            <a:pPr marR="0" lvl="0">
              <a:lnSpc>
                <a:spcPct val="105000"/>
              </a:lnSpc>
              <a:spcAft>
                <a:spcPts val="0"/>
              </a:spcAft>
            </a:pPr>
            <a:r>
              <a:rPr lang="en-US" sz="1500" b="1" dirty="0"/>
              <a:t>Regional Early Action Planning (REAP) grants </a:t>
            </a:r>
            <a:r>
              <a:rPr lang="en-US" sz="1500" dirty="0"/>
              <a:t>- $600 million to support regional planning for housing affordability and VMT reduction</a:t>
            </a:r>
          </a:p>
          <a:p>
            <a:pPr marR="0" lvl="0">
              <a:lnSpc>
                <a:spcPct val="105000"/>
              </a:lnSpc>
              <a:spcAft>
                <a:spcPts val="0"/>
              </a:spcAft>
            </a:pPr>
            <a:r>
              <a:rPr lang="en-US" sz="1500" b="1" dirty="0"/>
              <a:t>Implementation of SB 743 </a:t>
            </a:r>
            <a:r>
              <a:rPr lang="en-US" sz="1500" dirty="0"/>
              <a:t>– streamlining environmental review of projects that reduce VMT</a:t>
            </a:r>
          </a:p>
          <a:p>
            <a:pPr marR="0" lvl="0">
              <a:lnSpc>
                <a:spcPct val="105000"/>
              </a:lnSpc>
              <a:spcAft>
                <a:spcPts val="0"/>
              </a:spcAft>
            </a:pPr>
            <a:r>
              <a:rPr lang="en-US" sz="1500" b="1" dirty="0"/>
              <a:t>Climate Action Plan for Transportation Infrastructure </a:t>
            </a:r>
            <a:r>
              <a:rPr lang="en-US" sz="1500" dirty="0"/>
              <a:t>– aligning transportation investments with climate and equity commitments</a:t>
            </a:r>
          </a:p>
          <a:p>
            <a:pPr marR="0" lvl="0">
              <a:lnSpc>
                <a:spcPct val="105000"/>
              </a:lnSpc>
              <a:spcAft>
                <a:spcPts val="800"/>
              </a:spcAft>
            </a:pPr>
            <a:r>
              <a:rPr lang="en-US" sz="1500" b="1" dirty="0"/>
              <a:t>Promoting inter-agency collaboration </a:t>
            </a:r>
            <a:r>
              <a:rPr lang="en-US" sz="1500" dirty="0"/>
              <a:t>– biannual joint meetings between CARB, the CTC, and HCD</a:t>
            </a:r>
          </a:p>
        </p:txBody>
      </p:sp>
      <p:sp>
        <p:nvSpPr>
          <p:cNvPr id="4" name="Slide Number Placeholder 3">
            <a:extLst>
              <a:ext uri="{FF2B5EF4-FFF2-40B4-BE49-F238E27FC236}">
                <a16:creationId xmlns:a16="http://schemas.microsoft.com/office/drawing/2014/main" id="{78BE506F-4C38-43CA-977F-3AEB7B579F06}"/>
              </a:ext>
            </a:extLst>
          </p:cNvPr>
          <p:cNvSpPr>
            <a:spLocks noGrp="1"/>
          </p:cNvSpPr>
          <p:nvPr>
            <p:ph type="sldNum" sz="quarter" idx="4"/>
          </p:nvPr>
        </p:nvSpPr>
        <p:spPr/>
        <p:txBody>
          <a:bodyPr/>
          <a:lstStyle/>
          <a:p>
            <a:pPr>
              <a:defRPr/>
            </a:pPr>
            <a:fld id="{F01DF9B2-7F23-5B4A-9BBE-C5890CF05FB0}" type="slidenum">
              <a:rPr lang="en-US" smtClean="0"/>
              <a:pPr>
                <a:defRPr/>
              </a:pPr>
              <a:t>19</a:t>
            </a:fld>
            <a:endParaRPr lang="en-US" dirty="0"/>
          </a:p>
        </p:txBody>
      </p:sp>
      <p:sp>
        <p:nvSpPr>
          <p:cNvPr id="7" name="Title 5">
            <a:extLst>
              <a:ext uri="{FF2B5EF4-FFF2-40B4-BE49-F238E27FC236}">
                <a16:creationId xmlns:a16="http://schemas.microsoft.com/office/drawing/2014/main" id="{5EEC0777-B485-431A-92FD-6EFF817CE046}"/>
              </a:ext>
            </a:extLst>
          </p:cNvPr>
          <p:cNvSpPr>
            <a:spLocks noGrp="1"/>
          </p:cNvSpPr>
          <p:nvPr>
            <p:ph type="title"/>
          </p:nvPr>
        </p:nvSpPr>
        <p:spPr>
          <a:xfrm>
            <a:off x="457200" y="205979"/>
            <a:ext cx="8229600" cy="857250"/>
          </a:xfrm>
        </p:spPr>
        <p:txBody>
          <a:bodyPr>
            <a:normAutofit/>
          </a:bodyPr>
          <a:lstStyle/>
          <a:p>
            <a:r>
              <a:rPr lang="en-US" sz="3400" dirty="0"/>
              <a:t>State Actions to Reduce VMT</a:t>
            </a:r>
          </a:p>
        </p:txBody>
      </p:sp>
    </p:spTree>
    <p:extLst>
      <p:ext uri="{BB962C8B-B14F-4D97-AF65-F5344CB8AC3E}">
        <p14:creationId xmlns:p14="http://schemas.microsoft.com/office/powerpoint/2010/main" val="421436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C8E464-6403-4640-B899-1C582ABC09D3}"/>
              </a:ext>
            </a:extLst>
          </p:cNvPr>
          <p:cNvSpPr>
            <a:spLocks noGrp="1"/>
          </p:cNvSpPr>
          <p:nvPr>
            <p:ph type="title"/>
          </p:nvPr>
        </p:nvSpPr>
        <p:spPr>
          <a:xfrm>
            <a:off x="457200" y="205979"/>
            <a:ext cx="8229600" cy="857250"/>
          </a:xfrm>
        </p:spPr>
        <p:txBody>
          <a:bodyPr>
            <a:normAutofit/>
          </a:bodyPr>
          <a:lstStyle/>
          <a:p>
            <a:r>
              <a:rPr lang="en-US" sz="3400" dirty="0"/>
              <a:t>2022 is a Transformative Year</a:t>
            </a:r>
          </a:p>
        </p:txBody>
      </p:sp>
      <p:sp>
        <p:nvSpPr>
          <p:cNvPr id="10" name="Content Placeholder 2">
            <a:extLst>
              <a:ext uri="{FF2B5EF4-FFF2-40B4-BE49-F238E27FC236}">
                <a16:creationId xmlns:a16="http://schemas.microsoft.com/office/drawing/2014/main" id="{32A659E4-936D-42F0-8FEC-087CAD1489A0}"/>
              </a:ext>
            </a:extLst>
          </p:cNvPr>
          <p:cNvSpPr>
            <a:spLocks noGrp="1"/>
          </p:cNvSpPr>
          <p:nvPr>
            <p:ph idx="1"/>
          </p:nvPr>
        </p:nvSpPr>
        <p:spPr>
          <a:xfrm>
            <a:off x="457200" y="1347952"/>
            <a:ext cx="8229600" cy="3383280"/>
          </a:xfrm>
        </p:spPr>
        <p:txBody>
          <a:bodyPr>
            <a:normAutofit/>
          </a:bodyPr>
          <a:lstStyle/>
          <a:p>
            <a:r>
              <a:rPr lang="en-US" sz="2400" dirty="0">
                <a:latin typeface="Avenir LT Std 55 Roman"/>
                <a:ea typeface="ＭＳ Ｐゴシック"/>
              </a:rPr>
              <a:t>2022 Scoping Plan and State SIP Strategy</a:t>
            </a:r>
          </a:p>
          <a:p>
            <a:r>
              <a:rPr lang="en-US" sz="2400" dirty="0">
                <a:latin typeface="Avenir LT Std 55 Roman"/>
                <a:ea typeface="ＭＳ Ｐゴシック"/>
              </a:rPr>
              <a:t>Accelerating the Transition to ZEVs through Regulation</a:t>
            </a:r>
          </a:p>
          <a:p>
            <a:r>
              <a:rPr lang="en-US" sz="2400" dirty="0">
                <a:latin typeface="Avenir LT Std 55 Roman"/>
                <a:ea typeface="ＭＳ Ｐゴシック"/>
              </a:rPr>
              <a:t>Historic Climate Budget</a:t>
            </a:r>
          </a:p>
          <a:p>
            <a:r>
              <a:rPr lang="en-US" sz="2400" dirty="0">
                <a:latin typeface="Avenir LT Std 55 Roman"/>
                <a:ea typeface="ＭＳ Ｐゴシック"/>
              </a:rPr>
              <a:t>Promoting Sustainable Communities and Reducing VMT</a:t>
            </a:r>
          </a:p>
        </p:txBody>
      </p:sp>
      <p:sp>
        <p:nvSpPr>
          <p:cNvPr id="11" name="Slide Number Placeholder 4">
            <a:extLst>
              <a:ext uri="{FF2B5EF4-FFF2-40B4-BE49-F238E27FC236}">
                <a16:creationId xmlns:a16="http://schemas.microsoft.com/office/drawing/2014/main" id="{30FEE2C7-7BDF-4175-9EC9-56ED2D58C607}"/>
              </a:ext>
            </a:extLst>
          </p:cNvPr>
          <p:cNvSpPr>
            <a:spLocks noGrp="1"/>
          </p:cNvSpPr>
          <p:nvPr>
            <p:ph type="sldNum" sz="quarter" idx="4"/>
          </p:nvPr>
        </p:nvSpPr>
        <p:spPr>
          <a:xfrm>
            <a:off x="7768857" y="4767264"/>
            <a:ext cx="917944" cy="273844"/>
          </a:xfrm>
        </p:spPr>
        <p:txBody>
          <a:bodyPr/>
          <a:lstStyle/>
          <a:p>
            <a:pPr defTabSz="457189">
              <a:defRPr/>
            </a:pPr>
            <a:fld id="{F01DF9B2-7F23-5B4A-9BBE-C5890CF05FB0}" type="slidenum">
              <a:rPr lang="en-US">
                <a:solidFill>
                  <a:srgbClr val="4D4D4F"/>
                </a:solidFill>
                <a:latin typeface="Avenir LT Std 55 Roman"/>
              </a:rPr>
              <a:pPr defTabSz="457189">
                <a:defRPr/>
              </a:pPr>
              <a:t>2</a:t>
            </a:fld>
            <a:endParaRPr lang="en-US" dirty="0">
              <a:solidFill>
                <a:srgbClr val="4D4D4F"/>
              </a:solidFill>
              <a:latin typeface="Avenir LT Std 55 Roman"/>
            </a:endParaRPr>
          </a:p>
        </p:txBody>
      </p:sp>
    </p:spTree>
    <p:extLst>
      <p:ext uri="{BB962C8B-B14F-4D97-AF65-F5344CB8AC3E}">
        <p14:creationId xmlns:p14="http://schemas.microsoft.com/office/powerpoint/2010/main" val="33235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7AEE6-A7F5-435A-9BDD-9C36B5B8C6BF}"/>
              </a:ext>
            </a:extLst>
          </p:cNvPr>
          <p:cNvSpPr>
            <a:spLocks noGrp="1"/>
          </p:cNvSpPr>
          <p:nvPr>
            <p:ph idx="1"/>
          </p:nvPr>
        </p:nvSpPr>
        <p:spPr>
          <a:xfrm>
            <a:off x="457200" y="1344168"/>
            <a:ext cx="8229600" cy="3394472"/>
          </a:xfrm>
        </p:spPr>
        <p:txBody>
          <a:bodyPr>
            <a:noAutofit/>
          </a:bodyPr>
          <a:lstStyle/>
          <a:p>
            <a:r>
              <a:rPr lang="en-US" sz="1500" b="1" dirty="0"/>
              <a:t>Roadways</a:t>
            </a:r>
          </a:p>
          <a:p>
            <a:pPr lvl="1"/>
            <a:r>
              <a:rPr lang="en-US" sz="1500" b="1" dirty="0"/>
              <a:t>Reimagine roadway projects that increase VMT </a:t>
            </a:r>
            <a:r>
              <a:rPr lang="en-US" sz="1500" dirty="0"/>
              <a:t>in a way that meets community needs and reduces the need to drive.</a:t>
            </a:r>
            <a:r>
              <a:rPr lang="en-US" sz="1500" b="1" dirty="0"/>
              <a:t> </a:t>
            </a:r>
          </a:p>
          <a:p>
            <a:pPr lvl="1"/>
            <a:r>
              <a:rPr lang="en-US" sz="1500" b="1" dirty="0"/>
              <a:t>Implement roadway pricing strategies </a:t>
            </a:r>
            <a:r>
              <a:rPr lang="en-US" sz="1500" dirty="0"/>
              <a:t>and reallocate revenues to sustainable transportation choices.</a:t>
            </a:r>
          </a:p>
          <a:p>
            <a:r>
              <a:rPr lang="en-US" sz="1500" b="1" dirty="0"/>
              <a:t>Public Transit </a:t>
            </a:r>
          </a:p>
          <a:p>
            <a:pPr lvl="1"/>
            <a:r>
              <a:rPr lang="en-US" sz="1500" b="1" dirty="0"/>
              <a:t>Double local transit coverage and service frequencies by 2030.</a:t>
            </a:r>
          </a:p>
          <a:p>
            <a:pPr lvl="1"/>
            <a:r>
              <a:rPr lang="en-US" sz="1500" dirty="0"/>
              <a:t>Prioritize addressing key transit bottlenecks and other </a:t>
            </a:r>
            <a:r>
              <a:rPr lang="en-US" sz="1500" b="1" dirty="0"/>
              <a:t>infrastructure investments to improve transit operational efficiency </a:t>
            </a:r>
            <a:r>
              <a:rPr lang="en-US" sz="1500" dirty="0"/>
              <a:t>over investments that increase VMT.</a:t>
            </a:r>
          </a:p>
        </p:txBody>
      </p:sp>
      <p:sp>
        <p:nvSpPr>
          <p:cNvPr id="4" name="Slide Number Placeholder 3">
            <a:extLst>
              <a:ext uri="{FF2B5EF4-FFF2-40B4-BE49-F238E27FC236}">
                <a16:creationId xmlns:a16="http://schemas.microsoft.com/office/drawing/2014/main" id="{78BE506F-4C38-43CA-977F-3AEB7B579F06}"/>
              </a:ext>
            </a:extLst>
          </p:cNvPr>
          <p:cNvSpPr>
            <a:spLocks noGrp="1"/>
          </p:cNvSpPr>
          <p:nvPr>
            <p:ph type="sldNum" sz="quarter" idx="4"/>
          </p:nvPr>
        </p:nvSpPr>
        <p:spPr/>
        <p:txBody>
          <a:bodyPr/>
          <a:lstStyle/>
          <a:p>
            <a:pPr>
              <a:defRPr/>
            </a:pPr>
            <a:fld id="{F01DF9B2-7F23-5B4A-9BBE-C5890CF05FB0}" type="slidenum">
              <a:rPr lang="en-US" smtClean="0"/>
              <a:pPr>
                <a:defRPr/>
              </a:pPr>
              <a:t>20</a:t>
            </a:fld>
            <a:endParaRPr lang="en-US" dirty="0"/>
          </a:p>
        </p:txBody>
      </p:sp>
      <p:sp>
        <p:nvSpPr>
          <p:cNvPr id="6" name="Title 5">
            <a:extLst>
              <a:ext uri="{FF2B5EF4-FFF2-40B4-BE49-F238E27FC236}">
                <a16:creationId xmlns:a16="http://schemas.microsoft.com/office/drawing/2014/main" id="{32BA423A-0E7F-47D6-94AF-9B48A433E866}"/>
              </a:ext>
            </a:extLst>
          </p:cNvPr>
          <p:cNvSpPr>
            <a:spLocks noGrp="1"/>
          </p:cNvSpPr>
          <p:nvPr>
            <p:ph type="title"/>
          </p:nvPr>
        </p:nvSpPr>
        <p:spPr/>
        <p:txBody>
          <a:bodyPr>
            <a:normAutofit/>
          </a:bodyPr>
          <a:lstStyle/>
          <a:p>
            <a:r>
              <a:rPr lang="en-US" sz="3400" dirty="0"/>
              <a:t>Strategies to Reduce VMT</a:t>
            </a:r>
          </a:p>
        </p:txBody>
      </p:sp>
    </p:spTree>
    <p:extLst>
      <p:ext uri="{BB962C8B-B14F-4D97-AF65-F5344CB8AC3E}">
        <p14:creationId xmlns:p14="http://schemas.microsoft.com/office/powerpoint/2010/main" val="389035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7AEE6-A7F5-435A-9BDD-9C36B5B8C6BF}"/>
              </a:ext>
            </a:extLst>
          </p:cNvPr>
          <p:cNvSpPr>
            <a:spLocks noGrp="1"/>
          </p:cNvSpPr>
          <p:nvPr>
            <p:ph idx="1"/>
          </p:nvPr>
        </p:nvSpPr>
        <p:spPr>
          <a:xfrm>
            <a:off x="457200" y="1344168"/>
            <a:ext cx="8369300" cy="3394472"/>
          </a:xfrm>
        </p:spPr>
        <p:txBody>
          <a:bodyPr>
            <a:noAutofit/>
          </a:bodyPr>
          <a:lstStyle/>
          <a:p>
            <a:r>
              <a:rPr lang="en-US" sz="1500" b="1" dirty="0"/>
              <a:t>New Mobility  </a:t>
            </a:r>
          </a:p>
          <a:p>
            <a:pPr lvl="1"/>
            <a:r>
              <a:rPr lang="en-US" sz="1500" b="1" dirty="0"/>
              <a:t>Prevent an uninhibited growth of autonomous vehicle VMT</a:t>
            </a:r>
            <a:r>
              <a:rPr lang="en-US" sz="1500" dirty="0"/>
              <a:t>, and particularly zero-passenger miles.</a:t>
            </a:r>
          </a:p>
          <a:p>
            <a:pPr lvl="1">
              <a:spcAft>
                <a:spcPts val="600"/>
              </a:spcAft>
            </a:pPr>
            <a:r>
              <a:rPr lang="en-US" sz="1500" b="1" dirty="0"/>
              <a:t>Channel new mobility services towards pooled use models, transit complementarity</a:t>
            </a:r>
            <a:r>
              <a:rPr lang="en-US" sz="1500" dirty="0"/>
              <a:t>, and lower VMT outcomes</a:t>
            </a:r>
          </a:p>
          <a:p>
            <a:r>
              <a:rPr lang="en-US" sz="1500" b="1" dirty="0"/>
              <a:t>Land Use and Development </a:t>
            </a:r>
          </a:p>
          <a:p>
            <a:pPr lvl="1"/>
            <a:r>
              <a:rPr lang="en-US" sz="1500" b="1" dirty="0"/>
              <a:t>Accelerate infill development in existing transportation-efficient places</a:t>
            </a:r>
            <a:r>
              <a:rPr lang="en-US" sz="1500" dirty="0"/>
              <a:t>.      </a:t>
            </a:r>
          </a:p>
          <a:p>
            <a:pPr lvl="1"/>
            <a:r>
              <a:rPr lang="en-US" sz="1500" b="1" dirty="0"/>
              <a:t>Ensure alignment </a:t>
            </a:r>
            <a:r>
              <a:rPr lang="en-US" sz="1500" dirty="0"/>
              <a:t>in land use, housing, transportation, and conservation planning in adopted regional plans (RTP/SCS and RHNA) and general plans (e.g., general plans, zoning, and local transportation plans).</a:t>
            </a:r>
          </a:p>
        </p:txBody>
      </p:sp>
      <p:sp>
        <p:nvSpPr>
          <p:cNvPr id="4" name="Slide Number Placeholder 3">
            <a:extLst>
              <a:ext uri="{FF2B5EF4-FFF2-40B4-BE49-F238E27FC236}">
                <a16:creationId xmlns:a16="http://schemas.microsoft.com/office/drawing/2014/main" id="{78BE506F-4C38-43CA-977F-3AEB7B579F06}"/>
              </a:ext>
            </a:extLst>
          </p:cNvPr>
          <p:cNvSpPr>
            <a:spLocks noGrp="1"/>
          </p:cNvSpPr>
          <p:nvPr>
            <p:ph type="sldNum" sz="quarter" idx="4"/>
          </p:nvPr>
        </p:nvSpPr>
        <p:spPr/>
        <p:txBody>
          <a:bodyPr/>
          <a:lstStyle/>
          <a:p>
            <a:pPr>
              <a:defRPr/>
            </a:pPr>
            <a:fld id="{F01DF9B2-7F23-5B4A-9BBE-C5890CF05FB0}" type="slidenum">
              <a:rPr lang="en-US" smtClean="0"/>
              <a:pPr>
                <a:defRPr/>
              </a:pPr>
              <a:t>21</a:t>
            </a:fld>
            <a:endParaRPr lang="en-US" dirty="0"/>
          </a:p>
        </p:txBody>
      </p:sp>
      <p:sp>
        <p:nvSpPr>
          <p:cNvPr id="10" name="Title 5">
            <a:extLst>
              <a:ext uri="{FF2B5EF4-FFF2-40B4-BE49-F238E27FC236}">
                <a16:creationId xmlns:a16="http://schemas.microsoft.com/office/drawing/2014/main" id="{25ED5D30-B284-4E43-94ED-0FB5B4C05D3A}"/>
              </a:ext>
            </a:extLst>
          </p:cNvPr>
          <p:cNvSpPr txBox="1">
            <a:spLocks/>
          </p:cNvSpPr>
          <p:nvPr/>
        </p:nvSpPr>
        <p:spPr>
          <a:xfrm>
            <a:off x="457200" y="210312"/>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2"/>
                </a:solidFill>
                <a:latin typeface="Avenir LT Std 55 Roman" panose="020B0503020203020204" pitchFamily="34" charset="77"/>
                <a:ea typeface="+mj-ea"/>
                <a:cs typeface="+mj-cs"/>
              </a:defRPr>
            </a:lvl1pPr>
          </a:lstStyle>
          <a:p>
            <a:r>
              <a:rPr lang="en-US" sz="3400" dirty="0"/>
              <a:t>Strategies to Reduce VMT (</a:t>
            </a:r>
            <a:r>
              <a:rPr lang="en-US" sz="3400" dirty="0" err="1"/>
              <a:t>con’t</a:t>
            </a:r>
            <a:r>
              <a:rPr lang="en-US" sz="3400" dirty="0"/>
              <a:t>)</a:t>
            </a:r>
          </a:p>
        </p:txBody>
      </p:sp>
    </p:spTree>
    <p:extLst>
      <p:ext uri="{BB962C8B-B14F-4D97-AF65-F5344CB8AC3E}">
        <p14:creationId xmlns:p14="http://schemas.microsoft.com/office/powerpoint/2010/main" val="385193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E506F-4C38-43CA-977F-3AEB7B579F06}"/>
              </a:ext>
            </a:extLst>
          </p:cNvPr>
          <p:cNvSpPr>
            <a:spLocks noGrp="1"/>
          </p:cNvSpPr>
          <p:nvPr>
            <p:ph type="sldNum" sz="quarter" idx="4"/>
          </p:nvPr>
        </p:nvSpPr>
        <p:spPr/>
        <p:txBody>
          <a:bodyPr/>
          <a:lstStyle/>
          <a:p>
            <a:pPr>
              <a:defRPr/>
            </a:pPr>
            <a:fld id="{F01DF9B2-7F23-5B4A-9BBE-C5890CF05FB0}" type="slidenum">
              <a:rPr lang="en-US" smtClean="0"/>
              <a:pPr>
                <a:defRPr/>
              </a:pPr>
              <a:t>22</a:t>
            </a:fld>
            <a:endParaRPr lang="en-US" dirty="0"/>
          </a:p>
        </p:txBody>
      </p:sp>
      <p:sp>
        <p:nvSpPr>
          <p:cNvPr id="10" name="Title 5">
            <a:extLst>
              <a:ext uri="{FF2B5EF4-FFF2-40B4-BE49-F238E27FC236}">
                <a16:creationId xmlns:a16="http://schemas.microsoft.com/office/drawing/2014/main" id="{25ED5D30-B284-4E43-94ED-0FB5B4C05D3A}"/>
              </a:ext>
            </a:extLst>
          </p:cNvPr>
          <p:cNvSpPr txBox="1">
            <a:spLocks/>
          </p:cNvSpPr>
          <p:nvPr/>
        </p:nvSpPr>
        <p:spPr>
          <a:xfrm>
            <a:off x="457200" y="210312"/>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2"/>
                </a:solidFill>
                <a:latin typeface="Avenir LT Std 55 Roman" panose="020B0503020203020204" pitchFamily="34" charset="77"/>
                <a:ea typeface="+mj-ea"/>
                <a:cs typeface="+mj-cs"/>
              </a:defRPr>
            </a:lvl1pPr>
          </a:lstStyle>
          <a:p>
            <a:r>
              <a:rPr lang="en-US" dirty="0"/>
              <a:t>Strategies to Reduce VMT (</a:t>
            </a:r>
            <a:r>
              <a:rPr lang="en-US" dirty="0" err="1"/>
              <a:t>con’t</a:t>
            </a:r>
            <a:r>
              <a:rPr lang="en-US" dirty="0"/>
              <a:t>)</a:t>
            </a:r>
          </a:p>
        </p:txBody>
      </p:sp>
      <p:pic>
        <p:nvPicPr>
          <p:cNvPr id="5" name="Picture 4">
            <a:extLst>
              <a:ext uri="{FF2B5EF4-FFF2-40B4-BE49-F238E27FC236}">
                <a16:creationId xmlns:a16="http://schemas.microsoft.com/office/drawing/2014/main" id="{51CE2623-5E06-4FE7-BD8A-F2E7F164C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 t="14130" r="-1" b="7202"/>
          <a:stretch/>
        </p:blipFill>
        <p:spPr>
          <a:xfrm>
            <a:off x="457200" y="282632"/>
            <a:ext cx="8235816" cy="4323229"/>
          </a:xfrm>
          <a:prstGeom prst="rect">
            <a:avLst/>
          </a:prstGeom>
        </p:spPr>
      </p:pic>
    </p:spTree>
    <p:extLst>
      <p:ext uri="{BB962C8B-B14F-4D97-AF65-F5344CB8AC3E}">
        <p14:creationId xmlns:p14="http://schemas.microsoft.com/office/powerpoint/2010/main" val="41245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Autofit/>
          </a:bodyPr>
          <a:lstStyle/>
          <a:p>
            <a:r>
              <a:rPr lang="en-US" sz="3400" dirty="0"/>
              <a:t>CA GHG Reduction Targets and Sources</a:t>
            </a:r>
          </a:p>
        </p:txBody>
      </p:sp>
      <p:sp>
        <p:nvSpPr>
          <p:cNvPr id="5" name="TextBox 4"/>
          <p:cNvSpPr txBox="1"/>
          <p:nvPr/>
        </p:nvSpPr>
        <p:spPr>
          <a:xfrm>
            <a:off x="81566" y="4456720"/>
            <a:ext cx="4151021" cy="253916"/>
          </a:xfrm>
          <a:prstGeom prst="rect">
            <a:avLst/>
          </a:prstGeom>
          <a:noFill/>
        </p:spPr>
        <p:txBody>
          <a:bodyPr wrap="square" rtlCol="0">
            <a:spAutoFit/>
          </a:bodyPr>
          <a:lstStyle/>
          <a:p>
            <a:r>
              <a:rPr lang="en-US" sz="1050" i="1" dirty="0">
                <a:hlinkClick r:id="rId3"/>
              </a:rPr>
              <a:t>CARB GHG Inventory, 2021</a:t>
            </a:r>
            <a:endParaRPr lang="en-US" sz="1050" i="1" dirty="0"/>
          </a:p>
        </p:txBody>
      </p:sp>
      <p:pic>
        <p:nvPicPr>
          <p:cNvPr id="4" name="Picture 3">
            <a:extLst>
              <a:ext uri="{FF2B5EF4-FFF2-40B4-BE49-F238E27FC236}">
                <a16:creationId xmlns:a16="http://schemas.microsoft.com/office/drawing/2014/main" id="{28A44BA5-C241-4E57-AC0B-C74F212A82B2}"/>
              </a:ext>
            </a:extLst>
          </p:cNvPr>
          <p:cNvPicPr>
            <a:picLocks noChangeAspect="1"/>
          </p:cNvPicPr>
          <p:nvPr/>
        </p:nvPicPr>
        <p:blipFill>
          <a:blip r:embed="rId4">
            <a:clrChange>
              <a:clrFrom>
                <a:srgbClr val="FFFEF6"/>
              </a:clrFrom>
              <a:clrTo>
                <a:srgbClr val="FFFEF6">
                  <a:alpha val="0"/>
                </a:srgbClr>
              </a:clrTo>
            </a:clrChange>
            <a:extLst>
              <a:ext uri="{BEBA8EAE-BF5A-486C-A8C5-ECC9F3942E4B}">
                <a14:imgProps xmlns:a14="http://schemas.microsoft.com/office/drawing/2010/main">
                  <a14:imgLayer r:embed="rId5">
                    <a14:imgEffect>
                      <a14:colorTemperature colorTemp="7200"/>
                    </a14:imgEffect>
                    <a14:imgEffect>
                      <a14:brightnessContrast contrast="-2000"/>
                    </a14:imgEffect>
                  </a14:imgLayer>
                </a14:imgProps>
              </a:ext>
            </a:extLst>
          </a:blip>
          <a:stretch>
            <a:fillRect/>
          </a:stretch>
        </p:blipFill>
        <p:spPr>
          <a:xfrm>
            <a:off x="390115" y="1503793"/>
            <a:ext cx="4638584" cy="2845394"/>
          </a:xfrm>
          <a:prstGeom prst="rect">
            <a:avLst/>
          </a:prstGeom>
        </p:spPr>
      </p:pic>
      <p:pic>
        <p:nvPicPr>
          <p:cNvPr id="11" name="Picture 10">
            <a:extLst>
              <a:ext uri="{FF2B5EF4-FFF2-40B4-BE49-F238E27FC236}">
                <a16:creationId xmlns:a16="http://schemas.microsoft.com/office/drawing/2014/main" id="{1E642775-E69A-4122-802C-2AB9809B4E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69909" y="1384300"/>
            <a:ext cx="3916941" cy="3187700"/>
          </a:xfrm>
          <a:prstGeom prst="rect">
            <a:avLst/>
          </a:prstGeom>
        </p:spPr>
      </p:pic>
      <p:sp>
        <p:nvSpPr>
          <p:cNvPr id="8" name="Slide Number Placeholder 4">
            <a:extLst>
              <a:ext uri="{FF2B5EF4-FFF2-40B4-BE49-F238E27FC236}">
                <a16:creationId xmlns:a16="http://schemas.microsoft.com/office/drawing/2014/main" id="{08CFE609-7788-476D-AB56-E7A1D84FB489}"/>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22A4D-4437-4E42-BA30-E0AC14D7D7BB}" type="slidenum">
              <a:rPr lang="en-US" smtClean="0"/>
              <a:pPr/>
              <a:t>3</a:t>
            </a:fld>
            <a:endParaRPr lang="en-US" dirty="0"/>
          </a:p>
        </p:txBody>
      </p:sp>
      <p:sp>
        <p:nvSpPr>
          <p:cNvPr id="7" name="Footer Placeholder 3">
            <a:extLst>
              <a:ext uri="{FF2B5EF4-FFF2-40B4-BE49-F238E27FC236}">
                <a16:creationId xmlns:a16="http://schemas.microsoft.com/office/drawing/2014/main" id="{ED22F9D8-098E-43D0-B66D-B2115AA0A460}"/>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CALIFORNIA AIR RESOURCES BOARD</a:t>
            </a:r>
            <a:endParaRPr lang="en-US" dirty="0"/>
          </a:p>
        </p:txBody>
      </p:sp>
    </p:spTree>
    <p:extLst>
      <p:ext uri="{BB962C8B-B14F-4D97-AF65-F5344CB8AC3E}">
        <p14:creationId xmlns:p14="http://schemas.microsoft.com/office/powerpoint/2010/main" val="1160851094"/>
      </p:ext>
    </p:extLst>
  </p:cSld>
  <p:clrMapOvr>
    <a:masterClrMapping/>
  </p:clrMapOvr>
  <mc:AlternateContent xmlns:mc="http://schemas.openxmlformats.org/markup-compatibility/2006" xmlns:p14="http://schemas.microsoft.com/office/powerpoint/2010/main">
    <mc:Choice Requires="p14">
      <p:transition spd="slow" p14:dur="2000" advTm="1753"/>
    </mc:Choice>
    <mc:Fallback xmlns="">
      <p:transition spd="slow" advTm="17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E611-A961-4DD6-9391-581418FED86E}"/>
              </a:ext>
            </a:extLst>
          </p:cNvPr>
          <p:cNvSpPr>
            <a:spLocks noGrp="1"/>
          </p:cNvSpPr>
          <p:nvPr>
            <p:ph type="title"/>
          </p:nvPr>
        </p:nvSpPr>
        <p:spPr/>
        <p:txBody>
          <a:bodyPr>
            <a:normAutofit/>
          </a:bodyPr>
          <a:lstStyle/>
          <a:p>
            <a:r>
              <a:rPr lang="en-US" sz="3400" dirty="0"/>
              <a:t>Governor’s Directives</a:t>
            </a:r>
          </a:p>
        </p:txBody>
      </p:sp>
      <p:sp>
        <p:nvSpPr>
          <p:cNvPr id="3" name="Content Placeholder 2">
            <a:extLst>
              <a:ext uri="{FF2B5EF4-FFF2-40B4-BE49-F238E27FC236}">
                <a16:creationId xmlns:a16="http://schemas.microsoft.com/office/drawing/2014/main" id="{39CA2488-8D5F-4BB8-9D78-79804318B5E9}"/>
              </a:ext>
            </a:extLst>
          </p:cNvPr>
          <p:cNvSpPr>
            <a:spLocks noGrp="1"/>
          </p:cNvSpPr>
          <p:nvPr>
            <p:ph idx="1"/>
          </p:nvPr>
        </p:nvSpPr>
        <p:spPr>
          <a:xfrm>
            <a:off x="457200" y="1344168"/>
            <a:ext cx="4114800" cy="3268364"/>
          </a:xfrm>
        </p:spPr>
        <p:txBody>
          <a:bodyPr>
            <a:normAutofit/>
          </a:bodyPr>
          <a:lstStyle/>
          <a:p>
            <a:pPr marL="0" indent="0">
              <a:buNone/>
            </a:pPr>
            <a:r>
              <a:rPr lang="en-US" dirty="0"/>
              <a:t>Executive Order N-79-20: </a:t>
            </a:r>
          </a:p>
          <a:p>
            <a:pPr lvl="1"/>
            <a:r>
              <a:rPr lang="en-US" dirty="0"/>
              <a:t>Sets ZEV sales goals</a:t>
            </a:r>
          </a:p>
          <a:p>
            <a:pPr lvl="1"/>
            <a:r>
              <a:rPr lang="en-US" dirty="0"/>
              <a:t>Accelerates ZEV infrastructure</a:t>
            </a:r>
          </a:p>
          <a:p>
            <a:pPr lvl="1"/>
            <a:r>
              <a:rPr lang="en-US" dirty="0"/>
              <a:t>Supports multi-modal and clean transportation</a:t>
            </a:r>
          </a:p>
        </p:txBody>
      </p:sp>
      <p:sp>
        <p:nvSpPr>
          <p:cNvPr id="4" name="Slide Number Placeholder 3">
            <a:extLst>
              <a:ext uri="{FF2B5EF4-FFF2-40B4-BE49-F238E27FC236}">
                <a16:creationId xmlns:a16="http://schemas.microsoft.com/office/drawing/2014/main" id="{E29B771B-AFFD-4E4B-B186-9E3A034F8251}"/>
              </a:ext>
            </a:extLst>
          </p:cNvPr>
          <p:cNvSpPr>
            <a:spLocks noGrp="1"/>
          </p:cNvSpPr>
          <p:nvPr>
            <p:ph type="sldNum" sz="quarter" idx="4"/>
          </p:nvPr>
        </p:nvSpPr>
        <p:spPr/>
        <p:txBody>
          <a:bodyPr/>
          <a:lstStyle/>
          <a:p>
            <a:pPr>
              <a:defRPr/>
            </a:pPr>
            <a:fld id="{F01DF9B2-7F23-5B4A-9BBE-C5890CF05FB0}" type="slidenum">
              <a:rPr lang="en-US" smtClean="0"/>
              <a:pPr>
                <a:defRPr/>
              </a:pPr>
              <a:t>4</a:t>
            </a:fld>
            <a:endParaRPr lang="en-US" dirty="0"/>
          </a:p>
        </p:txBody>
      </p:sp>
      <p:pic>
        <p:nvPicPr>
          <p:cNvPr id="5" name="Picture 4">
            <a:extLst>
              <a:ext uri="{FF2B5EF4-FFF2-40B4-BE49-F238E27FC236}">
                <a16:creationId xmlns:a16="http://schemas.microsoft.com/office/drawing/2014/main" id="{D78173EC-9311-48F0-BB59-D5FA81FE94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509" r="12583"/>
          <a:stretch/>
        </p:blipFill>
        <p:spPr>
          <a:xfrm>
            <a:off x="4314026" y="1081568"/>
            <a:ext cx="4634032" cy="3268364"/>
          </a:xfrm>
          <a:prstGeom prst="rect">
            <a:avLst/>
          </a:prstGeom>
        </p:spPr>
      </p:pic>
    </p:spTree>
    <p:extLst>
      <p:ext uri="{BB962C8B-B14F-4D97-AF65-F5344CB8AC3E}">
        <p14:creationId xmlns:p14="http://schemas.microsoft.com/office/powerpoint/2010/main" val="291495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A659E4-936D-42F0-8FEC-087CAD1489A0}"/>
              </a:ext>
            </a:extLst>
          </p:cNvPr>
          <p:cNvSpPr>
            <a:spLocks noGrp="1"/>
          </p:cNvSpPr>
          <p:nvPr>
            <p:ph idx="1"/>
          </p:nvPr>
        </p:nvSpPr>
        <p:spPr>
          <a:xfrm>
            <a:off x="457200" y="1347952"/>
            <a:ext cx="8229600" cy="3419312"/>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100% of new LDV sales are ZEVs starting in 2035</a:t>
            </a:r>
            <a:endParaRPr lang="en-US" sz="24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100% of new MHDV sales are ZEVs starting in 2040</a:t>
            </a:r>
            <a:endParaRPr lang="en-US" sz="24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Aggressive transition to ZEV technology in off-road space</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22% reduction in VMT by 2045</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Low-carbon fuels in existing on-and-off-road vehicles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Long-term strategy for decarbonizing end uses that are more difficult to transition to ZEV technology</a:t>
            </a:r>
          </a:p>
          <a:p>
            <a:pPr marL="342900" marR="0" lvl="0" indent="-342900">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p:txBody>
      </p:sp>
      <p:sp>
        <p:nvSpPr>
          <p:cNvPr id="11" name="Slide Number Placeholder 4">
            <a:extLst>
              <a:ext uri="{FF2B5EF4-FFF2-40B4-BE49-F238E27FC236}">
                <a16:creationId xmlns:a16="http://schemas.microsoft.com/office/drawing/2014/main" id="{30FEE2C7-7BDF-4175-9EC9-56ED2D58C607}"/>
              </a:ext>
            </a:extLst>
          </p:cNvPr>
          <p:cNvSpPr>
            <a:spLocks noGrp="1"/>
          </p:cNvSpPr>
          <p:nvPr>
            <p:ph type="sldNum" sz="quarter" idx="4"/>
          </p:nvPr>
        </p:nvSpPr>
        <p:spPr>
          <a:xfrm>
            <a:off x="7768857" y="4767264"/>
            <a:ext cx="917944" cy="273844"/>
          </a:xfrm>
        </p:spPr>
        <p:txBody>
          <a:bodyPr/>
          <a:lstStyle/>
          <a:p>
            <a:pPr defTabSz="457189">
              <a:defRPr/>
            </a:pPr>
            <a:fld id="{F01DF9B2-7F23-5B4A-9BBE-C5890CF05FB0}" type="slidenum">
              <a:rPr lang="en-US">
                <a:solidFill>
                  <a:srgbClr val="4D4D4F"/>
                </a:solidFill>
                <a:latin typeface="Avenir LT Std 55 Roman"/>
              </a:rPr>
              <a:pPr defTabSz="457189">
                <a:defRPr/>
              </a:pPr>
              <a:t>5</a:t>
            </a:fld>
            <a:endParaRPr lang="en-US" dirty="0">
              <a:solidFill>
                <a:srgbClr val="4D4D4F"/>
              </a:solidFill>
              <a:latin typeface="Avenir LT Std 55 Roman"/>
            </a:endParaRPr>
          </a:p>
        </p:txBody>
      </p:sp>
      <p:sp>
        <p:nvSpPr>
          <p:cNvPr id="3" name="Title 2">
            <a:extLst>
              <a:ext uri="{FF2B5EF4-FFF2-40B4-BE49-F238E27FC236}">
                <a16:creationId xmlns:a16="http://schemas.microsoft.com/office/drawing/2014/main" id="{5FA4E637-FD19-44B9-802B-14E36498504F}"/>
              </a:ext>
            </a:extLst>
          </p:cNvPr>
          <p:cNvSpPr>
            <a:spLocks noGrp="1"/>
          </p:cNvSpPr>
          <p:nvPr>
            <p:ph type="title"/>
          </p:nvPr>
        </p:nvSpPr>
        <p:spPr/>
        <p:txBody>
          <a:bodyPr>
            <a:normAutofit fontScale="90000"/>
          </a:bodyPr>
          <a:lstStyle/>
          <a:p>
            <a:r>
              <a:rPr lang="en-US" dirty="0"/>
              <a:t>Reducing Emissions from Transportation</a:t>
            </a:r>
          </a:p>
        </p:txBody>
      </p:sp>
    </p:spTree>
    <p:extLst>
      <p:ext uri="{BB962C8B-B14F-4D97-AF65-F5344CB8AC3E}">
        <p14:creationId xmlns:p14="http://schemas.microsoft.com/office/powerpoint/2010/main" val="282502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venir LT Std 55 Roman"/>
                <a:ea typeface="ＭＳ Ｐゴシック"/>
              </a:rPr>
              <a:t>Advanced Clean Cars (ACC) II</a:t>
            </a:r>
          </a:p>
        </p:txBody>
      </p:sp>
      <p:sp>
        <p:nvSpPr>
          <p:cNvPr id="5" name="Slide Number Placeholder 4">
            <a:extLst>
              <a:ext uri="{FF2B5EF4-FFF2-40B4-BE49-F238E27FC236}">
                <a16:creationId xmlns:a16="http://schemas.microsoft.com/office/drawing/2014/main" id="{7DEC17E2-3CD2-411E-B036-FC5533DAB26A}"/>
              </a:ext>
            </a:extLst>
          </p:cNvPr>
          <p:cNvSpPr>
            <a:spLocks noGrp="1"/>
          </p:cNvSpPr>
          <p:nvPr>
            <p:ph type="sldNum" sz="quarter" idx="11"/>
          </p:nvPr>
        </p:nvSpPr>
        <p:spPr>
          <a:xfrm>
            <a:off x="10358475" y="6356352"/>
            <a:ext cx="1223925" cy="365125"/>
          </a:xfrm>
          <a:prstGeom prst="rect">
            <a:avLst/>
          </a:prstGeom>
        </p:spPr>
        <p:txBody>
          <a:bodyPr vert="horz" lIns="91440" tIns="45720" rIns="91440" bIns="45720" rtlCol="0" anchor="ctr"/>
          <a:lstStyle>
            <a:defPPr>
              <a:defRPr lang="en-US"/>
            </a:defPPr>
            <a:lvl1pPr marL="0" algn="r" defTabSz="914378" rtl="0" eaLnBrk="1" fontAlgn="auto" latinLnBrk="0" hangingPunct="1">
              <a:spcBef>
                <a:spcPts val="0"/>
              </a:spcBef>
              <a:spcAft>
                <a:spcPts val="0"/>
              </a:spcAft>
              <a:defRPr sz="1330" kern="1200">
                <a:solidFill>
                  <a:schemeClr val="tx2"/>
                </a:solidFill>
                <a:latin typeface="Avenir LT Std 55 Roman" panose="020B0503020203020204" pitchFamily="34" charset="0"/>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defRPr/>
            </a:pPr>
            <a:fld id="{F994092A-33D1-9E4B-9175-E94832D09C46}" type="slidenum">
              <a:rPr lang="en-US">
                <a:solidFill>
                  <a:srgbClr val="4D4D4F"/>
                </a:solidFill>
              </a:rPr>
              <a:pPr>
                <a:defRPr/>
              </a:pPr>
              <a:t>6</a:t>
            </a:fld>
            <a:endParaRPr lang="en-US">
              <a:solidFill>
                <a:srgbClr val="4D4D4F"/>
              </a:solidFill>
            </a:endParaRPr>
          </a:p>
        </p:txBody>
      </p:sp>
      <p:sp>
        <p:nvSpPr>
          <p:cNvPr id="8" name="Slide Number Placeholder 4">
            <a:extLst>
              <a:ext uri="{FF2B5EF4-FFF2-40B4-BE49-F238E27FC236}">
                <a16:creationId xmlns:a16="http://schemas.microsoft.com/office/drawing/2014/main" id="{8D547608-C8C9-4558-B822-FFF5F755019E}"/>
              </a:ext>
            </a:extLst>
          </p:cNvPr>
          <p:cNvSpPr>
            <a:spLocks noGrp="1"/>
          </p:cNvSpPr>
          <p:nvPr>
            <p:ph type="sldNum" sz="quarter" idx="4"/>
          </p:nvPr>
        </p:nvSpPr>
        <p:spPr>
          <a:xfrm>
            <a:off x="7768857" y="4767264"/>
            <a:ext cx="917944" cy="273844"/>
          </a:xfrm>
        </p:spPr>
        <p:txBody>
          <a:bodyPr/>
          <a:lstStyle/>
          <a:p>
            <a:pPr defTabSz="457189">
              <a:defRPr/>
            </a:pPr>
            <a:fld id="{F01DF9B2-7F23-5B4A-9BBE-C5890CF05FB0}" type="slidenum">
              <a:rPr lang="en-US">
                <a:solidFill>
                  <a:srgbClr val="4D4D4F"/>
                </a:solidFill>
                <a:latin typeface="Avenir LT Std 55 Roman"/>
              </a:rPr>
              <a:pPr defTabSz="457189">
                <a:defRPr/>
              </a:pPr>
              <a:t>6</a:t>
            </a:fld>
            <a:endParaRPr lang="en-US" dirty="0">
              <a:solidFill>
                <a:srgbClr val="4D4D4F"/>
              </a:solidFill>
              <a:latin typeface="Avenir LT Std 55 Roman"/>
            </a:endParaRPr>
          </a:p>
        </p:txBody>
      </p:sp>
      <p:graphicFrame>
        <p:nvGraphicFramePr>
          <p:cNvPr id="9" name="Chart 8">
            <a:extLst>
              <a:ext uri="{FF2B5EF4-FFF2-40B4-BE49-F238E27FC236}">
                <a16:creationId xmlns:a16="http://schemas.microsoft.com/office/drawing/2014/main" id="{8106B5B6-A198-472A-810F-F8B6BCA24CE2}"/>
              </a:ext>
            </a:extLst>
          </p:cNvPr>
          <p:cNvGraphicFramePr>
            <a:graphicFrameLocks noChangeAspect="1"/>
          </p:cNvGraphicFramePr>
          <p:nvPr>
            <p:extLst>
              <p:ext uri="{D42A27DB-BD31-4B8C-83A1-F6EECF244321}">
                <p14:modId xmlns:p14="http://schemas.microsoft.com/office/powerpoint/2010/main" val="3638940287"/>
              </p:ext>
            </p:extLst>
          </p:nvPr>
        </p:nvGraphicFramePr>
        <p:xfrm>
          <a:off x="3023281" y="1014565"/>
          <a:ext cx="5457825" cy="37526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0FED40CD-CA5D-4711-B902-E06D5A3F20B6}"/>
              </a:ext>
            </a:extLst>
          </p:cNvPr>
          <p:cNvSpPr txBox="1">
            <a:spLocks/>
          </p:cNvSpPr>
          <p:nvPr/>
        </p:nvSpPr>
        <p:spPr>
          <a:xfrm>
            <a:off x="457200" y="1344168"/>
            <a:ext cx="2415494" cy="2871074"/>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2600" b="0" i="0" kern="1200">
                <a:solidFill>
                  <a:schemeClr val="tx1"/>
                </a:solidFill>
                <a:latin typeface="Avenir LT Std 55 Roman" panose="020B0503020203020204" pitchFamily="34" charset="77"/>
                <a:ea typeface="+mn-ea"/>
                <a:cs typeface="+mn-cs"/>
              </a:defRPr>
            </a:lvl1pPr>
            <a:lvl2pPr marL="742950" indent="-285750" algn="l" defTabSz="457200" rtl="0" eaLnBrk="1" latinLnBrk="0" hangingPunct="1">
              <a:spcBef>
                <a:spcPct val="20000"/>
              </a:spcBef>
              <a:buFont typeface="Arial"/>
              <a:buChar char="•"/>
              <a:defRPr sz="2400" b="0" i="0" kern="1200">
                <a:solidFill>
                  <a:schemeClr val="tx1"/>
                </a:solidFill>
                <a:latin typeface="Avenir LT Std 55 Roman" panose="020B0503020203020204" pitchFamily="34" charset="77"/>
                <a:ea typeface="+mn-ea"/>
                <a:cs typeface="+mn-cs"/>
              </a:defRPr>
            </a:lvl2pPr>
            <a:lvl3pPr marL="1143000" indent="-228600" algn="l" defTabSz="457200" rtl="0" eaLnBrk="1" latinLnBrk="0" hangingPunct="1">
              <a:spcBef>
                <a:spcPct val="20000"/>
              </a:spcBef>
              <a:buFont typeface="Arial"/>
              <a:buChar char="•"/>
              <a:defRPr sz="2200" b="0" i="0" kern="1200">
                <a:solidFill>
                  <a:schemeClr val="tx1"/>
                </a:solidFill>
                <a:latin typeface="Avenir LT Std 55 Roman" panose="020B0503020203020204" pitchFamily="34" charset="77"/>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LT Std 55 Roman" panose="020B0503020203020204" pitchFamily="34" charset="77"/>
                <a:ea typeface="+mn-ea"/>
                <a:cs typeface="+mn-cs"/>
              </a:defRPr>
            </a:lvl4pPr>
            <a:lvl5pPr marL="2057400" indent="-228600" algn="l" defTabSz="457200" rtl="0" eaLnBrk="1" latinLnBrk="0" hangingPunct="1">
              <a:spcBef>
                <a:spcPct val="20000"/>
              </a:spcBef>
              <a:buFont typeface="Arial"/>
              <a:buChar char="•"/>
              <a:defRPr sz="1800" b="0" i="0" kern="1200">
                <a:solidFill>
                  <a:schemeClr val="tx1"/>
                </a:solidFill>
                <a:latin typeface="Avenir LT Std 55 Roman" panose="020B0503020203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6000" dirty="0"/>
              <a:t>Fully transform sales to electric vehicles by 2035</a:t>
            </a:r>
          </a:p>
          <a:p>
            <a:pPr>
              <a:buFont typeface="Arial" panose="020B0604020202020204" pitchFamily="34" charset="0"/>
              <a:buChar char="•"/>
            </a:pPr>
            <a:r>
              <a:rPr lang="en-US" sz="6000" dirty="0"/>
              <a:t>Continue to clean up gasoline cars in real-world driving conditions</a:t>
            </a:r>
          </a:p>
          <a:p>
            <a:pPr>
              <a:buFont typeface="Arial" panose="020B0604020202020204" pitchFamily="34" charset="0"/>
              <a:buChar char="•"/>
            </a:pPr>
            <a:r>
              <a:rPr lang="en-US" sz="6000" dirty="0"/>
              <a:t>ZEV requirements to assure consumers of value</a:t>
            </a:r>
          </a:p>
          <a:p>
            <a:pPr>
              <a:buFont typeface="Arial" panose="020B0604020202020204" pitchFamily="34" charset="0"/>
              <a:buChar char="•"/>
            </a:pPr>
            <a:r>
              <a:rPr lang="en-US" sz="6000" dirty="0"/>
              <a:t>Equity-focused actions </a:t>
            </a:r>
          </a:p>
          <a:p>
            <a:endParaRPr lang="en-US" dirty="0"/>
          </a:p>
          <a:p>
            <a:endParaRPr lang="en-US" dirty="0"/>
          </a:p>
        </p:txBody>
      </p:sp>
    </p:spTree>
    <p:extLst>
      <p:ext uri="{BB962C8B-B14F-4D97-AF65-F5344CB8AC3E}">
        <p14:creationId xmlns:p14="http://schemas.microsoft.com/office/powerpoint/2010/main" val="324830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A659E4-936D-42F0-8FEC-087CAD1489A0}"/>
              </a:ext>
            </a:extLst>
          </p:cNvPr>
          <p:cNvSpPr>
            <a:spLocks noGrp="1"/>
          </p:cNvSpPr>
          <p:nvPr>
            <p:ph idx="1"/>
          </p:nvPr>
        </p:nvSpPr>
        <p:spPr>
          <a:xfrm>
            <a:off x="457200" y="1347952"/>
            <a:ext cx="8229600" cy="1910637"/>
          </a:xfrm>
        </p:spPr>
        <p:txBody>
          <a:bodyPr>
            <a:noAutofit/>
          </a:bodyPr>
          <a:lstStyle/>
          <a:p>
            <a:pPr marL="0" indent="0">
              <a:buNone/>
            </a:pPr>
            <a:r>
              <a:rPr lang="en-US" sz="2400" b="1" i="1" dirty="0">
                <a:latin typeface="Avenir LT Std 55 Roman"/>
                <a:ea typeface="ＭＳ Ｐゴシック"/>
              </a:rPr>
              <a:t>Goal: Increase consumer confidence in ZEVs</a:t>
            </a:r>
          </a:p>
          <a:p>
            <a:pPr>
              <a:buFont typeface="Arial" panose="020B0604020202020204" pitchFamily="34" charset="0"/>
              <a:buChar char="•"/>
            </a:pPr>
            <a:r>
              <a:rPr lang="en-US" sz="2400" dirty="0">
                <a:latin typeface="Avenir LT Std 55 Roman"/>
                <a:ea typeface="ＭＳ Ｐゴシック"/>
              </a:rPr>
              <a:t>ZEV warranty and durability requirements</a:t>
            </a:r>
          </a:p>
          <a:p>
            <a:pPr>
              <a:buFont typeface="Arial" panose="020B0604020202020204" pitchFamily="34" charset="0"/>
              <a:buChar char="•"/>
            </a:pPr>
            <a:r>
              <a:rPr lang="en-US" sz="2400" dirty="0">
                <a:latin typeface="Avenir LT Std 55 Roman"/>
                <a:ea typeface="ＭＳ Ｐゴシック"/>
              </a:rPr>
              <a:t>Battery state of health monitor for driver</a:t>
            </a:r>
          </a:p>
          <a:p>
            <a:pPr>
              <a:buFont typeface="Arial" panose="020B0604020202020204" pitchFamily="34" charset="0"/>
              <a:buChar char="•"/>
            </a:pPr>
            <a:r>
              <a:rPr lang="en-US" sz="2400" dirty="0">
                <a:latin typeface="Avenir LT Std 55 Roman"/>
                <a:ea typeface="ＭＳ Ｐゴシック"/>
              </a:rPr>
              <a:t>On-board data for service and resale</a:t>
            </a:r>
          </a:p>
          <a:p>
            <a:pPr>
              <a:buFont typeface="Arial" panose="020B0604020202020204" pitchFamily="34" charset="0"/>
              <a:buChar char="•"/>
            </a:pPr>
            <a:r>
              <a:rPr lang="en-US" sz="2400" dirty="0">
                <a:latin typeface="Avenir LT Std 55 Roman"/>
                <a:ea typeface="ＭＳ Ｐゴシック"/>
              </a:rPr>
              <a:t>Common DC Fast Charge Port (CCS) for BEVs</a:t>
            </a:r>
          </a:p>
          <a:p>
            <a:pPr>
              <a:buFont typeface="Arial" panose="020B0604020202020204" pitchFamily="34" charset="0"/>
              <a:buChar char="•"/>
            </a:pPr>
            <a:r>
              <a:rPr lang="en-US" sz="2400" dirty="0">
                <a:latin typeface="Avenir LT Std 55 Roman"/>
                <a:ea typeface="ＭＳ Ｐゴシック"/>
              </a:rPr>
              <a:t>Required “convenience cord” with all BEVs and PHEVs, Level 2 capable</a:t>
            </a:r>
          </a:p>
        </p:txBody>
      </p:sp>
      <p:sp>
        <p:nvSpPr>
          <p:cNvPr id="11" name="Slide Number Placeholder 4">
            <a:extLst>
              <a:ext uri="{FF2B5EF4-FFF2-40B4-BE49-F238E27FC236}">
                <a16:creationId xmlns:a16="http://schemas.microsoft.com/office/drawing/2014/main" id="{30FEE2C7-7BDF-4175-9EC9-56ED2D58C607}"/>
              </a:ext>
            </a:extLst>
          </p:cNvPr>
          <p:cNvSpPr>
            <a:spLocks noGrp="1"/>
          </p:cNvSpPr>
          <p:nvPr>
            <p:ph type="sldNum" sz="quarter" idx="4"/>
          </p:nvPr>
        </p:nvSpPr>
        <p:spPr>
          <a:xfrm>
            <a:off x="7768857" y="4767264"/>
            <a:ext cx="917944" cy="273844"/>
          </a:xfrm>
        </p:spPr>
        <p:txBody>
          <a:bodyPr/>
          <a:lstStyle/>
          <a:p>
            <a:pPr defTabSz="457189">
              <a:defRPr/>
            </a:pPr>
            <a:fld id="{F01DF9B2-7F23-5B4A-9BBE-C5890CF05FB0}" type="slidenum">
              <a:rPr lang="en-US">
                <a:solidFill>
                  <a:srgbClr val="4D4D4F"/>
                </a:solidFill>
                <a:latin typeface="Avenir LT Std 55 Roman"/>
              </a:rPr>
              <a:pPr defTabSz="457189">
                <a:defRPr/>
              </a:pPr>
              <a:t>7</a:t>
            </a:fld>
            <a:endParaRPr lang="en-US" dirty="0">
              <a:solidFill>
                <a:srgbClr val="4D4D4F"/>
              </a:solidFill>
              <a:latin typeface="Avenir LT Std 55 Roman"/>
            </a:endParaRPr>
          </a:p>
        </p:txBody>
      </p:sp>
      <p:sp>
        <p:nvSpPr>
          <p:cNvPr id="3" name="Title 2">
            <a:extLst>
              <a:ext uri="{FF2B5EF4-FFF2-40B4-BE49-F238E27FC236}">
                <a16:creationId xmlns:a16="http://schemas.microsoft.com/office/drawing/2014/main" id="{5FA4E637-FD19-44B9-802B-14E36498504F}"/>
              </a:ext>
            </a:extLst>
          </p:cNvPr>
          <p:cNvSpPr>
            <a:spLocks noGrp="1"/>
          </p:cNvSpPr>
          <p:nvPr>
            <p:ph type="title"/>
          </p:nvPr>
        </p:nvSpPr>
        <p:spPr/>
        <p:txBody>
          <a:bodyPr>
            <a:normAutofit fontScale="90000"/>
          </a:bodyPr>
          <a:lstStyle/>
          <a:p>
            <a:r>
              <a:rPr lang="en-US" dirty="0"/>
              <a:t>ACCII: ZEV Consumer Assurance Measures</a:t>
            </a:r>
          </a:p>
        </p:txBody>
      </p:sp>
    </p:spTree>
    <p:extLst>
      <p:ext uri="{BB962C8B-B14F-4D97-AF65-F5344CB8AC3E}">
        <p14:creationId xmlns:p14="http://schemas.microsoft.com/office/powerpoint/2010/main" val="22496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859DC-5920-44E8-88C2-F7D05358F903}"/>
              </a:ext>
            </a:extLst>
          </p:cNvPr>
          <p:cNvSpPr>
            <a:spLocks noGrp="1"/>
          </p:cNvSpPr>
          <p:nvPr>
            <p:ph idx="1"/>
          </p:nvPr>
        </p:nvSpPr>
        <p:spPr>
          <a:xfrm>
            <a:off x="457200" y="1344168"/>
            <a:ext cx="8258783" cy="1194315"/>
          </a:xfrm>
        </p:spPr>
        <p:txBody>
          <a:bodyPr>
            <a:normAutofit/>
          </a:bodyPr>
          <a:lstStyle/>
          <a:p>
            <a:pPr marL="0" indent="0">
              <a:buNone/>
            </a:pPr>
            <a:r>
              <a:rPr lang="en-US" sz="2400" dirty="0"/>
              <a:t>EJ allowance for manufacturers who take action to help increase affordable access to ZEVs for our priority communities</a:t>
            </a:r>
          </a:p>
        </p:txBody>
      </p:sp>
      <p:sp>
        <p:nvSpPr>
          <p:cNvPr id="4" name="Title 3">
            <a:extLst>
              <a:ext uri="{FF2B5EF4-FFF2-40B4-BE49-F238E27FC236}">
                <a16:creationId xmlns:a16="http://schemas.microsoft.com/office/drawing/2014/main" id="{8E5E489D-9F16-425E-A123-971537B84F69}"/>
              </a:ext>
            </a:extLst>
          </p:cNvPr>
          <p:cNvSpPr>
            <a:spLocks noGrp="1"/>
          </p:cNvSpPr>
          <p:nvPr>
            <p:ph type="title"/>
          </p:nvPr>
        </p:nvSpPr>
        <p:spPr>
          <a:xfrm>
            <a:off x="564406" y="209905"/>
            <a:ext cx="8015188" cy="915276"/>
          </a:xfrm>
        </p:spPr>
        <p:txBody>
          <a:bodyPr>
            <a:normAutofit fontScale="90000"/>
          </a:bodyPr>
          <a:lstStyle/>
          <a:p>
            <a:r>
              <a:rPr lang="en-US" dirty="0"/>
              <a:t>ACCII: Environmental Justice ZEV Measures</a:t>
            </a:r>
          </a:p>
        </p:txBody>
      </p:sp>
      <p:sp>
        <p:nvSpPr>
          <p:cNvPr id="6" name="Rectangle: Rounded Corners 5">
            <a:extLst>
              <a:ext uri="{FF2B5EF4-FFF2-40B4-BE49-F238E27FC236}">
                <a16:creationId xmlns:a16="http://schemas.microsoft.com/office/drawing/2014/main" id="{BD893640-B0F7-461D-961B-8B3A089E5AAB}"/>
              </a:ext>
            </a:extLst>
          </p:cNvPr>
          <p:cNvSpPr/>
          <p:nvPr/>
        </p:nvSpPr>
        <p:spPr>
          <a:xfrm>
            <a:off x="828635" y="2639815"/>
            <a:ext cx="2057400" cy="1371600"/>
          </a:xfrm>
          <a:prstGeom prst="roundRect">
            <a:avLst/>
          </a:prstGeom>
          <a:solidFill>
            <a:schemeClr val="accent1">
              <a:lumMod val="75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t>Community Program</a:t>
            </a:r>
          </a:p>
          <a:p>
            <a:pPr algn="ctr"/>
            <a:r>
              <a:rPr lang="en-US" sz="2100" dirty="0"/>
              <a:t>Discounts</a:t>
            </a:r>
          </a:p>
        </p:txBody>
      </p:sp>
      <p:sp>
        <p:nvSpPr>
          <p:cNvPr id="7" name="Rectangle: Rounded Corners 6">
            <a:extLst>
              <a:ext uri="{FF2B5EF4-FFF2-40B4-BE49-F238E27FC236}">
                <a16:creationId xmlns:a16="http://schemas.microsoft.com/office/drawing/2014/main" id="{707BA84F-6F9D-4E6E-9B49-45053CC12020}"/>
              </a:ext>
            </a:extLst>
          </p:cNvPr>
          <p:cNvSpPr/>
          <p:nvPr/>
        </p:nvSpPr>
        <p:spPr>
          <a:xfrm>
            <a:off x="3613223" y="2634894"/>
            <a:ext cx="2057400" cy="1371600"/>
          </a:xfrm>
          <a:prstGeom prst="roundRect">
            <a:avLst/>
          </a:prstGeom>
          <a:solidFill>
            <a:schemeClr val="accent3">
              <a:lumMod val="75000"/>
              <a:lumOff val="25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t>Used ZEVs &amp; PHEVs</a:t>
            </a:r>
          </a:p>
        </p:txBody>
      </p:sp>
      <p:sp>
        <p:nvSpPr>
          <p:cNvPr id="8" name="Rectangle: Rounded Corners 7">
            <a:extLst>
              <a:ext uri="{FF2B5EF4-FFF2-40B4-BE49-F238E27FC236}">
                <a16:creationId xmlns:a16="http://schemas.microsoft.com/office/drawing/2014/main" id="{56C884C0-4CEA-4B3D-8369-A20898FAE872}"/>
              </a:ext>
            </a:extLst>
          </p:cNvPr>
          <p:cNvSpPr/>
          <p:nvPr/>
        </p:nvSpPr>
        <p:spPr>
          <a:xfrm>
            <a:off x="6397813" y="2634894"/>
            <a:ext cx="2057400" cy="1371600"/>
          </a:xfrm>
          <a:prstGeom prst="round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solidFill>
                  <a:schemeClr val="bg1"/>
                </a:solidFill>
              </a:rPr>
              <a:t>Low-Priced ZEVs &amp; PHEVs</a:t>
            </a:r>
          </a:p>
        </p:txBody>
      </p:sp>
      <p:sp>
        <p:nvSpPr>
          <p:cNvPr id="9" name="Slide Number Placeholder 4">
            <a:extLst>
              <a:ext uri="{FF2B5EF4-FFF2-40B4-BE49-F238E27FC236}">
                <a16:creationId xmlns:a16="http://schemas.microsoft.com/office/drawing/2014/main" id="{C29A05D4-8EB0-4775-A70D-2830BE685DC9}"/>
              </a:ext>
            </a:extLst>
          </p:cNvPr>
          <p:cNvSpPr>
            <a:spLocks noGrp="1"/>
          </p:cNvSpPr>
          <p:nvPr>
            <p:ph type="sldNum" sz="quarter" idx="4"/>
          </p:nvPr>
        </p:nvSpPr>
        <p:spPr>
          <a:xfrm>
            <a:off x="7768857" y="4767264"/>
            <a:ext cx="917944" cy="273844"/>
          </a:xfrm>
        </p:spPr>
        <p:txBody>
          <a:bodyPr/>
          <a:lstStyle/>
          <a:p>
            <a:pPr>
              <a:defRPr/>
            </a:pPr>
            <a:fld id="{01DC597A-48A4-B948-8348-3672ADEFE6C5}" type="slidenum">
              <a:rPr lang="en-US" smtClean="0"/>
              <a:pPr>
                <a:defRPr/>
              </a:pPr>
              <a:t>8</a:t>
            </a:fld>
            <a:endParaRPr lang="en-US" dirty="0"/>
          </a:p>
        </p:txBody>
      </p:sp>
    </p:spTree>
    <p:extLst>
      <p:ext uri="{BB962C8B-B14F-4D97-AF65-F5344CB8AC3E}">
        <p14:creationId xmlns:p14="http://schemas.microsoft.com/office/powerpoint/2010/main" val="43440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a:t>Clean Miles Standard (CMS) </a:t>
            </a:r>
          </a:p>
        </p:txBody>
      </p:sp>
      <p:sp>
        <p:nvSpPr>
          <p:cNvPr id="5" name="Content Placeholder 3"/>
          <p:cNvSpPr>
            <a:spLocks noGrp="1"/>
          </p:cNvSpPr>
          <p:nvPr>
            <p:ph idx="1"/>
          </p:nvPr>
        </p:nvSpPr>
        <p:spPr>
          <a:xfrm>
            <a:off x="457200" y="1344168"/>
            <a:ext cx="3370099" cy="2073617"/>
          </a:xfrm>
        </p:spPr>
        <p:txBody>
          <a:bodyPr>
            <a:normAutofit/>
          </a:bodyPr>
          <a:lstStyle/>
          <a:p>
            <a:pPr>
              <a:lnSpc>
                <a:spcPct val="80000"/>
              </a:lnSpc>
              <a:spcAft>
                <a:spcPts val="600"/>
              </a:spcAft>
            </a:pPr>
            <a:r>
              <a:rPr lang="en-US" sz="1500" dirty="0"/>
              <a:t>Applicable to ride-hailing services by transportation network companies (TNCs)</a:t>
            </a:r>
          </a:p>
          <a:p>
            <a:pPr>
              <a:lnSpc>
                <a:spcPct val="80000"/>
              </a:lnSpc>
              <a:spcAft>
                <a:spcPts val="600"/>
              </a:spcAft>
              <a:buFont typeface="Arial" panose="020B0604020202020204" pitchFamily="34" charset="0"/>
              <a:buChar char="•"/>
            </a:pPr>
            <a:r>
              <a:rPr lang="en-US" sz="1500" dirty="0"/>
              <a:t>Key goals:</a:t>
            </a:r>
          </a:p>
          <a:p>
            <a:pPr lvl="1">
              <a:lnSpc>
                <a:spcPct val="80000"/>
              </a:lnSpc>
              <a:spcAft>
                <a:spcPts val="600"/>
              </a:spcAft>
              <a:buFont typeface="Arial" panose="020B0604020202020204" pitchFamily="34" charset="0"/>
              <a:buChar char="•"/>
            </a:pPr>
            <a:r>
              <a:rPr lang="en-US" sz="1500" dirty="0"/>
              <a:t>Reduce GHG emissions</a:t>
            </a:r>
          </a:p>
          <a:p>
            <a:pPr lvl="1">
              <a:lnSpc>
                <a:spcPct val="80000"/>
              </a:lnSpc>
              <a:spcAft>
                <a:spcPts val="600"/>
              </a:spcAft>
              <a:buFont typeface="Arial" panose="020B0604020202020204" pitchFamily="34" charset="0"/>
              <a:buChar char="•"/>
            </a:pPr>
            <a:r>
              <a:rPr lang="en-US" sz="1500" dirty="0"/>
              <a:t>Increase electrification</a:t>
            </a:r>
          </a:p>
          <a:p>
            <a:pPr lvl="1">
              <a:lnSpc>
                <a:spcPct val="80000"/>
              </a:lnSpc>
              <a:spcAft>
                <a:spcPts val="600"/>
              </a:spcAft>
              <a:buFont typeface="Arial" panose="020B0604020202020204" pitchFamily="34" charset="0"/>
              <a:buChar char="•"/>
            </a:pPr>
            <a:r>
              <a:rPr lang="en-US" sz="1500" dirty="0"/>
              <a:t>Reduce VMT </a:t>
            </a:r>
          </a:p>
        </p:txBody>
      </p:sp>
      <p:sp>
        <p:nvSpPr>
          <p:cNvPr id="4" name="Slide Number Placeholder 3"/>
          <p:cNvSpPr>
            <a:spLocks noGrp="1"/>
          </p:cNvSpPr>
          <p:nvPr>
            <p:ph type="sldNum" sz="quarter" idx="4294967295"/>
          </p:nvPr>
        </p:nvSpPr>
        <p:spPr>
          <a:xfrm>
            <a:off x="8226426" y="4767264"/>
            <a:ext cx="917575" cy="274637"/>
          </a:xfrm>
        </p:spPr>
        <p:txBody>
          <a:bodyPr/>
          <a:lstStyle/>
          <a:p>
            <a:pPr>
              <a:defRPr/>
            </a:pPr>
            <a:fld id="{F01DF9B2-7F23-5B4A-9BBE-C5890CF05FB0}" type="slidenum">
              <a:rPr lang="en-US" smtClean="0"/>
              <a:pPr>
                <a:defRPr/>
              </a:pPr>
              <a:t>9</a:t>
            </a:fld>
            <a:endParaRPr lang="en-US" dirty="0"/>
          </a:p>
        </p:txBody>
      </p:sp>
      <p:graphicFrame>
        <p:nvGraphicFramePr>
          <p:cNvPr id="7" name="Content Placeholder 6" descr="Two target metrics: grams-CO2 per passenger mile traveled and percent electric vehicle miles traveled" title="Regulation Target Metrics">
            <a:extLst>
              <a:ext uri="{FF2B5EF4-FFF2-40B4-BE49-F238E27FC236}">
                <a16:creationId xmlns:a16="http://schemas.microsoft.com/office/drawing/2014/main" id="{95FABBA5-1CAA-4B7B-89E2-8D3C57210018}"/>
              </a:ext>
            </a:extLst>
          </p:cNvPr>
          <p:cNvGraphicFramePr>
            <a:graphicFrameLocks noChangeAspect="1"/>
          </p:cNvGraphicFramePr>
          <p:nvPr>
            <p:extLst>
              <p:ext uri="{D42A27DB-BD31-4B8C-83A1-F6EECF244321}">
                <p14:modId xmlns:p14="http://schemas.microsoft.com/office/powerpoint/2010/main" val="2034450357"/>
              </p:ext>
            </p:extLst>
          </p:nvPr>
        </p:nvGraphicFramePr>
        <p:xfrm>
          <a:off x="3657600" y="729320"/>
          <a:ext cx="4707639" cy="383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36F98B-BA7C-473F-8A46-C4DF19118631}"/>
              </a:ext>
            </a:extLst>
          </p:cNvPr>
          <p:cNvSpPr txBox="1"/>
          <p:nvPr/>
        </p:nvSpPr>
        <p:spPr>
          <a:xfrm>
            <a:off x="4832985" y="1487142"/>
            <a:ext cx="2781300" cy="400110"/>
          </a:xfrm>
          <a:prstGeom prst="rect">
            <a:avLst/>
          </a:prstGeom>
          <a:noFill/>
        </p:spPr>
        <p:txBody>
          <a:bodyPr wrap="square" rtlCol="0">
            <a:spAutoFit/>
          </a:bodyPr>
          <a:lstStyle/>
          <a:p>
            <a:pPr algn="ctr"/>
            <a:r>
              <a:rPr lang="en-US" sz="2000" b="1" i="1" u="sng" dirty="0">
                <a:solidFill>
                  <a:schemeClr val="bg1"/>
                </a:solidFill>
              </a:rPr>
              <a:t>2030 Targets:</a:t>
            </a:r>
          </a:p>
        </p:txBody>
      </p:sp>
    </p:spTree>
    <p:extLst>
      <p:ext uri="{BB962C8B-B14F-4D97-AF65-F5344CB8AC3E}">
        <p14:creationId xmlns:p14="http://schemas.microsoft.com/office/powerpoint/2010/main" val="3465834024"/>
      </p:ext>
    </p:extLst>
  </p:cSld>
  <p:clrMapOvr>
    <a:masterClrMapping/>
  </p:clrMapOvr>
</p:sld>
</file>

<file path=ppt/theme/theme1.xml><?xml version="1.0" encoding="utf-8"?>
<a:theme xmlns:a="http://schemas.openxmlformats.org/drawingml/2006/main" name="Office Theme">
  <a:themeElements>
    <a:clrScheme name="Custom 1">
      <a:dk1>
        <a:srgbClr val="4D4D4F"/>
      </a:dk1>
      <a:lt1>
        <a:srgbClr val="FFFFFF"/>
      </a:lt1>
      <a:dk2>
        <a:srgbClr val="4D4D4F"/>
      </a:dk2>
      <a:lt2>
        <a:srgbClr val="1F8BBF"/>
      </a:lt2>
      <a:accent1>
        <a:srgbClr val="36A393"/>
      </a:accent1>
      <a:accent2>
        <a:srgbClr val="FDB727"/>
      </a:accent2>
      <a:accent3>
        <a:srgbClr val="0F597C"/>
      </a:accent3>
      <a:accent4>
        <a:srgbClr val="1F8BBF"/>
      </a:accent4>
      <a:accent5>
        <a:srgbClr val="36A393"/>
      </a:accent5>
      <a:accent6>
        <a:srgbClr val="FDB727"/>
      </a:accent6>
      <a:hlink>
        <a:srgbClr val="0F597C"/>
      </a:hlink>
      <a:folHlink>
        <a:srgbClr val="4D4D4F"/>
      </a:folHlink>
    </a:clrScheme>
    <a:fontScheme name="Avenir LT Std">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600" dirty="0" smtClean="0"/>
        </a:defPPr>
      </a:lstStyle>
    </a:txDef>
  </a:objectDefaults>
  <a:extraClrSchemeLst/>
  <a:extLst>
    <a:ext uri="{05A4C25C-085E-4340-85A3-A5531E510DB2}">
      <thm15:themeFamily xmlns:thm15="http://schemas.microsoft.com/office/thememl/2012/main" name="Presentation7" id="{98D885E2-1FB3-1B4F-BF61-0426A0BC7F91}" vid="{B8A0A72E-F816-074B-90F8-79C6C862C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CARB_template_abstract</Template>
  <TotalTime>11196</TotalTime>
  <Words>1318</Words>
  <Application>Microsoft Office PowerPoint</Application>
  <PresentationFormat>On-screen Show (16:9)</PresentationFormat>
  <Paragraphs>302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Wingdings</vt:lpstr>
      <vt:lpstr>Avenir LT Std 55 Roman</vt:lpstr>
      <vt:lpstr>Symbol</vt:lpstr>
      <vt:lpstr>Arial</vt:lpstr>
      <vt:lpstr>Office Theme</vt:lpstr>
      <vt:lpstr>Conference on Sustainability and Emerging Transportation Technology</vt:lpstr>
      <vt:lpstr>2022 is a Transformative Year</vt:lpstr>
      <vt:lpstr>CA GHG Reduction Targets and Sources</vt:lpstr>
      <vt:lpstr>Governor’s Directives</vt:lpstr>
      <vt:lpstr>Reducing Emissions from Transportation</vt:lpstr>
      <vt:lpstr>Advanced Clean Cars (ACC) II</vt:lpstr>
      <vt:lpstr>ACCII: ZEV Consumer Assurance Measures</vt:lpstr>
      <vt:lpstr>ACCII: Environmental Justice ZEV Measures</vt:lpstr>
      <vt:lpstr>Clean Miles Standard (CMS) </vt:lpstr>
      <vt:lpstr>Innovative Clean Transit (ICT) Regulation</vt:lpstr>
      <vt:lpstr>Advanced Clean Trucks</vt:lpstr>
      <vt:lpstr>Proposed Advanced Clean Fleets Regulation</vt:lpstr>
      <vt:lpstr>Proposed $10B ZEV Budget</vt:lpstr>
      <vt:lpstr>Transition has Already Begun: One million+ ZEVs and PHEVs in California</vt:lpstr>
      <vt:lpstr>Commercially Available ZETs</vt:lpstr>
      <vt:lpstr>VMT Reductions and GHG Targets</vt:lpstr>
      <vt:lpstr>Beyond Transportation</vt:lpstr>
      <vt:lpstr>Housing, Equity, and Climate</vt:lpstr>
      <vt:lpstr>State Actions to Reduce VMT</vt:lpstr>
      <vt:lpstr>Strategies to Reduce VMT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on Sustainability and Emerging Transportation Technology</dc:title>
  <dc:creator>Branco, Julia@ARB</dc:creator>
  <cp:lastModifiedBy>Richard Corey</cp:lastModifiedBy>
  <cp:revision>57</cp:revision>
  <cp:lastPrinted>2018-05-22T18:58:28Z</cp:lastPrinted>
  <dcterms:created xsi:type="dcterms:W3CDTF">2022-05-03T23:02:50Z</dcterms:created>
  <dcterms:modified xsi:type="dcterms:W3CDTF">2022-05-30T21:53:59Z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