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57" r:id="rId3"/>
    <p:sldId id="259" r:id="rId4"/>
    <p:sldId id="279" r:id="rId5"/>
    <p:sldId id="280" r:id="rId6"/>
    <p:sldId id="281" r:id="rId7"/>
    <p:sldId id="293" r:id="rId8"/>
    <p:sldId id="295" r:id="rId9"/>
    <p:sldId id="309" r:id="rId10"/>
    <p:sldId id="296" r:id="rId11"/>
    <p:sldId id="297" r:id="rId12"/>
    <p:sldId id="298" r:id="rId13"/>
    <p:sldId id="299" r:id="rId14"/>
    <p:sldId id="300" r:id="rId15"/>
    <p:sldId id="301" r:id="rId16"/>
    <p:sldId id="302" r:id="rId17"/>
    <p:sldId id="303" r:id="rId18"/>
    <p:sldId id="305" r:id="rId19"/>
    <p:sldId id="304" r:id="rId20"/>
    <p:sldId id="306" r:id="rId21"/>
    <p:sldId id="294" r:id="rId22"/>
    <p:sldId id="307" r:id="rId23"/>
    <p:sldId id="269" r:id="rId24"/>
    <p:sldId id="268" r:id="rId25"/>
    <p:sldId id="311" r:id="rId26"/>
    <p:sldId id="310" r:id="rId27"/>
    <p:sldId id="312" r:id="rId28"/>
    <p:sldId id="270" r:id="rId29"/>
    <p:sldId id="271" r:id="rId30"/>
    <p:sldId id="272" r:id="rId31"/>
    <p:sldId id="273" r:id="rId32"/>
    <p:sldId id="313" r:id="rId33"/>
    <p:sldId id="274" r:id="rId34"/>
    <p:sldId id="275" r:id="rId35"/>
    <p:sldId id="314" r:id="rId36"/>
    <p:sldId id="315" r:id="rId37"/>
    <p:sldId id="316" r:id="rId38"/>
    <p:sldId id="318" r:id="rId39"/>
    <p:sldId id="319" r:id="rId40"/>
    <p:sldId id="320" r:id="rId41"/>
    <p:sldId id="282" r:id="rId42"/>
    <p:sldId id="285" r:id="rId43"/>
    <p:sldId id="278" r:id="rId44"/>
    <p:sldId id="258" r:id="rId45"/>
    <p:sldId id="260" r:id="rId46"/>
    <p:sldId id="261" r:id="rId47"/>
    <p:sldId id="262" r:id="rId48"/>
    <p:sldId id="263" r:id="rId49"/>
    <p:sldId id="264" r:id="rId50"/>
    <p:sldId id="277" r:id="rId51"/>
    <p:sldId id="265" r:id="rId52"/>
    <p:sldId id="266" r:id="rId53"/>
    <p:sldId id="267" r:id="rId54"/>
    <p:sldId id="321" r:id="rId55"/>
    <p:sldId id="322" r:id="rId56"/>
    <p:sldId id="323" r:id="rId57"/>
    <p:sldId id="290" r:id="rId5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191EC-F199-4A92-B546-F3CAA23A3DEC}" v="180" dt="2022-06-01T07:18:18.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13" d="100"/>
          <a:sy n="113" d="100"/>
        </p:scale>
        <p:origin x="15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yland" userId="35636ae5-bc2a-48e8-9bf7-4400e76bacbf" providerId="ADAL" clId="{1A6191EC-F199-4A92-B546-F3CAA23A3DEC}"/>
    <pc:docChg chg="undo custSel addSld delSld modSld">
      <pc:chgData name="Michael Hyland" userId="35636ae5-bc2a-48e8-9bf7-4400e76bacbf" providerId="ADAL" clId="{1A6191EC-F199-4A92-B546-F3CAA23A3DEC}" dt="2022-06-01T07:18:24.182" v="356" actId="1076"/>
      <pc:docMkLst>
        <pc:docMk/>
      </pc:docMkLst>
      <pc:sldChg chg="modSp mod">
        <pc:chgData name="Michael Hyland" userId="35636ae5-bc2a-48e8-9bf7-4400e76bacbf" providerId="ADAL" clId="{1A6191EC-F199-4A92-B546-F3CAA23A3DEC}" dt="2022-06-01T07:03:46.285" v="153" actId="20577"/>
        <pc:sldMkLst>
          <pc:docMk/>
          <pc:sldMk cId="3659194070" sldId="257"/>
        </pc:sldMkLst>
        <pc:spChg chg="mod">
          <ac:chgData name="Michael Hyland" userId="35636ae5-bc2a-48e8-9bf7-4400e76bacbf" providerId="ADAL" clId="{1A6191EC-F199-4A92-B546-F3CAA23A3DEC}" dt="2022-06-01T07:03:46.285" v="153" actId="20577"/>
          <ac:spMkLst>
            <pc:docMk/>
            <pc:sldMk cId="3659194070" sldId="257"/>
            <ac:spMk id="3" creationId="{CB660BCB-A17F-01D9-941B-2BCCA1EB6F61}"/>
          </ac:spMkLst>
        </pc:spChg>
      </pc:sldChg>
      <pc:sldChg chg="add modTransition">
        <pc:chgData name="Michael Hyland" userId="35636ae5-bc2a-48e8-9bf7-4400e76bacbf" providerId="ADAL" clId="{1A6191EC-F199-4A92-B546-F3CAA23A3DEC}" dt="2022-06-01T06:54:47.954" v="4"/>
        <pc:sldMkLst>
          <pc:docMk/>
          <pc:sldMk cId="4052140645" sldId="258"/>
        </pc:sldMkLst>
      </pc:sldChg>
      <pc:sldChg chg="modAnim">
        <pc:chgData name="Michael Hyland" userId="35636ae5-bc2a-48e8-9bf7-4400e76bacbf" providerId="ADAL" clId="{1A6191EC-F199-4A92-B546-F3CAA23A3DEC}" dt="2022-06-01T07:04:23.607" v="155"/>
        <pc:sldMkLst>
          <pc:docMk/>
          <pc:sldMk cId="1329702809" sldId="259"/>
        </pc:sldMkLst>
      </pc:sldChg>
      <pc:sldChg chg="modSp add modTransition">
        <pc:chgData name="Michael Hyland" userId="35636ae5-bc2a-48e8-9bf7-4400e76bacbf" providerId="ADAL" clId="{1A6191EC-F199-4A92-B546-F3CAA23A3DEC}" dt="2022-06-01T06:57:25.097" v="28" actId="207"/>
        <pc:sldMkLst>
          <pc:docMk/>
          <pc:sldMk cId="1579001331" sldId="260"/>
        </pc:sldMkLst>
        <pc:spChg chg="mod">
          <ac:chgData name="Michael Hyland" userId="35636ae5-bc2a-48e8-9bf7-4400e76bacbf" providerId="ADAL" clId="{1A6191EC-F199-4A92-B546-F3CAA23A3DEC}" dt="2022-06-01T06:57:25.097" v="28" actId="207"/>
          <ac:spMkLst>
            <pc:docMk/>
            <pc:sldMk cId="1579001331" sldId="260"/>
            <ac:spMk id="5" creationId="{4B232CED-64D3-43A5-9FC8-F6E0AC95A359}"/>
          </ac:spMkLst>
        </pc:spChg>
      </pc:sldChg>
      <pc:sldChg chg="modSp add mod modTransition">
        <pc:chgData name="Michael Hyland" userId="35636ae5-bc2a-48e8-9bf7-4400e76bacbf" providerId="ADAL" clId="{1A6191EC-F199-4A92-B546-F3CAA23A3DEC}" dt="2022-06-01T07:16:51.828" v="292" actId="20577"/>
        <pc:sldMkLst>
          <pc:docMk/>
          <pc:sldMk cId="3376979447" sldId="261"/>
        </pc:sldMkLst>
        <pc:spChg chg="mod">
          <ac:chgData name="Michael Hyland" userId="35636ae5-bc2a-48e8-9bf7-4400e76bacbf" providerId="ADAL" clId="{1A6191EC-F199-4A92-B546-F3CAA23A3DEC}" dt="2022-06-01T07:16:51.828" v="292" actId="20577"/>
          <ac:spMkLst>
            <pc:docMk/>
            <pc:sldMk cId="3376979447" sldId="261"/>
            <ac:spMk id="3" creationId="{F2B10BC7-0178-46B8-84E6-650835D774BE}"/>
          </ac:spMkLst>
        </pc:spChg>
      </pc:sldChg>
      <pc:sldChg chg="modSp add mod modTransition">
        <pc:chgData name="Michael Hyland" userId="35636ae5-bc2a-48e8-9bf7-4400e76bacbf" providerId="ADAL" clId="{1A6191EC-F199-4A92-B546-F3CAA23A3DEC}" dt="2022-06-01T07:17:36.010" v="324" actId="6549"/>
        <pc:sldMkLst>
          <pc:docMk/>
          <pc:sldMk cId="3049022776" sldId="262"/>
        </pc:sldMkLst>
        <pc:spChg chg="mod">
          <ac:chgData name="Michael Hyland" userId="35636ae5-bc2a-48e8-9bf7-4400e76bacbf" providerId="ADAL" clId="{1A6191EC-F199-4A92-B546-F3CAA23A3DEC}" dt="2022-06-01T07:17:36.010" v="324" actId="6549"/>
          <ac:spMkLst>
            <pc:docMk/>
            <pc:sldMk cId="3049022776" sldId="262"/>
            <ac:spMk id="3" creationId="{5C91CBCE-0C11-4A34-9C3F-A6E0FCCCAF36}"/>
          </ac:spMkLst>
        </pc:spChg>
      </pc:sldChg>
      <pc:sldChg chg="modSp add mod modTransition">
        <pc:chgData name="Michael Hyland" userId="35636ae5-bc2a-48e8-9bf7-4400e76bacbf" providerId="ADAL" clId="{1A6191EC-F199-4A92-B546-F3CAA23A3DEC}" dt="2022-06-01T07:18:24.182" v="356" actId="1076"/>
        <pc:sldMkLst>
          <pc:docMk/>
          <pc:sldMk cId="399509505" sldId="263"/>
        </pc:sldMkLst>
        <pc:spChg chg="mod">
          <ac:chgData name="Michael Hyland" userId="35636ae5-bc2a-48e8-9bf7-4400e76bacbf" providerId="ADAL" clId="{1A6191EC-F199-4A92-B546-F3CAA23A3DEC}" dt="2022-06-01T07:18:00.588" v="343" actId="6549"/>
          <ac:spMkLst>
            <pc:docMk/>
            <pc:sldMk cId="399509505" sldId="263"/>
            <ac:spMk id="3" creationId="{5E63DC0E-E927-444C-B091-321734B4BE57}"/>
          </ac:spMkLst>
        </pc:spChg>
        <pc:spChg chg="mod">
          <ac:chgData name="Michael Hyland" userId="35636ae5-bc2a-48e8-9bf7-4400e76bacbf" providerId="ADAL" clId="{1A6191EC-F199-4A92-B546-F3CAA23A3DEC}" dt="2022-06-01T07:18:18.662" v="354" actId="20577"/>
          <ac:spMkLst>
            <pc:docMk/>
            <pc:sldMk cId="399509505" sldId="263"/>
            <ac:spMk id="17" creationId="{94C73DC0-AD6F-4E37-9EC7-544094D91FEA}"/>
          </ac:spMkLst>
        </pc:spChg>
        <pc:grpChg chg="mod">
          <ac:chgData name="Michael Hyland" userId="35636ae5-bc2a-48e8-9bf7-4400e76bacbf" providerId="ADAL" clId="{1A6191EC-F199-4A92-B546-F3CAA23A3DEC}" dt="2022-06-01T07:18:24.182" v="356" actId="1076"/>
          <ac:grpSpMkLst>
            <pc:docMk/>
            <pc:sldMk cId="399509505" sldId="263"/>
            <ac:grpSpMk id="12" creationId="{91EF01C3-F15F-47B4-AADD-FDFA0102E3A7}"/>
          </ac:grpSpMkLst>
        </pc:grpChg>
        <pc:grpChg chg="mod">
          <ac:chgData name="Michael Hyland" userId="35636ae5-bc2a-48e8-9bf7-4400e76bacbf" providerId="ADAL" clId="{1A6191EC-F199-4A92-B546-F3CAA23A3DEC}" dt="2022-06-01T07:18:22.265" v="355" actId="1076"/>
          <ac:grpSpMkLst>
            <pc:docMk/>
            <pc:sldMk cId="399509505" sldId="263"/>
            <ac:grpSpMk id="18" creationId="{D58B92BE-581F-4120-B93D-73AFD993667D}"/>
          </ac:grpSpMkLst>
        </pc:grpChg>
      </pc:sldChg>
      <pc:sldChg chg="modSp add mod modTransition">
        <pc:chgData name="Michael Hyland" userId="35636ae5-bc2a-48e8-9bf7-4400e76bacbf" providerId="ADAL" clId="{1A6191EC-F199-4A92-B546-F3CAA23A3DEC}" dt="2022-06-01T07:02:28.587" v="149" actId="14100"/>
        <pc:sldMkLst>
          <pc:docMk/>
          <pc:sldMk cId="2965222419" sldId="264"/>
        </pc:sldMkLst>
        <pc:spChg chg="mod">
          <ac:chgData name="Michael Hyland" userId="35636ae5-bc2a-48e8-9bf7-4400e76bacbf" providerId="ADAL" clId="{1A6191EC-F199-4A92-B546-F3CAA23A3DEC}" dt="2022-06-01T06:54:48.270" v="6" actId="27636"/>
          <ac:spMkLst>
            <pc:docMk/>
            <pc:sldMk cId="2965222419" sldId="264"/>
            <ac:spMk id="2" creationId="{2465D151-C535-4335-99D6-B3B728B056E4}"/>
          </ac:spMkLst>
        </pc:spChg>
        <pc:spChg chg="mod">
          <ac:chgData name="Michael Hyland" userId="35636ae5-bc2a-48e8-9bf7-4400e76bacbf" providerId="ADAL" clId="{1A6191EC-F199-4A92-B546-F3CAA23A3DEC}" dt="2022-06-01T07:02:25.317" v="148" actId="1076"/>
          <ac:spMkLst>
            <pc:docMk/>
            <pc:sldMk cId="2965222419" sldId="264"/>
            <ac:spMk id="3" creationId="{C84B594F-7543-4CBE-BB94-5C3807C80653}"/>
          </ac:spMkLst>
        </pc:spChg>
        <pc:picChg chg="mod">
          <ac:chgData name="Michael Hyland" userId="35636ae5-bc2a-48e8-9bf7-4400e76bacbf" providerId="ADAL" clId="{1A6191EC-F199-4A92-B546-F3CAA23A3DEC}" dt="2022-06-01T07:02:28.587" v="149" actId="14100"/>
          <ac:picMkLst>
            <pc:docMk/>
            <pc:sldMk cId="2965222419" sldId="264"/>
            <ac:picMk id="6" creationId="{2C9C18C4-AA64-4EBB-B850-55143DA4FD05}"/>
          </ac:picMkLst>
        </pc:picChg>
      </pc:sldChg>
      <pc:sldChg chg="addSp delSp modSp add mod modTransition">
        <pc:chgData name="Michael Hyland" userId="35636ae5-bc2a-48e8-9bf7-4400e76bacbf" providerId="ADAL" clId="{1A6191EC-F199-4A92-B546-F3CAA23A3DEC}" dt="2022-06-01T07:01:57.411" v="144" actId="113"/>
        <pc:sldMkLst>
          <pc:docMk/>
          <pc:sldMk cId="1199391795" sldId="265"/>
        </pc:sldMkLst>
        <pc:spChg chg="mod">
          <ac:chgData name="Michael Hyland" userId="35636ae5-bc2a-48e8-9bf7-4400e76bacbf" providerId="ADAL" clId="{1A6191EC-F199-4A92-B546-F3CAA23A3DEC}" dt="2022-06-01T07:00:19.171" v="45"/>
          <ac:spMkLst>
            <pc:docMk/>
            <pc:sldMk cId="1199391795" sldId="265"/>
            <ac:spMk id="2" creationId="{EE55F62B-D459-4C69-8A3A-23B9CF8798A2}"/>
          </ac:spMkLst>
        </pc:spChg>
        <pc:spChg chg="mod">
          <ac:chgData name="Michael Hyland" userId="35636ae5-bc2a-48e8-9bf7-4400e76bacbf" providerId="ADAL" clId="{1A6191EC-F199-4A92-B546-F3CAA23A3DEC}" dt="2022-06-01T07:01:57.411" v="144" actId="113"/>
          <ac:spMkLst>
            <pc:docMk/>
            <pc:sldMk cId="1199391795" sldId="265"/>
            <ac:spMk id="3" creationId="{1AD24789-0908-4266-A5DA-FCAD3F5C3937}"/>
          </ac:spMkLst>
        </pc:spChg>
        <pc:spChg chg="add del mod">
          <ac:chgData name="Michael Hyland" userId="35636ae5-bc2a-48e8-9bf7-4400e76bacbf" providerId="ADAL" clId="{1A6191EC-F199-4A92-B546-F3CAA23A3DEC}" dt="2022-06-01T07:00:17.048" v="44"/>
          <ac:spMkLst>
            <pc:docMk/>
            <pc:sldMk cId="1199391795" sldId="265"/>
            <ac:spMk id="5" creationId="{B4F26E94-0FD7-DCCC-B157-6A58B3385983}"/>
          </ac:spMkLst>
        </pc:spChg>
        <pc:spChg chg="add del mod">
          <ac:chgData name="Michael Hyland" userId="35636ae5-bc2a-48e8-9bf7-4400e76bacbf" providerId="ADAL" clId="{1A6191EC-F199-4A92-B546-F3CAA23A3DEC}" dt="2022-06-01T07:00:17.048" v="44"/>
          <ac:spMkLst>
            <pc:docMk/>
            <pc:sldMk cId="1199391795" sldId="265"/>
            <ac:spMk id="6" creationId="{0F71CF09-DD59-2EBE-0882-8BD89FB10FC4}"/>
          </ac:spMkLst>
        </pc:spChg>
        <pc:spChg chg="add del mod">
          <ac:chgData name="Michael Hyland" userId="35636ae5-bc2a-48e8-9bf7-4400e76bacbf" providerId="ADAL" clId="{1A6191EC-F199-4A92-B546-F3CAA23A3DEC}" dt="2022-06-01T07:00:19.171" v="45"/>
          <ac:spMkLst>
            <pc:docMk/>
            <pc:sldMk cId="1199391795" sldId="265"/>
            <ac:spMk id="7" creationId="{CC2983DB-443D-52B9-7B3D-34F6D98B9D4B}"/>
          </ac:spMkLst>
        </pc:spChg>
        <pc:spChg chg="add del mod">
          <ac:chgData name="Michael Hyland" userId="35636ae5-bc2a-48e8-9bf7-4400e76bacbf" providerId="ADAL" clId="{1A6191EC-F199-4A92-B546-F3CAA23A3DEC}" dt="2022-06-01T07:00:19.171" v="45"/>
          <ac:spMkLst>
            <pc:docMk/>
            <pc:sldMk cId="1199391795" sldId="265"/>
            <ac:spMk id="8" creationId="{0E5C2288-B8A5-A952-0CCB-63340A642F6C}"/>
          </ac:spMkLst>
        </pc:spChg>
        <pc:picChg chg="mod">
          <ac:chgData name="Michael Hyland" userId="35636ae5-bc2a-48e8-9bf7-4400e76bacbf" providerId="ADAL" clId="{1A6191EC-F199-4A92-B546-F3CAA23A3DEC}" dt="2022-06-01T07:00:32.664" v="49" actId="1076"/>
          <ac:picMkLst>
            <pc:docMk/>
            <pc:sldMk cId="1199391795" sldId="265"/>
            <ac:picMk id="4" creationId="{57D39916-8742-44FB-87F1-DF1CAE4EF0B2}"/>
          </ac:picMkLst>
        </pc:picChg>
      </pc:sldChg>
      <pc:sldChg chg="modSp add mod modTransition">
        <pc:chgData name="Michael Hyland" userId="35636ae5-bc2a-48e8-9bf7-4400e76bacbf" providerId="ADAL" clId="{1A6191EC-F199-4A92-B546-F3CAA23A3DEC}" dt="2022-06-01T06:54:48.286" v="7" actId="27636"/>
        <pc:sldMkLst>
          <pc:docMk/>
          <pc:sldMk cId="1677646343" sldId="266"/>
        </pc:sldMkLst>
        <pc:spChg chg="mod">
          <ac:chgData name="Michael Hyland" userId="35636ae5-bc2a-48e8-9bf7-4400e76bacbf" providerId="ADAL" clId="{1A6191EC-F199-4A92-B546-F3CAA23A3DEC}" dt="2022-06-01T06:54:48.286" v="7" actId="27636"/>
          <ac:spMkLst>
            <pc:docMk/>
            <pc:sldMk cId="1677646343" sldId="266"/>
            <ac:spMk id="2" creationId="{B6451741-57AF-44E9-9135-5159C8B24259}"/>
          </ac:spMkLst>
        </pc:spChg>
      </pc:sldChg>
      <pc:sldChg chg="modSp add mod modTransition">
        <pc:chgData name="Michael Hyland" userId="35636ae5-bc2a-48e8-9bf7-4400e76bacbf" providerId="ADAL" clId="{1A6191EC-F199-4A92-B546-F3CAA23A3DEC}" dt="2022-06-01T06:54:48.302" v="8" actId="27636"/>
        <pc:sldMkLst>
          <pc:docMk/>
          <pc:sldMk cId="1437061351" sldId="267"/>
        </pc:sldMkLst>
        <pc:spChg chg="mod">
          <ac:chgData name="Michael Hyland" userId="35636ae5-bc2a-48e8-9bf7-4400e76bacbf" providerId="ADAL" clId="{1A6191EC-F199-4A92-B546-F3CAA23A3DEC}" dt="2022-06-01T06:54:48.302" v="8" actId="27636"/>
          <ac:spMkLst>
            <pc:docMk/>
            <pc:sldMk cId="1437061351" sldId="267"/>
            <ac:spMk id="2" creationId="{9B385607-4E06-49C7-A236-04A25F52ECE7}"/>
          </ac:spMkLst>
        </pc:spChg>
      </pc:sldChg>
      <pc:sldChg chg="modSp mod modAnim">
        <pc:chgData name="Michael Hyland" userId="35636ae5-bc2a-48e8-9bf7-4400e76bacbf" providerId="ADAL" clId="{1A6191EC-F199-4A92-B546-F3CAA23A3DEC}" dt="2022-06-01T07:12:55.183" v="270"/>
        <pc:sldMkLst>
          <pc:docMk/>
          <pc:sldMk cId="3396699626" sldId="270"/>
        </pc:sldMkLst>
        <pc:spChg chg="mod">
          <ac:chgData name="Michael Hyland" userId="35636ae5-bc2a-48e8-9bf7-4400e76bacbf" providerId="ADAL" clId="{1A6191EC-F199-4A92-B546-F3CAA23A3DEC}" dt="2022-06-01T07:12:51.150" v="268" actId="1076"/>
          <ac:spMkLst>
            <pc:docMk/>
            <pc:sldMk cId="3396699626" sldId="270"/>
            <ac:spMk id="7" creationId="{7A979CD9-F4BE-4A32-8B27-00DA5263D75A}"/>
          </ac:spMkLst>
        </pc:spChg>
      </pc:sldChg>
      <pc:sldChg chg="modSp mod modAnim">
        <pc:chgData name="Michael Hyland" userId="35636ae5-bc2a-48e8-9bf7-4400e76bacbf" providerId="ADAL" clId="{1A6191EC-F199-4A92-B546-F3CAA23A3DEC}" dt="2022-06-01T07:11:42.616" v="255"/>
        <pc:sldMkLst>
          <pc:docMk/>
          <pc:sldMk cId="2084341410" sldId="271"/>
        </pc:sldMkLst>
        <pc:spChg chg="mod">
          <ac:chgData name="Michael Hyland" userId="35636ae5-bc2a-48e8-9bf7-4400e76bacbf" providerId="ADAL" clId="{1A6191EC-F199-4A92-B546-F3CAA23A3DEC}" dt="2022-06-01T07:11:39.458" v="254" actId="1076"/>
          <ac:spMkLst>
            <pc:docMk/>
            <pc:sldMk cId="2084341410" sldId="271"/>
            <ac:spMk id="7" creationId="{16C92636-17A8-4F56-8913-B8763B5FD2B4}"/>
          </ac:spMkLst>
        </pc:spChg>
      </pc:sldChg>
      <pc:sldChg chg="modSp mod modAnim">
        <pc:chgData name="Michael Hyland" userId="35636ae5-bc2a-48e8-9bf7-4400e76bacbf" providerId="ADAL" clId="{1A6191EC-F199-4A92-B546-F3CAA23A3DEC}" dt="2022-06-01T07:11:52.992" v="257"/>
        <pc:sldMkLst>
          <pc:docMk/>
          <pc:sldMk cId="4090283994" sldId="272"/>
        </pc:sldMkLst>
        <pc:spChg chg="mod">
          <ac:chgData name="Michael Hyland" userId="35636ae5-bc2a-48e8-9bf7-4400e76bacbf" providerId="ADAL" clId="{1A6191EC-F199-4A92-B546-F3CAA23A3DEC}" dt="2022-06-01T07:11:49.469" v="256" actId="1076"/>
          <ac:spMkLst>
            <pc:docMk/>
            <pc:sldMk cId="4090283994" sldId="272"/>
            <ac:spMk id="8" creationId="{39341E68-05F1-45F0-BA91-0466BBE7E193}"/>
          </ac:spMkLst>
        </pc:spChg>
      </pc:sldChg>
      <pc:sldChg chg="modSp mod modAnim">
        <pc:chgData name="Michael Hyland" userId="35636ae5-bc2a-48e8-9bf7-4400e76bacbf" providerId="ADAL" clId="{1A6191EC-F199-4A92-B546-F3CAA23A3DEC}" dt="2022-06-01T07:12:07.264" v="262"/>
        <pc:sldMkLst>
          <pc:docMk/>
          <pc:sldMk cId="1441116183" sldId="273"/>
        </pc:sldMkLst>
        <pc:spChg chg="mod">
          <ac:chgData name="Michael Hyland" userId="35636ae5-bc2a-48e8-9bf7-4400e76bacbf" providerId="ADAL" clId="{1A6191EC-F199-4A92-B546-F3CAA23A3DEC}" dt="2022-06-01T07:12:04.561" v="261" actId="20577"/>
          <ac:spMkLst>
            <pc:docMk/>
            <pc:sldMk cId="1441116183" sldId="273"/>
            <ac:spMk id="6" creationId="{602E7838-3904-477F-9AF4-7425EA418DD8}"/>
          </ac:spMkLst>
        </pc:spChg>
      </pc:sldChg>
      <pc:sldChg chg="add modTransition setBg">
        <pc:chgData name="Michael Hyland" userId="35636ae5-bc2a-48e8-9bf7-4400e76bacbf" providerId="ADAL" clId="{1A6191EC-F199-4A92-B546-F3CAA23A3DEC}" dt="2022-06-01T06:54:47.954" v="4"/>
        <pc:sldMkLst>
          <pc:docMk/>
          <pc:sldMk cId="1478062578" sldId="277"/>
        </pc:sldMkLst>
      </pc:sldChg>
      <pc:sldChg chg="add modTransition">
        <pc:chgData name="Michael Hyland" userId="35636ae5-bc2a-48e8-9bf7-4400e76bacbf" providerId="ADAL" clId="{1A6191EC-F199-4A92-B546-F3CAA23A3DEC}" dt="2022-06-01T06:54:47.954" v="4"/>
        <pc:sldMkLst>
          <pc:docMk/>
          <pc:sldMk cId="148203229" sldId="278"/>
        </pc:sldMkLst>
      </pc:sldChg>
      <pc:sldChg chg="modSp">
        <pc:chgData name="Michael Hyland" userId="35636ae5-bc2a-48e8-9bf7-4400e76bacbf" providerId="ADAL" clId="{1A6191EC-F199-4A92-B546-F3CAA23A3DEC}" dt="2022-06-01T07:04:59.066" v="175" actId="20577"/>
        <pc:sldMkLst>
          <pc:docMk/>
          <pc:sldMk cId="2678984677" sldId="280"/>
        </pc:sldMkLst>
        <pc:spChg chg="mod">
          <ac:chgData name="Michael Hyland" userId="35636ae5-bc2a-48e8-9bf7-4400e76bacbf" providerId="ADAL" clId="{1A6191EC-F199-4A92-B546-F3CAA23A3DEC}" dt="2022-06-01T07:04:59.066" v="175" actId="20577"/>
          <ac:spMkLst>
            <pc:docMk/>
            <pc:sldMk cId="2678984677" sldId="280"/>
            <ac:spMk id="8" creationId="{9C9E7ECA-B794-42C6-8DFB-115BD7BADBF1}"/>
          </ac:spMkLst>
        </pc:spChg>
      </pc:sldChg>
      <pc:sldChg chg="modSp modAnim">
        <pc:chgData name="Michael Hyland" userId="35636ae5-bc2a-48e8-9bf7-4400e76bacbf" providerId="ADAL" clId="{1A6191EC-F199-4A92-B546-F3CAA23A3DEC}" dt="2022-06-01T07:05:34.237" v="179"/>
        <pc:sldMkLst>
          <pc:docMk/>
          <pc:sldMk cId="1122817720" sldId="281"/>
        </pc:sldMkLst>
        <pc:spChg chg="mod">
          <ac:chgData name="Michael Hyland" userId="35636ae5-bc2a-48e8-9bf7-4400e76bacbf" providerId="ADAL" clId="{1A6191EC-F199-4A92-B546-F3CAA23A3DEC}" dt="2022-06-01T07:05:31.041" v="178" actId="6549"/>
          <ac:spMkLst>
            <pc:docMk/>
            <pc:sldMk cId="1122817720" sldId="281"/>
            <ac:spMk id="4" creationId="{346D0453-93E5-4BFF-84A0-7E5331EA798E}"/>
          </ac:spMkLst>
        </pc:spChg>
      </pc:sldChg>
      <pc:sldChg chg="addSp delSp modSp add mod modTransition">
        <pc:chgData name="Michael Hyland" userId="35636ae5-bc2a-48e8-9bf7-4400e76bacbf" providerId="ADAL" clId="{1A6191EC-F199-4A92-B546-F3CAA23A3DEC}" dt="2022-06-01T06:56:21.800" v="26" actId="1076"/>
        <pc:sldMkLst>
          <pc:docMk/>
          <pc:sldMk cId="2517735047" sldId="282"/>
        </pc:sldMkLst>
        <pc:spChg chg="add del mod">
          <ac:chgData name="Michael Hyland" userId="35636ae5-bc2a-48e8-9bf7-4400e76bacbf" providerId="ADAL" clId="{1A6191EC-F199-4A92-B546-F3CAA23A3DEC}" dt="2022-06-01T06:55:51.032" v="18"/>
          <ac:spMkLst>
            <pc:docMk/>
            <pc:sldMk cId="2517735047" sldId="282"/>
            <ac:spMk id="2" creationId="{4AE07EA9-DFF3-6014-88CF-454C4B31205E}"/>
          </ac:spMkLst>
        </pc:spChg>
        <pc:spChg chg="add del mod">
          <ac:chgData name="Michael Hyland" userId="35636ae5-bc2a-48e8-9bf7-4400e76bacbf" providerId="ADAL" clId="{1A6191EC-F199-4A92-B546-F3CAA23A3DEC}" dt="2022-06-01T06:55:51.032" v="18"/>
          <ac:spMkLst>
            <pc:docMk/>
            <pc:sldMk cId="2517735047" sldId="282"/>
            <ac:spMk id="3" creationId="{F0A740E2-23CA-6A6C-4165-D979FCFC4008}"/>
          </ac:spMkLst>
        </pc:spChg>
        <pc:spChg chg="mod">
          <ac:chgData name="Michael Hyland" userId="35636ae5-bc2a-48e8-9bf7-4400e76bacbf" providerId="ADAL" clId="{1A6191EC-F199-4A92-B546-F3CAA23A3DEC}" dt="2022-06-01T06:55:51.032" v="18"/>
          <ac:spMkLst>
            <pc:docMk/>
            <pc:sldMk cId="2517735047" sldId="282"/>
            <ac:spMk id="10" creationId="{1A705EDB-1AA8-4103-8A02-B16DE4EE157E}"/>
          </ac:spMkLst>
        </pc:spChg>
        <pc:picChg chg="mod">
          <ac:chgData name="Michael Hyland" userId="35636ae5-bc2a-48e8-9bf7-4400e76bacbf" providerId="ADAL" clId="{1A6191EC-F199-4A92-B546-F3CAA23A3DEC}" dt="2022-06-01T06:56:21.800" v="26" actId="1076"/>
          <ac:picMkLst>
            <pc:docMk/>
            <pc:sldMk cId="2517735047" sldId="282"/>
            <ac:picMk id="7" creationId="{84F29EEF-7AFA-41D4-8AB3-D8A4DFFDF7B4}"/>
          </ac:picMkLst>
        </pc:picChg>
      </pc:sldChg>
      <pc:sldChg chg="modSp add mod modTransition">
        <pc:chgData name="Michael Hyland" userId="35636ae5-bc2a-48e8-9bf7-4400e76bacbf" providerId="ADAL" clId="{1A6191EC-F199-4A92-B546-F3CAA23A3DEC}" dt="2022-06-01T06:56:28.471" v="27" actId="12788"/>
        <pc:sldMkLst>
          <pc:docMk/>
          <pc:sldMk cId="2816256194" sldId="285"/>
        </pc:sldMkLst>
        <pc:picChg chg="mod">
          <ac:chgData name="Michael Hyland" userId="35636ae5-bc2a-48e8-9bf7-4400e76bacbf" providerId="ADAL" clId="{1A6191EC-F199-4A92-B546-F3CAA23A3DEC}" dt="2022-06-01T06:56:28.471" v="27" actId="12788"/>
          <ac:picMkLst>
            <pc:docMk/>
            <pc:sldMk cId="2816256194" sldId="285"/>
            <ac:picMk id="8" creationId="{18BEA581-FA02-4980-8C13-9B0D70990ECB}"/>
          </ac:picMkLst>
        </pc:picChg>
      </pc:sldChg>
      <pc:sldChg chg="add del">
        <pc:chgData name="Michael Hyland" userId="35636ae5-bc2a-48e8-9bf7-4400e76bacbf" providerId="ADAL" clId="{1A6191EC-F199-4A92-B546-F3CAA23A3DEC}" dt="2022-06-01T06:58:16.340" v="32" actId="47"/>
        <pc:sldMkLst>
          <pc:docMk/>
          <pc:sldMk cId="3832655645" sldId="286"/>
        </pc:sldMkLst>
      </pc:sldChg>
      <pc:sldChg chg="add del">
        <pc:chgData name="Michael Hyland" userId="35636ae5-bc2a-48e8-9bf7-4400e76bacbf" providerId="ADAL" clId="{1A6191EC-F199-4A92-B546-F3CAA23A3DEC}" dt="2022-06-01T06:58:22.238" v="33" actId="47"/>
        <pc:sldMkLst>
          <pc:docMk/>
          <pc:sldMk cId="4118121129" sldId="287"/>
        </pc:sldMkLst>
      </pc:sldChg>
      <pc:sldChg chg="add del">
        <pc:chgData name="Michael Hyland" userId="35636ae5-bc2a-48e8-9bf7-4400e76bacbf" providerId="ADAL" clId="{1A6191EC-F199-4A92-B546-F3CAA23A3DEC}" dt="2022-06-01T06:58:27.115" v="34" actId="47"/>
        <pc:sldMkLst>
          <pc:docMk/>
          <pc:sldMk cId="954404632" sldId="288"/>
        </pc:sldMkLst>
      </pc:sldChg>
      <pc:sldChg chg="modSp add mod modTransition">
        <pc:chgData name="Michael Hyland" userId="35636ae5-bc2a-48e8-9bf7-4400e76bacbf" providerId="ADAL" clId="{1A6191EC-F199-4A92-B546-F3CAA23A3DEC}" dt="2022-06-01T06:58:38.627" v="37" actId="6549"/>
        <pc:sldMkLst>
          <pc:docMk/>
          <pc:sldMk cId="4049560427" sldId="290"/>
        </pc:sldMkLst>
        <pc:spChg chg="mod">
          <ac:chgData name="Michael Hyland" userId="35636ae5-bc2a-48e8-9bf7-4400e76bacbf" providerId="ADAL" clId="{1A6191EC-F199-4A92-B546-F3CAA23A3DEC}" dt="2022-06-01T06:58:38.627" v="37" actId="6549"/>
          <ac:spMkLst>
            <pc:docMk/>
            <pc:sldMk cId="4049560427" sldId="290"/>
            <ac:spMk id="3" creationId="{EEA91DDF-042F-45CD-9864-3114E6A876FF}"/>
          </ac:spMkLst>
        </pc:spChg>
      </pc:sldChg>
      <pc:sldChg chg="modAnim">
        <pc:chgData name="Michael Hyland" userId="35636ae5-bc2a-48e8-9bf7-4400e76bacbf" providerId="ADAL" clId="{1A6191EC-F199-4A92-B546-F3CAA23A3DEC}" dt="2022-06-01T07:06:24.199" v="180"/>
        <pc:sldMkLst>
          <pc:docMk/>
          <pc:sldMk cId="737964596" sldId="293"/>
        </pc:sldMkLst>
      </pc:sldChg>
      <pc:sldChg chg="modSp">
        <pc:chgData name="Michael Hyland" userId="35636ae5-bc2a-48e8-9bf7-4400e76bacbf" providerId="ADAL" clId="{1A6191EC-F199-4A92-B546-F3CAA23A3DEC}" dt="2022-06-01T07:10:16.515" v="206" actId="20577"/>
        <pc:sldMkLst>
          <pc:docMk/>
          <pc:sldMk cId="2811525217" sldId="294"/>
        </pc:sldMkLst>
        <pc:spChg chg="mod">
          <ac:chgData name="Michael Hyland" userId="35636ae5-bc2a-48e8-9bf7-4400e76bacbf" providerId="ADAL" clId="{1A6191EC-F199-4A92-B546-F3CAA23A3DEC}" dt="2022-06-01T07:10:16.515" v="206" actId="20577"/>
          <ac:spMkLst>
            <pc:docMk/>
            <pc:sldMk cId="2811525217" sldId="294"/>
            <ac:spMk id="3" creationId="{91016040-253B-41DD-81FB-3E0137CD0FAF}"/>
          </ac:spMkLst>
        </pc:spChg>
      </pc:sldChg>
      <pc:sldChg chg="modSp mod">
        <pc:chgData name="Michael Hyland" userId="35636ae5-bc2a-48e8-9bf7-4400e76bacbf" providerId="ADAL" clId="{1A6191EC-F199-4A92-B546-F3CAA23A3DEC}" dt="2022-06-01T07:07:35.525" v="195" actId="313"/>
        <pc:sldMkLst>
          <pc:docMk/>
          <pc:sldMk cId="1647617187" sldId="295"/>
        </pc:sldMkLst>
        <pc:spChg chg="mod">
          <ac:chgData name="Michael Hyland" userId="35636ae5-bc2a-48e8-9bf7-4400e76bacbf" providerId="ADAL" clId="{1A6191EC-F199-4A92-B546-F3CAA23A3DEC}" dt="2022-06-01T07:07:35.525" v="195" actId="313"/>
          <ac:spMkLst>
            <pc:docMk/>
            <pc:sldMk cId="1647617187" sldId="295"/>
            <ac:spMk id="3" creationId="{B21D1BCA-202D-E32D-6454-9578BC6C6B00}"/>
          </ac:spMkLst>
        </pc:spChg>
      </pc:sldChg>
      <pc:sldChg chg="modSp mod">
        <pc:chgData name="Michael Hyland" userId="35636ae5-bc2a-48e8-9bf7-4400e76bacbf" providerId="ADAL" clId="{1A6191EC-F199-4A92-B546-F3CAA23A3DEC}" dt="2022-06-01T07:09:59.861" v="205" actId="20577"/>
        <pc:sldMkLst>
          <pc:docMk/>
          <pc:sldMk cId="424933515" sldId="306"/>
        </pc:sldMkLst>
        <pc:spChg chg="mod">
          <ac:chgData name="Michael Hyland" userId="35636ae5-bc2a-48e8-9bf7-4400e76bacbf" providerId="ADAL" clId="{1A6191EC-F199-4A92-B546-F3CAA23A3DEC}" dt="2022-06-01T07:09:59.861" v="205" actId="20577"/>
          <ac:spMkLst>
            <pc:docMk/>
            <pc:sldMk cId="424933515" sldId="306"/>
            <ac:spMk id="3" creationId="{567CFBE0-6142-5E5E-EA9A-DC3FD5E27D59}"/>
          </ac:spMkLst>
        </pc:spChg>
      </pc:sldChg>
      <pc:sldChg chg="modSp">
        <pc:chgData name="Michael Hyland" userId="35636ae5-bc2a-48e8-9bf7-4400e76bacbf" providerId="ADAL" clId="{1A6191EC-F199-4A92-B546-F3CAA23A3DEC}" dt="2022-06-01T07:10:57.732" v="253" actId="33524"/>
        <pc:sldMkLst>
          <pc:docMk/>
          <pc:sldMk cId="1306139156" sldId="307"/>
        </pc:sldMkLst>
        <pc:spChg chg="mod">
          <ac:chgData name="Michael Hyland" userId="35636ae5-bc2a-48e8-9bf7-4400e76bacbf" providerId="ADAL" clId="{1A6191EC-F199-4A92-B546-F3CAA23A3DEC}" dt="2022-06-01T07:10:57.732" v="253" actId="33524"/>
          <ac:spMkLst>
            <pc:docMk/>
            <pc:sldMk cId="1306139156" sldId="307"/>
            <ac:spMk id="3" creationId="{91016040-253B-41DD-81FB-3E0137CD0FAF}"/>
          </ac:spMkLst>
        </pc:spChg>
      </pc:sldChg>
      <pc:sldChg chg="modAnim">
        <pc:chgData name="Michael Hyland" userId="35636ae5-bc2a-48e8-9bf7-4400e76bacbf" providerId="ADAL" clId="{1A6191EC-F199-4A92-B546-F3CAA23A3DEC}" dt="2022-06-01T07:12:36.764" v="267"/>
        <pc:sldMkLst>
          <pc:docMk/>
          <pc:sldMk cId="1722683532" sldId="312"/>
        </pc:sldMkLst>
      </pc:sldChg>
      <pc:sldChg chg="modSp mod">
        <pc:chgData name="Michael Hyland" userId="35636ae5-bc2a-48e8-9bf7-4400e76bacbf" providerId="ADAL" clId="{1A6191EC-F199-4A92-B546-F3CAA23A3DEC}" dt="2022-06-01T07:12:14.378" v="265" actId="1076"/>
        <pc:sldMkLst>
          <pc:docMk/>
          <pc:sldMk cId="4247764991" sldId="313"/>
        </pc:sldMkLst>
        <pc:spChg chg="mod">
          <ac:chgData name="Michael Hyland" userId="35636ae5-bc2a-48e8-9bf7-4400e76bacbf" providerId="ADAL" clId="{1A6191EC-F199-4A92-B546-F3CAA23A3DEC}" dt="2022-06-01T07:12:14.378" v="265" actId="1076"/>
          <ac:spMkLst>
            <pc:docMk/>
            <pc:sldMk cId="4247764991" sldId="313"/>
            <ac:spMk id="5" creationId="{5B508221-42B7-4587-988D-2F615F9687B2}"/>
          </ac:spMkLst>
        </pc:spChg>
        <pc:graphicFrameChg chg="mod">
          <ac:chgData name="Michael Hyland" userId="35636ae5-bc2a-48e8-9bf7-4400e76bacbf" providerId="ADAL" clId="{1A6191EC-F199-4A92-B546-F3CAA23A3DEC}" dt="2022-06-01T07:12:12.356" v="264" actId="1076"/>
          <ac:graphicFrameMkLst>
            <pc:docMk/>
            <pc:sldMk cId="4247764991" sldId="313"/>
            <ac:graphicFrameMk id="4" creationId="{07E9F62E-3417-4D87-8857-CE5E62CB869C}"/>
          </ac:graphicFrameMkLst>
        </pc:graphicFrameChg>
      </pc:sldChg>
      <pc:sldChg chg="modSp mod">
        <pc:chgData name="Michael Hyland" userId="35636ae5-bc2a-48e8-9bf7-4400e76bacbf" providerId="ADAL" clId="{1A6191EC-F199-4A92-B546-F3CAA23A3DEC}" dt="2022-06-01T07:12:21.172" v="266" actId="1076"/>
        <pc:sldMkLst>
          <pc:docMk/>
          <pc:sldMk cId="3817605560" sldId="316"/>
        </pc:sldMkLst>
        <pc:spChg chg="mod">
          <ac:chgData name="Michael Hyland" userId="35636ae5-bc2a-48e8-9bf7-4400e76bacbf" providerId="ADAL" clId="{1A6191EC-F199-4A92-B546-F3CAA23A3DEC}" dt="2022-06-01T07:12:21.172" v="266" actId="1076"/>
          <ac:spMkLst>
            <pc:docMk/>
            <pc:sldMk cId="3817605560" sldId="316"/>
            <ac:spMk id="5" creationId="{1AB97D70-EF18-43AF-921C-25DCBECA0DF4}"/>
          </ac:spMkLst>
        </pc:spChg>
      </pc:sldChg>
      <pc:sldChg chg="del">
        <pc:chgData name="Michael Hyland" userId="35636ae5-bc2a-48e8-9bf7-4400e76bacbf" providerId="ADAL" clId="{1A6191EC-F199-4A92-B546-F3CAA23A3DEC}" dt="2022-06-01T06:58:40.798" v="38" actId="47"/>
        <pc:sldMkLst>
          <pc:docMk/>
          <pc:sldMk cId="3797940557" sldId="317"/>
        </pc:sldMkLst>
      </pc:sldChg>
      <pc:sldChg chg="addSp delSp modSp add mod modTransition">
        <pc:chgData name="Michael Hyland" userId="35636ae5-bc2a-48e8-9bf7-4400e76bacbf" providerId="ADAL" clId="{1A6191EC-F199-4A92-B546-F3CAA23A3DEC}" dt="2022-06-01T06:55:24.284" v="12"/>
        <pc:sldMkLst>
          <pc:docMk/>
          <pc:sldMk cId="813244468" sldId="319"/>
        </pc:sldMkLst>
        <pc:spChg chg="mod">
          <ac:chgData name="Michael Hyland" userId="35636ae5-bc2a-48e8-9bf7-4400e76bacbf" providerId="ADAL" clId="{1A6191EC-F199-4A92-B546-F3CAA23A3DEC}" dt="2022-06-01T06:55:24.284" v="12"/>
          <ac:spMkLst>
            <pc:docMk/>
            <pc:sldMk cId="813244468" sldId="319"/>
            <ac:spMk id="2" creationId="{307F4185-128D-4CFE-A53E-A9CF47A337B5}"/>
          </ac:spMkLst>
        </pc:spChg>
        <pc:spChg chg="mod">
          <ac:chgData name="Michael Hyland" userId="35636ae5-bc2a-48e8-9bf7-4400e76bacbf" providerId="ADAL" clId="{1A6191EC-F199-4A92-B546-F3CAA23A3DEC}" dt="2022-06-01T06:55:24.284" v="12"/>
          <ac:spMkLst>
            <pc:docMk/>
            <pc:sldMk cId="813244468" sldId="319"/>
            <ac:spMk id="3" creationId="{567C51FE-22E1-45FE-A406-EEB837B57DF2}"/>
          </ac:spMkLst>
        </pc:spChg>
        <pc:spChg chg="add del mod">
          <ac:chgData name="Michael Hyland" userId="35636ae5-bc2a-48e8-9bf7-4400e76bacbf" providerId="ADAL" clId="{1A6191EC-F199-4A92-B546-F3CAA23A3DEC}" dt="2022-06-01T06:55:24.284" v="12"/>
          <ac:spMkLst>
            <pc:docMk/>
            <pc:sldMk cId="813244468" sldId="319"/>
            <ac:spMk id="4" creationId="{3401A6DC-1CCC-5A11-EE82-B609DEBD6C74}"/>
          </ac:spMkLst>
        </pc:spChg>
        <pc:spChg chg="add del mod">
          <ac:chgData name="Michael Hyland" userId="35636ae5-bc2a-48e8-9bf7-4400e76bacbf" providerId="ADAL" clId="{1A6191EC-F199-4A92-B546-F3CAA23A3DEC}" dt="2022-06-01T06:55:24.284" v="12"/>
          <ac:spMkLst>
            <pc:docMk/>
            <pc:sldMk cId="813244468" sldId="319"/>
            <ac:spMk id="5" creationId="{974AE706-8EFB-0DFA-BB81-F89EDD5AF708}"/>
          </ac:spMkLst>
        </pc:spChg>
        <pc:spChg chg="add del mod">
          <ac:chgData name="Michael Hyland" userId="35636ae5-bc2a-48e8-9bf7-4400e76bacbf" providerId="ADAL" clId="{1A6191EC-F199-4A92-B546-F3CAA23A3DEC}" dt="2022-06-01T06:55:24.284" v="12"/>
          <ac:spMkLst>
            <pc:docMk/>
            <pc:sldMk cId="813244468" sldId="319"/>
            <ac:spMk id="6" creationId="{F761F181-94B7-310D-24EE-FAA89CD1D97B}"/>
          </ac:spMkLst>
        </pc:spChg>
        <pc:spChg chg="mod">
          <ac:chgData name="Michael Hyland" userId="35636ae5-bc2a-48e8-9bf7-4400e76bacbf" providerId="ADAL" clId="{1A6191EC-F199-4A92-B546-F3CAA23A3DEC}" dt="2022-06-01T06:54:26.565" v="3" actId="14100"/>
          <ac:spMkLst>
            <pc:docMk/>
            <pc:sldMk cId="813244468" sldId="319"/>
            <ac:spMk id="56" creationId="{EB4B0F37-F968-49B2-952E-0F5CA0EBA4E1}"/>
          </ac:spMkLst>
        </pc:spChg>
        <pc:spChg chg="mod">
          <ac:chgData name="Michael Hyland" userId="35636ae5-bc2a-48e8-9bf7-4400e76bacbf" providerId="ADAL" clId="{1A6191EC-F199-4A92-B546-F3CAA23A3DEC}" dt="2022-06-01T06:54:26.565" v="3" actId="14100"/>
          <ac:spMkLst>
            <pc:docMk/>
            <pc:sldMk cId="813244468" sldId="319"/>
            <ac:spMk id="57" creationId="{57C4423B-8355-4082-8C3F-A7897978E6D4}"/>
          </ac:spMkLst>
        </pc:spChg>
        <pc:spChg chg="mod">
          <ac:chgData name="Michael Hyland" userId="35636ae5-bc2a-48e8-9bf7-4400e76bacbf" providerId="ADAL" clId="{1A6191EC-F199-4A92-B546-F3CAA23A3DEC}" dt="2022-06-01T06:54:26.565" v="3" actId="14100"/>
          <ac:spMkLst>
            <pc:docMk/>
            <pc:sldMk cId="813244468" sldId="319"/>
            <ac:spMk id="58" creationId="{9CF360CC-F3FA-4124-92F3-859E2EC4F721}"/>
          </ac:spMkLst>
        </pc:spChg>
        <pc:spChg chg="mod">
          <ac:chgData name="Michael Hyland" userId="35636ae5-bc2a-48e8-9bf7-4400e76bacbf" providerId="ADAL" clId="{1A6191EC-F199-4A92-B546-F3CAA23A3DEC}" dt="2022-06-01T06:54:26.565" v="3" actId="14100"/>
          <ac:spMkLst>
            <pc:docMk/>
            <pc:sldMk cId="813244468" sldId="319"/>
            <ac:spMk id="59" creationId="{042CCC2E-B48D-47E2-90FC-DAFFD441EEC2}"/>
          </ac:spMkLst>
        </pc:spChg>
        <pc:spChg chg="mod">
          <ac:chgData name="Michael Hyland" userId="35636ae5-bc2a-48e8-9bf7-4400e76bacbf" providerId="ADAL" clId="{1A6191EC-F199-4A92-B546-F3CAA23A3DEC}" dt="2022-06-01T06:54:26.565" v="3" actId="14100"/>
          <ac:spMkLst>
            <pc:docMk/>
            <pc:sldMk cId="813244468" sldId="319"/>
            <ac:spMk id="61" creationId="{EA63F84A-520A-49CD-9F16-4F572664FDE2}"/>
          </ac:spMkLst>
        </pc:spChg>
        <pc:spChg chg="mod">
          <ac:chgData name="Michael Hyland" userId="35636ae5-bc2a-48e8-9bf7-4400e76bacbf" providerId="ADAL" clId="{1A6191EC-F199-4A92-B546-F3CAA23A3DEC}" dt="2022-06-01T06:54:26.565" v="3" actId="14100"/>
          <ac:spMkLst>
            <pc:docMk/>
            <pc:sldMk cId="813244468" sldId="319"/>
            <ac:spMk id="62" creationId="{883A1027-243D-42E3-8315-2EA4DA8561A1}"/>
          </ac:spMkLst>
        </pc:spChg>
        <pc:grpChg chg="mod">
          <ac:chgData name="Michael Hyland" userId="35636ae5-bc2a-48e8-9bf7-4400e76bacbf" providerId="ADAL" clId="{1A6191EC-F199-4A92-B546-F3CAA23A3DEC}" dt="2022-06-01T06:54:26.565" v="3" actId="14100"/>
          <ac:grpSpMkLst>
            <pc:docMk/>
            <pc:sldMk cId="813244468" sldId="319"/>
            <ac:grpSpMk id="45" creationId="{7C6C63E1-671B-43B8-8FE3-4A90C2F2E8EA}"/>
          </ac:grpSpMkLst>
        </pc:grpChg>
        <pc:picChg chg="mod">
          <ac:chgData name="Michael Hyland" userId="35636ae5-bc2a-48e8-9bf7-4400e76bacbf" providerId="ADAL" clId="{1A6191EC-F199-4A92-B546-F3CAA23A3DEC}" dt="2022-06-01T06:54:26.565" v="3" actId="14100"/>
          <ac:picMkLst>
            <pc:docMk/>
            <pc:sldMk cId="813244468" sldId="319"/>
            <ac:picMk id="46" creationId="{C6BF556B-A966-4435-9AFD-588089941992}"/>
          </ac:picMkLst>
        </pc:picChg>
        <pc:cxnChg chg="mod">
          <ac:chgData name="Michael Hyland" userId="35636ae5-bc2a-48e8-9bf7-4400e76bacbf" providerId="ADAL" clId="{1A6191EC-F199-4A92-B546-F3CAA23A3DEC}" dt="2022-06-01T06:54:26.565" v="3" actId="14100"/>
          <ac:cxnSpMkLst>
            <pc:docMk/>
            <pc:sldMk cId="813244468" sldId="319"/>
            <ac:cxnSpMk id="47" creationId="{E2CE04FC-1CF9-45BF-949E-E06448D34692}"/>
          </ac:cxnSpMkLst>
        </pc:cxnChg>
        <pc:cxnChg chg="mod">
          <ac:chgData name="Michael Hyland" userId="35636ae5-bc2a-48e8-9bf7-4400e76bacbf" providerId="ADAL" clId="{1A6191EC-F199-4A92-B546-F3CAA23A3DEC}" dt="2022-06-01T06:54:26.565" v="3" actId="14100"/>
          <ac:cxnSpMkLst>
            <pc:docMk/>
            <pc:sldMk cId="813244468" sldId="319"/>
            <ac:cxnSpMk id="48" creationId="{AF89E542-8A50-47E5-A576-861A1BE9CB22}"/>
          </ac:cxnSpMkLst>
        </pc:cxnChg>
        <pc:cxnChg chg="mod">
          <ac:chgData name="Michael Hyland" userId="35636ae5-bc2a-48e8-9bf7-4400e76bacbf" providerId="ADAL" clId="{1A6191EC-F199-4A92-B546-F3CAA23A3DEC}" dt="2022-06-01T06:54:26.565" v="3" actId="14100"/>
          <ac:cxnSpMkLst>
            <pc:docMk/>
            <pc:sldMk cId="813244468" sldId="319"/>
            <ac:cxnSpMk id="49" creationId="{99F80ABD-5798-4B82-BE4F-D57471FCC233}"/>
          </ac:cxnSpMkLst>
        </pc:cxnChg>
        <pc:cxnChg chg="mod">
          <ac:chgData name="Michael Hyland" userId="35636ae5-bc2a-48e8-9bf7-4400e76bacbf" providerId="ADAL" clId="{1A6191EC-F199-4A92-B546-F3CAA23A3DEC}" dt="2022-06-01T06:54:26.565" v="3" actId="14100"/>
          <ac:cxnSpMkLst>
            <pc:docMk/>
            <pc:sldMk cId="813244468" sldId="319"/>
            <ac:cxnSpMk id="50" creationId="{1C7EF10B-0466-4A84-B79D-F51E95EF09B2}"/>
          </ac:cxnSpMkLst>
        </pc:cxnChg>
        <pc:cxnChg chg="mod">
          <ac:chgData name="Michael Hyland" userId="35636ae5-bc2a-48e8-9bf7-4400e76bacbf" providerId="ADAL" clId="{1A6191EC-F199-4A92-B546-F3CAA23A3DEC}" dt="2022-06-01T06:54:26.565" v="3" actId="14100"/>
          <ac:cxnSpMkLst>
            <pc:docMk/>
            <pc:sldMk cId="813244468" sldId="319"/>
            <ac:cxnSpMk id="51" creationId="{0255122E-5437-4B7D-92DF-C7996B1F9C70}"/>
          </ac:cxnSpMkLst>
        </pc:cxnChg>
        <pc:cxnChg chg="mod">
          <ac:chgData name="Michael Hyland" userId="35636ae5-bc2a-48e8-9bf7-4400e76bacbf" providerId="ADAL" clId="{1A6191EC-F199-4A92-B546-F3CAA23A3DEC}" dt="2022-06-01T06:54:26.565" v="3" actId="14100"/>
          <ac:cxnSpMkLst>
            <pc:docMk/>
            <pc:sldMk cId="813244468" sldId="319"/>
            <ac:cxnSpMk id="52" creationId="{569F1D31-CEB0-4D52-AF10-B496CD786F67}"/>
          </ac:cxnSpMkLst>
        </pc:cxnChg>
        <pc:cxnChg chg="mod">
          <ac:chgData name="Michael Hyland" userId="35636ae5-bc2a-48e8-9bf7-4400e76bacbf" providerId="ADAL" clId="{1A6191EC-F199-4A92-B546-F3CAA23A3DEC}" dt="2022-06-01T06:54:26.565" v="3" actId="14100"/>
          <ac:cxnSpMkLst>
            <pc:docMk/>
            <pc:sldMk cId="813244468" sldId="319"/>
            <ac:cxnSpMk id="53" creationId="{39367F03-E309-40D8-A601-D5D1AABC07E7}"/>
          </ac:cxnSpMkLst>
        </pc:cxnChg>
        <pc:cxnChg chg="mod">
          <ac:chgData name="Michael Hyland" userId="35636ae5-bc2a-48e8-9bf7-4400e76bacbf" providerId="ADAL" clId="{1A6191EC-F199-4A92-B546-F3CAA23A3DEC}" dt="2022-06-01T06:54:26.565" v="3" actId="14100"/>
          <ac:cxnSpMkLst>
            <pc:docMk/>
            <pc:sldMk cId="813244468" sldId="319"/>
            <ac:cxnSpMk id="54" creationId="{2C25E0F8-6784-41BD-80DF-862CFCA1D7B0}"/>
          </ac:cxnSpMkLst>
        </pc:cxnChg>
        <pc:cxnChg chg="mod">
          <ac:chgData name="Michael Hyland" userId="35636ae5-bc2a-48e8-9bf7-4400e76bacbf" providerId="ADAL" clId="{1A6191EC-F199-4A92-B546-F3CAA23A3DEC}" dt="2022-06-01T06:54:26.565" v="3" actId="14100"/>
          <ac:cxnSpMkLst>
            <pc:docMk/>
            <pc:sldMk cId="813244468" sldId="319"/>
            <ac:cxnSpMk id="55" creationId="{07BEFDC7-F624-402A-BB64-84FED80BFE03}"/>
          </ac:cxnSpMkLst>
        </pc:cxnChg>
        <pc:cxnChg chg="mod">
          <ac:chgData name="Michael Hyland" userId="35636ae5-bc2a-48e8-9bf7-4400e76bacbf" providerId="ADAL" clId="{1A6191EC-F199-4A92-B546-F3CAA23A3DEC}" dt="2022-06-01T06:54:26.565" v="3" actId="14100"/>
          <ac:cxnSpMkLst>
            <pc:docMk/>
            <pc:sldMk cId="813244468" sldId="319"/>
            <ac:cxnSpMk id="60" creationId="{471AF371-FD42-4796-BFF1-87D3A6172FF8}"/>
          </ac:cxnSpMkLst>
        </pc:cxnChg>
        <pc:cxnChg chg="mod">
          <ac:chgData name="Michael Hyland" userId="35636ae5-bc2a-48e8-9bf7-4400e76bacbf" providerId="ADAL" clId="{1A6191EC-F199-4A92-B546-F3CAA23A3DEC}" dt="2022-06-01T06:54:26.565" v="3" actId="14100"/>
          <ac:cxnSpMkLst>
            <pc:docMk/>
            <pc:sldMk cId="813244468" sldId="319"/>
            <ac:cxnSpMk id="71" creationId="{D34EFA46-7436-4140-ABA8-6F1A8D954A44}"/>
          </ac:cxnSpMkLst>
        </pc:cxnChg>
      </pc:sldChg>
      <pc:sldChg chg="addSp delSp modSp add mod modTransition setBg">
        <pc:chgData name="Michael Hyland" userId="35636ae5-bc2a-48e8-9bf7-4400e76bacbf" providerId="ADAL" clId="{1A6191EC-F199-4A92-B546-F3CAA23A3DEC}" dt="2022-06-01T06:55:39.414" v="17" actId="113"/>
        <pc:sldMkLst>
          <pc:docMk/>
          <pc:sldMk cId="3784967250" sldId="320"/>
        </pc:sldMkLst>
        <pc:spChg chg="add del mod">
          <ac:chgData name="Michael Hyland" userId="35636ae5-bc2a-48e8-9bf7-4400e76bacbf" providerId="ADAL" clId="{1A6191EC-F199-4A92-B546-F3CAA23A3DEC}" dt="2022-06-01T06:55:29.095" v="14"/>
          <ac:spMkLst>
            <pc:docMk/>
            <pc:sldMk cId="3784967250" sldId="320"/>
            <ac:spMk id="2" creationId="{C7DE0427-366C-93B1-7DE3-4449644A4823}"/>
          </ac:spMkLst>
        </pc:spChg>
        <pc:spChg chg="mod">
          <ac:chgData name="Michael Hyland" userId="35636ae5-bc2a-48e8-9bf7-4400e76bacbf" providerId="ADAL" clId="{1A6191EC-F199-4A92-B546-F3CAA23A3DEC}" dt="2022-06-01T06:55:39.414" v="17" actId="113"/>
          <ac:spMkLst>
            <pc:docMk/>
            <pc:sldMk cId="3784967250" sldId="320"/>
            <ac:spMk id="3" creationId="{CAF0BCF0-1B29-4AE3-85B5-AAA42D532D5B}"/>
          </ac:spMkLst>
        </pc:spChg>
        <pc:spChg chg="add del mod">
          <ac:chgData name="Michael Hyland" userId="35636ae5-bc2a-48e8-9bf7-4400e76bacbf" providerId="ADAL" clId="{1A6191EC-F199-4A92-B546-F3CAA23A3DEC}" dt="2022-06-01T06:55:29.095" v="14"/>
          <ac:spMkLst>
            <pc:docMk/>
            <pc:sldMk cId="3784967250" sldId="320"/>
            <ac:spMk id="4" creationId="{48835722-12F1-4C44-C487-926BF60DA780}"/>
          </ac:spMkLst>
        </pc:spChg>
        <pc:spChg chg="add del mod">
          <ac:chgData name="Michael Hyland" userId="35636ae5-bc2a-48e8-9bf7-4400e76bacbf" providerId="ADAL" clId="{1A6191EC-F199-4A92-B546-F3CAA23A3DEC}" dt="2022-06-01T06:55:31.093" v="15"/>
          <ac:spMkLst>
            <pc:docMk/>
            <pc:sldMk cId="3784967250" sldId="320"/>
            <ac:spMk id="5" creationId="{844F3926-B663-D22D-9986-8D10AA612519}"/>
          </ac:spMkLst>
        </pc:spChg>
        <pc:spChg chg="add del mod">
          <ac:chgData name="Michael Hyland" userId="35636ae5-bc2a-48e8-9bf7-4400e76bacbf" providerId="ADAL" clId="{1A6191EC-F199-4A92-B546-F3CAA23A3DEC}" dt="2022-06-01T06:55:31.093" v="15"/>
          <ac:spMkLst>
            <pc:docMk/>
            <pc:sldMk cId="3784967250" sldId="320"/>
            <ac:spMk id="6" creationId="{C8738EE4-FE47-94B8-65E1-39397E958761}"/>
          </ac:spMkLst>
        </pc:spChg>
        <pc:spChg chg="mod">
          <ac:chgData name="Michael Hyland" userId="35636ae5-bc2a-48e8-9bf7-4400e76bacbf" providerId="ADAL" clId="{1A6191EC-F199-4A92-B546-F3CAA23A3DEC}" dt="2022-06-01T06:55:31.093" v="15"/>
          <ac:spMkLst>
            <pc:docMk/>
            <pc:sldMk cId="3784967250" sldId="320"/>
            <ac:spMk id="119" creationId="{461297D3-3954-47CB-80DC-92F196BA63C9}"/>
          </ac:spMkLst>
        </pc:spChg>
      </pc:sldChg>
      <pc:sldChg chg="modSp add mod modTransition">
        <pc:chgData name="Michael Hyland" userId="35636ae5-bc2a-48e8-9bf7-4400e76bacbf" providerId="ADAL" clId="{1A6191EC-F199-4A92-B546-F3CAA23A3DEC}" dt="2022-06-01T06:54:48.302" v="9" actId="27636"/>
        <pc:sldMkLst>
          <pc:docMk/>
          <pc:sldMk cId="2008954291" sldId="321"/>
        </pc:sldMkLst>
        <pc:spChg chg="mod">
          <ac:chgData name="Michael Hyland" userId="35636ae5-bc2a-48e8-9bf7-4400e76bacbf" providerId="ADAL" clId="{1A6191EC-F199-4A92-B546-F3CAA23A3DEC}" dt="2022-06-01T06:54:48.302" v="9" actId="27636"/>
          <ac:spMkLst>
            <pc:docMk/>
            <pc:sldMk cId="2008954291" sldId="321"/>
            <ac:spMk id="2" creationId="{EF4E8C54-A47B-437B-8CD1-FF85215DC92B}"/>
          </ac:spMkLst>
        </pc:spChg>
      </pc:sldChg>
      <pc:sldChg chg="addSp delSp modSp add mod modTransition">
        <pc:chgData name="Michael Hyland" userId="35636ae5-bc2a-48e8-9bf7-4400e76bacbf" providerId="ADAL" clId="{1A6191EC-F199-4A92-B546-F3CAA23A3DEC}" dt="2022-06-01T06:59:50.001" v="42" actId="6549"/>
        <pc:sldMkLst>
          <pc:docMk/>
          <pc:sldMk cId="3820293543" sldId="322"/>
        </pc:sldMkLst>
        <pc:spChg chg="mod">
          <ac:chgData name="Michael Hyland" userId="35636ae5-bc2a-48e8-9bf7-4400e76bacbf" providerId="ADAL" clId="{1A6191EC-F199-4A92-B546-F3CAA23A3DEC}" dt="2022-06-01T06:59:24.018" v="39"/>
          <ac:spMkLst>
            <pc:docMk/>
            <pc:sldMk cId="3820293543" sldId="322"/>
            <ac:spMk id="2" creationId="{016FB5F5-511F-4088-AC29-A2EBAB015927}"/>
          </ac:spMkLst>
        </pc:spChg>
        <pc:spChg chg="mod">
          <ac:chgData name="Michael Hyland" userId="35636ae5-bc2a-48e8-9bf7-4400e76bacbf" providerId="ADAL" clId="{1A6191EC-F199-4A92-B546-F3CAA23A3DEC}" dt="2022-06-01T06:59:50.001" v="42" actId="6549"/>
          <ac:spMkLst>
            <pc:docMk/>
            <pc:sldMk cId="3820293543" sldId="322"/>
            <ac:spMk id="3" creationId="{EA2B4AC7-F9EE-4C0B-AF19-1AB9E357B893}"/>
          </ac:spMkLst>
        </pc:spChg>
        <pc:spChg chg="add del mod">
          <ac:chgData name="Michael Hyland" userId="35636ae5-bc2a-48e8-9bf7-4400e76bacbf" providerId="ADAL" clId="{1A6191EC-F199-4A92-B546-F3CAA23A3DEC}" dt="2022-06-01T06:59:24.018" v="39"/>
          <ac:spMkLst>
            <pc:docMk/>
            <pc:sldMk cId="3820293543" sldId="322"/>
            <ac:spMk id="4" creationId="{E3B8F65C-A3D7-78FE-9BE5-0B5D1D71A7C1}"/>
          </ac:spMkLst>
        </pc:spChg>
        <pc:spChg chg="add del mod">
          <ac:chgData name="Michael Hyland" userId="35636ae5-bc2a-48e8-9bf7-4400e76bacbf" providerId="ADAL" clId="{1A6191EC-F199-4A92-B546-F3CAA23A3DEC}" dt="2022-06-01T06:59:24.018" v="39"/>
          <ac:spMkLst>
            <pc:docMk/>
            <pc:sldMk cId="3820293543" sldId="322"/>
            <ac:spMk id="5" creationId="{BA87685C-6D5A-BB51-F616-520F93B2CFF5}"/>
          </ac:spMkLst>
        </pc:spChg>
      </pc:sldChg>
      <pc:sldChg chg="addSp delSp modSp add modTransition">
        <pc:chgData name="Michael Hyland" userId="35636ae5-bc2a-48e8-9bf7-4400e76bacbf" providerId="ADAL" clId="{1A6191EC-F199-4A92-B546-F3CAA23A3DEC}" dt="2022-06-01T06:59:29.301" v="41"/>
        <pc:sldMkLst>
          <pc:docMk/>
          <pc:sldMk cId="3233664692" sldId="323"/>
        </pc:sldMkLst>
        <pc:spChg chg="mod">
          <ac:chgData name="Michael Hyland" userId="35636ae5-bc2a-48e8-9bf7-4400e76bacbf" providerId="ADAL" clId="{1A6191EC-F199-4A92-B546-F3CAA23A3DEC}" dt="2022-06-01T06:59:29.301" v="41"/>
          <ac:spMkLst>
            <pc:docMk/>
            <pc:sldMk cId="3233664692" sldId="323"/>
            <ac:spMk id="2" creationId="{F100313E-3ED5-4625-9961-000B2F319F77}"/>
          </ac:spMkLst>
        </pc:spChg>
        <pc:spChg chg="mod">
          <ac:chgData name="Michael Hyland" userId="35636ae5-bc2a-48e8-9bf7-4400e76bacbf" providerId="ADAL" clId="{1A6191EC-F199-4A92-B546-F3CAA23A3DEC}" dt="2022-06-01T06:59:29.301" v="41"/>
          <ac:spMkLst>
            <pc:docMk/>
            <pc:sldMk cId="3233664692" sldId="323"/>
            <ac:spMk id="3" creationId="{F1A20504-B78A-4817-80DB-77E0FC56C1B7}"/>
          </ac:spMkLst>
        </pc:spChg>
        <pc:spChg chg="add del mod">
          <ac:chgData name="Michael Hyland" userId="35636ae5-bc2a-48e8-9bf7-4400e76bacbf" providerId="ADAL" clId="{1A6191EC-F199-4A92-B546-F3CAA23A3DEC}" dt="2022-06-01T06:59:29.301" v="41"/>
          <ac:spMkLst>
            <pc:docMk/>
            <pc:sldMk cId="3233664692" sldId="323"/>
            <ac:spMk id="4" creationId="{46A8224B-C638-0A7D-E386-C3ABB2155861}"/>
          </ac:spMkLst>
        </pc:spChg>
        <pc:spChg chg="add del mod">
          <ac:chgData name="Michael Hyland" userId="35636ae5-bc2a-48e8-9bf7-4400e76bacbf" providerId="ADAL" clId="{1A6191EC-F199-4A92-B546-F3CAA23A3DEC}" dt="2022-06-01T06:59:29.301" v="41"/>
          <ac:spMkLst>
            <pc:docMk/>
            <pc:sldMk cId="3233664692" sldId="323"/>
            <ac:spMk id="5" creationId="{6E5106A6-E112-F141-B7F1-635C9A8E625A}"/>
          </ac:spMkLst>
        </pc:spChg>
      </pc:sldChg>
      <pc:sldMasterChg chg="delSldLayout">
        <pc:chgData name="Michael Hyland" userId="35636ae5-bc2a-48e8-9bf7-4400e76bacbf" providerId="ADAL" clId="{1A6191EC-F199-4A92-B546-F3CAA23A3DEC}" dt="2022-06-01T06:58:27.115" v="34" actId="47"/>
        <pc:sldMasterMkLst>
          <pc:docMk/>
          <pc:sldMasterMk cId="1448848138" sldId="2147483660"/>
        </pc:sldMasterMkLst>
        <pc:sldLayoutChg chg="del">
          <pc:chgData name="Michael Hyland" userId="35636ae5-bc2a-48e8-9bf7-4400e76bacbf" providerId="ADAL" clId="{1A6191EC-F199-4A92-B546-F3CAA23A3DEC}" dt="2022-06-01T06:58:27.115" v="34" actId="47"/>
          <pc:sldLayoutMkLst>
            <pc:docMk/>
            <pc:sldMasterMk cId="1448848138" sldId="2147483660"/>
            <pc:sldLayoutMk cId="3658621092" sldId="214748367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d822c409e7e50dc6/Documents/Academic_Journal_Papers/Working/3_AV_Fleet_SharedRides/Paper/Part_A/Submission1/Figures/2019_3_4_11_59_scenari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d822c409e7e50dc6/Documents/Academic_Journal_Papers/Working/3_AV_Fleet_SharedRides/Paper/Part_A/Submission1/Figures/2019_3_4_11_59_scenari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d822c409e7e50dc6/Documents/Academic_Journal_Papers/Working/3_AV_Fleet_SharedRides/Paper/Part_A/Submission1/Figures/2019_3_4_11_59_scenari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d822c409e7e50dc6/Documents/Academic_Journal_Papers/Working/3_AV_Fleet_SharedRides/Paper/Part_A/Submission1/Figures/2019_3_4_11_59_scenari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d822c409e7e50dc6/Documents/Academic_Journal_Papers/Working/3_AV_Fleet_SharedRides/Paper/Part_A/Submission1/Figures/2019_3_4_11_59_scenari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hyla\AppData\Roaming\Microsoft\Excel\2019_3_4_18_52_scenarios%20(version%201).xlsb"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hyla\AppData\Roaming\Microsoft\Excel\2019_3_4_18_52_scenarios%20(version%201).xlsb"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d822c409e7e50dc6/Documents/Academic_Journal_Papers/Working/3_AV_Fleet_SharedRides/Paper/Part_A/Submission1/Figures/2019_3_4_18_52_scenario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d822c409e7e50dc6/Documents/Academic_Journal_Papers/Working/3_AV_Fleet_SharedRides/Paper/Part_A/Submission1/Figures/2019_3_4_18_52_scenario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r>
              <a:rPr lang="en-US"/>
              <a:t>In-Vehicle Travel Time</a:t>
            </a:r>
          </a:p>
        </c:rich>
      </c:tx>
      <c:overlay val="0"/>
      <c:spPr>
        <a:noFill/>
        <a:ln>
          <a:noFill/>
        </a:ln>
        <a:effectLst/>
      </c:spPr>
      <c:txPr>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endParaRPr lang="en-US"/>
        </a:p>
      </c:txPr>
    </c:title>
    <c:autoTitleDeleted val="0"/>
    <c:plotArea>
      <c:layout/>
      <c:scatterChart>
        <c:scatterStyle val="smoothMarker"/>
        <c:varyColors val="0"/>
        <c:ser>
          <c:idx val="0"/>
          <c:order val="0"/>
          <c:tx>
            <c:strRef>
              <c:f>Plots!$C$3</c:f>
              <c:strCache>
                <c:ptCount val="1"/>
                <c:pt idx="0">
                  <c:v>NoShare</c:v>
                </c:pt>
              </c:strCache>
            </c:strRef>
          </c:tx>
          <c:spPr>
            <a:ln w="19050" cap="rnd">
              <a:solidFill>
                <a:srgbClr val="7030A0"/>
              </a:solidFill>
              <a:prstDash val="dash"/>
              <a:round/>
            </a:ln>
            <a:effectLst/>
          </c:spPr>
          <c:marker>
            <c:symbol val="circle"/>
            <c:size val="5"/>
            <c:spPr>
              <a:solidFill>
                <a:srgbClr val="7030A0"/>
              </a:solidFill>
              <a:ln w="9525">
                <a:solidFill>
                  <a:schemeClr val="accent6">
                    <a:tint val="50000"/>
                  </a:schemeClr>
                </a:solidFill>
              </a:ln>
              <a:effectLst/>
            </c:spPr>
          </c:marker>
          <c:xVal>
            <c:numRef>
              <c:f>Plots!$B$4:$B$8</c:f>
              <c:numCache>
                <c:formatCode>0.00%</c:formatCode>
                <c:ptCount val="5"/>
                <c:pt idx="0" formatCode="0%">
                  <c:v>0.06</c:v>
                </c:pt>
                <c:pt idx="1">
                  <c:v>7.4999999999999997E-2</c:v>
                </c:pt>
                <c:pt idx="2" formatCode="0%">
                  <c:v>0.09</c:v>
                </c:pt>
                <c:pt idx="3">
                  <c:v>0.105</c:v>
                </c:pt>
                <c:pt idx="4" formatCode="0%">
                  <c:v>0.12</c:v>
                </c:pt>
              </c:numCache>
            </c:numRef>
          </c:xVal>
          <c:yVal>
            <c:numRef>
              <c:f>Plots!$C$4:$C$8</c:f>
              <c:numCache>
                <c:formatCode>0.0</c:formatCode>
                <c:ptCount val="5"/>
                <c:pt idx="0">
                  <c:v>9.6411111111110852</c:v>
                </c:pt>
                <c:pt idx="1">
                  <c:v>9.6633333333333322</c:v>
                </c:pt>
                <c:pt idx="2">
                  <c:v>9.6655555555555512</c:v>
                </c:pt>
                <c:pt idx="3">
                  <c:v>9.67</c:v>
                </c:pt>
                <c:pt idx="4">
                  <c:v>9.6866666666666692</c:v>
                </c:pt>
              </c:numCache>
            </c:numRef>
          </c:yVal>
          <c:smooth val="1"/>
          <c:extLst>
            <c:ext xmlns:c16="http://schemas.microsoft.com/office/drawing/2014/chart" uri="{C3380CC4-5D6E-409C-BE32-E72D297353CC}">
              <c16:uniqueId val="{00000000-54B2-46F8-9148-0FCFF825CC47}"/>
            </c:ext>
          </c:extLst>
        </c:ser>
        <c:ser>
          <c:idx val="1"/>
          <c:order val="1"/>
          <c:tx>
            <c:strRef>
              <c:f>Plots!$D$3</c:f>
              <c:strCache>
                <c:ptCount val="1"/>
                <c:pt idx="0">
                  <c:v>5%_Det</c:v>
                </c:pt>
              </c:strCache>
            </c:strRef>
          </c:tx>
          <c:spPr>
            <a:ln w="19050" cap="rnd">
              <a:solidFill>
                <a:schemeClr val="accent6">
                  <a:tint val="70000"/>
                </a:schemeClr>
              </a:solidFill>
              <a:round/>
            </a:ln>
            <a:effectLst/>
          </c:spPr>
          <c:marker>
            <c:symbol val="circle"/>
            <c:size val="5"/>
            <c:spPr>
              <a:solidFill>
                <a:schemeClr val="accent6">
                  <a:tint val="70000"/>
                </a:schemeClr>
              </a:solidFill>
              <a:ln w="9525">
                <a:solidFill>
                  <a:schemeClr val="accent6">
                    <a:tint val="70000"/>
                  </a:schemeClr>
                </a:solidFill>
              </a:ln>
              <a:effectLst/>
            </c:spPr>
          </c:marker>
          <c:xVal>
            <c:numRef>
              <c:f>Plots!$B$4:$B$8</c:f>
              <c:numCache>
                <c:formatCode>0.00%</c:formatCode>
                <c:ptCount val="5"/>
                <c:pt idx="0" formatCode="0%">
                  <c:v>0.06</c:v>
                </c:pt>
                <c:pt idx="1">
                  <c:v>7.4999999999999997E-2</c:v>
                </c:pt>
                <c:pt idx="2" formatCode="0%">
                  <c:v>0.09</c:v>
                </c:pt>
                <c:pt idx="3">
                  <c:v>0.105</c:v>
                </c:pt>
                <c:pt idx="4" formatCode="0%">
                  <c:v>0.12</c:v>
                </c:pt>
              </c:numCache>
            </c:numRef>
          </c:xVal>
          <c:yVal>
            <c:numRef>
              <c:f>Plots!$D$4:$D$8</c:f>
              <c:numCache>
                <c:formatCode>0.0</c:formatCode>
                <c:ptCount val="5"/>
                <c:pt idx="0">
                  <c:v>9.793333333333333</c:v>
                </c:pt>
                <c:pt idx="1">
                  <c:v>9.8244444444444348</c:v>
                </c:pt>
                <c:pt idx="2">
                  <c:v>9.8433333333333337</c:v>
                </c:pt>
                <c:pt idx="3">
                  <c:v>9.8666666666666707</c:v>
                </c:pt>
                <c:pt idx="4">
                  <c:v>9.9377777777777627</c:v>
                </c:pt>
              </c:numCache>
            </c:numRef>
          </c:yVal>
          <c:smooth val="1"/>
          <c:extLst>
            <c:ext xmlns:c16="http://schemas.microsoft.com/office/drawing/2014/chart" uri="{C3380CC4-5D6E-409C-BE32-E72D297353CC}">
              <c16:uniqueId val="{00000001-54B2-46F8-9148-0FCFF825CC47}"/>
            </c:ext>
          </c:extLst>
        </c:ser>
        <c:ser>
          <c:idx val="2"/>
          <c:order val="2"/>
          <c:tx>
            <c:strRef>
              <c:f>Plots!$E$3</c:f>
              <c:strCache>
                <c:ptCount val="1"/>
                <c:pt idx="0">
                  <c:v>15%_Det</c:v>
                </c:pt>
              </c:strCache>
            </c:strRef>
          </c:tx>
          <c:spPr>
            <a:ln w="19050" cap="rnd">
              <a:solidFill>
                <a:schemeClr val="accent6">
                  <a:tint val="90000"/>
                </a:schemeClr>
              </a:solidFill>
              <a:round/>
            </a:ln>
            <a:effectLst/>
          </c:spPr>
          <c:marker>
            <c:symbol val="circle"/>
            <c:size val="5"/>
            <c:spPr>
              <a:solidFill>
                <a:schemeClr val="accent6">
                  <a:tint val="90000"/>
                </a:schemeClr>
              </a:solidFill>
              <a:ln w="9525">
                <a:solidFill>
                  <a:schemeClr val="accent6">
                    <a:tint val="90000"/>
                  </a:schemeClr>
                </a:solidFill>
              </a:ln>
              <a:effectLst/>
            </c:spPr>
          </c:marker>
          <c:xVal>
            <c:numRef>
              <c:f>Plots!$B$4:$B$8</c:f>
              <c:numCache>
                <c:formatCode>0.00%</c:formatCode>
                <c:ptCount val="5"/>
                <c:pt idx="0" formatCode="0%">
                  <c:v>0.06</c:v>
                </c:pt>
                <c:pt idx="1">
                  <c:v>7.4999999999999997E-2</c:v>
                </c:pt>
                <c:pt idx="2" formatCode="0%">
                  <c:v>0.09</c:v>
                </c:pt>
                <c:pt idx="3">
                  <c:v>0.105</c:v>
                </c:pt>
                <c:pt idx="4" formatCode="0%">
                  <c:v>0.12</c:v>
                </c:pt>
              </c:numCache>
            </c:numRef>
          </c:xVal>
          <c:yVal>
            <c:numRef>
              <c:f>Plots!$E$4:$E$8</c:f>
              <c:numCache>
                <c:formatCode>0.0</c:formatCode>
                <c:ptCount val="5"/>
                <c:pt idx="0">
                  <c:v>9.9733333333333327</c:v>
                </c:pt>
                <c:pt idx="1">
                  <c:v>10.02222222222222</c:v>
                </c:pt>
                <c:pt idx="2">
                  <c:v>10.04555555555555</c:v>
                </c:pt>
                <c:pt idx="3">
                  <c:v>10.108888888888879</c:v>
                </c:pt>
                <c:pt idx="4">
                  <c:v>10.22888888888888</c:v>
                </c:pt>
              </c:numCache>
            </c:numRef>
          </c:yVal>
          <c:smooth val="1"/>
          <c:extLst>
            <c:ext xmlns:c16="http://schemas.microsoft.com/office/drawing/2014/chart" uri="{C3380CC4-5D6E-409C-BE32-E72D297353CC}">
              <c16:uniqueId val="{00000002-54B2-46F8-9148-0FCFF825CC47}"/>
            </c:ext>
          </c:extLst>
        </c:ser>
        <c:ser>
          <c:idx val="3"/>
          <c:order val="3"/>
          <c:tx>
            <c:strRef>
              <c:f>Plots!$F$3</c:f>
              <c:strCache>
                <c:ptCount val="1"/>
                <c:pt idx="0">
                  <c:v>30%_Det</c:v>
                </c:pt>
              </c:strCache>
            </c:strRef>
          </c:tx>
          <c:spPr>
            <a:ln w="19050" cap="rnd">
              <a:solidFill>
                <a:schemeClr val="accent6">
                  <a:shade val="90000"/>
                </a:schemeClr>
              </a:solidFill>
              <a:round/>
            </a:ln>
            <a:effectLst/>
          </c:spPr>
          <c:marker>
            <c:symbol val="circle"/>
            <c:size val="5"/>
            <c:spPr>
              <a:solidFill>
                <a:schemeClr val="accent6">
                  <a:shade val="90000"/>
                </a:schemeClr>
              </a:solidFill>
              <a:ln w="9525">
                <a:solidFill>
                  <a:schemeClr val="accent6">
                    <a:shade val="90000"/>
                  </a:schemeClr>
                </a:solidFill>
              </a:ln>
              <a:effectLst/>
            </c:spPr>
          </c:marker>
          <c:xVal>
            <c:numRef>
              <c:f>Plots!$B$4:$B$8</c:f>
              <c:numCache>
                <c:formatCode>0.00%</c:formatCode>
                <c:ptCount val="5"/>
                <c:pt idx="0" formatCode="0%">
                  <c:v>0.06</c:v>
                </c:pt>
                <c:pt idx="1">
                  <c:v>7.4999999999999997E-2</c:v>
                </c:pt>
                <c:pt idx="2" formatCode="0%">
                  <c:v>0.09</c:v>
                </c:pt>
                <c:pt idx="3">
                  <c:v>0.105</c:v>
                </c:pt>
                <c:pt idx="4" formatCode="0%">
                  <c:v>0.12</c:v>
                </c:pt>
              </c:numCache>
            </c:numRef>
          </c:xVal>
          <c:yVal>
            <c:numRef>
              <c:f>Plots!$F$4:$F$8</c:f>
              <c:numCache>
                <c:formatCode>0.0</c:formatCode>
                <c:ptCount val="5"/>
                <c:pt idx="0">
                  <c:v>10.22222222222222</c:v>
                </c:pt>
                <c:pt idx="1">
                  <c:v>10.2811111111111</c:v>
                </c:pt>
                <c:pt idx="2">
                  <c:v>10.313333333333331</c:v>
                </c:pt>
                <c:pt idx="3">
                  <c:v>10.377777777777769</c:v>
                </c:pt>
                <c:pt idx="4">
                  <c:v>10.581111111111101</c:v>
                </c:pt>
              </c:numCache>
            </c:numRef>
          </c:yVal>
          <c:smooth val="1"/>
          <c:extLst>
            <c:ext xmlns:c16="http://schemas.microsoft.com/office/drawing/2014/chart" uri="{C3380CC4-5D6E-409C-BE32-E72D297353CC}">
              <c16:uniqueId val="{00000003-54B2-46F8-9148-0FCFF825CC47}"/>
            </c:ext>
          </c:extLst>
        </c:ser>
        <c:ser>
          <c:idx val="4"/>
          <c:order val="4"/>
          <c:tx>
            <c:strRef>
              <c:f>Plots!$G$3</c:f>
              <c:strCache>
                <c:ptCount val="1"/>
                <c:pt idx="0">
                  <c:v>50%_Det</c:v>
                </c:pt>
              </c:strCache>
            </c:strRef>
          </c:tx>
          <c:spPr>
            <a:ln w="19050" cap="rnd">
              <a:solidFill>
                <a:schemeClr val="accent6">
                  <a:shade val="70000"/>
                </a:schemeClr>
              </a:solidFill>
              <a:round/>
            </a:ln>
            <a:effectLst/>
          </c:spPr>
          <c:marker>
            <c:symbol val="circle"/>
            <c:size val="5"/>
            <c:spPr>
              <a:solidFill>
                <a:schemeClr val="accent6">
                  <a:shade val="70000"/>
                </a:schemeClr>
              </a:solidFill>
              <a:ln w="9525">
                <a:solidFill>
                  <a:schemeClr val="accent6">
                    <a:shade val="70000"/>
                  </a:schemeClr>
                </a:solidFill>
              </a:ln>
              <a:effectLst/>
            </c:spPr>
          </c:marker>
          <c:xVal>
            <c:numRef>
              <c:f>Plots!$B$4:$B$8</c:f>
              <c:numCache>
                <c:formatCode>0.00%</c:formatCode>
                <c:ptCount val="5"/>
                <c:pt idx="0" formatCode="0%">
                  <c:v>0.06</c:v>
                </c:pt>
                <c:pt idx="1">
                  <c:v>7.4999999999999997E-2</c:v>
                </c:pt>
                <c:pt idx="2" formatCode="0%">
                  <c:v>0.09</c:v>
                </c:pt>
                <c:pt idx="3">
                  <c:v>0.105</c:v>
                </c:pt>
                <c:pt idx="4" formatCode="0%">
                  <c:v>0.12</c:v>
                </c:pt>
              </c:numCache>
            </c:numRef>
          </c:xVal>
          <c:yVal>
            <c:numRef>
              <c:f>Plots!$G$4:$G$8</c:f>
              <c:numCache>
                <c:formatCode>0.0</c:formatCode>
                <c:ptCount val="5"/>
                <c:pt idx="0">
                  <c:v>10.41777777777777</c:v>
                </c:pt>
                <c:pt idx="1">
                  <c:v>10.5411111111111</c:v>
                </c:pt>
                <c:pt idx="2">
                  <c:v>10.543333333333329</c:v>
                </c:pt>
                <c:pt idx="3">
                  <c:v>10.616666666666671</c:v>
                </c:pt>
                <c:pt idx="4">
                  <c:v>10.866666666666671</c:v>
                </c:pt>
              </c:numCache>
            </c:numRef>
          </c:yVal>
          <c:smooth val="1"/>
          <c:extLst>
            <c:ext xmlns:c16="http://schemas.microsoft.com/office/drawing/2014/chart" uri="{C3380CC4-5D6E-409C-BE32-E72D297353CC}">
              <c16:uniqueId val="{00000004-54B2-46F8-9148-0FCFF825CC47}"/>
            </c:ext>
          </c:extLst>
        </c:ser>
        <c:ser>
          <c:idx val="5"/>
          <c:order val="5"/>
          <c:tx>
            <c:strRef>
              <c:f>Plots!$H$3</c:f>
              <c:strCache>
                <c:ptCount val="1"/>
                <c:pt idx="0">
                  <c:v>80%_Det</c:v>
                </c:pt>
              </c:strCache>
            </c:strRef>
          </c:tx>
          <c:spPr>
            <a:ln w="19050" cap="rnd">
              <a:solidFill>
                <a:schemeClr val="accent6">
                  <a:shade val="50000"/>
                </a:schemeClr>
              </a:solidFill>
              <a:round/>
            </a:ln>
            <a:effectLst/>
          </c:spPr>
          <c:marker>
            <c:symbol val="circle"/>
            <c:size val="5"/>
            <c:spPr>
              <a:solidFill>
                <a:schemeClr val="accent6">
                  <a:shade val="50000"/>
                </a:schemeClr>
              </a:solidFill>
              <a:ln w="9525">
                <a:solidFill>
                  <a:schemeClr val="accent6">
                    <a:shade val="50000"/>
                  </a:schemeClr>
                </a:solidFill>
              </a:ln>
              <a:effectLst/>
            </c:spPr>
          </c:marker>
          <c:xVal>
            <c:numRef>
              <c:f>Plots!$B$4:$B$8</c:f>
              <c:numCache>
                <c:formatCode>0.00%</c:formatCode>
                <c:ptCount val="5"/>
                <c:pt idx="0" formatCode="0%">
                  <c:v>0.06</c:v>
                </c:pt>
                <c:pt idx="1">
                  <c:v>7.4999999999999997E-2</c:v>
                </c:pt>
                <c:pt idx="2" formatCode="0%">
                  <c:v>0.09</c:v>
                </c:pt>
                <c:pt idx="3">
                  <c:v>0.105</c:v>
                </c:pt>
                <c:pt idx="4" formatCode="0%">
                  <c:v>0.12</c:v>
                </c:pt>
              </c:numCache>
            </c:numRef>
          </c:xVal>
          <c:yVal>
            <c:numRef>
              <c:f>Plots!$H$4:$H$8</c:f>
              <c:numCache>
                <c:formatCode>0.0</c:formatCode>
                <c:ptCount val="5"/>
                <c:pt idx="0">
                  <c:v>10.585555555555549</c:v>
                </c:pt>
                <c:pt idx="1">
                  <c:v>10.66777777777777</c:v>
                </c:pt>
                <c:pt idx="2">
                  <c:v>10.69</c:v>
                </c:pt>
                <c:pt idx="3">
                  <c:v>10.741111111111101</c:v>
                </c:pt>
                <c:pt idx="4">
                  <c:v>11.0211111111111</c:v>
                </c:pt>
              </c:numCache>
            </c:numRef>
          </c:yVal>
          <c:smooth val="1"/>
          <c:extLst>
            <c:ext xmlns:c16="http://schemas.microsoft.com/office/drawing/2014/chart" uri="{C3380CC4-5D6E-409C-BE32-E72D297353CC}">
              <c16:uniqueId val="{00000005-54B2-46F8-9148-0FCFF825CC47}"/>
            </c:ext>
          </c:extLst>
        </c:ser>
        <c:dLbls>
          <c:showLegendKey val="0"/>
          <c:showVal val="0"/>
          <c:showCatName val="0"/>
          <c:showSerName val="0"/>
          <c:showPercent val="0"/>
          <c:showBubbleSize val="0"/>
        </c:dLbls>
        <c:axId val="-2117104024"/>
        <c:axId val="-2141142600"/>
      </c:scatterChart>
      <c:valAx>
        <c:axId val="-2117104024"/>
        <c:scaling>
          <c:orientation val="minMax"/>
          <c:max val="0.12"/>
          <c:min val="0.06"/>
        </c:scaling>
        <c:delete val="0"/>
        <c:axPos val="b"/>
        <c:title>
          <c:tx>
            <c:rich>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a:t>Demand</a:t>
                </a:r>
              </a:p>
            </c:rich>
          </c:tx>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141142600"/>
        <c:crosses val="autoZero"/>
        <c:crossBetween val="midCat"/>
        <c:majorUnit val="0.02"/>
      </c:valAx>
      <c:valAx>
        <c:axId val="-2141142600"/>
        <c:scaling>
          <c:orientation val="minMax"/>
          <c:max val="12"/>
          <c:min val="8"/>
        </c:scaling>
        <c:delete val="0"/>
        <c:axPos val="l"/>
        <c:title>
          <c:tx>
            <c:rich>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a:t>minutes</a:t>
                </a:r>
              </a:p>
            </c:rich>
          </c:tx>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117104024"/>
        <c:crosses val="autoZero"/>
        <c:crossBetween val="midCat"/>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spcAft>
          <a:spcPts val="0"/>
        </a:spcAft>
        <a:defRPr sz="1600">
          <a:solidFill>
            <a:srgbClr val="00206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r>
              <a:rPr lang="en-US" dirty="0"/>
              <a:t>Wait Time</a:t>
            </a:r>
          </a:p>
        </c:rich>
      </c:tx>
      <c:overlay val="0"/>
      <c:spPr>
        <a:noFill/>
        <a:ln>
          <a:noFill/>
        </a:ln>
        <a:effectLst/>
      </c:spPr>
      <c:txPr>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endParaRPr lang="en-US"/>
        </a:p>
      </c:txPr>
    </c:title>
    <c:autoTitleDeleted val="0"/>
    <c:plotArea>
      <c:layout/>
      <c:scatterChart>
        <c:scatterStyle val="smoothMarker"/>
        <c:varyColors val="0"/>
        <c:ser>
          <c:idx val="0"/>
          <c:order val="0"/>
          <c:tx>
            <c:strRef>
              <c:f>Plots!$C$3</c:f>
              <c:strCache>
                <c:ptCount val="1"/>
                <c:pt idx="0">
                  <c:v>NoShare</c:v>
                </c:pt>
              </c:strCache>
            </c:strRef>
          </c:tx>
          <c:spPr>
            <a:ln w="19050" cap="rnd">
              <a:solidFill>
                <a:srgbClr val="7030A0"/>
              </a:solidFill>
              <a:prstDash val="dash"/>
              <a:round/>
            </a:ln>
            <a:effectLst/>
          </c:spPr>
          <c:marker>
            <c:symbol val="circle"/>
            <c:size val="5"/>
            <c:spPr>
              <a:solidFill>
                <a:srgbClr val="7030A0"/>
              </a:solidFill>
              <a:ln w="9525">
                <a:solidFill>
                  <a:srgbClr val="7030A0"/>
                </a:solidFill>
                <a:prstDash val="dash"/>
              </a:ln>
              <a:effectLst/>
            </c:spPr>
          </c:marker>
          <c:xVal>
            <c:numRef>
              <c:f>Plots!$B$12:$B$16</c:f>
              <c:numCache>
                <c:formatCode>0.00%</c:formatCode>
                <c:ptCount val="5"/>
                <c:pt idx="0" formatCode="0%">
                  <c:v>0.06</c:v>
                </c:pt>
                <c:pt idx="1">
                  <c:v>7.4999999999999997E-2</c:v>
                </c:pt>
                <c:pt idx="2" formatCode="0%">
                  <c:v>0.09</c:v>
                </c:pt>
                <c:pt idx="3">
                  <c:v>0.105</c:v>
                </c:pt>
                <c:pt idx="4" formatCode="0%">
                  <c:v>0.12</c:v>
                </c:pt>
              </c:numCache>
            </c:numRef>
          </c:xVal>
          <c:yVal>
            <c:numRef>
              <c:f>Plots!$C$12:$C$15</c:f>
              <c:numCache>
                <c:formatCode>0.0</c:formatCode>
                <c:ptCount val="4"/>
                <c:pt idx="0">
                  <c:v>3.4544444444444329</c:v>
                </c:pt>
                <c:pt idx="1">
                  <c:v>3.46</c:v>
                </c:pt>
                <c:pt idx="2">
                  <c:v>4.2177777777777674</c:v>
                </c:pt>
                <c:pt idx="3">
                  <c:v>6.9944444444444338</c:v>
                </c:pt>
              </c:numCache>
            </c:numRef>
          </c:yVal>
          <c:smooth val="1"/>
          <c:extLst>
            <c:ext xmlns:c16="http://schemas.microsoft.com/office/drawing/2014/chart" uri="{C3380CC4-5D6E-409C-BE32-E72D297353CC}">
              <c16:uniqueId val="{00000000-E033-427E-B73A-7BCCB1AD56AB}"/>
            </c:ext>
          </c:extLst>
        </c:ser>
        <c:ser>
          <c:idx val="1"/>
          <c:order val="1"/>
          <c:tx>
            <c:strRef>
              <c:f>Plots!$D$3</c:f>
              <c:strCache>
                <c:ptCount val="1"/>
                <c:pt idx="0">
                  <c:v>5%_Det</c:v>
                </c:pt>
              </c:strCache>
            </c:strRef>
          </c:tx>
          <c:spPr>
            <a:ln w="19050" cap="rnd">
              <a:solidFill>
                <a:schemeClr val="accent6">
                  <a:tint val="70000"/>
                </a:schemeClr>
              </a:solidFill>
              <a:round/>
            </a:ln>
            <a:effectLst/>
          </c:spPr>
          <c:marker>
            <c:symbol val="circle"/>
            <c:size val="5"/>
            <c:spPr>
              <a:solidFill>
                <a:schemeClr val="accent6">
                  <a:tint val="70000"/>
                </a:schemeClr>
              </a:solidFill>
              <a:ln w="9525">
                <a:solidFill>
                  <a:schemeClr val="accent6">
                    <a:tint val="70000"/>
                  </a:schemeClr>
                </a:solidFill>
              </a:ln>
              <a:effectLst/>
            </c:spPr>
          </c:marker>
          <c:xVal>
            <c:numRef>
              <c:f>Plots!$B$12:$B$16</c:f>
              <c:numCache>
                <c:formatCode>0.00%</c:formatCode>
                <c:ptCount val="5"/>
                <c:pt idx="0" formatCode="0%">
                  <c:v>0.06</c:v>
                </c:pt>
                <c:pt idx="1">
                  <c:v>7.4999999999999997E-2</c:v>
                </c:pt>
                <c:pt idx="2" formatCode="0%">
                  <c:v>0.09</c:v>
                </c:pt>
                <c:pt idx="3">
                  <c:v>0.105</c:v>
                </c:pt>
                <c:pt idx="4" formatCode="0%">
                  <c:v>0.12</c:v>
                </c:pt>
              </c:numCache>
            </c:numRef>
          </c:xVal>
          <c:yVal>
            <c:numRef>
              <c:f>Plots!$D$12:$D$16</c:f>
              <c:numCache>
                <c:formatCode>0.0</c:formatCode>
                <c:ptCount val="5"/>
                <c:pt idx="0">
                  <c:v>3.4255555555555501</c:v>
                </c:pt>
                <c:pt idx="1">
                  <c:v>3.36</c:v>
                </c:pt>
                <c:pt idx="2">
                  <c:v>3.3533333333333331</c:v>
                </c:pt>
                <c:pt idx="3">
                  <c:v>3.6555555555555501</c:v>
                </c:pt>
                <c:pt idx="4">
                  <c:v>4.2677777777777646</c:v>
                </c:pt>
              </c:numCache>
            </c:numRef>
          </c:yVal>
          <c:smooth val="1"/>
          <c:extLst>
            <c:ext xmlns:c16="http://schemas.microsoft.com/office/drawing/2014/chart" uri="{C3380CC4-5D6E-409C-BE32-E72D297353CC}">
              <c16:uniqueId val="{00000001-E033-427E-B73A-7BCCB1AD56AB}"/>
            </c:ext>
          </c:extLst>
        </c:ser>
        <c:ser>
          <c:idx val="2"/>
          <c:order val="2"/>
          <c:tx>
            <c:strRef>
              <c:f>Plots!$E$3</c:f>
              <c:strCache>
                <c:ptCount val="1"/>
                <c:pt idx="0">
                  <c:v>15%_Det</c:v>
                </c:pt>
              </c:strCache>
            </c:strRef>
          </c:tx>
          <c:spPr>
            <a:ln w="19050" cap="rnd">
              <a:solidFill>
                <a:schemeClr val="accent6">
                  <a:tint val="90000"/>
                </a:schemeClr>
              </a:solidFill>
              <a:prstDash val="dash"/>
              <a:round/>
            </a:ln>
            <a:effectLst/>
          </c:spPr>
          <c:marker>
            <c:symbol val="circle"/>
            <c:size val="5"/>
            <c:spPr>
              <a:solidFill>
                <a:schemeClr val="accent6">
                  <a:tint val="90000"/>
                </a:schemeClr>
              </a:solidFill>
              <a:ln w="9525">
                <a:solidFill>
                  <a:schemeClr val="accent6">
                    <a:tint val="90000"/>
                  </a:schemeClr>
                </a:solidFill>
                <a:prstDash val="dash"/>
              </a:ln>
              <a:effectLst/>
            </c:spPr>
          </c:marker>
          <c:xVal>
            <c:numRef>
              <c:f>Plots!$B$12:$B$16</c:f>
              <c:numCache>
                <c:formatCode>0.00%</c:formatCode>
                <c:ptCount val="5"/>
                <c:pt idx="0" formatCode="0%">
                  <c:v>0.06</c:v>
                </c:pt>
                <c:pt idx="1">
                  <c:v>7.4999999999999997E-2</c:v>
                </c:pt>
                <c:pt idx="2" formatCode="0%">
                  <c:v>0.09</c:v>
                </c:pt>
                <c:pt idx="3">
                  <c:v>0.105</c:v>
                </c:pt>
                <c:pt idx="4" formatCode="0%">
                  <c:v>0.12</c:v>
                </c:pt>
              </c:numCache>
            </c:numRef>
          </c:xVal>
          <c:yVal>
            <c:numRef>
              <c:f>Plots!$E$12:$E$16</c:f>
              <c:numCache>
                <c:formatCode>0.0</c:formatCode>
                <c:ptCount val="5"/>
                <c:pt idx="0">
                  <c:v>3.3577777777777671</c:v>
                </c:pt>
                <c:pt idx="1">
                  <c:v>3.28</c:v>
                </c:pt>
                <c:pt idx="2">
                  <c:v>3.2288888888888829</c:v>
                </c:pt>
                <c:pt idx="3">
                  <c:v>3.3555555555555481</c:v>
                </c:pt>
                <c:pt idx="4">
                  <c:v>3.8077777777777668</c:v>
                </c:pt>
              </c:numCache>
            </c:numRef>
          </c:yVal>
          <c:smooth val="1"/>
          <c:extLst>
            <c:ext xmlns:c16="http://schemas.microsoft.com/office/drawing/2014/chart" uri="{C3380CC4-5D6E-409C-BE32-E72D297353CC}">
              <c16:uniqueId val="{00000002-E033-427E-B73A-7BCCB1AD56AB}"/>
            </c:ext>
          </c:extLst>
        </c:ser>
        <c:ser>
          <c:idx val="3"/>
          <c:order val="3"/>
          <c:tx>
            <c:strRef>
              <c:f>Plots!$F$3</c:f>
              <c:strCache>
                <c:ptCount val="1"/>
                <c:pt idx="0">
                  <c:v>30%_Det</c:v>
                </c:pt>
              </c:strCache>
            </c:strRef>
          </c:tx>
          <c:spPr>
            <a:ln w="19050" cap="rnd">
              <a:solidFill>
                <a:schemeClr val="accent6">
                  <a:shade val="90000"/>
                </a:schemeClr>
              </a:solidFill>
              <a:round/>
            </a:ln>
            <a:effectLst/>
          </c:spPr>
          <c:marker>
            <c:symbol val="circle"/>
            <c:size val="5"/>
            <c:spPr>
              <a:solidFill>
                <a:schemeClr val="accent6">
                  <a:shade val="90000"/>
                </a:schemeClr>
              </a:solidFill>
              <a:ln w="9525">
                <a:solidFill>
                  <a:schemeClr val="accent6">
                    <a:shade val="90000"/>
                  </a:schemeClr>
                </a:solidFill>
              </a:ln>
              <a:effectLst/>
            </c:spPr>
          </c:marker>
          <c:xVal>
            <c:numRef>
              <c:f>Plots!$B$12:$B$16</c:f>
              <c:numCache>
                <c:formatCode>0.00%</c:formatCode>
                <c:ptCount val="5"/>
                <c:pt idx="0" formatCode="0%">
                  <c:v>0.06</c:v>
                </c:pt>
                <c:pt idx="1">
                  <c:v>7.4999999999999997E-2</c:v>
                </c:pt>
                <c:pt idx="2" formatCode="0%">
                  <c:v>0.09</c:v>
                </c:pt>
                <c:pt idx="3">
                  <c:v>0.105</c:v>
                </c:pt>
                <c:pt idx="4" formatCode="0%">
                  <c:v>0.12</c:v>
                </c:pt>
              </c:numCache>
            </c:numRef>
          </c:xVal>
          <c:yVal>
            <c:numRef>
              <c:f>Plots!$F$12:$F$16</c:f>
              <c:numCache>
                <c:formatCode>0.0</c:formatCode>
                <c:ptCount val="5"/>
                <c:pt idx="0">
                  <c:v>3.336666666666666</c:v>
                </c:pt>
                <c:pt idx="1">
                  <c:v>3.2922222222222168</c:v>
                </c:pt>
                <c:pt idx="2">
                  <c:v>3.1966666666666672</c:v>
                </c:pt>
                <c:pt idx="3">
                  <c:v>3.223333333333334</c:v>
                </c:pt>
                <c:pt idx="4">
                  <c:v>3.5255555555555498</c:v>
                </c:pt>
              </c:numCache>
            </c:numRef>
          </c:yVal>
          <c:smooth val="1"/>
          <c:extLst>
            <c:ext xmlns:c16="http://schemas.microsoft.com/office/drawing/2014/chart" uri="{C3380CC4-5D6E-409C-BE32-E72D297353CC}">
              <c16:uniqueId val="{00000003-E033-427E-B73A-7BCCB1AD56AB}"/>
            </c:ext>
          </c:extLst>
        </c:ser>
        <c:ser>
          <c:idx val="4"/>
          <c:order val="4"/>
          <c:tx>
            <c:strRef>
              <c:f>Plots!$G$3</c:f>
              <c:strCache>
                <c:ptCount val="1"/>
                <c:pt idx="0">
                  <c:v>50%_Det</c:v>
                </c:pt>
              </c:strCache>
            </c:strRef>
          </c:tx>
          <c:spPr>
            <a:ln w="19050" cap="rnd">
              <a:solidFill>
                <a:schemeClr val="accent6">
                  <a:shade val="70000"/>
                </a:schemeClr>
              </a:solidFill>
              <a:prstDash val="dash"/>
              <a:round/>
            </a:ln>
            <a:effectLst/>
          </c:spPr>
          <c:marker>
            <c:symbol val="circle"/>
            <c:size val="5"/>
            <c:spPr>
              <a:solidFill>
                <a:schemeClr val="accent6">
                  <a:shade val="70000"/>
                </a:schemeClr>
              </a:solidFill>
              <a:ln w="9525">
                <a:solidFill>
                  <a:schemeClr val="accent6">
                    <a:shade val="70000"/>
                  </a:schemeClr>
                </a:solidFill>
                <a:prstDash val="dash"/>
              </a:ln>
              <a:effectLst/>
            </c:spPr>
          </c:marker>
          <c:xVal>
            <c:numRef>
              <c:f>Plots!$B$12:$B$16</c:f>
              <c:numCache>
                <c:formatCode>0.00%</c:formatCode>
                <c:ptCount val="5"/>
                <c:pt idx="0" formatCode="0%">
                  <c:v>0.06</c:v>
                </c:pt>
                <c:pt idx="1">
                  <c:v>7.4999999999999997E-2</c:v>
                </c:pt>
                <c:pt idx="2" formatCode="0%">
                  <c:v>0.09</c:v>
                </c:pt>
                <c:pt idx="3">
                  <c:v>0.105</c:v>
                </c:pt>
                <c:pt idx="4" formatCode="0%">
                  <c:v>0.12</c:v>
                </c:pt>
              </c:numCache>
            </c:numRef>
          </c:xVal>
          <c:yVal>
            <c:numRef>
              <c:f>Plots!$G$12:$G$16</c:f>
              <c:numCache>
                <c:formatCode>0.0</c:formatCode>
                <c:ptCount val="5"/>
                <c:pt idx="0">
                  <c:v>3.3144444444444332</c:v>
                </c:pt>
                <c:pt idx="1">
                  <c:v>3.26</c:v>
                </c:pt>
                <c:pt idx="2">
                  <c:v>3.1755555555555501</c:v>
                </c:pt>
                <c:pt idx="3">
                  <c:v>3.194444444444434</c:v>
                </c:pt>
                <c:pt idx="4">
                  <c:v>3.444444444444434</c:v>
                </c:pt>
              </c:numCache>
            </c:numRef>
          </c:yVal>
          <c:smooth val="1"/>
          <c:extLst>
            <c:ext xmlns:c16="http://schemas.microsoft.com/office/drawing/2014/chart" uri="{C3380CC4-5D6E-409C-BE32-E72D297353CC}">
              <c16:uniqueId val="{00000004-E033-427E-B73A-7BCCB1AD56AB}"/>
            </c:ext>
          </c:extLst>
        </c:ser>
        <c:ser>
          <c:idx val="5"/>
          <c:order val="5"/>
          <c:tx>
            <c:strRef>
              <c:f>Plots!$H$3</c:f>
              <c:strCache>
                <c:ptCount val="1"/>
                <c:pt idx="0">
                  <c:v>80%_Det</c:v>
                </c:pt>
              </c:strCache>
            </c:strRef>
          </c:tx>
          <c:spPr>
            <a:ln w="19050" cap="rnd">
              <a:solidFill>
                <a:schemeClr val="accent6">
                  <a:shade val="50000"/>
                </a:schemeClr>
              </a:solidFill>
              <a:round/>
            </a:ln>
            <a:effectLst/>
          </c:spPr>
          <c:marker>
            <c:symbol val="circle"/>
            <c:size val="5"/>
            <c:spPr>
              <a:solidFill>
                <a:schemeClr val="accent6">
                  <a:shade val="50000"/>
                </a:schemeClr>
              </a:solidFill>
              <a:ln w="9525">
                <a:solidFill>
                  <a:schemeClr val="accent6">
                    <a:shade val="50000"/>
                  </a:schemeClr>
                </a:solidFill>
              </a:ln>
              <a:effectLst/>
            </c:spPr>
          </c:marker>
          <c:xVal>
            <c:numRef>
              <c:f>Plots!$B$12:$B$16</c:f>
              <c:numCache>
                <c:formatCode>0.00%</c:formatCode>
                <c:ptCount val="5"/>
                <c:pt idx="0" formatCode="0%">
                  <c:v>0.06</c:v>
                </c:pt>
                <c:pt idx="1">
                  <c:v>7.4999999999999997E-2</c:v>
                </c:pt>
                <c:pt idx="2" formatCode="0%">
                  <c:v>0.09</c:v>
                </c:pt>
                <c:pt idx="3">
                  <c:v>0.105</c:v>
                </c:pt>
                <c:pt idx="4" formatCode="0%">
                  <c:v>0.12</c:v>
                </c:pt>
              </c:numCache>
            </c:numRef>
          </c:xVal>
          <c:yVal>
            <c:numRef>
              <c:f>Plots!$H$12:$H$16</c:f>
              <c:numCache>
                <c:formatCode>0.0</c:formatCode>
                <c:ptCount val="5"/>
                <c:pt idx="0">
                  <c:v>3.2588888888888832</c:v>
                </c:pt>
                <c:pt idx="1">
                  <c:v>3.217777777777767</c:v>
                </c:pt>
                <c:pt idx="2">
                  <c:v>3.1722222222222172</c:v>
                </c:pt>
                <c:pt idx="3">
                  <c:v>3.1844444444444342</c:v>
                </c:pt>
                <c:pt idx="4">
                  <c:v>3.413333333333334</c:v>
                </c:pt>
              </c:numCache>
            </c:numRef>
          </c:yVal>
          <c:smooth val="1"/>
          <c:extLst>
            <c:ext xmlns:c16="http://schemas.microsoft.com/office/drawing/2014/chart" uri="{C3380CC4-5D6E-409C-BE32-E72D297353CC}">
              <c16:uniqueId val="{00000005-E033-427E-B73A-7BCCB1AD56AB}"/>
            </c:ext>
          </c:extLst>
        </c:ser>
        <c:dLbls>
          <c:showLegendKey val="0"/>
          <c:showVal val="0"/>
          <c:showCatName val="0"/>
          <c:showSerName val="0"/>
          <c:showPercent val="0"/>
          <c:showBubbleSize val="0"/>
        </c:dLbls>
        <c:axId val="-2121783352"/>
        <c:axId val="-2122398920"/>
      </c:scatterChart>
      <c:valAx>
        <c:axId val="-2121783352"/>
        <c:scaling>
          <c:orientation val="minMax"/>
          <c:max val="0.12"/>
          <c:min val="0.06"/>
        </c:scaling>
        <c:delete val="0"/>
        <c:axPos val="b"/>
        <c:title>
          <c:tx>
            <c:rich>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a:t>Demand</a:t>
                </a:r>
              </a:p>
            </c:rich>
          </c:tx>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122398920"/>
        <c:crosses val="autoZero"/>
        <c:crossBetween val="midCat"/>
        <c:majorUnit val="0.02"/>
      </c:valAx>
      <c:valAx>
        <c:axId val="-2122398920"/>
        <c:scaling>
          <c:orientation val="minMax"/>
        </c:scaling>
        <c:delete val="0"/>
        <c:axPos val="l"/>
        <c:title>
          <c:tx>
            <c:rich>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a:t>minutes</a:t>
                </a:r>
              </a:p>
            </c:rich>
          </c:tx>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121783352"/>
        <c:crosses val="autoZero"/>
        <c:crossBetween val="midCat"/>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rgbClr val="00206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r>
              <a:rPr lang="en-US"/>
              <a:t>Fleet Kilometers</a:t>
            </a:r>
          </a:p>
        </c:rich>
      </c:tx>
      <c:overlay val="0"/>
      <c:spPr>
        <a:noFill/>
        <a:ln>
          <a:noFill/>
        </a:ln>
        <a:effectLst/>
      </c:spPr>
      <c:txPr>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endParaRPr lang="en-US"/>
        </a:p>
      </c:txPr>
    </c:title>
    <c:autoTitleDeleted val="0"/>
    <c:plotArea>
      <c:layout/>
      <c:scatterChart>
        <c:scatterStyle val="smoothMarker"/>
        <c:varyColors val="0"/>
        <c:ser>
          <c:idx val="0"/>
          <c:order val="0"/>
          <c:tx>
            <c:strRef>
              <c:f>Plots!$C$3</c:f>
              <c:strCache>
                <c:ptCount val="1"/>
                <c:pt idx="0">
                  <c:v>NoShare</c:v>
                </c:pt>
              </c:strCache>
            </c:strRef>
          </c:tx>
          <c:spPr>
            <a:ln w="19050" cap="rnd">
              <a:solidFill>
                <a:srgbClr val="7030A0"/>
              </a:solidFill>
              <a:prstDash val="dash"/>
              <a:round/>
            </a:ln>
            <a:effectLst/>
          </c:spPr>
          <c:marker>
            <c:symbol val="circle"/>
            <c:size val="5"/>
            <c:spPr>
              <a:solidFill>
                <a:srgbClr val="7030A0"/>
              </a:solidFill>
              <a:ln w="9525">
                <a:solidFill>
                  <a:srgbClr val="7030A0"/>
                </a:solidFill>
                <a:prstDash val="dash"/>
              </a:ln>
              <a:effectLst/>
            </c:spPr>
          </c:marker>
          <c:xVal>
            <c:numRef>
              <c:f>Plots!$B$28:$B$32</c:f>
              <c:numCache>
                <c:formatCode>0.00%</c:formatCode>
                <c:ptCount val="5"/>
                <c:pt idx="0" formatCode="0%">
                  <c:v>0.06</c:v>
                </c:pt>
                <c:pt idx="1">
                  <c:v>7.4999999999999997E-2</c:v>
                </c:pt>
                <c:pt idx="2" formatCode="0%">
                  <c:v>0.09</c:v>
                </c:pt>
                <c:pt idx="3">
                  <c:v>0.105</c:v>
                </c:pt>
                <c:pt idx="4" formatCode="0%">
                  <c:v>0.12</c:v>
                </c:pt>
              </c:numCache>
            </c:numRef>
          </c:xVal>
          <c:yVal>
            <c:numRef>
              <c:f>Plots!$C$28:$C$32</c:f>
              <c:numCache>
                <c:formatCode>#,##0</c:formatCode>
                <c:ptCount val="5"/>
                <c:pt idx="0">
                  <c:v>14086.2</c:v>
                </c:pt>
                <c:pt idx="1">
                  <c:v>17693.933333333302</c:v>
                </c:pt>
                <c:pt idx="2">
                  <c:v>21587.666666666599</c:v>
                </c:pt>
                <c:pt idx="3">
                  <c:v>24463.133333333299</c:v>
                </c:pt>
                <c:pt idx="4">
                  <c:v>27651.933333333302</c:v>
                </c:pt>
              </c:numCache>
            </c:numRef>
          </c:yVal>
          <c:smooth val="1"/>
          <c:extLst>
            <c:ext xmlns:c16="http://schemas.microsoft.com/office/drawing/2014/chart" uri="{C3380CC4-5D6E-409C-BE32-E72D297353CC}">
              <c16:uniqueId val="{00000000-6D49-4030-865C-CA24B5D63AD8}"/>
            </c:ext>
          </c:extLst>
        </c:ser>
        <c:ser>
          <c:idx val="1"/>
          <c:order val="1"/>
          <c:tx>
            <c:strRef>
              <c:f>Plots!$D$3</c:f>
              <c:strCache>
                <c:ptCount val="1"/>
                <c:pt idx="0">
                  <c:v>5%_Det</c:v>
                </c:pt>
              </c:strCache>
            </c:strRef>
          </c:tx>
          <c:spPr>
            <a:ln w="19050" cap="rnd">
              <a:solidFill>
                <a:schemeClr val="accent6">
                  <a:tint val="70000"/>
                </a:schemeClr>
              </a:solidFill>
              <a:round/>
            </a:ln>
            <a:effectLst/>
          </c:spPr>
          <c:marker>
            <c:symbol val="circle"/>
            <c:size val="5"/>
            <c:spPr>
              <a:solidFill>
                <a:schemeClr val="accent6">
                  <a:tint val="70000"/>
                </a:schemeClr>
              </a:solidFill>
              <a:ln w="9525">
                <a:solidFill>
                  <a:schemeClr val="accent6">
                    <a:tint val="70000"/>
                  </a:schemeClr>
                </a:solidFill>
              </a:ln>
              <a:effectLst/>
            </c:spPr>
          </c:marker>
          <c:xVal>
            <c:numRef>
              <c:f>Plots!$B$28:$B$32</c:f>
              <c:numCache>
                <c:formatCode>0.00%</c:formatCode>
                <c:ptCount val="5"/>
                <c:pt idx="0" formatCode="0%">
                  <c:v>0.06</c:v>
                </c:pt>
                <c:pt idx="1">
                  <c:v>7.4999999999999997E-2</c:v>
                </c:pt>
                <c:pt idx="2" formatCode="0%">
                  <c:v>0.09</c:v>
                </c:pt>
                <c:pt idx="3">
                  <c:v>0.105</c:v>
                </c:pt>
                <c:pt idx="4" formatCode="0%">
                  <c:v>0.12</c:v>
                </c:pt>
              </c:numCache>
            </c:numRef>
          </c:xVal>
          <c:yVal>
            <c:numRef>
              <c:f>Plots!$D$28:$D$32</c:f>
              <c:numCache>
                <c:formatCode>#,##0</c:formatCode>
                <c:ptCount val="5"/>
                <c:pt idx="0">
                  <c:v>12515.266666666599</c:v>
                </c:pt>
                <c:pt idx="1">
                  <c:v>15328.9333333333</c:v>
                </c:pt>
                <c:pt idx="2">
                  <c:v>18082.5333333333</c:v>
                </c:pt>
                <c:pt idx="3">
                  <c:v>20835.599999999991</c:v>
                </c:pt>
                <c:pt idx="4">
                  <c:v>23065.599999999991</c:v>
                </c:pt>
              </c:numCache>
            </c:numRef>
          </c:yVal>
          <c:smooth val="1"/>
          <c:extLst>
            <c:ext xmlns:c16="http://schemas.microsoft.com/office/drawing/2014/chart" uri="{C3380CC4-5D6E-409C-BE32-E72D297353CC}">
              <c16:uniqueId val="{00000001-6D49-4030-865C-CA24B5D63AD8}"/>
            </c:ext>
          </c:extLst>
        </c:ser>
        <c:ser>
          <c:idx val="2"/>
          <c:order val="2"/>
          <c:tx>
            <c:strRef>
              <c:f>Plots!$E$3</c:f>
              <c:strCache>
                <c:ptCount val="1"/>
                <c:pt idx="0">
                  <c:v>15%_Det</c:v>
                </c:pt>
              </c:strCache>
            </c:strRef>
          </c:tx>
          <c:spPr>
            <a:ln w="19050" cap="rnd">
              <a:solidFill>
                <a:schemeClr val="accent6">
                  <a:tint val="90000"/>
                </a:schemeClr>
              </a:solidFill>
              <a:prstDash val="dash"/>
              <a:round/>
            </a:ln>
            <a:effectLst/>
          </c:spPr>
          <c:marker>
            <c:symbol val="circle"/>
            <c:size val="5"/>
            <c:spPr>
              <a:solidFill>
                <a:schemeClr val="accent6">
                  <a:tint val="90000"/>
                </a:schemeClr>
              </a:solidFill>
              <a:ln w="9525">
                <a:solidFill>
                  <a:schemeClr val="accent6">
                    <a:tint val="90000"/>
                  </a:schemeClr>
                </a:solidFill>
                <a:prstDash val="dash"/>
              </a:ln>
              <a:effectLst/>
            </c:spPr>
          </c:marker>
          <c:xVal>
            <c:numRef>
              <c:f>Plots!$B$28:$B$32</c:f>
              <c:numCache>
                <c:formatCode>0.00%</c:formatCode>
                <c:ptCount val="5"/>
                <c:pt idx="0" formatCode="0%">
                  <c:v>0.06</c:v>
                </c:pt>
                <c:pt idx="1">
                  <c:v>7.4999999999999997E-2</c:v>
                </c:pt>
                <c:pt idx="2" formatCode="0%">
                  <c:v>0.09</c:v>
                </c:pt>
                <c:pt idx="3">
                  <c:v>0.105</c:v>
                </c:pt>
                <c:pt idx="4" formatCode="0%">
                  <c:v>0.12</c:v>
                </c:pt>
              </c:numCache>
            </c:numRef>
          </c:xVal>
          <c:yVal>
            <c:numRef>
              <c:f>Plots!$E$28:$E$32</c:f>
              <c:numCache>
                <c:formatCode>#,##0</c:formatCode>
                <c:ptCount val="5"/>
                <c:pt idx="0">
                  <c:v>11972.866666666599</c:v>
                </c:pt>
                <c:pt idx="1">
                  <c:v>14588.1333333333</c:v>
                </c:pt>
                <c:pt idx="2">
                  <c:v>17194.266666666601</c:v>
                </c:pt>
                <c:pt idx="3">
                  <c:v>19679.733333333301</c:v>
                </c:pt>
                <c:pt idx="4">
                  <c:v>21977</c:v>
                </c:pt>
              </c:numCache>
            </c:numRef>
          </c:yVal>
          <c:smooth val="1"/>
          <c:extLst>
            <c:ext xmlns:c16="http://schemas.microsoft.com/office/drawing/2014/chart" uri="{C3380CC4-5D6E-409C-BE32-E72D297353CC}">
              <c16:uniqueId val="{00000002-6D49-4030-865C-CA24B5D63AD8}"/>
            </c:ext>
          </c:extLst>
        </c:ser>
        <c:ser>
          <c:idx val="3"/>
          <c:order val="3"/>
          <c:tx>
            <c:strRef>
              <c:f>Plots!$F$3</c:f>
              <c:strCache>
                <c:ptCount val="1"/>
                <c:pt idx="0">
                  <c:v>30%_Det</c:v>
                </c:pt>
              </c:strCache>
            </c:strRef>
          </c:tx>
          <c:spPr>
            <a:ln w="19050" cap="rnd">
              <a:solidFill>
                <a:schemeClr val="accent6">
                  <a:shade val="90000"/>
                </a:schemeClr>
              </a:solidFill>
              <a:round/>
            </a:ln>
            <a:effectLst/>
          </c:spPr>
          <c:marker>
            <c:symbol val="circle"/>
            <c:size val="5"/>
            <c:spPr>
              <a:solidFill>
                <a:schemeClr val="accent6">
                  <a:shade val="90000"/>
                </a:schemeClr>
              </a:solidFill>
              <a:ln w="9525">
                <a:solidFill>
                  <a:schemeClr val="accent6">
                    <a:shade val="90000"/>
                  </a:schemeClr>
                </a:solidFill>
              </a:ln>
              <a:effectLst/>
            </c:spPr>
          </c:marker>
          <c:xVal>
            <c:numRef>
              <c:f>Plots!$B$28:$B$32</c:f>
              <c:numCache>
                <c:formatCode>0.00%</c:formatCode>
                <c:ptCount val="5"/>
                <c:pt idx="0" formatCode="0%">
                  <c:v>0.06</c:v>
                </c:pt>
                <c:pt idx="1">
                  <c:v>7.4999999999999997E-2</c:v>
                </c:pt>
                <c:pt idx="2" formatCode="0%">
                  <c:v>0.09</c:v>
                </c:pt>
                <c:pt idx="3">
                  <c:v>0.105</c:v>
                </c:pt>
                <c:pt idx="4" formatCode="0%">
                  <c:v>0.12</c:v>
                </c:pt>
              </c:numCache>
            </c:numRef>
          </c:xVal>
          <c:yVal>
            <c:numRef>
              <c:f>Plots!$F$28:$F$32</c:f>
              <c:numCache>
                <c:formatCode>#,##0</c:formatCode>
                <c:ptCount val="5"/>
                <c:pt idx="0">
                  <c:v>11610.4666666666</c:v>
                </c:pt>
                <c:pt idx="1">
                  <c:v>14186.6</c:v>
                </c:pt>
                <c:pt idx="2">
                  <c:v>16684.2</c:v>
                </c:pt>
                <c:pt idx="3">
                  <c:v>19050.8</c:v>
                </c:pt>
                <c:pt idx="4">
                  <c:v>21312.666666666599</c:v>
                </c:pt>
              </c:numCache>
            </c:numRef>
          </c:yVal>
          <c:smooth val="1"/>
          <c:extLst>
            <c:ext xmlns:c16="http://schemas.microsoft.com/office/drawing/2014/chart" uri="{C3380CC4-5D6E-409C-BE32-E72D297353CC}">
              <c16:uniqueId val="{00000003-6D49-4030-865C-CA24B5D63AD8}"/>
            </c:ext>
          </c:extLst>
        </c:ser>
        <c:ser>
          <c:idx val="4"/>
          <c:order val="4"/>
          <c:tx>
            <c:strRef>
              <c:f>Plots!$G$3</c:f>
              <c:strCache>
                <c:ptCount val="1"/>
                <c:pt idx="0">
                  <c:v>50%_Det</c:v>
                </c:pt>
              </c:strCache>
            </c:strRef>
          </c:tx>
          <c:spPr>
            <a:ln w="19050" cap="rnd">
              <a:solidFill>
                <a:schemeClr val="accent6">
                  <a:shade val="70000"/>
                </a:schemeClr>
              </a:solidFill>
              <a:prstDash val="dash"/>
              <a:round/>
            </a:ln>
            <a:effectLst/>
          </c:spPr>
          <c:marker>
            <c:symbol val="circle"/>
            <c:size val="5"/>
            <c:spPr>
              <a:solidFill>
                <a:schemeClr val="accent6">
                  <a:shade val="70000"/>
                </a:schemeClr>
              </a:solidFill>
              <a:ln w="9525">
                <a:solidFill>
                  <a:schemeClr val="accent6">
                    <a:shade val="70000"/>
                  </a:schemeClr>
                </a:solidFill>
                <a:prstDash val="dash"/>
              </a:ln>
              <a:effectLst/>
            </c:spPr>
          </c:marker>
          <c:xVal>
            <c:numRef>
              <c:f>Plots!$B$28:$B$32</c:f>
              <c:numCache>
                <c:formatCode>0.00%</c:formatCode>
                <c:ptCount val="5"/>
                <c:pt idx="0" formatCode="0%">
                  <c:v>0.06</c:v>
                </c:pt>
                <c:pt idx="1">
                  <c:v>7.4999999999999997E-2</c:v>
                </c:pt>
                <c:pt idx="2" formatCode="0%">
                  <c:v>0.09</c:v>
                </c:pt>
                <c:pt idx="3">
                  <c:v>0.105</c:v>
                </c:pt>
                <c:pt idx="4" formatCode="0%">
                  <c:v>0.12</c:v>
                </c:pt>
              </c:numCache>
            </c:numRef>
          </c:xVal>
          <c:yVal>
            <c:numRef>
              <c:f>Plots!$G$28:$G$32</c:f>
              <c:numCache>
                <c:formatCode>#,##0</c:formatCode>
                <c:ptCount val="5"/>
                <c:pt idx="0">
                  <c:v>11453.8</c:v>
                </c:pt>
                <c:pt idx="1">
                  <c:v>13965</c:v>
                </c:pt>
                <c:pt idx="2">
                  <c:v>16438.733333333301</c:v>
                </c:pt>
                <c:pt idx="3">
                  <c:v>18759.400000000001</c:v>
                </c:pt>
                <c:pt idx="4">
                  <c:v>21038.2</c:v>
                </c:pt>
              </c:numCache>
            </c:numRef>
          </c:yVal>
          <c:smooth val="1"/>
          <c:extLst>
            <c:ext xmlns:c16="http://schemas.microsoft.com/office/drawing/2014/chart" uri="{C3380CC4-5D6E-409C-BE32-E72D297353CC}">
              <c16:uniqueId val="{00000004-6D49-4030-865C-CA24B5D63AD8}"/>
            </c:ext>
          </c:extLst>
        </c:ser>
        <c:ser>
          <c:idx val="5"/>
          <c:order val="5"/>
          <c:tx>
            <c:strRef>
              <c:f>Plots!$H$3</c:f>
              <c:strCache>
                <c:ptCount val="1"/>
                <c:pt idx="0">
                  <c:v>80%_Det</c:v>
                </c:pt>
              </c:strCache>
            </c:strRef>
          </c:tx>
          <c:spPr>
            <a:ln w="19050" cap="rnd">
              <a:solidFill>
                <a:schemeClr val="accent6">
                  <a:shade val="50000"/>
                </a:schemeClr>
              </a:solidFill>
              <a:round/>
            </a:ln>
            <a:effectLst/>
          </c:spPr>
          <c:marker>
            <c:symbol val="circle"/>
            <c:size val="5"/>
            <c:spPr>
              <a:solidFill>
                <a:schemeClr val="accent6">
                  <a:shade val="50000"/>
                </a:schemeClr>
              </a:solidFill>
              <a:ln w="9525">
                <a:solidFill>
                  <a:schemeClr val="accent6">
                    <a:shade val="50000"/>
                  </a:schemeClr>
                </a:solidFill>
              </a:ln>
              <a:effectLst/>
            </c:spPr>
          </c:marker>
          <c:xVal>
            <c:numRef>
              <c:f>Plots!$B$28:$B$32</c:f>
              <c:numCache>
                <c:formatCode>0.00%</c:formatCode>
                <c:ptCount val="5"/>
                <c:pt idx="0" formatCode="0%">
                  <c:v>0.06</c:v>
                </c:pt>
                <c:pt idx="1">
                  <c:v>7.4999999999999997E-2</c:v>
                </c:pt>
                <c:pt idx="2" formatCode="0%">
                  <c:v>0.09</c:v>
                </c:pt>
                <c:pt idx="3">
                  <c:v>0.105</c:v>
                </c:pt>
                <c:pt idx="4" formatCode="0%">
                  <c:v>0.12</c:v>
                </c:pt>
              </c:numCache>
            </c:numRef>
          </c:xVal>
          <c:yVal>
            <c:numRef>
              <c:f>Plots!$H$28:$H$32</c:f>
              <c:numCache>
                <c:formatCode>#,##0</c:formatCode>
                <c:ptCount val="5"/>
                <c:pt idx="0">
                  <c:v>11373.5333333333</c:v>
                </c:pt>
                <c:pt idx="1">
                  <c:v>13886.8</c:v>
                </c:pt>
                <c:pt idx="2">
                  <c:v>16344.1333333333</c:v>
                </c:pt>
                <c:pt idx="3">
                  <c:v>18687.5333333333</c:v>
                </c:pt>
                <c:pt idx="4">
                  <c:v>20889.133333333299</c:v>
                </c:pt>
              </c:numCache>
            </c:numRef>
          </c:yVal>
          <c:smooth val="1"/>
          <c:extLst>
            <c:ext xmlns:c16="http://schemas.microsoft.com/office/drawing/2014/chart" uri="{C3380CC4-5D6E-409C-BE32-E72D297353CC}">
              <c16:uniqueId val="{00000005-6D49-4030-865C-CA24B5D63AD8}"/>
            </c:ext>
          </c:extLst>
        </c:ser>
        <c:dLbls>
          <c:showLegendKey val="0"/>
          <c:showVal val="0"/>
          <c:showCatName val="0"/>
          <c:showSerName val="0"/>
          <c:showPercent val="0"/>
          <c:showBubbleSize val="0"/>
        </c:dLbls>
        <c:axId val="-2141040856"/>
        <c:axId val="2129219096"/>
      </c:scatterChart>
      <c:valAx>
        <c:axId val="-2141040856"/>
        <c:scaling>
          <c:orientation val="minMax"/>
          <c:max val="0.12"/>
          <c:min val="0.06"/>
        </c:scaling>
        <c:delete val="0"/>
        <c:axPos val="b"/>
        <c:title>
          <c:tx>
            <c:rich>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a:t>Demand</a:t>
                </a:r>
              </a:p>
            </c:rich>
          </c:tx>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129219096"/>
        <c:crosses val="autoZero"/>
        <c:crossBetween val="midCat"/>
        <c:majorUnit val="0.02"/>
      </c:valAx>
      <c:valAx>
        <c:axId val="2129219096"/>
        <c:scaling>
          <c:orientation val="minMax"/>
        </c:scaling>
        <c:delete val="0"/>
        <c:axPos val="l"/>
        <c:title>
          <c:tx>
            <c:rich>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a:t>kilometers</a:t>
                </a:r>
              </a:p>
            </c:rich>
          </c:tx>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14104085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rgbClr val="00206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r>
              <a:rPr lang="en-US"/>
              <a:t>Shared Rides</a:t>
            </a:r>
          </a:p>
        </c:rich>
      </c:tx>
      <c:overlay val="0"/>
      <c:spPr>
        <a:noFill/>
        <a:ln>
          <a:noFill/>
        </a:ln>
        <a:effectLst/>
      </c:spPr>
      <c:txPr>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endParaRPr lang="en-US"/>
        </a:p>
      </c:txPr>
    </c:title>
    <c:autoTitleDeleted val="0"/>
    <c:plotArea>
      <c:layout/>
      <c:scatterChart>
        <c:scatterStyle val="smoothMarker"/>
        <c:varyColors val="0"/>
        <c:ser>
          <c:idx val="0"/>
          <c:order val="0"/>
          <c:tx>
            <c:strRef>
              <c:f>Plots!$C$3</c:f>
              <c:strCache>
                <c:ptCount val="1"/>
                <c:pt idx="0">
                  <c:v>NoShare</c:v>
                </c:pt>
              </c:strCache>
            </c:strRef>
          </c:tx>
          <c:spPr>
            <a:ln w="19050" cap="rnd">
              <a:solidFill>
                <a:srgbClr val="7030A0"/>
              </a:solidFill>
              <a:prstDash val="dash"/>
              <a:round/>
            </a:ln>
            <a:effectLst/>
          </c:spPr>
          <c:marker>
            <c:symbol val="circle"/>
            <c:size val="5"/>
            <c:spPr>
              <a:solidFill>
                <a:srgbClr val="7030A0"/>
              </a:solidFill>
              <a:ln w="9525">
                <a:solidFill>
                  <a:srgbClr val="7030A0"/>
                </a:solidFill>
                <a:prstDash val="dash"/>
              </a:ln>
              <a:effectLst/>
            </c:spPr>
          </c:marker>
          <c:xVal>
            <c:numRef>
              <c:f>Plots!$B$20:$B$24</c:f>
              <c:numCache>
                <c:formatCode>0.00%</c:formatCode>
                <c:ptCount val="5"/>
                <c:pt idx="0" formatCode="0%">
                  <c:v>0.06</c:v>
                </c:pt>
                <c:pt idx="1">
                  <c:v>7.4999999999999997E-2</c:v>
                </c:pt>
                <c:pt idx="2" formatCode="0%">
                  <c:v>0.09</c:v>
                </c:pt>
                <c:pt idx="3">
                  <c:v>0.105</c:v>
                </c:pt>
                <c:pt idx="4" formatCode="0%">
                  <c:v>0.12</c:v>
                </c:pt>
              </c:numCache>
            </c:numRef>
          </c:xVal>
          <c:yVal>
            <c:numRef>
              <c:f>Plots!$C$20:$C$24</c:f>
              <c:numCache>
                <c:formatCode>0.0%</c:formatCode>
                <c:ptCount val="5"/>
                <c:pt idx="0">
                  <c:v>0</c:v>
                </c:pt>
                <c:pt idx="1">
                  <c:v>0</c:v>
                </c:pt>
                <c:pt idx="2">
                  <c:v>0</c:v>
                </c:pt>
                <c:pt idx="3">
                  <c:v>0</c:v>
                </c:pt>
                <c:pt idx="4">
                  <c:v>0</c:v>
                </c:pt>
              </c:numCache>
            </c:numRef>
          </c:yVal>
          <c:smooth val="1"/>
          <c:extLst>
            <c:ext xmlns:c16="http://schemas.microsoft.com/office/drawing/2014/chart" uri="{C3380CC4-5D6E-409C-BE32-E72D297353CC}">
              <c16:uniqueId val="{00000000-01F7-4A5F-8A31-16F02DF1348E}"/>
            </c:ext>
          </c:extLst>
        </c:ser>
        <c:ser>
          <c:idx val="1"/>
          <c:order val="1"/>
          <c:tx>
            <c:strRef>
              <c:f>Plots!$D$3</c:f>
              <c:strCache>
                <c:ptCount val="1"/>
                <c:pt idx="0">
                  <c:v>5%_Det</c:v>
                </c:pt>
              </c:strCache>
            </c:strRef>
          </c:tx>
          <c:spPr>
            <a:ln w="19050" cap="rnd">
              <a:solidFill>
                <a:schemeClr val="accent6">
                  <a:tint val="70000"/>
                </a:schemeClr>
              </a:solidFill>
              <a:round/>
            </a:ln>
            <a:effectLst/>
          </c:spPr>
          <c:marker>
            <c:symbol val="circle"/>
            <c:size val="5"/>
            <c:spPr>
              <a:solidFill>
                <a:schemeClr val="accent6">
                  <a:tint val="70000"/>
                </a:schemeClr>
              </a:solidFill>
              <a:ln w="9525">
                <a:solidFill>
                  <a:schemeClr val="accent6">
                    <a:tint val="70000"/>
                  </a:schemeClr>
                </a:solidFill>
              </a:ln>
              <a:effectLst/>
            </c:spPr>
          </c:marker>
          <c:xVal>
            <c:numRef>
              <c:f>Plots!$B$20:$B$24</c:f>
              <c:numCache>
                <c:formatCode>0.00%</c:formatCode>
                <c:ptCount val="5"/>
                <c:pt idx="0" formatCode="0%">
                  <c:v>0.06</c:v>
                </c:pt>
                <c:pt idx="1">
                  <c:v>7.4999999999999997E-2</c:v>
                </c:pt>
                <c:pt idx="2" formatCode="0%">
                  <c:v>0.09</c:v>
                </c:pt>
                <c:pt idx="3">
                  <c:v>0.105</c:v>
                </c:pt>
                <c:pt idx="4" formatCode="0%">
                  <c:v>0.12</c:v>
                </c:pt>
              </c:numCache>
            </c:numRef>
          </c:xVal>
          <c:yVal>
            <c:numRef>
              <c:f>Plots!$D$20:$D$24</c:f>
              <c:numCache>
                <c:formatCode>0.0%</c:formatCode>
                <c:ptCount val="5"/>
                <c:pt idx="0">
                  <c:v>0.34887460909890999</c:v>
                </c:pt>
                <c:pt idx="1">
                  <c:v>0.387030019837318</c:v>
                </c:pt>
                <c:pt idx="2">
                  <c:v>0.43200585288205401</c:v>
                </c:pt>
                <c:pt idx="3">
                  <c:v>0.51285076836677201</c:v>
                </c:pt>
                <c:pt idx="4">
                  <c:v>0.60612392321779596</c:v>
                </c:pt>
              </c:numCache>
            </c:numRef>
          </c:yVal>
          <c:smooth val="1"/>
          <c:extLst>
            <c:ext xmlns:c16="http://schemas.microsoft.com/office/drawing/2014/chart" uri="{C3380CC4-5D6E-409C-BE32-E72D297353CC}">
              <c16:uniqueId val="{00000001-01F7-4A5F-8A31-16F02DF1348E}"/>
            </c:ext>
          </c:extLst>
        </c:ser>
        <c:ser>
          <c:idx val="2"/>
          <c:order val="2"/>
          <c:tx>
            <c:strRef>
              <c:f>Plots!$E$3</c:f>
              <c:strCache>
                <c:ptCount val="1"/>
                <c:pt idx="0">
                  <c:v>15%_Det</c:v>
                </c:pt>
              </c:strCache>
            </c:strRef>
          </c:tx>
          <c:spPr>
            <a:ln w="19050" cap="rnd">
              <a:solidFill>
                <a:schemeClr val="accent6">
                  <a:tint val="90000"/>
                </a:schemeClr>
              </a:solidFill>
              <a:prstDash val="dash"/>
              <a:round/>
            </a:ln>
            <a:effectLst/>
          </c:spPr>
          <c:marker>
            <c:symbol val="circle"/>
            <c:size val="5"/>
            <c:spPr>
              <a:solidFill>
                <a:schemeClr val="accent6">
                  <a:tint val="90000"/>
                </a:schemeClr>
              </a:solidFill>
              <a:ln w="9525">
                <a:solidFill>
                  <a:schemeClr val="accent6">
                    <a:tint val="90000"/>
                  </a:schemeClr>
                </a:solidFill>
                <a:prstDash val="dash"/>
              </a:ln>
              <a:effectLst/>
            </c:spPr>
          </c:marker>
          <c:xVal>
            <c:numRef>
              <c:f>Plots!$B$20:$B$24</c:f>
              <c:numCache>
                <c:formatCode>0.00%</c:formatCode>
                <c:ptCount val="5"/>
                <c:pt idx="0" formatCode="0%">
                  <c:v>0.06</c:v>
                </c:pt>
                <c:pt idx="1">
                  <c:v>7.4999999999999997E-2</c:v>
                </c:pt>
                <c:pt idx="2" formatCode="0%">
                  <c:v>0.09</c:v>
                </c:pt>
                <c:pt idx="3">
                  <c:v>0.105</c:v>
                </c:pt>
                <c:pt idx="4" formatCode="0%">
                  <c:v>0.12</c:v>
                </c:pt>
              </c:numCache>
            </c:numRef>
          </c:xVal>
          <c:yVal>
            <c:numRef>
              <c:f>Plots!$E$20:$E$24</c:f>
              <c:numCache>
                <c:formatCode>0.0%</c:formatCode>
                <c:ptCount val="5"/>
                <c:pt idx="0">
                  <c:v>0.474832173872477</c:v>
                </c:pt>
                <c:pt idx="1">
                  <c:v>0.52558830919976995</c:v>
                </c:pt>
                <c:pt idx="2">
                  <c:v>0.55912327700036402</c:v>
                </c:pt>
                <c:pt idx="3">
                  <c:v>0.62595870845585899</c:v>
                </c:pt>
                <c:pt idx="4">
                  <c:v>0.71258847705372597</c:v>
                </c:pt>
              </c:numCache>
            </c:numRef>
          </c:yVal>
          <c:smooth val="1"/>
          <c:extLst>
            <c:ext xmlns:c16="http://schemas.microsoft.com/office/drawing/2014/chart" uri="{C3380CC4-5D6E-409C-BE32-E72D297353CC}">
              <c16:uniqueId val="{00000002-01F7-4A5F-8A31-16F02DF1348E}"/>
            </c:ext>
          </c:extLst>
        </c:ser>
        <c:ser>
          <c:idx val="3"/>
          <c:order val="3"/>
          <c:tx>
            <c:strRef>
              <c:f>Plots!$F$3</c:f>
              <c:strCache>
                <c:ptCount val="1"/>
                <c:pt idx="0">
                  <c:v>30%_Det</c:v>
                </c:pt>
              </c:strCache>
            </c:strRef>
          </c:tx>
          <c:spPr>
            <a:ln w="19050" cap="rnd">
              <a:solidFill>
                <a:schemeClr val="accent6">
                  <a:shade val="90000"/>
                </a:schemeClr>
              </a:solidFill>
              <a:round/>
            </a:ln>
            <a:effectLst/>
          </c:spPr>
          <c:marker>
            <c:symbol val="circle"/>
            <c:size val="5"/>
            <c:spPr>
              <a:solidFill>
                <a:schemeClr val="accent6">
                  <a:shade val="90000"/>
                </a:schemeClr>
              </a:solidFill>
              <a:ln w="9525">
                <a:solidFill>
                  <a:schemeClr val="accent6">
                    <a:shade val="90000"/>
                  </a:schemeClr>
                </a:solidFill>
              </a:ln>
              <a:effectLst/>
            </c:spPr>
          </c:marker>
          <c:xVal>
            <c:numRef>
              <c:f>Plots!$B$20:$B$24</c:f>
              <c:numCache>
                <c:formatCode>0.00%</c:formatCode>
                <c:ptCount val="5"/>
                <c:pt idx="0" formatCode="0%">
                  <c:v>0.06</c:v>
                </c:pt>
                <c:pt idx="1">
                  <c:v>7.4999999999999997E-2</c:v>
                </c:pt>
                <c:pt idx="2" formatCode="0%">
                  <c:v>0.09</c:v>
                </c:pt>
                <c:pt idx="3">
                  <c:v>0.105</c:v>
                </c:pt>
                <c:pt idx="4" formatCode="0%">
                  <c:v>0.12</c:v>
                </c:pt>
              </c:numCache>
            </c:numRef>
          </c:xVal>
          <c:yVal>
            <c:numRef>
              <c:f>Plots!$F$20:$F$24</c:f>
              <c:numCache>
                <c:formatCode>0.0%</c:formatCode>
                <c:ptCount val="5"/>
                <c:pt idx="0">
                  <c:v>0.57659703872090595</c:v>
                </c:pt>
                <c:pt idx="1">
                  <c:v>0.61740043370212705</c:v>
                </c:pt>
                <c:pt idx="2">
                  <c:v>0.64456379424543297</c:v>
                </c:pt>
                <c:pt idx="3">
                  <c:v>0.70169482327009902</c:v>
                </c:pt>
                <c:pt idx="4">
                  <c:v>0.77627183011470702</c:v>
                </c:pt>
              </c:numCache>
            </c:numRef>
          </c:yVal>
          <c:smooth val="1"/>
          <c:extLst>
            <c:ext xmlns:c16="http://schemas.microsoft.com/office/drawing/2014/chart" uri="{C3380CC4-5D6E-409C-BE32-E72D297353CC}">
              <c16:uniqueId val="{00000003-01F7-4A5F-8A31-16F02DF1348E}"/>
            </c:ext>
          </c:extLst>
        </c:ser>
        <c:ser>
          <c:idx val="4"/>
          <c:order val="4"/>
          <c:tx>
            <c:strRef>
              <c:f>Plots!$G$3</c:f>
              <c:strCache>
                <c:ptCount val="1"/>
                <c:pt idx="0">
                  <c:v>50%_Det</c:v>
                </c:pt>
              </c:strCache>
            </c:strRef>
          </c:tx>
          <c:spPr>
            <a:ln w="19050" cap="rnd">
              <a:solidFill>
                <a:schemeClr val="accent6">
                  <a:shade val="70000"/>
                </a:schemeClr>
              </a:solidFill>
              <a:prstDash val="dash"/>
              <a:round/>
            </a:ln>
            <a:effectLst/>
          </c:spPr>
          <c:marker>
            <c:symbol val="circle"/>
            <c:size val="5"/>
            <c:spPr>
              <a:solidFill>
                <a:schemeClr val="accent6">
                  <a:shade val="70000"/>
                </a:schemeClr>
              </a:solidFill>
              <a:ln w="9525">
                <a:solidFill>
                  <a:schemeClr val="accent6">
                    <a:shade val="70000"/>
                  </a:schemeClr>
                </a:solidFill>
                <a:prstDash val="dash"/>
              </a:ln>
              <a:effectLst/>
            </c:spPr>
          </c:marker>
          <c:xVal>
            <c:numRef>
              <c:f>Plots!$B$20:$B$24</c:f>
              <c:numCache>
                <c:formatCode>0.00%</c:formatCode>
                <c:ptCount val="5"/>
                <c:pt idx="0" formatCode="0%">
                  <c:v>0.06</c:v>
                </c:pt>
                <c:pt idx="1">
                  <c:v>7.4999999999999997E-2</c:v>
                </c:pt>
                <c:pt idx="2" formatCode="0%">
                  <c:v>0.09</c:v>
                </c:pt>
                <c:pt idx="3">
                  <c:v>0.105</c:v>
                </c:pt>
                <c:pt idx="4" formatCode="0%">
                  <c:v>0.12</c:v>
                </c:pt>
              </c:numCache>
            </c:numRef>
          </c:xVal>
          <c:yVal>
            <c:numRef>
              <c:f>Plots!$G$20:$G$24</c:f>
              <c:numCache>
                <c:formatCode>0.0%</c:formatCode>
                <c:ptCount val="5"/>
                <c:pt idx="0">
                  <c:v>0.631854118375481</c:v>
                </c:pt>
                <c:pt idx="1">
                  <c:v>0.67490693958570802</c:v>
                </c:pt>
                <c:pt idx="2">
                  <c:v>0.69622903331179997</c:v>
                </c:pt>
                <c:pt idx="3">
                  <c:v>0.749249015384298</c:v>
                </c:pt>
                <c:pt idx="4">
                  <c:v>0.81457489788247495</c:v>
                </c:pt>
              </c:numCache>
            </c:numRef>
          </c:yVal>
          <c:smooth val="1"/>
          <c:extLst>
            <c:ext xmlns:c16="http://schemas.microsoft.com/office/drawing/2014/chart" uri="{C3380CC4-5D6E-409C-BE32-E72D297353CC}">
              <c16:uniqueId val="{00000004-01F7-4A5F-8A31-16F02DF1348E}"/>
            </c:ext>
          </c:extLst>
        </c:ser>
        <c:ser>
          <c:idx val="5"/>
          <c:order val="5"/>
          <c:tx>
            <c:strRef>
              <c:f>Plots!$H$3</c:f>
              <c:strCache>
                <c:ptCount val="1"/>
                <c:pt idx="0">
                  <c:v>80%_Det</c:v>
                </c:pt>
              </c:strCache>
            </c:strRef>
          </c:tx>
          <c:spPr>
            <a:ln w="19050" cap="rnd">
              <a:solidFill>
                <a:schemeClr val="accent6">
                  <a:shade val="50000"/>
                </a:schemeClr>
              </a:solidFill>
              <a:round/>
            </a:ln>
            <a:effectLst/>
          </c:spPr>
          <c:marker>
            <c:symbol val="circle"/>
            <c:size val="5"/>
            <c:spPr>
              <a:solidFill>
                <a:schemeClr val="accent6">
                  <a:shade val="50000"/>
                </a:schemeClr>
              </a:solidFill>
              <a:ln w="9525">
                <a:solidFill>
                  <a:schemeClr val="accent6">
                    <a:shade val="50000"/>
                  </a:schemeClr>
                </a:solidFill>
              </a:ln>
              <a:effectLst/>
            </c:spPr>
          </c:marker>
          <c:xVal>
            <c:numRef>
              <c:f>Plots!$B$20:$B$24</c:f>
              <c:numCache>
                <c:formatCode>0.00%</c:formatCode>
                <c:ptCount val="5"/>
                <c:pt idx="0" formatCode="0%">
                  <c:v>0.06</c:v>
                </c:pt>
                <c:pt idx="1">
                  <c:v>7.4999999999999997E-2</c:v>
                </c:pt>
                <c:pt idx="2" formatCode="0%">
                  <c:v>0.09</c:v>
                </c:pt>
                <c:pt idx="3">
                  <c:v>0.105</c:v>
                </c:pt>
                <c:pt idx="4" formatCode="0%">
                  <c:v>0.12</c:v>
                </c:pt>
              </c:numCache>
            </c:numRef>
          </c:xVal>
          <c:yVal>
            <c:numRef>
              <c:f>Plots!$H$20:$H$24</c:f>
              <c:numCache>
                <c:formatCode>0.0%</c:formatCode>
                <c:ptCount val="5"/>
                <c:pt idx="0">
                  <c:v>0.65771096749304803</c:v>
                </c:pt>
                <c:pt idx="1">
                  <c:v>0.69891896748753202</c:v>
                </c:pt>
                <c:pt idx="2">
                  <c:v>0.71960746747527105</c:v>
                </c:pt>
                <c:pt idx="3">
                  <c:v>0.76290343263743599</c:v>
                </c:pt>
                <c:pt idx="4">
                  <c:v>0.83081305046913001</c:v>
                </c:pt>
              </c:numCache>
            </c:numRef>
          </c:yVal>
          <c:smooth val="1"/>
          <c:extLst>
            <c:ext xmlns:c16="http://schemas.microsoft.com/office/drawing/2014/chart" uri="{C3380CC4-5D6E-409C-BE32-E72D297353CC}">
              <c16:uniqueId val="{00000005-01F7-4A5F-8A31-16F02DF1348E}"/>
            </c:ext>
          </c:extLst>
        </c:ser>
        <c:dLbls>
          <c:showLegendKey val="0"/>
          <c:showVal val="0"/>
          <c:showCatName val="0"/>
          <c:showSerName val="0"/>
          <c:showPercent val="0"/>
          <c:showBubbleSize val="0"/>
        </c:dLbls>
        <c:axId val="2123551880"/>
        <c:axId val="-2095487656"/>
      </c:scatterChart>
      <c:valAx>
        <c:axId val="2123551880"/>
        <c:scaling>
          <c:orientation val="minMax"/>
          <c:max val="0.12"/>
          <c:min val="0.06"/>
        </c:scaling>
        <c:delete val="0"/>
        <c:axPos val="b"/>
        <c:title>
          <c:tx>
            <c:rich>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a:t>Demand</a:t>
                </a:r>
              </a:p>
            </c:rich>
          </c:tx>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095487656"/>
        <c:crosses val="autoZero"/>
        <c:crossBetween val="midCat"/>
        <c:majorUnit val="0.02"/>
      </c:valAx>
      <c:valAx>
        <c:axId val="-2095487656"/>
        <c:scaling>
          <c:orientation val="minMax"/>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123551880"/>
        <c:crosses val="autoZero"/>
        <c:crossBetween val="midCat"/>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rgbClr val="00206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r>
              <a:rPr lang="en-US"/>
              <a:t>System Cost</a:t>
            </a:r>
          </a:p>
        </c:rich>
      </c:tx>
      <c:overlay val="0"/>
      <c:spPr>
        <a:noFill/>
        <a:ln>
          <a:noFill/>
        </a:ln>
        <a:effectLst/>
      </c:spPr>
      <c:txPr>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endParaRPr lang="en-US"/>
        </a:p>
      </c:txPr>
    </c:title>
    <c:autoTitleDeleted val="0"/>
    <c:plotArea>
      <c:layout/>
      <c:scatterChart>
        <c:scatterStyle val="smoothMarker"/>
        <c:varyColors val="0"/>
        <c:ser>
          <c:idx val="0"/>
          <c:order val="0"/>
          <c:tx>
            <c:strRef>
              <c:f>Plots!$C$3</c:f>
              <c:strCache>
                <c:ptCount val="1"/>
                <c:pt idx="0">
                  <c:v>NoShare</c:v>
                </c:pt>
              </c:strCache>
            </c:strRef>
          </c:tx>
          <c:spPr>
            <a:ln w="19050" cap="rnd">
              <a:solidFill>
                <a:srgbClr val="7030A0"/>
              </a:solidFill>
              <a:prstDash val="dash"/>
              <a:round/>
            </a:ln>
            <a:effectLst/>
          </c:spPr>
          <c:marker>
            <c:symbol val="circle"/>
            <c:size val="5"/>
            <c:spPr>
              <a:solidFill>
                <a:srgbClr val="7030A0"/>
              </a:solidFill>
              <a:ln w="9525">
                <a:solidFill>
                  <a:srgbClr val="7030A0"/>
                </a:solidFill>
                <a:prstDash val="dash"/>
              </a:ln>
              <a:effectLst/>
            </c:spPr>
          </c:marker>
          <c:xVal>
            <c:numRef>
              <c:f>Plots!$B$36:$B$40</c:f>
              <c:numCache>
                <c:formatCode>0.00%</c:formatCode>
                <c:ptCount val="5"/>
                <c:pt idx="0" formatCode="0%">
                  <c:v>0.06</c:v>
                </c:pt>
                <c:pt idx="1">
                  <c:v>7.4999999999999997E-2</c:v>
                </c:pt>
                <c:pt idx="2" formatCode="0%">
                  <c:v>0.09</c:v>
                </c:pt>
                <c:pt idx="3">
                  <c:v>0.105</c:v>
                </c:pt>
                <c:pt idx="4" formatCode="0%">
                  <c:v>0.12</c:v>
                </c:pt>
              </c:numCache>
            </c:numRef>
          </c:xVal>
          <c:yVal>
            <c:numRef>
              <c:f>Plots!$C$36:$C$40</c:f>
              <c:numCache>
                <c:formatCode>"$"#,##0</c:formatCode>
                <c:ptCount val="5"/>
                <c:pt idx="0">
                  <c:v>22548.91170007897</c:v>
                </c:pt>
                <c:pt idx="1">
                  <c:v>28262.276174951039</c:v>
                </c:pt>
                <c:pt idx="2">
                  <c:v>35608.343336153062</c:v>
                </c:pt>
                <c:pt idx="3">
                  <c:v>48068.479249212323</c:v>
                </c:pt>
                <c:pt idx="4">
                  <c:v>70507.390107515559</c:v>
                </c:pt>
              </c:numCache>
            </c:numRef>
          </c:yVal>
          <c:smooth val="1"/>
          <c:extLst>
            <c:ext xmlns:c16="http://schemas.microsoft.com/office/drawing/2014/chart" uri="{C3380CC4-5D6E-409C-BE32-E72D297353CC}">
              <c16:uniqueId val="{00000000-1355-4F8E-9A7C-69A3485779D1}"/>
            </c:ext>
          </c:extLst>
        </c:ser>
        <c:ser>
          <c:idx val="1"/>
          <c:order val="1"/>
          <c:tx>
            <c:strRef>
              <c:f>Plots!$D$3</c:f>
              <c:strCache>
                <c:ptCount val="1"/>
                <c:pt idx="0">
                  <c:v>5%_Det</c:v>
                </c:pt>
              </c:strCache>
            </c:strRef>
          </c:tx>
          <c:spPr>
            <a:ln w="19050" cap="rnd">
              <a:solidFill>
                <a:schemeClr val="accent6">
                  <a:tint val="70000"/>
                </a:schemeClr>
              </a:solidFill>
              <a:round/>
            </a:ln>
            <a:effectLst/>
          </c:spPr>
          <c:marker>
            <c:symbol val="circle"/>
            <c:size val="5"/>
            <c:spPr>
              <a:solidFill>
                <a:schemeClr val="accent6">
                  <a:tint val="70000"/>
                </a:schemeClr>
              </a:solidFill>
              <a:ln w="9525">
                <a:solidFill>
                  <a:schemeClr val="accent6">
                    <a:tint val="70000"/>
                  </a:schemeClr>
                </a:solidFill>
              </a:ln>
              <a:effectLst/>
            </c:spPr>
          </c:marker>
          <c:xVal>
            <c:numRef>
              <c:f>Plots!$B$36:$B$40</c:f>
              <c:numCache>
                <c:formatCode>0.00%</c:formatCode>
                <c:ptCount val="5"/>
                <c:pt idx="0" formatCode="0%">
                  <c:v>0.06</c:v>
                </c:pt>
                <c:pt idx="1">
                  <c:v>7.4999999999999997E-2</c:v>
                </c:pt>
                <c:pt idx="2" formatCode="0%">
                  <c:v>0.09</c:v>
                </c:pt>
                <c:pt idx="3">
                  <c:v>0.105</c:v>
                </c:pt>
                <c:pt idx="4" formatCode="0%">
                  <c:v>0.12</c:v>
                </c:pt>
              </c:numCache>
            </c:numRef>
          </c:xVal>
          <c:yVal>
            <c:numRef>
              <c:f>Plots!$D$36:$D$40</c:f>
              <c:numCache>
                <c:formatCode>"$"#,##0</c:formatCode>
                <c:ptCount val="5"/>
                <c:pt idx="0">
                  <c:v>22231.880245487901</c:v>
                </c:pt>
                <c:pt idx="1">
                  <c:v>27633.351524458802</c:v>
                </c:pt>
                <c:pt idx="2">
                  <c:v>33089.731665435123</c:v>
                </c:pt>
                <c:pt idx="3">
                  <c:v>39311.257896692201</c:v>
                </c:pt>
                <c:pt idx="4">
                  <c:v>46585.936055363651</c:v>
                </c:pt>
              </c:numCache>
            </c:numRef>
          </c:yVal>
          <c:smooth val="1"/>
          <c:extLst>
            <c:ext xmlns:c16="http://schemas.microsoft.com/office/drawing/2014/chart" uri="{C3380CC4-5D6E-409C-BE32-E72D297353CC}">
              <c16:uniqueId val="{00000001-1355-4F8E-9A7C-69A3485779D1}"/>
            </c:ext>
          </c:extLst>
        </c:ser>
        <c:ser>
          <c:idx val="2"/>
          <c:order val="2"/>
          <c:tx>
            <c:strRef>
              <c:f>Plots!$E$3</c:f>
              <c:strCache>
                <c:ptCount val="1"/>
                <c:pt idx="0">
                  <c:v>15%_Det</c:v>
                </c:pt>
              </c:strCache>
            </c:strRef>
          </c:tx>
          <c:spPr>
            <a:ln w="19050" cap="rnd">
              <a:solidFill>
                <a:schemeClr val="accent6">
                  <a:tint val="90000"/>
                </a:schemeClr>
              </a:solidFill>
              <a:prstDash val="dash"/>
              <a:round/>
            </a:ln>
            <a:effectLst/>
          </c:spPr>
          <c:marker>
            <c:symbol val="circle"/>
            <c:size val="5"/>
            <c:spPr>
              <a:solidFill>
                <a:schemeClr val="accent6">
                  <a:tint val="90000"/>
                </a:schemeClr>
              </a:solidFill>
              <a:ln w="9525">
                <a:solidFill>
                  <a:schemeClr val="accent6">
                    <a:tint val="90000"/>
                  </a:schemeClr>
                </a:solidFill>
                <a:prstDash val="dash"/>
              </a:ln>
              <a:effectLst/>
            </c:spPr>
          </c:marker>
          <c:xVal>
            <c:numRef>
              <c:f>Plots!$B$36:$B$40</c:f>
              <c:numCache>
                <c:formatCode>0.00%</c:formatCode>
                <c:ptCount val="5"/>
                <c:pt idx="0" formatCode="0%">
                  <c:v>0.06</c:v>
                </c:pt>
                <c:pt idx="1">
                  <c:v>7.4999999999999997E-2</c:v>
                </c:pt>
                <c:pt idx="2" formatCode="0%">
                  <c:v>0.09</c:v>
                </c:pt>
                <c:pt idx="3">
                  <c:v>0.105</c:v>
                </c:pt>
                <c:pt idx="4" formatCode="0%">
                  <c:v>0.12</c:v>
                </c:pt>
              </c:numCache>
            </c:numRef>
          </c:xVal>
          <c:yVal>
            <c:numRef>
              <c:f>Plots!$E$36:$E$40</c:f>
              <c:numCache>
                <c:formatCode>"$"#,##0</c:formatCode>
                <c:ptCount val="5"/>
                <c:pt idx="0">
                  <c:v>22219.049651135101</c:v>
                </c:pt>
                <c:pt idx="1">
                  <c:v>27607.444808372609</c:v>
                </c:pt>
                <c:pt idx="2">
                  <c:v>32975.605387285177</c:v>
                </c:pt>
                <c:pt idx="3">
                  <c:v>38811.76590641521</c:v>
                </c:pt>
                <c:pt idx="4">
                  <c:v>45779.369163303592</c:v>
                </c:pt>
              </c:numCache>
            </c:numRef>
          </c:yVal>
          <c:smooth val="1"/>
          <c:extLst>
            <c:ext xmlns:c16="http://schemas.microsoft.com/office/drawing/2014/chart" uri="{C3380CC4-5D6E-409C-BE32-E72D297353CC}">
              <c16:uniqueId val="{00000002-1355-4F8E-9A7C-69A3485779D1}"/>
            </c:ext>
          </c:extLst>
        </c:ser>
        <c:ser>
          <c:idx val="3"/>
          <c:order val="3"/>
          <c:tx>
            <c:strRef>
              <c:f>Plots!$F$3</c:f>
              <c:strCache>
                <c:ptCount val="1"/>
                <c:pt idx="0">
                  <c:v>30%_Det</c:v>
                </c:pt>
              </c:strCache>
            </c:strRef>
          </c:tx>
          <c:spPr>
            <a:ln w="19050" cap="rnd">
              <a:solidFill>
                <a:schemeClr val="accent6">
                  <a:shade val="90000"/>
                </a:schemeClr>
              </a:solidFill>
              <a:round/>
            </a:ln>
            <a:effectLst/>
          </c:spPr>
          <c:marker>
            <c:symbol val="circle"/>
            <c:size val="5"/>
            <c:spPr>
              <a:solidFill>
                <a:schemeClr val="accent6">
                  <a:shade val="90000"/>
                </a:schemeClr>
              </a:solidFill>
              <a:ln w="9525">
                <a:solidFill>
                  <a:schemeClr val="accent6">
                    <a:shade val="90000"/>
                  </a:schemeClr>
                </a:solidFill>
              </a:ln>
              <a:effectLst/>
            </c:spPr>
          </c:marker>
          <c:xVal>
            <c:numRef>
              <c:f>Plots!$B$36:$B$40</c:f>
              <c:numCache>
                <c:formatCode>0.00%</c:formatCode>
                <c:ptCount val="5"/>
                <c:pt idx="0" formatCode="0%">
                  <c:v>0.06</c:v>
                </c:pt>
                <c:pt idx="1">
                  <c:v>7.4999999999999997E-2</c:v>
                </c:pt>
                <c:pt idx="2" formatCode="0%">
                  <c:v>0.09</c:v>
                </c:pt>
                <c:pt idx="3">
                  <c:v>0.105</c:v>
                </c:pt>
                <c:pt idx="4" formatCode="0%">
                  <c:v>0.12</c:v>
                </c:pt>
              </c:numCache>
            </c:numRef>
          </c:xVal>
          <c:yVal>
            <c:numRef>
              <c:f>Plots!$F$36:$F$40</c:f>
              <c:numCache>
                <c:formatCode>"$"#,##0</c:formatCode>
                <c:ptCount val="5"/>
                <c:pt idx="0">
                  <c:v>22422.501106782009</c:v>
                </c:pt>
                <c:pt idx="1">
                  <c:v>27952.939257196689</c:v>
                </c:pt>
                <c:pt idx="2">
                  <c:v>33307.440127995287</c:v>
                </c:pt>
                <c:pt idx="3">
                  <c:v>38948.196736040292</c:v>
                </c:pt>
                <c:pt idx="4">
                  <c:v>45766.806867720843</c:v>
                </c:pt>
              </c:numCache>
            </c:numRef>
          </c:yVal>
          <c:smooth val="1"/>
          <c:extLst>
            <c:ext xmlns:c16="http://schemas.microsoft.com/office/drawing/2014/chart" uri="{C3380CC4-5D6E-409C-BE32-E72D297353CC}">
              <c16:uniqueId val="{00000003-1355-4F8E-9A7C-69A3485779D1}"/>
            </c:ext>
          </c:extLst>
        </c:ser>
        <c:ser>
          <c:idx val="4"/>
          <c:order val="4"/>
          <c:tx>
            <c:strRef>
              <c:f>Plots!$G$3</c:f>
              <c:strCache>
                <c:ptCount val="1"/>
                <c:pt idx="0">
                  <c:v>50%_Det</c:v>
                </c:pt>
              </c:strCache>
            </c:strRef>
          </c:tx>
          <c:spPr>
            <a:ln w="19050" cap="rnd">
              <a:solidFill>
                <a:schemeClr val="accent6">
                  <a:shade val="70000"/>
                </a:schemeClr>
              </a:solidFill>
              <a:prstDash val="dash"/>
              <a:round/>
            </a:ln>
            <a:effectLst/>
          </c:spPr>
          <c:marker>
            <c:symbol val="circle"/>
            <c:size val="5"/>
            <c:spPr>
              <a:solidFill>
                <a:schemeClr val="accent6">
                  <a:shade val="70000"/>
                </a:schemeClr>
              </a:solidFill>
              <a:ln w="9525">
                <a:solidFill>
                  <a:schemeClr val="accent6">
                    <a:shade val="70000"/>
                  </a:schemeClr>
                </a:solidFill>
                <a:prstDash val="dash"/>
              </a:ln>
              <a:effectLst/>
            </c:spPr>
          </c:marker>
          <c:xVal>
            <c:numRef>
              <c:f>Plots!$B$36:$B$40</c:f>
              <c:numCache>
                <c:formatCode>0.00%</c:formatCode>
                <c:ptCount val="5"/>
                <c:pt idx="0" formatCode="0%">
                  <c:v>0.06</c:v>
                </c:pt>
                <c:pt idx="1">
                  <c:v>7.4999999999999997E-2</c:v>
                </c:pt>
                <c:pt idx="2" formatCode="0%">
                  <c:v>0.09</c:v>
                </c:pt>
                <c:pt idx="3">
                  <c:v>0.105</c:v>
                </c:pt>
                <c:pt idx="4" formatCode="0%">
                  <c:v>0.12</c:v>
                </c:pt>
              </c:numCache>
            </c:numRef>
          </c:xVal>
          <c:yVal>
            <c:numRef>
              <c:f>Plots!$G$36:$G$40</c:f>
              <c:numCache>
                <c:formatCode>"$"#,##0</c:formatCode>
                <c:ptCount val="5"/>
                <c:pt idx="0">
                  <c:v>22614.336653295821</c:v>
                </c:pt>
                <c:pt idx="1">
                  <c:v>28279.181967614211</c:v>
                </c:pt>
                <c:pt idx="2">
                  <c:v>33665.989779093637</c:v>
                </c:pt>
                <c:pt idx="3">
                  <c:v>39367.59499744491</c:v>
                </c:pt>
                <c:pt idx="4">
                  <c:v>46248.81800900794</c:v>
                </c:pt>
              </c:numCache>
            </c:numRef>
          </c:yVal>
          <c:smooth val="1"/>
          <c:extLst>
            <c:ext xmlns:c16="http://schemas.microsoft.com/office/drawing/2014/chart" uri="{C3380CC4-5D6E-409C-BE32-E72D297353CC}">
              <c16:uniqueId val="{00000004-1355-4F8E-9A7C-69A3485779D1}"/>
            </c:ext>
          </c:extLst>
        </c:ser>
        <c:ser>
          <c:idx val="5"/>
          <c:order val="5"/>
          <c:tx>
            <c:strRef>
              <c:f>Plots!$H$3</c:f>
              <c:strCache>
                <c:ptCount val="1"/>
                <c:pt idx="0">
                  <c:v>80%_Det</c:v>
                </c:pt>
              </c:strCache>
            </c:strRef>
          </c:tx>
          <c:spPr>
            <a:ln w="19050" cap="rnd">
              <a:solidFill>
                <a:schemeClr val="accent6">
                  <a:shade val="50000"/>
                </a:schemeClr>
              </a:solidFill>
              <a:round/>
            </a:ln>
            <a:effectLst/>
          </c:spPr>
          <c:marker>
            <c:symbol val="circle"/>
            <c:size val="5"/>
            <c:spPr>
              <a:solidFill>
                <a:schemeClr val="accent6">
                  <a:shade val="50000"/>
                </a:schemeClr>
              </a:solidFill>
              <a:ln w="9525">
                <a:solidFill>
                  <a:schemeClr val="accent6">
                    <a:shade val="50000"/>
                  </a:schemeClr>
                </a:solidFill>
              </a:ln>
              <a:effectLst/>
            </c:spPr>
          </c:marker>
          <c:xVal>
            <c:numRef>
              <c:f>Plots!$B$36:$B$40</c:f>
              <c:numCache>
                <c:formatCode>0.00%</c:formatCode>
                <c:ptCount val="5"/>
                <c:pt idx="0" formatCode="0%">
                  <c:v>0.06</c:v>
                </c:pt>
                <c:pt idx="1">
                  <c:v>7.4999999999999997E-2</c:v>
                </c:pt>
                <c:pt idx="2" formatCode="0%">
                  <c:v>0.09</c:v>
                </c:pt>
                <c:pt idx="3">
                  <c:v>0.105</c:v>
                </c:pt>
                <c:pt idx="4" formatCode="0%">
                  <c:v>0.12</c:v>
                </c:pt>
              </c:numCache>
            </c:numRef>
          </c:xVal>
          <c:yVal>
            <c:numRef>
              <c:f>Plots!$H$36:$H$40</c:f>
              <c:numCache>
                <c:formatCode>"$"#,##0</c:formatCode>
                <c:ptCount val="5"/>
                <c:pt idx="0">
                  <c:v>22745.11492573404</c:v>
                </c:pt>
                <c:pt idx="1">
                  <c:v>28401.35924360955</c:v>
                </c:pt>
                <c:pt idx="2">
                  <c:v>33934.959286160381</c:v>
                </c:pt>
                <c:pt idx="3">
                  <c:v>39623.172307837784</c:v>
                </c:pt>
                <c:pt idx="4">
                  <c:v>46544.726467169166</c:v>
                </c:pt>
              </c:numCache>
            </c:numRef>
          </c:yVal>
          <c:smooth val="1"/>
          <c:extLst>
            <c:ext xmlns:c16="http://schemas.microsoft.com/office/drawing/2014/chart" uri="{C3380CC4-5D6E-409C-BE32-E72D297353CC}">
              <c16:uniqueId val="{00000005-1355-4F8E-9A7C-69A3485779D1}"/>
            </c:ext>
          </c:extLst>
        </c:ser>
        <c:dLbls>
          <c:showLegendKey val="0"/>
          <c:showVal val="0"/>
          <c:showCatName val="0"/>
          <c:showSerName val="0"/>
          <c:showPercent val="0"/>
          <c:showBubbleSize val="0"/>
        </c:dLbls>
        <c:axId val="-2141024264"/>
        <c:axId val="-2140320472"/>
      </c:scatterChart>
      <c:valAx>
        <c:axId val="-2141024264"/>
        <c:scaling>
          <c:orientation val="minMax"/>
          <c:max val="0.12"/>
          <c:min val="0.06"/>
        </c:scaling>
        <c:delete val="0"/>
        <c:axPos val="b"/>
        <c:title>
          <c:tx>
            <c:rich>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a:t>Demand</a:t>
                </a:r>
              </a:p>
            </c:rich>
          </c:tx>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140320472"/>
        <c:crosses val="autoZero"/>
        <c:crossBetween val="midCat"/>
        <c:majorUnit val="0.02"/>
      </c:valAx>
      <c:valAx>
        <c:axId val="-2140320472"/>
        <c:scaling>
          <c:orientation val="minMax"/>
        </c:scaling>
        <c:delete val="0"/>
        <c:axPos val="l"/>
        <c:title>
          <c:tx>
            <c:rich>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a:t>USD</a:t>
                </a:r>
              </a:p>
            </c:rich>
          </c:tx>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141024264"/>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rgbClr val="00206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r>
              <a:rPr lang="en-US"/>
              <a:t>In-vehicle Travel Time</a:t>
            </a:r>
          </a:p>
        </c:rich>
      </c:tx>
      <c:overlay val="0"/>
      <c:spPr>
        <a:noFill/>
        <a:ln>
          <a:noFill/>
        </a:ln>
        <a:effectLst/>
      </c:spPr>
      <c:txPr>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endParaRPr lang="en-US"/>
        </a:p>
      </c:txPr>
    </c:title>
    <c:autoTitleDeleted val="0"/>
    <c:plotArea>
      <c:layout/>
      <c:scatterChart>
        <c:scatterStyle val="smoothMarker"/>
        <c:varyColors val="0"/>
        <c:ser>
          <c:idx val="0"/>
          <c:order val="0"/>
          <c:tx>
            <c:strRef>
              <c:f>Plots!$E$4</c:f>
              <c:strCache>
                <c:ptCount val="1"/>
                <c:pt idx="0">
                  <c:v>CV_0.50</c:v>
                </c:pt>
              </c:strCache>
            </c:strRef>
          </c:tx>
          <c:spPr>
            <a:ln w="19050" cap="rnd">
              <a:solidFill>
                <a:schemeClr val="accent1">
                  <a:tint val="65000"/>
                </a:schemeClr>
              </a:solidFill>
              <a:round/>
            </a:ln>
            <a:effectLst/>
          </c:spPr>
          <c:marker>
            <c:symbol val="circle"/>
            <c:size val="5"/>
            <c:spPr>
              <a:solidFill>
                <a:schemeClr val="accent1">
                  <a:tint val="65000"/>
                </a:schemeClr>
              </a:solidFill>
              <a:ln w="9525">
                <a:solidFill>
                  <a:schemeClr val="accent1">
                    <a:tint val="65000"/>
                  </a:schemeClr>
                </a:solidFill>
              </a:ln>
              <a:effectLst/>
            </c:spPr>
          </c:marker>
          <c:xVal>
            <c:numRef>
              <c:f>Plots!$C$5:$C$9</c:f>
              <c:numCache>
                <c:formatCode>General</c:formatCode>
                <c:ptCount val="5"/>
                <c:pt idx="0">
                  <c:v>0.5</c:v>
                </c:pt>
                <c:pt idx="1">
                  <c:v>1</c:v>
                </c:pt>
                <c:pt idx="2">
                  <c:v>2</c:v>
                </c:pt>
                <c:pt idx="3">
                  <c:v>3</c:v>
                </c:pt>
                <c:pt idx="4">
                  <c:v>4</c:v>
                </c:pt>
              </c:numCache>
            </c:numRef>
          </c:xVal>
          <c:yVal>
            <c:numRef>
              <c:f>Plots!$E$5:$E$9</c:f>
              <c:numCache>
                <c:formatCode>0.0</c:formatCode>
                <c:ptCount val="5"/>
                <c:pt idx="0">
                  <c:v>10.67333333333333</c:v>
                </c:pt>
                <c:pt idx="1">
                  <c:v>10.82666666666667</c:v>
                </c:pt>
                <c:pt idx="2">
                  <c:v>11.19222222222222</c:v>
                </c:pt>
                <c:pt idx="3">
                  <c:v>11.63222222222222</c:v>
                </c:pt>
                <c:pt idx="4">
                  <c:v>12.15444444444443</c:v>
                </c:pt>
              </c:numCache>
            </c:numRef>
          </c:yVal>
          <c:smooth val="1"/>
          <c:extLst>
            <c:ext xmlns:c16="http://schemas.microsoft.com/office/drawing/2014/chart" uri="{C3380CC4-5D6E-409C-BE32-E72D297353CC}">
              <c16:uniqueId val="{00000000-69C4-4236-9172-AB6C3116F4C2}"/>
            </c:ext>
          </c:extLst>
        </c:ser>
        <c:ser>
          <c:idx val="1"/>
          <c:order val="1"/>
          <c:tx>
            <c:strRef>
              <c:f>Plots!$F$4</c:f>
              <c:strCache>
                <c:ptCount val="1"/>
                <c:pt idx="0">
                  <c:v>CV_1.0</c:v>
                </c:pt>
              </c:strCache>
            </c:strRef>
          </c:tx>
          <c:spPr>
            <a:ln w="19050" cap="rnd">
              <a:solidFill>
                <a:schemeClr val="accent1"/>
              </a:solidFill>
              <a:prstDash val="lgDash"/>
              <a:round/>
            </a:ln>
            <a:effectLst/>
          </c:spPr>
          <c:marker>
            <c:symbol val="circle"/>
            <c:size val="5"/>
            <c:spPr>
              <a:solidFill>
                <a:schemeClr val="accent1"/>
              </a:solidFill>
              <a:ln w="9525">
                <a:solidFill>
                  <a:schemeClr val="accent1"/>
                </a:solidFill>
                <a:prstDash val="lgDash"/>
              </a:ln>
              <a:effectLst/>
            </c:spPr>
          </c:marker>
          <c:xVal>
            <c:numRef>
              <c:f>Plots!$C$5:$C$9</c:f>
              <c:numCache>
                <c:formatCode>General</c:formatCode>
                <c:ptCount val="5"/>
                <c:pt idx="0">
                  <c:v>0.5</c:v>
                </c:pt>
                <c:pt idx="1">
                  <c:v>1</c:v>
                </c:pt>
                <c:pt idx="2">
                  <c:v>2</c:v>
                </c:pt>
                <c:pt idx="3">
                  <c:v>3</c:v>
                </c:pt>
                <c:pt idx="4">
                  <c:v>4</c:v>
                </c:pt>
              </c:numCache>
            </c:numRef>
          </c:xVal>
          <c:yVal>
            <c:numRef>
              <c:f>Plots!$F$5:$F$9</c:f>
              <c:numCache>
                <c:formatCode>0.0</c:formatCode>
                <c:ptCount val="5"/>
                <c:pt idx="0">
                  <c:v>10.706666666666671</c:v>
                </c:pt>
                <c:pt idx="1">
                  <c:v>10.83777777777777</c:v>
                </c:pt>
                <c:pt idx="2">
                  <c:v>11.21444444444443</c:v>
                </c:pt>
                <c:pt idx="3">
                  <c:v>11.71</c:v>
                </c:pt>
                <c:pt idx="4">
                  <c:v>12.184444444444431</c:v>
                </c:pt>
              </c:numCache>
            </c:numRef>
          </c:yVal>
          <c:smooth val="1"/>
          <c:extLst>
            <c:ext xmlns:c16="http://schemas.microsoft.com/office/drawing/2014/chart" uri="{C3380CC4-5D6E-409C-BE32-E72D297353CC}">
              <c16:uniqueId val="{00000001-69C4-4236-9172-AB6C3116F4C2}"/>
            </c:ext>
          </c:extLst>
        </c:ser>
        <c:ser>
          <c:idx val="2"/>
          <c:order val="2"/>
          <c:tx>
            <c:strRef>
              <c:f>Plots!$G$4</c:f>
              <c:strCache>
                <c:ptCount val="1"/>
                <c:pt idx="0">
                  <c:v>CV_1.5</c:v>
                </c:pt>
              </c:strCache>
            </c:strRef>
          </c:tx>
          <c:spPr>
            <a:ln w="19050" cap="rnd">
              <a:solidFill>
                <a:schemeClr val="accent1">
                  <a:shade val="65000"/>
                </a:schemeClr>
              </a:solidFill>
              <a:prstDash val="sysDash"/>
              <a:round/>
            </a:ln>
            <a:effectLst/>
          </c:spPr>
          <c:marker>
            <c:symbol val="circle"/>
            <c:size val="5"/>
            <c:spPr>
              <a:solidFill>
                <a:schemeClr val="accent1">
                  <a:shade val="65000"/>
                </a:schemeClr>
              </a:solidFill>
              <a:ln w="9525">
                <a:solidFill>
                  <a:schemeClr val="accent1">
                    <a:shade val="65000"/>
                  </a:schemeClr>
                </a:solidFill>
                <a:prstDash val="sysDash"/>
              </a:ln>
              <a:effectLst/>
            </c:spPr>
          </c:marker>
          <c:trendline>
            <c:spPr>
              <a:ln w="19050" cap="rnd">
                <a:noFill/>
                <a:prstDash val="sysDot"/>
              </a:ln>
              <a:effectLst/>
            </c:spPr>
            <c:trendlineType val="linear"/>
            <c:dispRSqr val="0"/>
            <c:dispEq val="1"/>
            <c:trendlineLbl>
              <c:numFmt formatCode="General" sourceLinked="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rendlineLbl>
          </c:trendline>
          <c:xVal>
            <c:numRef>
              <c:f>Plots!$C$5:$C$9</c:f>
              <c:numCache>
                <c:formatCode>General</c:formatCode>
                <c:ptCount val="5"/>
                <c:pt idx="0">
                  <c:v>0.5</c:v>
                </c:pt>
                <c:pt idx="1">
                  <c:v>1</c:v>
                </c:pt>
                <c:pt idx="2">
                  <c:v>2</c:v>
                </c:pt>
                <c:pt idx="3">
                  <c:v>3</c:v>
                </c:pt>
                <c:pt idx="4">
                  <c:v>4</c:v>
                </c:pt>
              </c:numCache>
            </c:numRef>
          </c:xVal>
          <c:yVal>
            <c:numRef>
              <c:f>Plots!$G$5:$G$9</c:f>
              <c:numCache>
                <c:formatCode>0.0</c:formatCode>
                <c:ptCount val="5"/>
                <c:pt idx="0">
                  <c:v>10.696666666666671</c:v>
                </c:pt>
                <c:pt idx="1">
                  <c:v>10.89888888888888</c:v>
                </c:pt>
                <c:pt idx="2">
                  <c:v>11.321111111111099</c:v>
                </c:pt>
                <c:pt idx="3">
                  <c:v>11.847777777777759</c:v>
                </c:pt>
                <c:pt idx="4">
                  <c:v>12.353333333333341</c:v>
                </c:pt>
              </c:numCache>
            </c:numRef>
          </c:yVal>
          <c:smooth val="1"/>
          <c:extLst>
            <c:ext xmlns:c16="http://schemas.microsoft.com/office/drawing/2014/chart" uri="{C3380CC4-5D6E-409C-BE32-E72D297353CC}">
              <c16:uniqueId val="{00000003-69C4-4236-9172-AB6C3116F4C2}"/>
            </c:ext>
          </c:extLst>
        </c:ser>
        <c:dLbls>
          <c:showLegendKey val="0"/>
          <c:showVal val="0"/>
          <c:showCatName val="0"/>
          <c:showSerName val="0"/>
          <c:showPercent val="0"/>
          <c:showBubbleSize val="0"/>
        </c:dLbls>
        <c:axId val="2129968760"/>
        <c:axId val="2081068200"/>
      </c:scatterChart>
      <c:valAx>
        <c:axId val="2129968760"/>
        <c:scaling>
          <c:orientation val="minMax"/>
          <c:max val="4"/>
        </c:scaling>
        <c:delete val="0"/>
        <c:axPos val="b"/>
        <c:title>
          <c:tx>
            <c:rich>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dirty="0"/>
                  <a:t>Mean curbside vehicle wait (for pickup) time [min]</a:t>
                </a:r>
              </a:p>
            </c:rich>
          </c:tx>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081068200"/>
        <c:crosses val="autoZero"/>
        <c:crossBetween val="midCat"/>
      </c:valAx>
      <c:valAx>
        <c:axId val="2081068200"/>
        <c:scaling>
          <c:orientation val="minMax"/>
          <c:max val="13"/>
          <c:min val="9"/>
        </c:scaling>
        <c:delete val="0"/>
        <c:axPos val="l"/>
        <c:title>
          <c:tx>
            <c:rich>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a:t>minutes</a:t>
                </a:r>
              </a:p>
            </c:rich>
          </c:tx>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129968760"/>
        <c:crosses val="autoZero"/>
        <c:crossBetween val="midCat"/>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rgbClr val="00206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r>
              <a:rPr lang="en-US"/>
              <a:t>Wait Time</a:t>
            </a:r>
          </a:p>
        </c:rich>
      </c:tx>
      <c:overlay val="0"/>
      <c:spPr>
        <a:noFill/>
        <a:ln>
          <a:noFill/>
        </a:ln>
        <a:effectLst/>
      </c:spPr>
      <c:txPr>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endParaRPr lang="en-US"/>
        </a:p>
      </c:txPr>
    </c:title>
    <c:autoTitleDeleted val="0"/>
    <c:plotArea>
      <c:layout/>
      <c:scatterChart>
        <c:scatterStyle val="smoothMarker"/>
        <c:varyColors val="0"/>
        <c:ser>
          <c:idx val="0"/>
          <c:order val="0"/>
          <c:tx>
            <c:strRef>
              <c:f>Plots!$E$4</c:f>
              <c:strCache>
                <c:ptCount val="1"/>
                <c:pt idx="0">
                  <c:v>CV_0.50</c:v>
                </c:pt>
              </c:strCache>
            </c:strRef>
          </c:tx>
          <c:spPr>
            <a:ln w="19050" cap="rnd">
              <a:solidFill>
                <a:schemeClr val="accent1">
                  <a:tint val="65000"/>
                </a:schemeClr>
              </a:solidFill>
              <a:round/>
            </a:ln>
            <a:effectLst/>
          </c:spPr>
          <c:marker>
            <c:symbol val="circle"/>
            <c:size val="5"/>
            <c:spPr>
              <a:solidFill>
                <a:schemeClr val="accent1">
                  <a:tint val="65000"/>
                </a:schemeClr>
              </a:solidFill>
              <a:ln w="9525">
                <a:solidFill>
                  <a:schemeClr val="accent1">
                    <a:tint val="65000"/>
                  </a:schemeClr>
                </a:solidFill>
              </a:ln>
              <a:effectLst/>
            </c:spPr>
          </c:marker>
          <c:xVal>
            <c:numRef>
              <c:f>Plots!$C$13:$C$17</c:f>
              <c:numCache>
                <c:formatCode>General</c:formatCode>
                <c:ptCount val="5"/>
                <c:pt idx="0">
                  <c:v>0.5</c:v>
                </c:pt>
                <c:pt idx="1">
                  <c:v>1</c:v>
                </c:pt>
                <c:pt idx="2">
                  <c:v>2</c:v>
                </c:pt>
                <c:pt idx="3">
                  <c:v>3</c:v>
                </c:pt>
                <c:pt idx="4">
                  <c:v>4</c:v>
                </c:pt>
              </c:numCache>
            </c:numRef>
          </c:xVal>
          <c:yVal>
            <c:numRef>
              <c:f>Plots!$E$13:$E$17</c:f>
              <c:numCache>
                <c:formatCode>0.0</c:formatCode>
                <c:ptCount val="5"/>
                <c:pt idx="0">
                  <c:v>3.1833333333333331</c:v>
                </c:pt>
                <c:pt idx="1">
                  <c:v>3.2922222222222168</c:v>
                </c:pt>
                <c:pt idx="2">
                  <c:v>3.532222222222217</c:v>
                </c:pt>
                <c:pt idx="3">
                  <c:v>3.8477777777777669</c:v>
                </c:pt>
                <c:pt idx="4">
                  <c:v>4.3266666666666671</c:v>
                </c:pt>
              </c:numCache>
            </c:numRef>
          </c:yVal>
          <c:smooth val="1"/>
          <c:extLst>
            <c:ext xmlns:c16="http://schemas.microsoft.com/office/drawing/2014/chart" uri="{C3380CC4-5D6E-409C-BE32-E72D297353CC}">
              <c16:uniqueId val="{00000000-CB51-4F72-805B-7F8A6402F1D6}"/>
            </c:ext>
          </c:extLst>
        </c:ser>
        <c:ser>
          <c:idx val="1"/>
          <c:order val="1"/>
          <c:tx>
            <c:strRef>
              <c:f>Plots!$F$4</c:f>
              <c:strCache>
                <c:ptCount val="1"/>
                <c:pt idx="0">
                  <c:v>CV_1.0</c:v>
                </c:pt>
              </c:strCache>
            </c:strRef>
          </c:tx>
          <c:spPr>
            <a:ln w="19050" cap="rnd">
              <a:solidFill>
                <a:schemeClr val="accent1"/>
              </a:solidFill>
              <a:prstDash val="lgDash"/>
              <a:round/>
            </a:ln>
            <a:effectLst/>
          </c:spPr>
          <c:marker>
            <c:symbol val="circle"/>
            <c:size val="5"/>
            <c:spPr>
              <a:solidFill>
                <a:schemeClr val="accent1"/>
              </a:solidFill>
              <a:ln w="9525">
                <a:solidFill>
                  <a:schemeClr val="accent1"/>
                </a:solidFill>
                <a:prstDash val="lgDash"/>
              </a:ln>
              <a:effectLst/>
            </c:spPr>
          </c:marker>
          <c:xVal>
            <c:numRef>
              <c:f>Plots!$C$13:$C$17</c:f>
              <c:numCache>
                <c:formatCode>General</c:formatCode>
                <c:ptCount val="5"/>
                <c:pt idx="0">
                  <c:v>0.5</c:v>
                </c:pt>
                <c:pt idx="1">
                  <c:v>1</c:v>
                </c:pt>
                <c:pt idx="2">
                  <c:v>2</c:v>
                </c:pt>
                <c:pt idx="3">
                  <c:v>3</c:v>
                </c:pt>
                <c:pt idx="4">
                  <c:v>4</c:v>
                </c:pt>
              </c:numCache>
            </c:numRef>
          </c:xVal>
          <c:yVal>
            <c:numRef>
              <c:f>Plots!$F$13:$F$17</c:f>
              <c:numCache>
                <c:formatCode>0.0</c:formatCode>
                <c:ptCount val="5"/>
                <c:pt idx="0">
                  <c:v>3.223333333333334</c:v>
                </c:pt>
                <c:pt idx="1">
                  <c:v>3.2933333333333339</c:v>
                </c:pt>
                <c:pt idx="2">
                  <c:v>3.5766666666666671</c:v>
                </c:pt>
                <c:pt idx="3">
                  <c:v>3.9222222222222172</c:v>
                </c:pt>
                <c:pt idx="4">
                  <c:v>4.4033333333333369</c:v>
                </c:pt>
              </c:numCache>
            </c:numRef>
          </c:yVal>
          <c:smooth val="1"/>
          <c:extLst>
            <c:ext xmlns:c16="http://schemas.microsoft.com/office/drawing/2014/chart" uri="{C3380CC4-5D6E-409C-BE32-E72D297353CC}">
              <c16:uniqueId val="{00000001-CB51-4F72-805B-7F8A6402F1D6}"/>
            </c:ext>
          </c:extLst>
        </c:ser>
        <c:ser>
          <c:idx val="2"/>
          <c:order val="2"/>
          <c:tx>
            <c:strRef>
              <c:f>Plots!$G$4</c:f>
              <c:strCache>
                <c:ptCount val="1"/>
                <c:pt idx="0">
                  <c:v>CV_1.5</c:v>
                </c:pt>
              </c:strCache>
            </c:strRef>
          </c:tx>
          <c:spPr>
            <a:ln w="19050" cap="rnd">
              <a:solidFill>
                <a:schemeClr val="accent1">
                  <a:shade val="65000"/>
                </a:schemeClr>
              </a:solidFill>
              <a:prstDash val="sysDash"/>
              <a:round/>
            </a:ln>
            <a:effectLst/>
          </c:spPr>
          <c:marker>
            <c:symbol val="circle"/>
            <c:size val="5"/>
            <c:spPr>
              <a:solidFill>
                <a:schemeClr val="accent1">
                  <a:shade val="65000"/>
                </a:schemeClr>
              </a:solidFill>
              <a:ln w="9525">
                <a:solidFill>
                  <a:schemeClr val="accent1">
                    <a:shade val="65000"/>
                  </a:schemeClr>
                </a:solidFill>
                <a:prstDash val="sysDash"/>
              </a:ln>
              <a:effectLst/>
            </c:spPr>
          </c:marker>
          <c:trendline>
            <c:spPr>
              <a:ln w="19050" cap="rnd">
                <a:noFill/>
                <a:prstDash val="sysDot"/>
              </a:ln>
              <a:effectLst/>
            </c:spPr>
            <c:trendlineType val="poly"/>
            <c:order val="2"/>
            <c:dispRSqr val="0"/>
            <c:dispEq val="1"/>
            <c:trendlineLbl>
              <c:layout>
                <c:manualLayout>
                  <c:x val="-3.4360673665791798E-2"/>
                  <c:y val="-2.5678040244969402E-2"/>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rendlineLbl>
          </c:trendline>
          <c:xVal>
            <c:numRef>
              <c:f>Plots!$C$13:$C$17</c:f>
              <c:numCache>
                <c:formatCode>General</c:formatCode>
                <c:ptCount val="5"/>
                <c:pt idx="0">
                  <c:v>0.5</c:v>
                </c:pt>
                <c:pt idx="1">
                  <c:v>1</c:v>
                </c:pt>
                <c:pt idx="2">
                  <c:v>2</c:v>
                </c:pt>
                <c:pt idx="3">
                  <c:v>3</c:v>
                </c:pt>
                <c:pt idx="4">
                  <c:v>4</c:v>
                </c:pt>
              </c:numCache>
            </c:numRef>
          </c:xVal>
          <c:yVal>
            <c:numRef>
              <c:f>Plots!$G$13:$G$17</c:f>
              <c:numCache>
                <c:formatCode>0.0</c:formatCode>
                <c:ptCount val="5"/>
                <c:pt idx="0">
                  <c:v>3.2411111111111</c:v>
                </c:pt>
                <c:pt idx="1">
                  <c:v>3.3422222222222171</c:v>
                </c:pt>
                <c:pt idx="2">
                  <c:v>3.6433333333333331</c:v>
                </c:pt>
                <c:pt idx="3">
                  <c:v>4.0888888888888806</c:v>
                </c:pt>
                <c:pt idx="4">
                  <c:v>4.6655555555555424</c:v>
                </c:pt>
              </c:numCache>
            </c:numRef>
          </c:yVal>
          <c:smooth val="1"/>
          <c:extLst>
            <c:ext xmlns:c16="http://schemas.microsoft.com/office/drawing/2014/chart" uri="{C3380CC4-5D6E-409C-BE32-E72D297353CC}">
              <c16:uniqueId val="{00000003-CB51-4F72-805B-7F8A6402F1D6}"/>
            </c:ext>
          </c:extLst>
        </c:ser>
        <c:dLbls>
          <c:showLegendKey val="0"/>
          <c:showVal val="0"/>
          <c:showCatName val="0"/>
          <c:showSerName val="0"/>
          <c:showPercent val="0"/>
          <c:showBubbleSize val="0"/>
        </c:dLbls>
        <c:axId val="-2125384072"/>
        <c:axId val="-2089199080"/>
      </c:scatterChart>
      <c:valAx>
        <c:axId val="-2125384072"/>
        <c:scaling>
          <c:orientation val="minMax"/>
          <c:max val="4"/>
        </c:scaling>
        <c:delete val="0"/>
        <c:axPos val="b"/>
        <c:title>
          <c:tx>
            <c:rich>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sz="1800" b="0" i="0" baseline="0" dirty="0">
                    <a:effectLst/>
                  </a:rPr>
                  <a:t>Mean curbside vehicle wait (for pickup) time [min]</a:t>
                </a:r>
                <a:endParaRPr lang="en-US" dirty="0">
                  <a:effectLst/>
                </a:endParaRPr>
              </a:p>
            </c:rich>
          </c:tx>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089199080"/>
        <c:crosses val="autoZero"/>
        <c:crossBetween val="midCat"/>
      </c:valAx>
      <c:valAx>
        <c:axId val="-2089199080"/>
        <c:scaling>
          <c:orientation val="minMax"/>
          <c:min val="3"/>
        </c:scaling>
        <c:delete val="0"/>
        <c:axPos val="l"/>
        <c:title>
          <c:tx>
            <c:rich>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a:t>minutes</a:t>
                </a:r>
              </a:p>
            </c:rich>
          </c:tx>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125384072"/>
        <c:crosses val="autoZero"/>
        <c:crossBetween val="midCat"/>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rgbClr val="00206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r>
              <a:rPr lang="en-US"/>
              <a:t>Fleet Kilometers</a:t>
            </a:r>
          </a:p>
        </c:rich>
      </c:tx>
      <c:overlay val="0"/>
      <c:spPr>
        <a:noFill/>
        <a:ln>
          <a:noFill/>
        </a:ln>
        <a:effectLst/>
      </c:spPr>
      <c:txPr>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endParaRPr lang="en-US"/>
        </a:p>
      </c:txPr>
    </c:title>
    <c:autoTitleDeleted val="0"/>
    <c:plotArea>
      <c:layout/>
      <c:scatterChart>
        <c:scatterStyle val="smoothMarker"/>
        <c:varyColors val="0"/>
        <c:ser>
          <c:idx val="0"/>
          <c:order val="0"/>
          <c:tx>
            <c:strRef>
              <c:f>Plots!$E$4</c:f>
              <c:strCache>
                <c:ptCount val="1"/>
                <c:pt idx="0">
                  <c:v>CV_0.50</c:v>
                </c:pt>
              </c:strCache>
            </c:strRef>
          </c:tx>
          <c:spPr>
            <a:ln w="19050" cap="rnd">
              <a:solidFill>
                <a:schemeClr val="accent1">
                  <a:tint val="65000"/>
                </a:schemeClr>
              </a:solidFill>
              <a:round/>
            </a:ln>
            <a:effectLst/>
          </c:spPr>
          <c:marker>
            <c:symbol val="circle"/>
            <c:size val="5"/>
            <c:spPr>
              <a:solidFill>
                <a:schemeClr val="accent1">
                  <a:tint val="65000"/>
                </a:schemeClr>
              </a:solidFill>
              <a:ln w="9525">
                <a:solidFill>
                  <a:schemeClr val="accent1">
                    <a:tint val="65000"/>
                  </a:schemeClr>
                </a:solidFill>
              </a:ln>
              <a:effectLst/>
            </c:spPr>
          </c:marker>
          <c:xVal>
            <c:numRef>
              <c:f>Plots!$C$29:$C$33</c:f>
              <c:numCache>
                <c:formatCode>General</c:formatCode>
                <c:ptCount val="5"/>
                <c:pt idx="0">
                  <c:v>0.5</c:v>
                </c:pt>
                <c:pt idx="1">
                  <c:v>1</c:v>
                </c:pt>
                <c:pt idx="2">
                  <c:v>2</c:v>
                </c:pt>
                <c:pt idx="3">
                  <c:v>3</c:v>
                </c:pt>
                <c:pt idx="4">
                  <c:v>4</c:v>
                </c:pt>
              </c:numCache>
            </c:numRef>
          </c:xVal>
          <c:yVal>
            <c:numRef>
              <c:f>Plots!$E$29:$E$33</c:f>
              <c:numCache>
                <c:formatCode>#,##0</c:formatCode>
                <c:ptCount val="5"/>
                <c:pt idx="0">
                  <c:v>18820.466666666609</c:v>
                </c:pt>
                <c:pt idx="1">
                  <c:v>18797.133333333299</c:v>
                </c:pt>
                <c:pt idx="2">
                  <c:v>18796.666666666599</c:v>
                </c:pt>
                <c:pt idx="3">
                  <c:v>18791.333333333299</c:v>
                </c:pt>
                <c:pt idx="4">
                  <c:v>18602.933333333302</c:v>
                </c:pt>
              </c:numCache>
            </c:numRef>
          </c:yVal>
          <c:smooth val="1"/>
          <c:extLst>
            <c:ext xmlns:c16="http://schemas.microsoft.com/office/drawing/2014/chart" uri="{C3380CC4-5D6E-409C-BE32-E72D297353CC}">
              <c16:uniqueId val="{00000000-4630-4B62-A941-06F170968454}"/>
            </c:ext>
          </c:extLst>
        </c:ser>
        <c:ser>
          <c:idx val="1"/>
          <c:order val="1"/>
          <c:tx>
            <c:strRef>
              <c:f>Plots!$F$4</c:f>
              <c:strCache>
                <c:ptCount val="1"/>
                <c:pt idx="0">
                  <c:v>CV_1.0</c:v>
                </c:pt>
              </c:strCache>
            </c:strRef>
          </c:tx>
          <c:spPr>
            <a:ln w="19050" cap="rnd">
              <a:solidFill>
                <a:schemeClr val="accent1"/>
              </a:solidFill>
              <a:prstDash val="lgDash"/>
              <a:round/>
            </a:ln>
            <a:effectLst/>
          </c:spPr>
          <c:marker>
            <c:symbol val="circle"/>
            <c:size val="5"/>
            <c:spPr>
              <a:solidFill>
                <a:schemeClr val="accent1"/>
              </a:solidFill>
              <a:ln w="9525">
                <a:solidFill>
                  <a:schemeClr val="accent1"/>
                </a:solidFill>
                <a:prstDash val="lgDash"/>
              </a:ln>
              <a:effectLst/>
            </c:spPr>
          </c:marker>
          <c:xVal>
            <c:numRef>
              <c:f>Plots!$C$29:$C$33</c:f>
              <c:numCache>
                <c:formatCode>General</c:formatCode>
                <c:ptCount val="5"/>
                <c:pt idx="0">
                  <c:v>0.5</c:v>
                </c:pt>
                <c:pt idx="1">
                  <c:v>1</c:v>
                </c:pt>
                <c:pt idx="2">
                  <c:v>2</c:v>
                </c:pt>
                <c:pt idx="3">
                  <c:v>3</c:v>
                </c:pt>
                <c:pt idx="4">
                  <c:v>4</c:v>
                </c:pt>
              </c:numCache>
            </c:numRef>
          </c:xVal>
          <c:yVal>
            <c:numRef>
              <c:f>Plots!$F$29:$F$33</c:f>
              <c:numCache>
                <c:formatCode>#,##0</c:formatCode>
                <c:ptCount val="5"/>
                <c:pt idx="0">
                  <c:v>18847.8</c:v>
                </c:pt>
                <c:pt idx="1">
                  <c:v>18875.333333333299</c:v>
                </c:pt>
                <c:pt idx="2">
                  <c:v>18913.733333333301</c:v>
                </c:pt>
                <c:pt idx="3">
                  <c:v>18921.0666666666</c:v>
                </c:pt>
                <c:pt idx="4">
                  <c:v>18661.5333333333</c:v>
                </c:pt>
              </c:numCache>
            </c:numRef>
          </c:yVal>
          <c:smooth val="1"/>
          <c:extLst>
            <c:ext xmlns:c16="http://schemas.microsoft.com/office/drawing/2014/chart" uri="{C3380CC4-5D6E-409C-BE32-E72D297353CC}">
              <c16:uniqueId val="{00000001-4630-4B62-A941-06F170968454}"/>
            </c:ext>
          </c:extLst>
        </c:ser>
        <c:ser>
          <c:idx val="2"/>
          <c:order val="2"/>
          <c:tx>
            <c:strRef>
              <c:f>Plots!$G$4</c:f>
              <c:strCache>
                <c:ptCount val="1"/>
                <c:pt idx="0">
                  <c:v>CV_1.5</c:v>
                </c:pt>
              </c:strCache>
            </c:strRef>
          </c:tx>
          <c:spPr>
            <a:ln w="19050" cap="rnd">
              <a:solidFill>
                <a:schemeClr val="accent1">
                  <a:shade val="65000"/>
                </a:schemeClr>
              </a:solidFill>
              <a:prstDash val="sysDash"/>
              <a:round/>
            </a:ln>
            <a:effectLst/>
          </c:spPr>
          <c:marker>
            <c:symbol val="circle"/>
            <c:size val="5"/>
            <c:spPr>
              <a:solidFill>
                <a:schemeClr val="accent1">
                  <a:shade val="65000"/>
                </a:schemeClr>
              </a:solidFill>
              <a:ln w="9525">
                <a:solidFill>
                  <a:schemeClr val="accent1">
                    <a:shade val="65000"/>
                  </a:schemeClr>
                </a:solidFill>
                <a:prstDash val="sysDash"/>
              </a:ln>
              <a:effectLst/>
            </c:spPr>
          </c:marker>
          <c:xVal>
            <c:numRef>
              <c:f>Plots!$C$29:$C$33</c:f>
              <c:numCache>
                <c:formatCode>General</c:formatCode>
                <c:ptCount val="5"/>
                <c:pt idx="0">
                  <c:v>0.5</c:v>
                </c:pt>
                <c:pt idx="1">
                  <c:v>1</c:v>
                </c:pt>
                <c:pt idx="2">
                  <c:v>2</c:v>
                </c:pt>
                <c:pt idx="3">
                  <c:v>3</c:v>
                </c:pt>
                <c:pt idx="4">
                  <c:v>4</c:v>
                </c:pt>
              </c:numCache>
            </c:numRef>
          </c:xVal>
          <c:yVal>
            <c:numRef>
              <c:f>Plots!$G$29:$G$33</c:f>
              <c:numCache>
                <c:formatCode>#,##0</c:formatCode>
                <c:ptCount val="5"/>
                <c:pt idx="0">
                  <c:v>18834.466666666609</c:v>
                </c:pt>
                <c:pt idx="1">
                  <c:v>18917.666666666599</c:v>
                </c:pt>
                <c:pt idx="2">
                  <c:v>19003.266666666601</c:v>
                </c:pt>
                <c:pt idx="3">
                  <c:v>18904.0666666666</c:v>
                </c:pt>
                <c:pt idx="4">
                  <c:v>18677</c:v>
                </c:pt>
              </c:numCache>
            </c:numRef>
          </c:yVal>
          <c:smooth val="1"/>
          <c:extLst>
            <c:ext xmlns:c16="http://schemas.microsoft.com/office/drawing/2014/chart" uri="{C3380CC4-5D6E-409C-BE32-E72D297353CC}">
              <c16:uniqueId val="{00000002-4630-4B62-A941-06F170968454}"/>
            </c:ext>
          </c:extLst>
        </c:ser>
        <c:dLbls>
          <c:showLegendKey val="0"/>
          <c:showVal val="0"/>
          <c:showCatName val="0"/>
          <c:showSerName val="0"/>
          <c:showPercent val="0"/>
          <c:showBubbleSize val="0"/>
        </c:dLbls>
        <c:axId val="-2143656376"/>
        <c:axId val="-2122804152"/>
      </c:scatterChart>
      <c:valAx>
        <c:axId val="-2143656376"/>
        <c:scaling>
          <c:orientation val="minMax"/>
          <c:max val="4"/>
        </c:scaling>
        <c:delete val="0"/>
        <c:axPos val="b"/>
        <c:title>
          <c:tx>
            <c:rich>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a:t>Mean curbside vehicle wait (for pickup) time [min]</a:t>
                </a:r>
              </a:p>
            </c:rich>
          </c:tx>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122804152"/>
        <c:crosses val="autoZero"/>
        <c:crossBetween val="midCat"/>
      </c:valAx>
      <c:valAx>
        <c:axId val="-2122804152"/>
        <c:scaling>
          <c:orientation val="minMax"/>
          <c:max val="20000"/>
          <c:min val="17000"/>
        </c:scaling>
        <c:delete val="0"/>
        <c:axPos val="l"/>
        <c:title>
          <c:tx>
            <c:rich>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a:t>kilometers</a:t>
                </a:r>
              </a:p>
            </c:rich>
          </c:tx>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143656376"/>
        <c:crosses val="autoZero"/>
        <c:crossBetween val="midCat"/>
        <c:majorUnit val="10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rgbClr val="00206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r>
              <a:rPr lang="en-US"/>
              <a:t>System Cost</a:t>
            </a:r>
          </a:p>
        </c:rich>
      </c:tx>
      <c:overlay val="0"/>
      <c:spPr>
        <a:noFill/>
        <a:ln>
          <a:noFill/>
        </a:ln>
        <a:effectLst/>
      </c:spPr>
      <c:txPr>
        <a:bodyPr rot="0" spcFirstLastPara="1" vertOverflow="ellipsis" vert="horz" wrap="square" anchor="ctr" anchorCtr="1"/>
        <a:lstStyle/>
        <a:p>
          <a:pPr>
            <a:defRPr sz="1920" b="0" i="0" u="none" strike="noStrike" kern="1200" spc="0" baseline="0">
              <a:solidFill>
                <a:srgbClr val="002060"/>
              </a:solidFill>
              <a:latin typeface="+mn-lt"/>
              <a:ea typeface="+mn-ea"/>
              <a:cs typeface="+mn-cs"/>
            </a:defRPr>
          </a:pPr>
          <a:endParaRPr lang="en-US"/>
        </a:p>
      </c:txPr>
    </c:title>
    <c:autoTitleDeleted val="0"/>
    <c:plotArea>
      <c:layout/>
      <c:scatterChart>
        <c:scatterStyle val="smoothMarker"/>
        <c:varyColors val="0"/>
        <c:ser>
          <c:idx val="0"/>
          <c:order val="0"/>
          <c:tx>
            <c:strRef>
              <c:f>Plots!$E$4</c:f>
              <c:strCache>
                <c:ptCount val="1"/>
                <c:pt idx="0">
                  <c:v>CV_0.50</c:v>
                </c:pt>
              </c:strCache>
            </c:strRef>
          </c:tx>
          <c:spPr>
            <a:ln w="19050" cap="rnd">
              <a:solidFill>
                <a:schemeClr val="accent1">
                  <a:tint val="65000"/>
                </a:schemeClr>
              </a:solidFill>
              <a:round/>
            </a:ln>
            <a:effectLst/>
          </c:spPr>
          <c:marker>
            <c:symbol val="circle"/>
            <c:size val="5"/>
            <c:spPr>
              <a:solidFill>
                <a:schemeClr val="accent1">
                  <a:tint val="65000"/>
                </a:schemeClr>
              </a:solidFill>
              <a:ln w="9525">
                <a:solidFill>
                  <a:schemeClr val="accent1">
                    <a:tint val="65000"/>
                  </a:schemeClr>
                </a:solidFill>
              </a:ln>
              <a:effectLst/>
            </c:spPr>
          </c:marker>
          <c:xVal>
            <c:numRef>
              <c:f>Plots!$C$37:$C$41</c:f>
              <c:numCache>
                <c:formatCode>General</c:formatCode>
                <c:ptCount val="5"/>
                <c:pt idx="0">
                  <c:v>0.5</c:v>
                </c:pt>
                <c:pt idx="1">
                  <c:v>1</c:v>
                </c:pt>
                <c:pt idx="2">
                  <c:v>2</c:v>
                </c:pt>
                <c:pt idx="3">
                  <c:v>3</c:v>
                </c:pt>
                <c:pt idx="4">
                  <c:v>4</c:v>
                </c:pt>
              </c:numCache>
            </c:numRef>
          </c:xVal>
          <c:yVal>
            <c:numRef>
              <c:f>Plots!$E$37:$E$41</c:f>
              <c:numCache>
                <c:formatCode>"$"#,##0</c:formatCode>
                <c:ptCount val="5"/>
                <c:pt idx="0">
                  <c:v>39497.195965237173</c:v>
                </c:pt>
                <c:pt idx="1">
                  <c:v>40126.709795884199</c:v>
                </c:pt>
                <c:pt idx="2">
                  <c:v>41597.059556052722</c:v>
                </c:pt>
                <c:pt idx="3">
                  <c:v>43429.752389724403</c:v>
                </c:pt>
                <c:pt idx="4">
                  <c:v>45801.79809683175</c:v>
                </c:pt>
              </c:numCache>
            </c:numRef>
          </c:yVal>
          <c:smooth val="1"/>
          <c:extLst>
            <c:ext xmlns:c16="http://schemas.microsoft.com/office/drawing/2014/chart" uri="{C3380CC4-5D6E-409C-BE32-E72D297353CC}">
              <c16:uniqueId val="{00000000-2AEC-43D7-9814-008BCF6914EB}"/>
            </c:ext>
          </c:extLst>
        </c:ser>
        <c:ser>
          <c:idx val="1"/>
          <c:order val="1"/>
          <c:tx>
            <c:strRef>
              <c:f>Plots!$F$4</c:f>
              <c:strCache>
                <c:ptCount val="1"/>
                <c:pt idx="0">
                  <c:v>CV_1.0</c:v>
                </c:pt>
              </c:strCache>
            </c:strRef>
          </c:tx>
          <c:spPr>
            <a:ln w="19050" cap="rnd">
              <a:solidFill>
                <a:schemeClr val="accent1"/>
              </a:solidFill>
              <a:prstDash val="lgDash"/>
              <a:round/>
            </a:ln>
            <a:effectLst/>
          </c:spPr>
          <c:marker>
            <c:symbol val="circle"/>
            <c:size val="5"/>
            <c:spPr>
              <a:solidFill>
                <a:schemeClr val="accent1"/>
              </a:solidFill>
              <a:ln w="9525">
                <a:solidFill>
                  <a:schemeClr val="accent1"/>
                </a:solidFill>
                <a:prstDash val="lgDash"/>
              </a:ln>
              <a:effectLst/>
            </c:spPr>
          </c:marker>
          <c:xVal>
            <c:numRef>
              <c:f>Plots!$C$37:$C$41</c:f>
              <c:numCache>
                <c:formatCode>General</c:formatCode>
                <c:ptCount val="5"/>
                <c:pt idx="0">
                  <c:v>0.5</c:v>
                </c:pt>
                <c:pt idx="1">
                  <c:v>1</c:v>
                </c:pt>
                <c:pt idx="2">
                  <c:v>2</c:v>
                </c:pt>
                <c:pt idx="3">
                  <c:v>3</c:v>
                </c:pt>
                <c:pt idx="4">
                  <c:v>4</c:v>
                </c:pt>
              </c:numCache>
            </c:numRef>
          </c:xVal>
          <c:yVal>
            <c:numRef>
              <c:f>Plots!$F$37:$F$41</c:f>
              <c:numCache>
                <c:formatCode>"$"#,##0</c:formatCode>
                <c:ptCount val="5"/>
                <c:pt idx="0">
                  <c:v>39683.768120447479</c:v>
                </c:pt>
                <c:pt idx="1">
                  <c:v>40180.690314950589</c:v>
                </c:pt>
                <c:pt idx="2">
                  <c:v>41795.327592514273</c:v>
                </c:pt>
                <c:pt idx="3">
                  <c:v>43839.710706092221</c:v>
                </c:pt>
                <c:pt idx="4">
                  <c:v>46079.873466431833</c:v>
                </c:pt>
              </c:numCache>
            </c:numRef>
          </c:yVal>
          <c:smooth val="1"/>
          <c:extLst>
            <c:ext xmlns:c16="http://schemas.microsoft.com/office/drawing/2014/chart" uri="{C3380CC4-5D6E-409C-BE32-E72D297353CC}">
              <c16:uniqueId val="{00000001-2AEC-43D7-9814-008BCF6914EB}"/>
            </c:ext>
          </c:extLst>
        </c:ser>
        <c:ser>
          <c:idx val="2"/>
          <c:order val="2"/>
          <c:tx>
            <c:strRef>
              <c:f>Plots!$G$4</c:f>
              <c:strCache>
                <c:ptCount val="1"/>
                <c:pt idx="0">
                  <c:v>CV_1.5</c:v>
                </c:pt>
              </c:strCache>
            </c:strRef>
          </c:tx>
          <c:spPr>
            <a:ln w="19050" cap="rnd">
              <a:solidFill>
                <a:schemeClr val="accent1">
                  <a:shade val="65000"/>
                </a:schemeClr>
              </a:solidFill>
              <a:prstDash val="sysDash"/>
              <a:round/>
            </a:ln>
            <a:effectLst/>
          </c:spPr>
          <c:marker>
            <c:symbol val="circle"/>
            <c:size val="5"/>
            <c:spPr>
              <a:solidFill>
                <a:schemeClr val="accent1">
                  <a:shade val="65000"/>
                </a:schemeClr>
              </a:solidFill>
              <a:ln w="9525">
                <a:solidFill>
                  <a:schemeClr val="accent1">
                    <a:shade val="65000"/>
                  </a:schemeClr>
                </a:solidFill>
                <a:prstDash val="sysDash"/>
              </a:ln>
              <a:effectLst/>
            </c:spPr>
          </c:marker>
          <c:trendline>
            <c:spPr>
              <a:ln w="19050" cap="rnd">
                <a:noFill/>
                <a:prstDash val="sysDot"/>
              </a:ln>
              <a:effectLst/>
            </c:spPr>
            <c:trendlineType val="poly"/>
            <c:order val="2"/>
            <c:dispRSqr val="0"/>
            <c:dispEq val="1"/>
            <c:trendlineLbl>
              <c:numFmt formatCode="General" sourceLinked="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rendlineLbl>
          </c:trendline>
          <c:xVal>
            <c:numRef>
              <c:f>Plots!$C$37:$C$41</c:f>
              <c:numCache>
                <c:formatCode>General</c:formatCode>
                <c:ptCount val="5"/>
                <c:pt idx="0">
                  <c:v>0.5</c:v>
                </c:pt>
                <c:pt idx="1">
                  <c:v>1</c:v>
                </c:pt>
                <c:pt idx="2">
                  <c:v>2</c:v>
                </c:pt>
                <c:pt idx="3">
                  <c:v>3</c:v>
                </c:pt>
                <c:pt idx="4">
                  <c:v>4</c:v>
                </c:pt>
              </c:numCache>
            </c:numRef>
          </c:xVal>
          <c:yVal>
            <c:numRef>
              <c:f>Plots!$G$37:$G$41</c:f>
              <c:numCache>
                <c:formatCode>"$"#,##0</c:formatCode>
                <c:ptCount val="5"/>
                <c:pt idx="0">
                  <c:v>39698.511849071147</c:v>
                </c:pt>
                <c:pt idx="1">
                  <c:v>40460.962883792512</c:v>
                </c:pt>
                <c:pt idx="2">
                  <c:v>42244.062523361586</c:v>
                </c:pt>
                <c:pt idx="3">
                  <c:v>44574.122034099797</c:v>
                </c:pt>
                <c:pt idx="4">
                  <c:v>47131.129192734472</c:v>
                </c:pt>
              </c:numCache>
            </c:numRef>
          </c:yVal>
          <c:smooth val="1"/>
          <c:extLst>
            <c:ext xmlns:c16="http://schemas.microsoft.com/office/drawing/2014/chart" uri="{C3380CC4-5D6E-409C-BE32-E72D297353CC}">
              <c16:uniqueId val="{00000003-2AEC-43D7-9814-008BCF6914EB}"/>
            </c:ext>
          </c:extLst>
        </c:ser>
        <c:dLbls>
          <c:showLegendKey val="0"/>
          <c:showVal val="0"/>
          <c:showCatName val="0"/>
          <c:showSerName val="0"/>
          <c:showPercent val="0"/>
          <c:showBubbleSize val="0"/>
        </c:dLbls>
        <c:axId val="-2114852696"/>
        <c:axId val="2070134760"/>
      </c:scatterChart>
      <c:valAx>
        <c:axId val="-2114852696"/>
        <c:scaling>
          <c:orientation val="minMax"/>
          <c:max val="4"/>
        </c:scaling>
        <c:delete val="0"/>
        <c:axPos val="b"/>
        <c:title>
          <c:tx>
            <c:rich>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a:t>Mean curbside vehicle wait (for pickup) time [min]</a:t>
                </a:r>
              </a:p>
            </c:rich>
          </c:tx>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070134760"/>
        <c:crosses val="autoZero"/>
        <c:crossBetween val="midCat"/>
      </c:valAx>
      <c:valAx>
        <c:axId val="2070134760"/>
        <c:scaling>
          <c:orientation val="minMax"/>
          <c:max val="50000"/>
          <c:min val="30000"/>
        </c:scaling>
        <c:delete val="0"/>
        <c:axPos val="l"/>
        <c:title>
          <c:tx>
            <c:rich>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a:t>USD</a:t>
                </a:r>
              </a:p>
            </c:rich>
          </c:tx>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2114852696"/>
        <c:crosses val="autoZero"/>
        <c:crossBetween val="midCat"/>
        <c:majorUnit val="50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rgbClr val="00206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withinLinearReversed" id="26">
  <a:schemeClr val="accent6"/>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withinLinearReversed" id="21">
  <a:schemeClr val="accent1"/>
</cs:colorStyle>
</file>

<file path=ppt/charts/colors8.xml><?xml version="1.0" encoding="utf-8"?>
<cs:colorStyle xmlns:cs="http://schemas.microsoft.com/office/drawing/2012/chartStyle" xmlns:a="http://schemas.openxmlformats.org/drawingml/2006/main" meth="withinLinearReversed" id="21">
  <a:schemeClr val="accent1"/>
</cs:colorStyle>
</file>

<file path=ppt/charts/colors9.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14741-A8DB-4162-B3A3-D847A1BB177E}" type="datetimeFigureOut">
              <a:rPr lang="en-US" smtClean="0"/>
              <a:t>5/31/2022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63D68D-F8D5-45B3-9130-A34341E3E324}" type="slidenum">
              <a:rPr lang="en-US" smtClean="0"/>
              <a:t>‹#›</a:t>
            </a:fld>
            <a:endParaRPr lang="en-US"/>
          </a:p>
        </p:txBody>
      </p:sp>
    </p:spTree>
    <p:extLst>
      <p:ext uri="{BB962C8B-B14F-4D97-AF65-F5344CB8AC3E}">
        <p14:creationId xmlns:p14="http://schemas.microsoft.com/office/powerpoint/2010/main" val="213365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DDEAA-760F-4618-AEA3-A1EA676F5764}" type="slidenum">
              <a:rPr lang="en-US" smtClean="0"/>
              <a:t>7</a:t>
            </a:fld>
            <a:endParaRPr lang="en-US"/>
          </a:p>
        </p:txBody>
      </p:sp>
    </p:spTree>
    <p:extLst>
      <p:ext uri="{BB962C8B-B14F-4D97-AF65-F5344CB8AC3E}">
        <p14:creationId xmlns:p14="http://schemas.microsoft.com/office/powerpoint/2010/main" val="141730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DDEAA-760F-4618-AEA3-A1EA676F5764}" type="slidenum">
              <a:rPr lang="en-US" smtClean="0"/>
              <a:t>24</a:t>
            </a:fld>
            <a:endParaRPr lang="en-US"/>
          </a:p>
        </p:txBody>
      </p:sp>
    </p:spTree>
    <p:extLst>
      <p:ext uri="{BB962C8B-B14F-4D97-AF65-F5344CB8AC3E}">
        <p14:creationId xmlns:p14="http://schemas.microsoft.com/office/powerpoint/2010/main" val="338607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DDEAA-760F-4618-AEA3-A1EA676F5764}" type="slidenum">
              <a:rPr lang="en-US" smtClean="0"/>
              <a:t>25</a:t>
            </a:fld>
            <a:endParaRPr lang="en-US"/>
          </a:p>
        </p:txBody>
      </p:sp>
    </p:spTree>
    <p:extLst>
      <p:ext uri="{BB962C8B-B14F-4D97-AF65-F5344CB8AC3E}">
        <p14:creationId xmlns:p14="http://schemas.microsoft.com/office/powerpoint/2010/main" val="355267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DDEAA-760F-4618-AEA3-A1EA676F5764}" type="slidenum">
              <a:rPr lang="en-US" smtClean="0"/>
              <a:t>32</a:t>
            </a:fld>
            <a:endParaRPr lang="en-US"/>
          </a:p>
        </p:txBody>
      </p:sp>
    </p:spTree>
    <p:extLst>
      <p:ext uri="{BB962C8B-B14F-4D97-AF65-F5344CB8AC3E}">
        <p14:creationId xmlns:p14="http://schemas.microsoft.com/office/powerpoint/2010/main" val="156700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relocation scheme is also designed for vehicles in this study. If a vehicle has been idle for more than 5 minutes, the system will search the node with highest demand that is within 2.5 miles of the current location and direct the vehicle toward that node</a:t>
            </a:r>
          </a:p>
        </p:txBody>
      </p:sp>
      <p:sp>
        <p:nvSpPr>
          <p:cNvPr id="4" name="Slide Number Placeholder 3"/>
          <p:cNvSpPr>
            <a:spLocks noGrp="1"/>
          </p:cNvSpPr>
          <p:nvPr>
            <p:ph type="sldNum" sz="quarter" idx="5"/>
          </p:nvPr>
        </p:nvSpPr>
        <p:spPr/>
        <p:txBody>
          <a:bodyPr/>
          <a:lstStyle/>
          <a:p>
            <a:fld id="{566463D9-4DB2-44FA-8EF4-3CC75ED42C7D}" type="slidenum">
              <a:rPr lang="en-US" smtClean="0"/>
              <a:t>51</a:t>
            </a:fld>
            <a:endParaRPr lang="en-US"/>
          </a:p>
        </p:txBody>
      </p:sp>
    </p:spTree>
    <p:extLst>
      <p:ext uri="{BB962C8B-B14F-4D97-AF65-F5344CB8AC3E}">
        <p14:creationId xmlns:p14="http://schemas.microsoft.com/office/powerpoint/2010/main" val="109792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fleet size is relatively large,, a new passenger request could be surrounded by considerable number of available vehicles, which could also be empty (directly available). Under these cases, using bi-criteria pathfinding may cause the vehicles to travel unnecessary distance, and therefore increase the waiting time and in-vehicle travel time for passengers. However, when the supply ratio is within a proper range (0.55 to 2.78 for the 100 vehicle case), encouraging the usage of bi-criteria pathfinding would proactively sending vehicles to potential high demand locations, which would result in reduction in waiting and travel time.</a:t>
            </a:r>
          </a:p>
        </p:txBody>
      </p:sp>
      <p:sp>
        <p:nvSpPr>
          <p:cNvPr id="4" name="Slide Number Placeholder 3"/>
          <p:cNvSpPr>
            <a:spLocks noGrp="1"/>
          </p:cNvSpPr>
          <p:nvPr>
            <p:ph type="sldNum" sz="quarter" idx="5"/>
          </p:nvPr>
        </p:nvSpPr>
        <p:spPr/>
        <p:txBody>
          <a:bodyPr/>
          <a:lstStyle/>
          <a:p>
            <a:fld id="{566463D9-4DB2-44FA-8EF4-3CC75ED42C7D}" type="slidenum">
              <a:rPr lang="en-US" smtClean="0"/>
              <a:t>52</a:t>
            </a:fld>
            <a:endParaRPr lang="en-US"/>
          </a:p>
        </p:txBody>
      </p:sp>
    </p:spTree>
    <p:extLst>
      <p:ext uri="{BB962C8B-B14F-4D97-AF65-F5344CB8AC3E}">
        <p14:creationId xmlns:p14="http://schemas.microsoft.com/office/powerpoint/2010/main" val="262245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Arial" panose="020B0604020202020204" pitchFamily="34" charset="0"/>
              </a:rPr>
              <a:t>The result indicates that the choice of reward coefficient is related to the supply ratio of the network. Using relatively large reward coefficient would more likely to route the vehicles to path that is a non-shortest path. When the supply of vehicle is sufficient, it becomes less likely for vehicles to cover more requests along the non-shortest paths. In that way, a smaller reward coefficient is preferable.</a:t>
            </a:r>
            <a:endParaRPr lang="en-US" sz="1800" dirty="0">
              <a:effectLst/>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66463D9-4DB2-44FA-8EF4-3CC75ED42C7D}" type="slidenum">
              <a:rPr lang="en-US" smtClean="0"/>
              <a:t>53</a:t>
            </a:fld>
            <a:endParaRPr lang="en-US"/>
          </a:p>
        </p:txBody>
      </p:sp>
    </p:spTree>
    <p:extLst>
      <p:ext uri="{BB962C8B-B14F-4D97-AF65-F5344CB8AC3E}">
        <p14:creationId xmlns:p14="http://schemas.microsoft.com/office/powerpoint/2010/main" val="3960332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005681"/>
        </a:solidFill>
        <a:effectLst/>
      </p:bgPr>
    </p:bg>
    <p:spTree>
      <p:nvGrpSpPr>
        <p:cNvPr id="1" name="Shape 14"/>
        <p:cNvGrpSpPr/>
        <p:nvPr/>
      </p:nvGrpSpPr>
      <p:grpSpPr>
        <a:xfrm>
          <a:off x="0" y="0"/>
          <a:ext cx="0" cy="0"/>
          <a:chOff x="0" y="0"/>
          <a:chExt cx="0" cy="0"/>
        </a:xfrm>
      </p:grpSpPr>
      <p:pic>
        <p:nvPicPr>
          <p:cNvPr id="15" name="Google Shape;15;p14"/>
          <p:cNvPicPr preferRelativeResize="0"/>
          <p:nvPr/>
        </p:nvPicPr>
        <p:blipFill rotWithShape="1">
          <a:blip r:embed="rId2">
            <a:alphaModFix/>
          </a:blip>
          <a:srcRect l="-1" r="31723"/>
          <a:stretch/>
        </p:blipFill>
        <p:spPr>
          <a:xfrm>
            <a:off x="8229600" y="3611880"/>
            <a:ext cx="3962400" cy="2048256"/>
          </a:xfrm>
          <a:prstGeom prst="rect">
            <a:avLst/>
          </a:prstGeom>
          <a:noFill/>
          <a:ln>
            <a:noFill/>
          </a:ln>
        </p:spPr>
      </p:pic>
      <p:pic>
        <p:nvPicPr>
          <p:cNvPr id="16" name="Google Shape;16;p14"/>
          <p:cNvPicPr preferRelativeResize="0"/>
          <p:nvPr/>
        </p:nvPicPr>
        <p:blipFill rotWithShape="1">
          <a:blip r:embed="rId3">
            <a:alphaModFix/>
          </a:blip>
          <a:srcRect l="15757"/>
          <a:stretch/>
        </p:blipFill>
        <p:spPr>
          <a:xfrm>
            <a:off x="0" y="1673352"/>
            <a:ext cx="4888992" cy="2048256"/>
          </a:xfrm>
          <a:prstGeom prst="rect">
            <a:avLst/>
          </a:prstGeom>
          <a:noFill/>
          <a:ln>
            <a:noFill/>
          </a:ln>
        </p:spPr>
      </p:pic>
      <p:sp>
        <p:nvSpPr>
          <p:cNvPr id="17" name="Google Shape;17;p14"/>
          <p:cNvSpPr/>
          <p:nvPr/>
        </p:nvSpPr>
        <p:spPr>
          <a:xfrm>
            <a:off x="0" y="1965960"/>
            <a:ext cx="12192000" cy="3429000"/>
          </a:xfrm>
          <a:prstGeom prst="rect">
            <a:avLst/>
          </a:prstGeom>
          <a:gradFill>
            <a:gsLst>
              <a:gs pos="0">
                <a:srgbClr val="107CC0"/>
              </a:gs>
              <a:gs pos="100000">
                <a:srgbClr val="00778B"/>
              </a:gs>
            </a:gsLst>
            <a:lin ang="18900000" scaled="0"/>
          </a:gra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18" name="Google Shape;18;p14"/>
          <p:cNvSpPr txBox="1">
            <a:spLocks noGrp="1"/>
          </p:cNvSpPr>
          <p:nvPr>
            <p:ph type="ctrTitle"/>
          </p:nvPr>
        </p:nvSpPr>
        <p:spPr>
          <a:xfrm>
            <a:off x="838200" y="2286000"/>
            <a:ext cx="10515600" cy="16002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5500"/>
              <a:buFont typeface="Arial"/>
              <a:buNone/>
              <a:defRPr sz="4125">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9" name="Google Shape;19;p14"/>
          <p:cNvSpPr txBox="1">
            <a:spLocks noGrp="1"/>
          </p:cNvSpPr>
          <p:nvPr>
            <p:ph type="subTitle" idx="1"/>
          </p:nvPr>
        </p:nvSpPr>
        <p:spPr>
          <a:xfrm>
            <a:off x="838200" y="4114800"/>
            <a:ext cx="10515600" cy="914400"/>
          </a:xfrm>
          <a:prstGeom prst="rect">
            <a:avLst/>
          </a:prstGeom>
          <a:noFill/>
          <a:ln>
            <a:noFill/>
          </a:ln>
        </p:spPr>
        <p:txBody>
          <a:bodyPr spcFirstLastPara="1" wrap="square" lIns="0" tIns="45700" rIns="0" bIns="45700" anchor="t" anchorCtr="0">
            <a:noAutofit/>
          </a:bodyPr>
          <a:lstStyle>
            <a:lvl1pPr lvl="0" algn="l">
              <a:lnSpc>
                <a:spcPct val="100000"/>
              </a:lnSpc>
              <a:spcBef>
                <a:spcPts val="750"/>
              </a:spcBef>
              <a:spcAft>
                <a:spcPts val="0"/>
              </a:spcAft>
              <a:buClr>
                <a:schemeClr val="lt1"/>
              </a:buClr>
              <a:buSzPts val="2400"/>
              <a:buNone/>
              <a:defRPr sz="1800">
                <a:solidFill>
                  <a:schemeClr val="lt1"/>
                </a:solidFill>
              </a:defRPr>
            </a:lvl1pPr>
            <a:lvl2pPr lvl="1" algn="ctr">
              <a:lnSpc>
                <a:spcPct val="100000"/>
              </a:lnSpc>
              <a:spcBef>
                <a:spcPts val="375"/>
              </a:spcBef>
              <a:spcAft>
                <a:spcPts val="0"/>
              </a:spcAft>
              <a:buClr>
                <a:schemeClr val="dk1"/>
              </a:buClr>
              <a:buSzPts val="2000"/>
              <a:buNone/>
              <a:defRPr sz="1500"/>
            </a:lvl2pPr>
            <a:lvl3pPr lvl="2" algn="ctr">
              <a:lnSpc>
                <a:spcPct val="100000"/>
              </a:lnSpc>
              <a:spcBef>
                <a:spcPts val="375"/>
              </a:spcBef>
              <a:spcAft>
                <a:spcPts val="0"/>
              </a:spcAft>
              <a:buClr>
                <a:schemeClr val="dk1"/>
              </a:buClr>
              <a:buSzPts val="1800"/>
              <a:buNone/>
              <a:defRPr sz="1350"/>
            </a:lvl3pPr>
            <a:lvl4pPr lvl="3" algn="ctr">
              <a:lnSpc>
                <a:spcPct val="100000"/>
              </a:lnSpc>
              <a:spcBef>
                <a:spcPts val="375"/>
              </a:spcBef>
              <a:spcAft>
                <a:spcPts val="0"/>
              </a:spcAft>
              <a:buClr>
                <a:schemeClr val="dk1"/>
              </a:buClr>
              <a:buSzPts val="1600"/>
              <a:buNone/>
              <a:defRPr sz="1200"/>
            </a:lvl4pPr>
            <a:lvl5pPr lvl="4" algn="ctr">
              <a:lnSpc>
                <a:spcPct val="10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r>
              <a:rPr lang="en-US"/>
              <a:t>Click to edit Master subtitle style</a:t>
            </a:r>
            <a:endParaRPr/>
          </a:p>
        </p:txBody>
      </p:sp>
      <p:pic>
        <p:nvPicPr>
          <p:cNvPr id="20" name="Google Shape;20;p14" descr="A close up of a logo&#10;&#10;Description automatically generated"/>
          <p:cNvPicPr preferRelativeResize="0"/>
          <p:nvPr/>
        </p:nvPicPr>
        <p:blipFill rotWithShape="1">
          <a:blip r:embed="rId4">
            <a:alphaModFix/>
          </a:blip>
          <a:srcRect/>
          <a:stretch/>
        </p:blipFill>
        <p:spPr>
          <a:xfrm>
            <a:off x="8544100" y="415850"/>
            <a:ext cx="2958200" cy="833900"/>
          </a:xfrm>
          <a:prstGeom prst="rect">
            <a:avLst/>
          </a:prstGeom>
          <a:noFill/>
          <a:ln>
            <a:noFill/>
          </a:ln>
        </p:spPr>
      </p:pic>
    </p:spTree>
    <p:extLst>
      <p:ext uri="{BB962C8B-B14F-4D97-AF65-F5344CB8AC3E}">
        <p14:creationId xmlns:p14="http://schemas.microsoft.com/office/powerpoint/2010/main" val="317965591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2">
  <p:cSld name="Comparison 2">
    <p:spTree>
      <p:nvGrpSpPr>
        <p:cNvPr id="1" name="Shape 78"/>
        <p:cNvGrpSpPr/>
        <p:nvPr/>
      </p:nvGrpSpPr>
      <p:grpSpPr>
        <a:xfrm>
          <a:off x="0" y="0"/>
          <a:ext cx="0" cy="0"/>
          <a:chOff x="0" y="0"/>
          <a:chExt cx="0" cy="0"/>
        </a:xfrm>
      </p:grpSpPr>
      <p:sp>
        <p:nvSpPr>
          <p:cNvPr id="79" name="Google Shape;79;gfaaf9a3e0c_0_152"/>
          <p:cNvSpPr/>
          <p:nvPr/>
        </p:nvSpPr>
        <p:spPr>
          <a:xfrm>
            <a:off x="11356848" y="6217920"/>
            <a:ext cx="835200" cy="228900"/>
          </a:xfrm>
          <a:prstGeom prst="rect">
            <a:avLst/>
          </a:prstGeom>
          <a:solidFill>
            <a:srgbClr val="FFB51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25" b="0" i="0" u="none" strike="noStrike" cap="none">
              <a:solidFill>
                <a:schemeClr val="accent2"/>
              </a:solidFill>
              <a:latin typeface="Calibri"/>
              <a:ea typeface="Calibri"/>
              <a:cs typeface="Calibri"/>
              <a:sym typeface="Calibri"/>
            </a:endParaRPr>
          </a:p>
        </p:txBody>
      </p:sp>
      <p:sp>
        <p:nvSpPr>
          <p:cNvPr id="80" name="Google Shape;80;gfaaf9a3e0c_0_152"/>
          <p:cNvSpPr txBox="1">
            <a:spLocks noGrp="1"/>
          </p:cNvSpPr>
          <p:nvPr>
            <p:ph type="title"/>
          </p:nvPr>
        </p:nvSpPr>
        <p:spPr>
          <a:xfrm>
            <a:off x="839788" y="594360"/>
            <a:ext cx="10515600" cy="4572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accent3"/>
              </a:buClr>
              <a:buSzPts val="19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81" name="Google Shape;81;gfaaf9a3e0c_0_152"/>
          <p:cNvSpPr txBox="1">
            <a:spLocks noGrp="1"/>
          </p:cNvSpPr>
          <p:nvPr>
            <p:ph type="body" idx="1"/>
          </p:nvPr>
        </p:nvSpPr>
        <p:spPr>
          <a:xfrm>
            <a:off x="839788" y="2057400"/>
            <a:ext cx="5029200" cy="3886500"/>
          </a:xfrm>
          <a:prstGeom prst="rect">
            <a:avLst/>
          </a:prstGeom>
          <a:noFill/>
          <a:ln>
            <a:noFill/>
          </a:ln>
        </p:spPr>
        <p:txBody>
          <a:bodyPr spcFirstLastPara="1" wrap="square" lIns="0" tIns="0" rIns="0" bIns="0" anchor="t" anchorCtr="0">
            <a:noAutofit/>
          </a:bodyPr>
          <a:lstStyle>
            <a:lvl1pPr marL="342900" lvl="0" indent="-261938" algn="l" rtl="0">
              <a:lnSpc>
                <a:spcPct val="100000"/>
              </a:lnSpc>
              <a:spcBef>
                <a:spcPts val="0"/>
              </a:spcBef>
              <a:spcAft>
                <a:spcPts val="0"/>
              </a:spcAft>
              <a:buClr>
                <a:schemeClr val="dk1"/>
              </a:buClr>
              <a:buSzPts val="1900"/>
              <a:buChar char="•"/>
              <a:defRPr/>
            </a:lvl1pPr>
            <a:lvl2pPr marL="685800" lvl="1" indent="-261938" algn="l" rtl="0">
              <a:lnSpc>
                <a:spcPct val="100000"/>
              </a:lnSpc>
              <a:spcBef>
                <a:spcPts val="975"/>
              </a:spcBef>
              <a:spcAft>
                <a:spcPts val="0"/>
              </a:spcAft>
              <a:buClr>
                <a:schemeClr val="dk1"/>
              </a:buClr>
              <a:buSzPts val="1900"/>
              <a:buChar char="-"/>
              <a:defRPr/>
            </a:lvl2pPr>
            <a:lvl3pPr marL="1028700" lvl="2" indent="-261938" algn="l" rtl="0">
              <a:lnSpc>
                <a:spcPct val="100000"/>
              </a:lnSpc>
              <a:spcBef>
                <a:spcPts val="975"/>
              </a:spcBef>
              <a:spcAft>
                <a:spcPts val="0"/>
              </a:spcAft>
              <a:buClr>
                <a:schemeClr val="dk1"/>
              </a:buClr>
              <a:buSzPts val="1900"/>
              <a:buChar char="▪"/>
              <a:defRPr/>
            </a:lvl3pPr>
            <a:lvl4pPr marL="1371600" lvl="3" indent="-261938" algn="l" rtl="0">
              <a:lnSpc>
                <a:spcPct val="100000"/>
              </a:lnSpc>
              <a:spcBef>
                <a:spcPts val="975"/>
              </a:spcBef>
              <a:spcAft>
                <a:spcPts val="0"/>
              </a:spcAft>
              <a:buClr>
                <a:schemeClr val="dk1"/>
              </a:buClr>
              <a:buSzPts val="1900"/>
              <a:buChar char="‣"/>
              <a:defRPr/>
            </a:lvl4pPr>
            <a:lvl5pPr marL="1714500" lvl="4" indent="-261938" algn="l" rtl="0">
              <a:lnSpc>
                <a:spcPct val="100000"/>
              </a:lnSpc>
              <a:spcBef>
                <a:spcPts val="975"/>
              </a:spcBef>
              <a:spcAft>
                <a:spcPts val="0"/>
              </a:spcAft>
              <a:buClr>
                <a:schemeClr val="dk1"/>
              </a:buClr>
              <a:buSzPts val="1900"/>
              <a:buChar char="◦"/>
              <a:defRPr/>
            </a:lvl5pPr>
            <a:lvl6pPr marL="2057400" lvl="5" indent="-261938" algn="l" rtl="0">
              <a:lnSpc>
                <a:spcPct val="100000"/>
              </a:lnSpc>
              <a:spcBef>
                <a:spcPts val="975"/>
              </a:spcBef>
              <a:spcAft>
                <a:spcPts val="0"/>
              </a:spcAft>
              <a:buClr>
                <a:schemeClr val="dk1"/>
              </a:buClr>
              <a:buSzPts val="1900"/>
              <a:buChar char="•"/>
              <a:defRPr/>
            </a:lvl6pPr>
            <a:lvl7pPr marL="2400300" lvl="6" indent="-261938" algn="l" rtl="0">
              <a:lnSpc>
                <a:spcPct val="100000"/>
              </a:lnSpc>
              <a:spcBef>
                <a:spcPts val="975"/>
              </a:spcBef>
              <a:spcAft>
                <a:spcPts val="0"/>
              </a:spcAft>
              <a:buClr>
                <a:schemeClr val="dk1"/>
              </a:buClr>
              <a:buSzPts val="1900"/>
              <a:buChar char="•"/>
              <a:defRPr/>
            </a:lvl7pPr>
            <a:lvl8pPr marL="2743200" lvl="7" indent="-261938" algn="l" rtl="0">
              <a:lnSpc>
                <a:spcPct val="100000"/>
              </a:lnSpc>
              <a:spcBef>
                <a:spcPts val="975"/>
              </a:spcBef>
              <a:spcAft>
                <a:spcPts val="0"/>
              </a:spcAft>
              <a:buClr>
                <a:schemeClr val="dk1"/>
              </a:buClr>
              <a:buSzPts val="1900"/>
              <a:buChar char="•"/>
              <a:defRPr/>
            </a:lvl8pPr>
            <a:lvl9pPr marL="3086100" lvl="8" indent="-261938" algn="l" rtl="0">
              <a:lnSpc>
                <a:spcPct val="100000"/>
              </a:lnSpc>
              <a:spcBef>
                <a:spcPts val="975"/>
              </a:spcBef>
              <a:spcAft>
                <a:spcPts val="975"/>
              </a:spcAft>
              <a:buClr>
                <a:schemeClr val="dk1"/>
              </a:buClr>
              <a:buSzPts val="1900"/>
              <a:buChar char="•"/>
              <a:defRPr/>
            </a:lvl9pPr>
          </a:lstStyle>
          <a:p>
            <a:pPr lvl="0"/>
            <a:r>
              <a:rPr lang="en-US"/>
              <a:t>Click to edit Master text styles</a:t>
            </a:r>
          </a:p>
        </p:txBody>
      </p:sp>
      <p:sp>
        <p:nvSpPr>
          <p:cNvPr id="82" name="Google Shape;82;gfaaf9a3e0c_0_152"/>
          <p:cNvSpPr txBox="1">
            <a:spLocks noGrp="1"/>
          </p:cNvSpPr>
          <p:nvPr>
            <p:ph type="body" idx="2"/>
          </p:nvPr>
        </p:nvSpPr>
        <p:spPr>
          <a:xfrm>
            <a:off x="6326188" y="2057400"/>
            <a:ext cx="5029200" cy="3886500"/>
          </a:xfrm>
          <a:prstGeom prst="rect">
            <a:avLst/>
          </a:prstGeom>
          <a:noFill/>
          <a:ln>
            <a:noFill/>
          </a:ln>
        </p:spPr>
        <p:txBody>
          <a:bodyPr spcFirstLastPara="1" wrap="square" lIns="0" tIns="0" rIns="0" bIns="0" anchor="t" anchorCtr="0">
            <a:noAutofit/>
          </a:bodyPr>
          <a:lstStyle>
            <a:lvl1pPr marL="342900" lvl="0" indent="-261938" algn="l" rtl="0">
              <a:lnSpc>
                <a:spcPct val="100000"/>
              </a:lnSpc>
              <a:spcBef>
                <a:spcPts val="0"/>
              </a:spcBef>
              <a:spcAft>
                <a:spcPts val="0"/>
              </a:spcAft>
              <a:buClr>
                <a:schemeClr val="dk1"/>
              </a:buClr>
              <a:buSzPts val="1900"/>
              <a:buChar char="•"/>
              <a:defRPr/>
            </a:lvl1pPr>
            <a:lvl2pPr marL="685800" lvl="1" indent="-261938" algn="l" rtl="0">
              <a:lnSpc>
                <a:spcPct val="100000"/>
              </a:lnSpc>
              <a:spcBef>
                <a:spcPts val="975"/>
              </a:spcBef>
              <a:spcAft>
                <a:spcPts val="0"/>
              </a:spcAft>
              <a:buClr>
                <a:schemeClr val="dk1"/>
              </a:buClr>
              <a:buSzPts val="1900"/>
              <a:buChar char="-"/>
              <a:defRPr/>
            </a:lvl2pPr>
            <a:lvl3pPr marL="1028700" lvl="2" indent="-261938" algn="l" rtl="0">
              <a:lnSpc>
                <a:spcPct val="100000"/>
              </a:lnSpc>
              <a:spcBef>
                <a:spcPts val="975"/>
              </a:spcBef>
              <a:spcAft>
                <a:spcPts val="0"/>
              </a:spcAft>
              <a:buClr>
                <a:schemeClr val="dk1"/>
              </a:buClr>
              <a:buSzPts val="1900"/>
              <a:buChar char="▪"/>
              <a:defRPr/>
            </a:lvl3pPr>
            <a:lvl4pPr marL="1371600" lvl="3" indent="-261938" algn="l" rtl="0">
              <a:lnSpc>
                <a:spcPct val="100000"/>
              </a:lnSpc>
              <a:spcBef>
                <a:spcPts val="975"/>
              </a:spcBef>
              <a:spcAft>
                <a:spcPts val="0"/>
              </a:spcAft>
              <a:buClr>
                <a:schemeClr val="dk1"/>
              </a:buClr>
              <a:buSzPts val="1900"/>
              <a:buChar char="‣"/>
              <a:defRPr/>
            </a:lvl4pPr>
            <a:lvl5pPr marL="1714500" lvl="4" indent="-261938" algn="l" rtl="0">
              <a:lnSpc>
                <a:spcPct val="100000"/>
              </a:lnSpc>
              <a:spcBef>
                <a:spcPts val="975"/>
              </a:spcBef>
              <a:spcAft>
                <a:spcPts val="0"/>
              </a:spcAft>
              <a:buClr>
                <a:schemeClr val="dk1"/>
              </a:buClr>
              <a:buSzPts val="1900"/>
              <a:buChar char="◦"/>
              <a:defRPr/>
            </a:lvl5pPr>
            <a:lvl6pPr marL="2057400" lvl="5" indent="-261938" algn="l" rtl="0">
              <a:lnSpc>
                <a:spcPct val="100000"/>
              </a:lnSpc>
              <a:spcBef>
                <a:spcPts val="975"/>
              </a:spcBef>
              <a:spcAft>
                <a:spcPts val="0"/>
              </a:spcAft>
              <a:buClr>
                <a:schemeClr val="dk1"/>
              </a:buClr>
              <a:buSzPts val="1900"/>
              <a:buChar char="•"/>
              <a:defRPr/>
            </a:lvl6pPr>
            <a:lvl7pPr marL="2400300" lvl="6" indent="-261938" algn="l" rtl="0">
              <a:lnSpc>
                <a:spcPct val="100000"/>
              </a:lnSpc>
              <a:spcBef>
                <a:spcPts val="975"/>
              </a:spcBef>
              <a:spcAft>
                <a:spcPts val="0"/>
              </a:spcAft>
              <a:buClr>
                <a:schemeClr val="dk1"/>
              </a:buClr>
              <a:buSzPts val="1900"/>
              <a:buChar char="•"/>
              <a:defRPr/>
            </a:lvl7pPr>
            <a:lvl8pPr marL="2743200" lvl="7" indent="-261938" algn="l" rtl="0">
              <a:lnSpc>
                <a:spcPct val="100000"/>
              </a:lnSpc>
              <a:spcBef>
                <a:spcPts val="975"/>
              </a:spcBef>
              <a:spcAft>
                <a:spcPts val="0"/>
              </a:spcAft>
              <a:buClr>
                <a:schemeClr val="dk1"/>
              </a:buClr>
              <a:buSzPts val="1900"/>
              <a:buChar char="•"/>
              <a:defRPr/>
            </a:lvl8pPr>
            <a:lvl9pPr marL="3086100" lvl="8" indent="-261938" algn="l" rtl="0">
              <a:lnSpc>
                <a:spcPct val="100000"/>
              </a:lnSpc>
              <a:spcBef>
                <a:spcPts val="975"/>
              </a:spcBef>
              <a:spcAft>
                <a:spcPts val="975"/>
              </a:spcAft>
              <a:buClr>
                <a:schemeClr val="dk1"/>
              </a:buClr>
              <a:buSzPts val="1900"/>
              <a:buChar char="•"/>
              <a:defRPr/>
            </a:lvl9pPr>
          </a:lstStyle>
          <a:p>
            <a:pPr lvl="0"/>
            <a:r>
              <a:rPr lang="en-US"/>
              <a:t>Click to edit Master text styles</a:t>
            </a:r>
          </a:p>
        </p:txBody>
      </p:sp>
      <p:sp>
        <p:nvSpPr>
          <p:cNvPr id="83" name="Google Shape;83;gfaaf9a3e0c_0_152"/>
          <p:cNvSpPr txBox="1">
            <a:spLocks noGrp="1"/>
          </p:cNvSpPr>
          <p:nvPr>
            <p:ph type="ftr" idx="11"/>
          </p:nvPr>
        </p:nvSpPr>
        <p:spPr>
          <a:xfrm>
            <a:off x="838200" y="6217920"/>
            <a:ext cx="5029200" cy="228900"/>
          </a:xfrm>
          <a:prstGeom prst="rect">
            <a:avLst/>
          </a:prstGeom>
          <a:noFill/>
          <a:ln>
            <a:noFill/>
          </a:ln>
        </p:spPr>
        <p:txBody>
          <a:bodyPr spcFirstLastPara="1" wrap="square" lIns="0" tIns="45700" rIns="0"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a:t>Prof. Mike Hyland</a:t>
            </a:r>
          </a:p>
        </p:txBody>
      </p:sp>
      <p:sp>
        <p:nvSpPr>
          <p:cNvPr id="84" name="Google Shape;84;gfaaf9a3e0c_0_152"/>
          <p:cNvSpPr txBox="1">
            <a:spLocks noGrp="1"/>
          </p:cNvSpPr>
          <p:nvPr>
            <p:ph type="sldNum" idx="12"/>
          </p:nvPr>
        </p:nvSpPr>
        <p:spPr>
          <a:xfrm>
            <a:off x="11353801" y="6217920"/>
            <a:ext cx="274500" cy="228900"/>
          </a:xfrm>
          <a:prstGeom prst="rect">
            <a:avLst/>
          </a:prstGeom>
          <a:noFill/>
          <a:ln>
            <a:noFill/>
          </a:ln>
        </p:spPr>
        <p:txBody>
          <a:bodyPr spcFirstLastPara="1" wrap="square" lIns="0" tIns="45700" rIns="0" bIns="45700" anchor="ctr" anchorCtr="0">
            <a:noAutofit/>
          </a:bodyPr>
          <a:lstStyle>
            <a:lvl1pPr marL="0" lvl="0" indent="0" algn="ctr" rtl="0">
              <a:spcBef>
                <a:spcPts val="0"/>
              </a:spcBef>
              <a:buNone/>
              <a:defRPr sz="825" b="0" i="0" u="none" strike="noStrike" cap="none">
                <a:solidFill>
                  <a:schemeClr val="lt1"/>
                </a:solidFill>
                <a:latin typeface="Arial"/>
                <a:ea typeface="Arial"/>
                <a:cs typeface="Arial"/>
                <a:sym typeface="Arial"/>
              </a:defRPr>
            </a:lvl1pPr>
            <a:lvl2pPr marL="0" lvl="1" indent="0" algn="ctr" rtl="0">
              <a:spcBef>
                <a:spcPts val="0"/>
              </a:spcBef>
              <a:buNone/>
              <a:defRPr sz="825" b="0" i="0" u="none" strike="noStrike" cap="none">
                <a:solidFill>
                  <a:schemeClr val="lt1"/>
                </a:solidFill>
                <a:latin typeface="Arial"/>
                <a:ea typeface="Arial"/>
                <a:cs typeface="Arial"/>
                <a:sym typeface="Arial"/>
              </a:defRPr>
            </a:lvl2pPr>
            <a:lvl3pPr marL="0" lvl="2" indent="0" algn="ctr" rtl="0">
              <a:spcBef>
                <a:spcPts val="0"/>
              </a:spcBef>
              <a:buNone/>
              <a:defRPr sz="825" b="0" i="0" u="none" strike="noStrike" cap="none">
                <a:solidFill>
                  <a:schemeClr val="lt1"/>
                </a:solidFill>
                <a:latin typeface="Arial"/>
                <a:ea typeface="Arial"/>
                <a:cs typeface="Arial"/>
                <a:sym typeface="Arial"/>
              </a:defRPr>
            </a:lvl3pPr>
            <a:lvl4pPr marL="0" lvl="3" indent="0" algn="ctr" rtl="0">
              <a:spcBef>
                <a:spcPts val="0"/>
              </a:spcBef>
              <a:buNone/>
              <a:defRPr sz="825" b="0" i="0" u="none" strike="noStrike" cap="none">
                <a:solidFill>
                  <a:schemeClr val="lt1"/>
                </a:solidFill>
                <a:latin typeface="Arial"/>
                <a:ea typeface="Arial"/>
                <a:cs typeface="Arial"/>
                <a:sym typeface="Arial"/>
              </a:defRPr>
            </a:lvl4pPr>
            <a:lvl5pPr marL="0" lvl="4" indent="0" algn="ctr" rtl="0">
              <a:spcBef>
                <a:spcPts val="0"/>
              </a:spcBef>
              <a:buNone/>
              <a:defRPr sz="825" b="0" i="0" u="none" strike="noStrike" cap="none">
                <a:solidFill>
                  <a:schemeClr val="lt1"/>
                </a:solidFill>
                <a:latin typeface="Arial"/>
                <a:ea typeface="Arial"/>
                <a:cs typeface="Arial"/>
                <a:sym typeface="Arial"/>
              </a:defRPr>
            </a:lvl5pPr>
            <a:lvl6pPr marL="0" lvl="5" indent="0" algn="ctr" rtl="0">
              <a:spcBef>
                <a:spcPts val="0"/>
              </a:spcBef>
              <a:buNone/>
              <a:defRPr sz="825" b="0" i="0" u="none" strike="noStrike" cap="none">
                <a:solidFill>
                  <a:schemeClr val="lt1"/>
                </a:solidFill>
                <a:latin typeface="Arial"/>
                <a:ea typeface="Arial"/>
                <a:cs typeface="Arial"/>
                <a:sym typeface="Arial"/>
              </a:defRPr>
            </a:lvl6pPr>
            <a:lvl7pPr marL="0" lvl="6" indent="0" algn="ctr" rtl="0">
              <a:spcBef>
                <a:spcPts val="0"/>
              </a:spcBef>
              <a:buNone/>
              <a:defRPr sz="825" b="0" i="0" u="none" strike="noStrike" cap="none">
                <a:solidFill>
                  <a:schemeClr val="lt1"/>
                </a:solidFill>
                <a:latin typeface="Arial"/>
                <a:ea typeface="Arial"/>
                <a:cs typeface="Arial"/>
                <a:sym typeface="Arial"/>
              </a:defRPr>
            </a:lvl7pPr>
            <a:lvl8pPr marL="0" lvl="7" indent="0" algn="ctr" rtl="0">
              <a:spcBef>
                <a:spcPts val="0"/>
              </a:spcBef>
              <a:buNone/>
              <a:defRPr sz="825" b="0" i="0" u="none" strike="noStrike" cap="none">
                <a:solidFill>
                  <a:schemeClr val="lt1"/>
                </a:solidFill>
                <a:latin typeface="Arial"/>
                <a:ea typeface="Arial"/>
                <a:cs typeface="Arial"/>
                <a:sym typeface="Arial"/>
              </a:defRPr>
            </a:lvl8pPr>
            <a:lvl9pPr marL="0" lvl="8" indent="0" algn="ctr" rtl="0">
              <a:spcBef>
                <a:spcPts val="0"/>
              </a:spcBef>
              <a:buNone/>
              <a:defRPr sz="825" b="0" i="0" u="none" strike="noStrike" cap="none">
                <a:solidFill>
                  <a:schemeClr val="lt1"/>
                </a:solidFill>
                <a:latin typeface="Arial"/>
                <a:ea typeface="Arial"/>
                <a:cs typeface="Arial"/>
                <a:sym typeface="Arial"/>
              </a:defRPr>
            </a:lvl9pPr>
          </a:lstStyle>
          <a:p>
            <a:fld id="{FADD189E-A86A-40ED-B175-256E5AFB3947}" type="slidenum">
              <a:rPr lang="en-US" smtClean="0"/>
              <a:t>‹#›</a:t>
            </a:fld>
            <a:endParaRPr lang="en-US"/>
          </a:p>
        </p:txBody>
      </p:sp>
      <p:sp>
        <p:nvSpPr>
          <p:cNvPr id="85" name="Google Shape;85;gfaaf9a3e0c_0_152"/>
          <p:cNvSpPr/>
          <p:nvPr/>
        </p:nvSpPr>
        <p:spPr>
          <a:xfrm>
            <a:off x="1" y="6720840"/>
            <a:ext cx="12188700" cy="13710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25" b="0" i="0" u="none" strike="noStrike" cap="none">
              <a:solidFill>
                <a:schemeClr val="lt1"/>
              </a:solidFill>
              <a:latin typeface="Calibri"/>
              <a:ea typeface="Calibri"/>
              <a:cs typeface="Calibri"/>
              <a:sym typeface="Calibri"/>
            </a:endParaRPr>
          </a:p>
        </p:txBody>
      </p:sp>
      <p:sp>
        <p:nvSpPr>
          <p:cNvPr id="86" name="Google Shape;86;gfaaf9a3e0c_0_152"/>
          <p:cNvSpPr txBox="1">
            <a:spLocks noGrp="1"/>
          </p:cNvSpPr>
          <p:nvPr>
            <p:ph type="subTitle" idx="3"/>
          </p:nvPr>
        </p:nvSpPr>
        <p:spPr>
          <a:xfrm>
            <a:off x="841248" y="1377696"/>
            <a:ext cx="5029200" cy="457200"/>
          </a:xfrm>
          <a:prstGeom prst="rect">
            <a:avLst/>
          </a:prstGeom>
        </p:spPr>
        <p:txBody>
          <a:bodyPr spcFirstLastPara="1" wrap="square" lIns="0" tIns="45700" rIns="0" bIns="45700" anchor="ctr" anchorCtr="0">
            <a:noAutofit/>
          </a:bodyPr>
          <a:lstStyle>
            <a:lvl1pPr lvl="0" rtl="0">
              <a:spcBef>
                <a:spcPts val="750"/>
              </a:spcBef>
              <a:spcAft>
                <a:spcPts val="0"/>
              </a:spcAft>
              <a:buNone/>
              <a:defRPr sz="1800" b="1">
                <a:solidFill>
                  <a:schemeClr val="accent4"/>
                </a:solidFill>
              </a:defRPr>
            </a:lvl1pPr>
            <a:lvl2pPr lvl="1" rtl="0">
              <a:spcBef>
                <a:spcPts val="750"/>
              </a:spcBef>
              <a:spcAft>
                <a:spcPts val="0"/>
              </a:spcAft>
              <a:buNone/>
              <a:defRPr/>
            </a:lvl2pPr>
            <a:lvl3pPr lvl="2" rtl="0">
              <a:spcBef>
                <a:spcPts val="750"/>
              </a:spcBef>
              <a:spcAft>
                <a:spcPts val="0"/>
              </a:spcAft>
              <a:buNone/>
              <a:defRPr/>
            </a:lvl3pPr>
            <a:lvl4pPr lvl="3" rtl="0">
              <a:spcBef>
                <a:spcPts val="750"/>
              </a:spcBef>
              <a:spcAft>
                <a:spcPts val="0"/>
              </a:spcAft>
              <a:buNone/>
              <a:defRPr/>
            </a:lvl4pPr>
            <a:lvl5pPr lvl="4" rtl="0">
              <a:spcBef>
                <a:spcPts val="750"/>
              </a:spcBef>
              <a:spcAft>
                <a:spcPts val="0"/>
              </a:spcAft>
              <a:buNone/>
              <a:defRPr/>
            </a:lvl5pPr>
            <a:lvl6pPr lvl="5" rtl="0">
              <a:spcBef>
                <a:spcPts val="750"/>
              </a:spcBef>
              <a:spcAft>
                <a:spcPts val="0"/>
              </a:spcAft>
              <a:buNone/>
              <a:defRPr/>
            </a:lvl6pPr>
            <a:lvl7pPr lvl="6" rtl="0">
              <a:spcBef>
                <a:spcPts val="750"/>
              </a:spcBef>
              <a:spcAft>
                <a:spcPts val="0"/>
              </a:spcAft>
              <a:buNone/>
              <a:defRPr/>
            </a:lvl7pPr>
            <a:lvl8pPr lvl="7" rtl="0">
              <a:spcBef>
                <a:spcPts val="750"/>
              </a:spcBef>
              <a:spcAft>
                <a:spcPts val="0"/>
              </a:spcAft>
              <a:buNone/>
              <a:defRPr/>
            </a:lvl8pPr>
            <a:lvl9pPr lvl="8" rtl="0">
              <a:spcBef>
                <a:spcPts val="750"/>
              </a:spcBef>
              <a:spcAft>
                <a:spcPts val="0"/>
              </a:spcAft>
              <a:buNone/>
              <a:defRPr/>
            </a:lvl9pPr>
          </a:lstStyle>
          <a:p>
            <a:r>
              <a:rPr lang="en-US"/>
              <a:t>Click to edit Master subtitle style</a:t>
            </a:r>
            <a:endParaRPr/>
          </a:p>
        </p:txBody>
      </p:sp>
      <p:sp>
        <p:nvSpPr>
          <p:cNvPr id="87" name="Google Shape;87;gfaaf9a3e0c_0_152"/>
          <p:cNvSpPr txBox="1">
            <a:spLocks noGrp="1"/>
          </p:cNvSpPr>
          <p:nvPr>
            <p:ph type="subTitle" idx="4"/>
          </p:nvPr>
        </p:nvSpPr>
        <p:spPr>
          <a:xfrm>
            <a:off x="6326215" y="1377696"/>
            <a:ext cx="5029200" cy="457200"/>
          </a:xfrm>
          <a:prstGeom prst="rect">
            <a:avLst/>
          </a:prstGeom>
        </p:spPr>
        <p:txBody>
          <a:bodyPr spcFirstLastPara="1" wrap="square" lIns="0" tIns="45700" rIns="0" bIns="45700" anchor="ctr" anchorCtr="0">
            <a:noAutofit/>
          </a:bodyPr>
          <a:lstStyle>
            <a:lvl1pPr lvl="0" rtl="0">
              <a:spcBef>
                <a:spcPts val="750"/>
              </a:spcBef>
              <a:spcAft>
                <a:spcPts val="0"/>
              </a:spcAft>
              <a:buNone/>
              <a:defRPr sz="1800" b="1">
                <a:solidFill>
                  <a:schemeClr val="accent4"/>
                </a:solidFill>
              </a:defRPr>
            </a:lvl1pPr>
            <a:lvl2pPr lvl="1" rtl="0">
              <a:spcBef>
                <a:spcPts val="750"/>
              </a:spcBef>
              <a:spcAft>
                <a:spcPts val="0"/>
              </a:spcAft>
              <a:buNone/>
              <a:defRPr/>
            </a:lvl2pPr>
            <a:lvl3pPr lvl="2" rtl="0">
              <a:spcBef>
                <a:spcPts val="750"/>
              </a:spcBef>
              <a:spcAft>
                <a:spcPts val="0"/>
              </a:spcAft>
              <a:buNone/>
              <a:defRPr/>
            </a:lvl3pPr>
            <a:lvl4pPr lvl="3" rtl="0">
              <a:spcBef>
                <a:spcPts val="750"/>
              </a:spcBef>
              <a:spcAft>
                <a:spcPts val="0"/>
              </a:spcAft>
              <a:buNone/>
              <a:defRPr/>
            </a:lvl4pPr>
            <a:lvl5pPr lvl="4" rtl="0">
              <a:spcBef>
                <a:spcPts val="750"/>
              </a:spcBef>
              <a:spcAft>
                <a:spcPts val="0"/>
              </a:spcAft>
              <a:buNone/>
              <a:defRPr/>
            </a:lvl5pPr>
            <a:lvl6pPr lvl="5" rtl="0">
              <a:spcBef>
                <a:spcPts val="750"/>
              </a:spcBef>
              <a:spcAft>
                <a:spcPts val="0"/>
              </a:spcAft>
              <a:buNone/>
              <a:defRPr/>
            </a:lvl6pPr>
            <a:lvl7pPr lvl="6" rtl="0">
              <a:spcBef>
                <a:spcPts val="750"/>
              </a:spcBef>
              <a:spcAft>
                <a:spcPts val="0"/>
              </a:spcAft>
              <a:buNone/>
              <a:defRPr/>
            </a:lvl7pPr>
            <a:lvl8pPr lvl="7" rtl="0">
              <a:spcBef>
                <a:spcPts val="750"/>
              </a:spcBef>
              <a:spcAft>
                <a:spcPts val="0"/>
              </a:spcAft>
              <a:buNone/>
              <a:defRPr/>
            </a:lvl8pPr>
            <a:lvl9pPr lvl="8" rtl="0">
              <a:spcBef>
                <a:spcPts val="750"/>
              </a:spcBef>
              <a:spcAft>
                <a:spcPts val="0"/>
              </a:spcAft>
              <a:buNone/>
              <a:defRPr/>
            </a:lvl9pPr>
          </a:lstStyle>
          <a:p>
            <a:r>
              <a:rPr lang="en-US"/>
              <a:t>Click to edit Master subtitle style</a:t>
            </a:r>
            <a:endParaRPr/>
          </a:p>
        </p:txBody>
      </p:sp>
    </p:spTree>
    <p:extLst>
      <p:ext uri="{BB962C8B-B14F-4D97-AF65-F5344CB8AC3E}">
        <p14:creationId xmlns:p14="http://schemas.microsoft.com/office/powerpoint/2010/main" val="169548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Prof. Mike Hyland</a:t>
            </a:r>
          </a:p>
        </p:txBody>
      </p:sp>
      <p:sp>
        <p:nvSpPr>
          <p:cNvPr id="9" name="Slide Number Placeholder 8"/>
          <p:cNvSpPr>
            <a:spLocks noGrp="1"/>
          </p:cNvSpPr>
          <p:nvPr>
            <p:ph type="sldNum" sz="quarter" idx="12"/>
          </p:nvPr>
        </p:nvSpPr>
        <p:spPr/>
        <p:txBody>
          <a:bodyPr/>
          <a:lstStyle/>
          <a:p>
            <a:fld id="{FADD189E-A86A-40ED-B175-256E5AFB3947}" type="slidenum">
              <a:rPr lang="en-US" smtClean="0"/>
              <a:t>‹#›</a:t>
            </a:fld>
            <a:endParaRPr lang="en-US"/>
          </a:p>
        </p:txBody>
      </p:sp>
    </p:spTree>
    <p:extLst>
      <p:ext uri="{BB962C8B-B14F-4D97-AF65-F5344CB8AC3E}">
        <p14:creationId xmlns:p14="http://schemas.microsoft.com/office/powerpoint/2010/main" val="122694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594360"/>
            <a:ext cx="2286000" cy="45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3600"/>
              <a:buFont typeface="Arial"/>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3" name="Google Shape;23;p15"/>
          <p:cNvSpPr txBox="1">
            <a:spLocks noGrp="1"/>
          </p:cNvSpPr>
          <p:nvPr>
            <p:ph type="ftr" idx="11"/>
          </p:nvPr>
        </p:nvSpPr>
        <p:spPr>
          <a:xfrm>
            <a:off x="838200" y="6217920"/>
            <a:ext cx="5029200" cy="228600"/>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Prof. Mike Hyland</a:t>
            </a:r>
          </a:p>
        </p:txBody>
      </p:sp>
      <p:sp>
        <p:nvSpPr>
          <p:cNvPr id="24" name="Google Shape;24;p15"/>
          <p:cNvSpPr/>
          <p:nvPr/>
        </p:nvSpPr>
        <p:spPr>
          <a:xfrm>
            <a:off x="0" y="6720840"/>
            <a:ext cx="12188952" cy="137160"/>
          </a:xfrm>
          <a:prstGeom prst="rect">
            <a:avLst/>
          </a:prstGeom>
          <a:solidFill>
            <a:srgbClr val="FFB51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7400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0" y="2971801"/>
            <a:ext cx="8229600" cy="1431131"/>
          </a:xfrm>
          <a:prstGeom prst="rect">
            <a:avLst/>
          </a:prstGeom>
          <a:solidFill>
            <a:srgbClr val="FFE552"/>
          </a:solidFill>
          <a:ln>
            <a:noFill/>
          </a:ln>
        </p:spPr>
        <p:txBody>
          <a:bodyPr spcFirstLastPara="1" wrap="square" lIns="841225" tIns="91425" rIns="91425" bIns="91425" anchor="t" anchorCtr="0">
            <a:spAutoFit/>
          </a:bodyPr>
          <a:lstStyle>
            <a:lvl1pPr lvl="0" algn="l">
              <a:lnSpc>
                <a:spcPct val="90000"/>
              </a:lnSpc>
              <a:spcBef>
                <a:spcPts val="0"/>
              </a:spcBef>
              <a:spcAft>
                <a:spcPts val="0"/>
              </a:spcAft>
              <a:buClr>
                <a:srgbClr val="3E3F3F"/>
              </a:buClr>
              <a:buSzPts val="6000"/>
              <a:buFont typeface="Arial"/>
              <a:buNone/>
              <a:defRPr sz="4500">
                <a:solidFill>
                  <a:srgbClr val="3E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7" name="Google Shape;27;p16"/>
          <p:cNvSpPr txBox="1">
            <a:spLocks noGrp="1"/>
          </p:cNvSpPr>
          <p:nvPr>
            <p:ph type="ftr" idx="11"/>
          </p:nvPr>
        </p:nvSpPr>
        <p:spPr>
          <a:xfrm>
            <a:off x="838200" y="6217920"/>
            <a:ext cx="5029200" cy="228600"/>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Prof. Mike Hyland</a:t>
            </a:r>
          </a:p>
        </p:txBody>
      </p:sp>
      <p:sp>
        <p:nvSpPr>
          <p:cNvPr id="28" name="Google Shape;28;p16"/>
          <p:cNvSpPr txBox="1">
            <a:spLocks noGrp="1"/>
          </p:cNvSpPr>
          <p:nvPr>
            <p:ph type="sldNum" idx="12"/>
          </p:nvPr>
        </p:nvSpPr>
        <p:spPr>
          <a:xfrm>
            <a:off x="11353800" y="6217920"/>
            <a:ext cx="274320" cy="228600"/>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9pPr>
          </a:lstStyle>
          <a:p>
            <a:fld id="{FADD189E-A86A-40ED-B175-256E5AFB3947}" type="slidenum">
              <a:rPr lang="en-US" smtClean="0"/>
              <a:t>‹#›</a:t>
            </a:fld>
            <a:endParaRPr lang="en-US"/>
          </a:p>
        </p:txBody>
      </p:sp>
    </p:spTree>
    <p:extLst>
      <p:ext uri="{BB962C8B-B14F-4D97-AF65-F5344CB8AC3E}">
        <p14:creationId xmlns:p14="http://schemas.microsoft.com/office/powerpoint/2010/main" val="17881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9"/>
        <p:cNvGrpSpPr/>
        <p:nvPr/>
      </p:nvGrpSpPr>
      <p:grpSpPr>
        <a:xfrm>
          <a:off x="0" y="0"/>
          <a:ext cx="0" cy="0"/>
          <a:chOff x="0" y="0"/>
          <a:chExt cx="0" cy="0"/>
        </a:xfrm>
      </p:grpSpPr>
      <p:sp>
        <p:nvSpPr>
          <p:cNvPr id="30" name="Google Shape;30;p17"/>
          <p:cNvSpPr/>
          <p:nvPr/>
        </p:nvSpPr>
        <p:spPr>
          <a:xfrm>
            <a:off x="11356848" y="6217920"/>
            <a:ext cx="835152" cy="22860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31" name="Google Shape;31;p17"/>
          <p:cNvSpPr txBox="1">
            <a:spLocks noGrp="1"/>
          </p:cNvSpPr>
          <p:nvPr>
            <p:ph type="title"/>
          </p:nvPr>
        </p:nvSpPr>
        <p:spPr>
          <a:xfrm>
            <a:off x="838200" y="594360"/>
            <a:ext cx="10515600" cy="4572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accent3"/>
              </a:buClr>
              <a:buSzPts val="3600"/>
              <a:buFont typeface="Arial"/>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2" name="Google Shape;32;p17"/>
          <p:cNvSpPr txBox="1">
            <a:spLocks noGrp="1"/>
          </p:cNvSpPr>
          <p:nvPr>
            <p:ph type="body" idx="1"/>
          </p:nvPr>
        </p:nvSpPr>
        <p:spPr>
          <a:xfrm>
            <a:off x="838200" y="1371600"/>
            <a:ext cx="10515600" cy="4572000"/>
          </a:xfrm>
          <a:prstGeom prst="rect">
            <a:avLst/>
          </a:prstGeom>
          <a:noFill/>
          <a:ln>
            <a:noFill/>
          </a:ln>
        </p:spPr>
        <p:txBody>
          <a:bodyPr spcFirstLastPara="1" wrap="square" lIns="0" tIns="45700" rIns="0" bIns="45700" anchor="t" anchorCtr="0">
            <a:noAutofit/>
          </a:bodyPr>
          <a:lstStyle>
            <a:lvl1pPr marL="342900" lvl="0" indent="-257175" algn="l">
              <a:lnSpc>
                <a:spcPct val="100000"/>
              </a:lnSpc>
              <a:spcBef>
                <a:spcPts val="750"/>
              </a:spcBef>
              <a:spcAft>
                <a:spcPts val="0"/>
              </a:spcAft>
              <a:buSzPts val="1800"/>
              <a:buChar char="•"/>
              <a:defRPr/>
            </a:lvl1pPr>
            <a:lvl2pPr marL="685800" lvl="1" indent="-257175" algn="l">
              <a:lnSpc>
                <a:spcPct val="100000"/>
              </a:lnSpc>
              <a:spcBef>
                <a:spcPts val="375"/>
              </a:spcBef>
              <a:spcAft>
                <a:spcPts val="0"/>
              </a:spcAft>
              <a:buSzPts val="1800"/>
              <a:buChar char="-"/>
              <a:defRPr/>
            </a:lvl2pPr>
            <a:lvl3pPr marL="1028700" lvl="2" indent="-257175" algn="l">
              <a:lnSpc>
                <a:spcPct val="100000"/>
              </a:lnSpc>
              <a:spcBef>
                <a:spcPts val="375"/>
              </a:spcBef>
              <a:spcAft>
                <a:spcPts val="0"/>
              </a:spcAft>
              <a:buSzPts val="1800"/>
              <a:buChar char="▪"/>
              <a:defRPr/>
            </a:lvl3pPr>
            <a:lvl4pPr marL="1371600" lvl="3" indent="-257175" algn="l">
              <a:lnSpc>
                <a:spcPct val="100000"/>
              </a:lnSpc>
              <a:spcBef>
                <a:spcPts val="375"/>
              </a:spcBef>
              <a:spcAft>
                <a:spcPts val="0"/>
              </a:spcAft>
              <a:buSzPts val="1800"/>
              <a:buChar char="‣"/>
              <a:defRPr/>
            </a:lvl4pPr>
            <a:lvl5pPr marL="1714500" lvl="4" indent="-257175" algn="l">
              <a:lnSpc>
                <a:spcPct val="100000"/>
              </a:lnSpc>
              <a:spcBef>
                <a:spcPts val="375"/>
              </a:spcBef>
              <a:spcAft>
                <a:spcPts val="0"/>
              </a:spcAft>
              <a:buSzPts val="1800"/>
              <a:buChar char="◦"/>
              <a:defRPr/>
            </a:lvl5pPr>
            <a:lvl6pPr marL="2057400" lvl="5" indent="-257175" algn="l">
              <a:lnSpc>
                <a:spcPct val="90000"/>
              </a:lnSpc>
              <a:spcBef>
                <a:spcPts val="375"/>
              </a:spcBef>
              <a:spcAft>
                <a:spcPts val="0"/>
              </a:spcAft>
              <a:buSzPts val="1800"/>
              <a:buChar char="•"/>
              <a:defRPr/>
            </a:lvl6pPr>
            <a:lvl7pPr marL="2400300" lvl="6" indent="-257175" algn="l">
              <a:lnSpc>
                <a:spcPct val="90000"/>
              </a:lnSpc>
              <a:spcBef>
                <a:spcPts val="375"/>
              </a:spcBef>
              <a:spcAft>
                <a:spcPts val="0"/>
              </a:spcAft>
              <a:buSzPts val="1800"/>
              <a:buChar char="•"/>
              <a:defRPr/>
            </a:lvl7pPr>
            <a:lvl8pPr marL="2743200" lvl="7" indent="-257175" algn="l">
              <a:lnSpc>
                <a:spcPct val="90000"/>
              </a:lnSpc>
              <a:spcBef>
                <a:spcPts val="375"/>
              </a:spcBef>
              <a:spcAft>
                <a:spcPts val="0"/>
              </a:spcAft>
              <a:buSzPts val="1800"/>
              <a:buChar char="•"/>
              <a:defRPr/>
            </a:lvl8pPr>
            <a:lvl9pPr marL="3086100" lvl="8" indent="-257175" algn="l">
              <a:lnSpc>
                <a:spcPct val="90000"/>
              </a:lnSpc>
              <a:spcBef>
                <a:spcPts val="375"/>
              </a:spcBef>
              <a:spcAft>
                <a:spcPts val="0"/>
              </a:spcAft>
              <a:buSzPts val="1800"/>
              <a:buChar char="•"/>
              <a:defRPr/>
            </a:lvl9pPr>
          </a:lstStyle>
          <a:p>
            <a:pPr lvl="0"/>
            <a:r>
              <a:rPr lang="en-US"/>
              <a:t>Click to edit Master text styles</a:t>
            </a:r>
          </a:p>
        </p:txBody>
      </p:sp>
      <p:sp>
        <p:nvSpPr>
          <p:cNvPr id="33" name="Google Shape;33;p17"/>
          <p:cNvSpPr txBox="1">
            <a:spLocks noGrp="1"/>
          </p:cNvSpPr>
          <p:nvPr>
            <p:ph type="ftr" idx="11"/>
          </p:nvPr>
        </p:nvSpPr>
        <p:spPr>
          <a:xfrm>
            <a:off x="838200" y="6217920"/>
            <a:ext cx="5029200" cy="228600"/>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Prof. Mike Hyland</a:t>
            </a:r>
          </a:p>
        </p:txBody>
      </p:sp>
      <p:sp>
        <p:nvSpPr>
          <p:cNvPr id="34" name="Google Shape;34;p17"/>
          <p:cNvSpPr txBox="1">
            <a:spLocks noGrp="1"/>
          </p:cNvSpPr>
          <p:nvPr>
            <p:ph type="sldNum" idx="12"/>
          </p:nvPr>
        </p:nvSpPr>
        <p:spPr>
          <a:xfrm>
            <a:off x="11353800" y="6217920"/>
            <a:ext cx="274320" cy="228600"/>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9pPr>
          </a:lstStyle>
          <a:p>
            <a:fld id="{FADD189E-A86A-40ED-B175-256E5AFB3947}" type="slidenum">
              <a:rPr lang="en-US" smtClean="0"/>
              <a:t>‹#›</a:t>
            </a:fld>
            <a:endParaRPr lang="en-US"/>
          </a:p>
        </p:txBody>
      </p:sp>
      <p:sp>
        <p:nvSpPr>
          <p:cNvPr id="35" name="Google Shape;35;p17"/>
          <p:cNvSpPr/>
          <p:nvPr/>
        </p:nvSpPr>
        <p:spPr>
          <a:xfrm>
            <a:off x="0" y="6720840"/>
            <a:ext cx="12188952" cy="13716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20711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6"/>
        <p:cNvGrpSpPr/>
        <p:nvPr/>
      </p:nvGrpSpPr>
      <p:grpSpPr>
        <a:xfrm>
          <a:off x="0" y="0"/>
          <a:ext cx="0" cy="0"/>
          <a:chOff x="0" y="0"/>
          <a:chExt cx="0" cy="0"/>
        </a:xfrm>
      </p:grpSpPr>
      <p:sp>
        <p:nvSpPr>
          <p:cNvPr id="37" name="Google Shape;37;p18"/>
          <p:cNvSpPr/>
          <p:nvPr/>
        </p:nvSpPr>
        <p:spPr>
          <a:xfrm>
            <a:off x="11356848" y="6217920"/>
            <a:ext cx="835152" cy="22860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38" name="Google Shape;38;p18"/>
          <p:cNvSpPr txBox="1">
            <a:spLocks noGrp="1"/>
          </p:cNvSpPr>
          <p:nvPr>
            <p:ph type="title"/>
          </p:nvPr>
        </p:nvSpPr>
        <p:spPr>
          <a:xfrm>
            <a:off x="838200" y="594360"/>
            <a:ext cx="10515600" cy="4572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accent3"/>
              </a:buClr>
              <a:buSzPts val="3600"/>
              <a:buFont typeface="Arial"/>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9" name="Google Shape;39;p18"/>
          <p:cNvSpPr txBox="1">
            <a:spLocks noGrp="1"/>
          </p:cNvSpPr>
          <p:nvPr>
            <p:ph type="body" idx="1"/>
          </p:nvPr>
        </p:nvSpPr>
        <p:spPr>
          <a:xfrm>
            <a:off x="838200" y="1371600"/>
            <a:ext cx="5029200" cy="4572000"/>
          </a:xfrm>
          <a:prstGeom prst="rect">
            <a:avLst/>
          </a:prstGeom>
          <a:noFill/>
          <a:ln>
            <a:noFill/>
          </a:ln>
        </p:spPr>
        <p:txBody>
          <a:bodyPr spcFirstLastPara="1" wrap="square" lIns="0" tIns="45700" rIns="0" bIns="45700" anchor="t" anchorCtr="0">
            <a:noAutofit/>
          </a:bodyPr>
          <a:lstStyle>
            <a:lvl1pPr marL="342900" lvl="0" indent="-257175" algn="l">
              <a:lnSpc>
                <a:spcPct val="100000"/>
              </a:lnSpc>
              <a:spcBef>
                <a:spcPts val="750"/>
              </a:spcBef>
              <a:spcAft>
                <a:spcPts val="0"/>
              </a:spcAft>
              <a:buSzPts val="1800"/>
              <a:buChar char="•"/>
              <a:defRPr/>
            </a:lvl1pPr>
            <a:lvl2pPr marL="685800" lvl="1" indent="-257175" algn="l">
              <a:lnSpc>
                <a:spcPct val="100000"/>
              </a:lnSpc>
              <a:spcBef>
                <a:spcPts val="375"/>
              </a:spcBef>
              <a:spcAft>
                <a:spcPts val="0"/>
              </a:spcAft>
              <a:buSzPts val="1800"/>
              <a:buChar char="-"/>
              <a:defRPr/>
            </a:lvl2pPr>
            <a:lvl3pPr marL="1028700" lvl="2" indent="-257175" algn="l">
              <a:lnSpc>
                <a:spcPct val="100000"/>
              </a:lnSpc>
              <a:spcBef>
                <a:spcPts val="375"/>
              </a:spcBef>
              <a:spcAft>
                <a:spcPts val="0"/>
              </a:spcAft>
              <a:buSzPts val="1800"/>
              <a:buChar char="▪"/>
              <a:defRPr/>
            </a:lvl3pPr>
            <a:lvl4pPr marL="1371600" lvl="3" indent="-257175" algn="l">
              <a:lnSpc>
                <a:spcPct val="100000"/>
              </a:lnSpc>
              <a:spcBef>
                <a:spcPts val="375"/>
              </a:spcBef>
              <a:spcAft>
                <a:spcPts val="0"/>
              </a:spcAft>
              <a:buSzPts val="1800"/>
              <a:buChar char="‣"/>
              <a:defRPr/>
            </a:lvl4pPr>
            <a:lvl5pPr marL="1714500" lvl="4" indent="-257175" algn="l">
              <a:lnSpc>
                <a:spcPct val="100000"/>
              </a:lnSpc>
              <a:spcBef>
                <a:spcPts val="375"/>
              </a:spcBef>
              <a:spcAft>
                <a:spcPts val="0"/>
              </a:spcAft>
              <a:buSzPts val="1800"/>
              <a:buChar char="◦"/>
              <a:defRPr/>
            </a:lvl5pPr>
            <a:lvl6pPr marL="2057400" lvl="5" indent="-257175" algn="l">
              <a:lnSpc>
                <a:spcPct val="90000"/>
              </a:lnSpc>
              <a:spcBef>
                <a:spcPts val="375"/>
              </a:spcBef>
              <a:spcAft>
                <a:spcPts val="0"/>
              </a:spcAft>
              <a:buSzPts val="1800"/>
              <a:buChar char="•"/>
              <a:defRPr/>
            </a:lvl6pPr>
            <a:lvl7pPr marL="2400300" lvl="6" indent="-257175" algn="l">
              <a:lnSpc>
                <a:spcPct val="90000"/>
              </a:lnSpc>
              <a:spcBef>
                <a:spcPts val="375"/>
              </a:spcBef>
              <a:spcAft>
                <a:spcPts val="0"/>
              </a:spcAft>
              <a:buSzPts val="1800"/>
              <a:buChar char="•"/>
              <a:defRPr/>
            </a:lvl7pPr>
            <a:lvl8pPr marL="2743200" lvl="7" indent="-257175" algn="l">
              <a:lnSpc>
                <a:spcPct val="90000"/>
              </a:lnSpc>
              <a:spcBef>
                <a:spcPts val="375"/>
              </a:spcBef>
              <a:spcAft>
                <a:spcPts val="0"/>
              </a:spcAft>
              <a:buSzPts val="1800"/>
              <a:buChar char="•"/>
              <a:defRPr/>
            </a:lvl8pPr>
            <a:lvl9pPr marL="3086100" lvl="8" indent="-257175" algn="l">
              <a:lnSpc>
                <a:spcPct val="90000"/>
              </a:lnSpc>
              <a:spcBef>
                <a:spcPts val="375"/>
              </a:spcBef>
              <a:spcAft>
                <a:spcPts val="0"/>
              </a:spcAft>
              <a:buSzPts val="1800"/>
              <a:buChar char="•"/>
              <a:defRPr/>
            </a:lvl9pPr>
          </a:lstStyle>
          <a:p>
            <a:pPr lvl="0"/>
            <a:r>
              <a:rPr lang="en-US"/>
              <a:t>Click to edit Master text styles</a:t>
            </a:r>
          </a:p>
        </p:txBody>
      </p:sp>
      <p:sp>
        <p:nvSpPr>
          <p:cNvPr id="40" name="Google Shape;40;p18"/>
          <p:cNvSpPr txBox="1">
            <a:spLocks noGrp="1"/>
          </p:cNvSpPr>
          <p:nvPr>
            <p:ph type="body" idx="2"/>
          </p:nvPr>
        </p:nvSpPr>
        <p:spPr>
          <a:xfrm>
            <a:off x="6324600" y="1371600"/>
            <a:ext cx="5029200" cy="4572000"/>
          </a:xfrm>
          <a:prstGeom prst="rect">
            <a:avLst/>
          </a:prstGeom>
          <a:noFill/>
          <a:ln>
            <a:noFill/>
          </a:ln>
        </p:spPr>
        <p:txBody>
          <a:bodyPr spcFirstLastPara="1" wrap="square" lIns="0" tIns="45700" rIns="0" bIns="45700" anchor="t" anchorCtr="0">
            <a:noAutofit/>
          </a:bodyPr>
          <a:lstStyle>
            <a:lvl1pPr marL="342900" lvl="0" indent="-257175" algn="l">
              <a:lnSpc>
                <a:spcPct val="100000"/>
              </a:lnSpc>
              <a:spcBef>
                <a:spcPts val="750"/>
              </a:spcBef>
              <a:spcAft>
                <a:spcPts val="0"/>
              </a:spcAft>
              <a:buSzPts val="1800"/>
              <a:buChar char="•"/>
              <a:defRPr/>
            </a:lvl1pPr>
            <a:lvl2pPr marL="685800" lvl="1" indent="-257175" algn="l">
              <a:lnSpc>
                <a:spcPct val="100000"/>
              </a:lnSpc>
              <a:spcBef>
                <a:spcPts val="375"/>
              </a:spcBef>
              <a:spcAft>
                <a:spcPts val="0"/>
              </a:spcAft>
              <a:buSzPts val="1800"/>
              <a:buChar char="-"/>
              <a:defRPr/>
            </a:lvl2pPr>
            <a:lvl3pPr marL="1028700" lvl="2" indent="-257175" algn="l">
              <a:lnSpc>
                <a:spcPct val="100000"/>
              </a:lnSpc>
              <a:spcBef>
                <a:spcPts val="375"/>
              </a:spcBef>
              <a:spcAft>
                <a:spcPts val="0"/>
              </a:spcAft>
              <a:buSzPts val="1800"/>
              <a:buChar char="▪"/>
              <a:defRPr/>
            </a:lvl3pPr>
            <a:lvl4pPr marL="1371600" lvl="3" indent="-257175" algn="l">
              <a:lnSpc>
                <a:spcPct val="100000"/>
              </a:lnSpc>
              <a:spcBef>
                <a:spcPts val="375"/>
              </a:spcBef>
              <a:spcAft>
                <a:spcPts val="0"/>
              </a:spcAft>
              <a:buSzPts val="1800"/>
              <a:buChar char="‣"/>
              <a:defRPr/>
            </a:lvl4pPr>
            <a:lvl5pPr marL="1714500" lvl="4" indent="-257175" algn="l">
              <a:lnSpc>
                <a:spcPct val="100000"/>
              </a:lnSpc>
              <a:spcBef>
                <a:spcPts val="375"/>
              </a:spcBef>
              <a:spcAft>
                <a:spcPts val="0"/>
              </a:spcAft>
              <a:buSzPts val="1800"/>
              <a:buChar char="◦"/>
              <a:defRPr/>
            </a:lvl5pPr>
            <a:lvl6pPr marL="2057400" lvl="5" indent="-257175" algn="l">
              <a:lnSpc>
                <a:spcPct val="90000"/>
              </a:lnSpc>
              <a:spcBef>
                <a:spcPts val="375"/>
              </a:spcBef>
              <a:spcAft>
                <a:spcPts val="0"/>
              </a:spcAft>
              <a:buSzPts val="1800"/>
              <a:buChar char="•"/>
              <a:defRPr/>
            </a:lvl6pPr>
            <a:lvl7pPr marL="2400300" lvl="6" indent="-257175" algn="l">
              <a:lnSpc>
                <a:spcPct val="90000"/>
              </a:lnSpc>
              <a:spcBef>
                <a:spcPts val="375"/>
              </a:spcBef>
              <a:spcAft>
                <a:spcPts val="0"/>
              </a:spcAft>
              <a:buSzPts val="1800"/>
              <a:buChar char="•"/>
              <a:defRPr/>
            </a:lvl7pPr>
            <a:lvl8pPr marL="2743200" lvl="7" indent="-257175" algn="l">
              <a:lnSpc>
                <a:spcPct val="90000"/>
              </a:lnSpc>
              <a:spcBef>
                <a:spcPts val="375"/>
              </a:spcBef>
              <a:spcAft>
                <a:spcPts val="0"/>
              </a:spcAft>
              <a:buSzPts val="1800"/>
              <a:buChar char="•"/>
              <a:defRPr/>
            </a:lvl8pPr>
            <a:lvl9pPr marL="3086100" lvl="8" indent="-257175" algn="l">
              <a:lnSpc>
                <a:spcPct val="90000"/>
              </a:lnSpc>
              <a:spcBef>
                <a:spcPts val="375"/>
              </a:spcBef>
              <a:spcAft>
                <a:spcPts val="0"/>
              </a:spcAft>
              <a:buSzPts val="1800"/>
              <a:buChar char="•"/>
              <a:defRPr/>
            </a:lvl9pPr>
          </a:lstStyle>
          <a:p>
            <a:pPr lvl="0"/>
            <a:r>
              <a:rPr lang="en-US"/>
              <a:t>Click to edit Master text styles</a:t>
            </a:r>
          </a:p>
        </p:txBody>
      </p:sp>
      <p:sp>
        <p:nvSpPr>
          <p:cNvPr id="41" name="Google Shape;41;p18"/>
          <p:cNvSpPr txBox="1">
            <a:spLocks noGrp="1"/>
          </p:cNvSpPr>
          <p:nvPr>
            <p:ph type="ftr" idx="11"/>
          </p:nvPr>
        </p:nvSpPr>
        <p:spPr>
          <a:xfrm>
            <a:off x="838200" y="6217920"/>
            <a:ext cx="5029200" cy="228600"/>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Prof. Mike Hyland</a:t>
            </a:r>
          </a:p>
        </p:txBody>
      </p:sp>
      <p:sp>
        <p:nvSpPr>
          <p:cNvPr id="42" name="Google Shape;42;p18"/>
          <p:cNvSpPr txBox="1">
            <a:spLocks noGrp="1"/>
          </p:cNvSpPr>
          <p:nvPr>
            <p:ph type="sldNum" idx="12"/>
          </p:nvPr>
        </p:nvSpPr>
        <p:spPr>
          <a:xfrm>
            <a:off x="11353800" y="6217920"/>
            <a:ext cx="274320" cy="228600"/>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9pPr>
          </a:lstStyle>
          <a:p>
            <a:fld id="{FADD189E-A86A-40ED-B175-256E5AFB3947}" type="slidenum">
              <a:rPr lang="en-US" smtClean="0"/>
              <a:t>‹#›</a:t>
            </a:fld>
            <a:endParaRPr lang="en-US"/>
          </a:p>
        </p:txBody>
      </p:sp>
      <p:sp>
        <p:nvSpPr>
          <p:cNvPr id="43" name="Google Shape;43;p18"/>
          <p:cNvSpPr/>
          <p:nvPr/>
        </p:nvSpPr>
        <p:spPr>
          <a:xfrm>
            <a:off x="0" y="6720840"/>
            <a:ext cx="12188952" cy="13716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737586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20"/>
          <p:cNvSpPr/>
          <p:nvPr/>
        </p:nvSpPr>
        <p:spPr>
          <a:xfrm>
            <a:off x="11356848" y="6217920"/>
            <a:ext cx="835152" cy="22860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56" name="Google Shape;56;p20"/>
          <p:cNvSpPr txBox="1">
            <a:spLocks noGrp="1"/>
          </p:cNvSpPr>
          <p:nvPr>
            <p:ph type="title"/>
          </p:nvPr>
        </p:nvSpPr>
        <p:spPr>
          <a:xfrm>
            <a:off x="838200" y="594360"/>
            <a:ext cx="10515600" cy="4572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7" name="Google Shape;57;p20"/>
          <p:cNvSpPr txBox="1">
            <a:spLocks noGrp="1"/>
          </p:cNvSpPr>
          <p:nvPr>
            <p:ph type="ftr" idx="11"/>
          </p:nvPr>
        </p:nvSpPr>
        <p:spPr>
          <a:xfrm>
            <a:off x="838200" y="6217920"/>
            <a:ext cx="5029200" cy="228600"/>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Prof. Mike Hyland</a:t>
            </a:r>
          </a:p>
        </p:txBody>
      </p:sp>
      <p:sp>
        <p:nvSpPr>
          <p:cNvPr id="58" name="Google Shape;58;p20"/>
          <p:cNvSpPr txBox="1">
            <a:spLocks noGrp="1"/>
          </p:cNvSpPr>
          <p:nvPr>
            <p:ph type="sldNum" idx="12"/>
          </p:nvPr>
        </p:nvSpPr>
        <p:spPr>
          <a:xfrm>
            <a:off x="11353800" y="6217920"/>
            <a:ext cx="274320" cy="228600"/>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9pPr>
          </a:lstStyle>
          <a:p>
            <a:fld id="{FADD189E-A86A-40ED-B175-256E5AFB3947}" type="slidenum">
              <a:rPr lang="en-US" smtClean="0"/>
              <a:t>‹#›</a:t>
            </a:fld>
            <a:endParaRPr lang="en-US"/>
          </a:p>
        </p:txBody>
      </p:sp>
      <p:sp>
        <p:nvSpPr>
          <p:cNvPr id="59" name="Google Shape;59;p20"/>
          <p:cNvSpPr/>
          <p:nvPr/>
        </p:nvSpPr>
        <p:spPr>
          <a:xfrm>
            <a:off x="0" y="6720840"/>
            <a:ext cx="12188952" cy="13716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3152497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21"/>
          <p:cNvSpPr/>
          <p:nvPr/>
        </p:nvSpPr>
        <p:spPr>
          <a:xfrm>
            <a:off x="11356848" y="6217920"/>
            <a:ext cx="835152" cy="22860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62" name="Google Shape;62;p21"/>
          <p:cNvSpPr txBox="1">
            <a:spLocks noGrp="1"/>
          </p:cNvSpPr>
          <p:nvPr>
            <p:ph type="ftr" idx="11"/>
          </p:nvPr>
        </p:nvSpPr>
        <p:spPr>
          <a:xfrm>
            <a:off x="838200" y="6217920"/>
            <a:ext cx="5029200" cy="228600"/>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Prof. Mike Hyland</a:t>
            </a:r>
          </a:p>
        </p:txBody>
      </p:sp>
      <p:sp>
        <p:nvSpPr>
          <p:cNvPr id="63" name="Google Shape;63;p21"/>
          <p:cNvSpPr txBox="1">
            <a:spLocks noGrp="1"/>
          </p:cNvSpPr>
          <p:nvPr>
            <p:ph type="sldNum" idx="12"/>
          </p:nvPr>
        </p:nvSpPr>
        <p:spPr>
          <a:xfrm>
            <a:off x="11353800" y="6217920"/>
            <a:ext cx="274320" cy="228600"/>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750" b="0" i="0" u="none" strike="noStrike" cap="none">
                <a:solidFill>
                  <a:srgbClr val="3E3F3F"/>
                </a:solidFill>
                <a:latin typeface="Arial"/>
                <a:ea typeface="Arial"/>
                <a:cs typeface="Arial"/>
                <a:sym typeface="Arial"/>
              </a:defRPr>
            </a:lvl9pPr>
          </a:lstStyle>
          <a:p>
            <a:fld id="{FADD189E-A86A-40ED-B175-256E5AFB3947}" type="slidenum">
              <a:rPr lang="en-US" smtClean="0"/>
              <a:t>‹#›</a:t>
            </a:fld>
            <a:endParaRPr lang="en-US"/>
          </a:p>
        </p:txBody>
      </p:sp>
      <p:sp>
        <p:nvSpPr>
          <p:cNvPr id="64" name="Google Shape;64;p21"/>
          <p:cNvSpPr/>
          <p:nvPr/>
        </p:nvSpPr>
        <p:spPr>
          <a:xfrm>
            <a:off x="0" y="6720840"/>
            <a:ext cx="12188952" cy="13716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3928537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
  <p:cSld name="Back">
    <p:bg>
      <p:bgPr>
        <a:solidFill>
          <a:srgbClr val="005681"/>
        </a:solidFill>
        <a:effectLst/>
      </p:bgPr>
    </p:bg>
    <p:spTree>
      <p:nvGrpSpPr>
        <p:cNvPr id="1" name="Shape 65"/>
        <p:cNvGrpSpPr/>
        <p:nvPr/>
      </p:nvGrpSpPr>
      <p:grpSpPr>
        <a:xfrm>
          <a:off x="0" y="0"/>
          <a:ext cx="0" cy="0"/>
          <a:chOff x="0" y="0"/>
          <a:chExt cx="0" cy="0"/>
        </a:xfrm>
      </p:grpSpPr>
      <p:sp>
        <p:nvSpPr>
          <p:cNvPr id="66" name="Google Shape;66;p22"/>
          <p:cNvSpPr/>
          <p:nvPr/>
        </p:nvSpPr>
        <p:spPr>
          <a:xfrm>
            <a:off x="0" y="0"/>
            <a:ext cx="12188952" cy="6858000"/>
          </a:xfrm>
          <a:prstGeom prst="rect">
            <a:avLst/>
          </a:prstGeom>
          <a:solidFill>
            <a:srgbClr val="005681"/>
          </a:solidFill>
          <a:ln>
            <a:noFill/>
          </a:ln>
        </p:spPr>
        <p:txBody>
          <a:bodyPr spcFirstLastPara="1" wrap="square" lIns="0"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pic>
        <p:nvPicPr>
          <p:cNvPr id="67" name="Google Shape;67;p22" descr="A close up of a logo&#10;&#10;Description automatically generated"/>
          <p:cNvPicPr preferRelativeResize="0"/>
          <p:nvPr/>
        </p:nvPicPr>
        <p:blipFill rotWithShape="1">
          <a:blip r:embed="rId2">
            <a:alphaModFix/>
          </a:blip>
          <a:srcRect/>
          <a:stretch/>
        </p:blipFill>
        <p:spPr>
          <a:xfrm>
            <a:off x="8503921" y="457200"/>
            <a:ext cx="2854411" cy="640080"/>
          </a:xfrm>
          <a:prstGeom prst="rect">
            <a:avLst/>
          </a:prstGeom>
          <a:noFill/>
          <a:ln>
            <a:noFill/>
          </a:ln>
        </p:spPr>
      </p:pic>
    </p:spTree>
    <p:extLst>
      <p:ext uri="{BB962C8B-B14F-4D97-AF65-F5344CB8AC3E}">
        <p14:creationId xmlns:p14="http://schemas.microsoft.com/office/powerpoint/2010/main" val="2727126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1">
  <p:cSld name="Comparison 1">
    <p:spTree>
      <p:nvGrpSpPr>
        <p:cNvPr id="1" name="Shape 68"/>
        <p:cNvGrpSpPr/>
        <p:nvPr/>
      </p:nvGrpSpPr>
      <p:grpSpPr>
        <a:xfrm>
          <a:off x="0" y="0"/>
          <a:ext cx="0" cy="0"/>
          <a:chOff x="0" y="0"/>
          <a:chExt cx="0" cy="0"/>
        </a:xfrm>
      </p:grpSpPr>
      <p:sp>
        <p:nvSpPr>
          <p:cNvPr id="69" name="Google Shape;69;gfaaf9a3e0c_0_71"/>
          <p:cNvSpPr/>
          <p:nvPr/>
        </p:nvSpPr>
        <p:spPr>
          <a:xfrm>
            <a:off x="11356848" y="6217920"/>
            <a:ext cx="835200" cy="228900"/>
          </a:xfrm>
          <a:prstGeom prst="rect">
            <a:avLst/>
          </a:prstGeom>
          <a:solidFill>
            <a:srgbClr val="FFB51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25" b="0" i="0" u="none" strike="noStrike" cap="none">
              <a:solidFill>
                <a:schemeClr val="accent2"/>
              </a:solidFill>
              <a:latin typeface="Calibri"/>
              <a:ea typeface="Calibri"/>
              <a:cs typeface="Calibri"/>
              <a:sym typeface="Calibri"/>
            </a:endParaRPr>
          </a:p>
        </p:txBody>
      </p:sp>
      <p:sp>
        <p:nvSpPr>
          <p:cNvPr id="70" name="Google Shape;70;gfaaf9a3e0c_0_71"/>
          <p:cNvSpPr txBox="1">
            <a:spLocks noGrp="1"/>
          </p:cNvSpPr>
          <p:nvPr>
            <p:ph type="title"/>
          </p:nvPr>
        </p:nvSpPr>
        <p:spPr>
          <a:xfrm>
            <a:off x="839788" y="594360"/>
            <a:ext cx="10515600" cy="4572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accent3"/>
              </a:buClr>
              <a:buSzPts val="19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71" name="Google Shape;71;gfaaf9a3e0c_0_71"/>
          <p:cNvSpPr txBox="1">
            <a:spLocks noGrp="1"/>
          </p:cNvSpPr>
          <p:nvPr>
            <p:ph type="body" idx="1"/>
          </p:nvPr>
        </p:nvSpPr>
        <p:spPr>
          <a:xfrm>
            <a:off x="839788" y="2057400"/>
            <a:ext cx="5029200" cy="3886500"/>
          </a:xfrm>
          <a:prstGeom prst="rect">
            <a:avLst/>
          </a:prstGeom>
          <a:noFill/>
          <a:ln>
            <a:noFill/>
          </a:ln>
        </p:spPr>
        <p:txBody>
          <a:bodyPr spcFirstLastPara="1" wrap="square" lIns="0" tIns="0" rIns="0" bIns="0" anchor="t" anchorCtr="0">
            <a:noAutofit/>
          </a:bodyPr>
          <a:lstStyle>
            <a:lvl1pPr marL="342900" lvl="0" indent="-261938" algn="l" rtl="0">
              <a:lnSpc>
                <a:spcPct val="100000"/>
              </a:lnSpc>
              <a:spcBef>
                <a:spcPts val="0"/>
              </a:spcBef>
              <a:spcAft>
                <a:spcPts val="0"/>
              </a:spcAft>
              <a:buClr>
                <a:schemeClr val="dk1"/>
              </a:buClr>
              <a:buSzPts val="1900"/>
              <a:buChar char="•"/>
              <a:defRPr/>
            </a:lvl1pPr>
            <a:lvl2pPr marL="685800" lvl="1" indent="-261938" algn="l" rtl="0">
              <a:lnSpc>
                <a:spcPct val="100000"/>
              </a:lnSpc>
              <a:spcBef>
                <a:spcPts val="975"/>
              </a:spcBef>
              <a:spcAft>
                <a:spcPts val="0"/>
              </a:spcAft>
              <a:buClr>
                <a:schemeClr val="dk1"/>
              </a:buClr>
              <a:buSzPts val="1900"/>
              <a:buChar char="-"/>
              <a:defRPr/>
            </a:lvl2pPr>
            <a:lvl3pPr marL="1028700" lvl="2" indent="-261938" algn="l" rtl="0">
              <a:lnSpc>
                <a:spcPct val="100000"/>
              </a:lnSpc>
              <a:spcBef>
                <a:spcPts val="975"/>
              </a:spcBef>
              <a:spcAft>
                <a:spcPts val="0"/>
              </a:spcAft>
              <a:buClr>
                <a:schemeClr val="dk1"/>
              </a:buClr>
              <a:buSzPts val="1900"/>
              <a:buChar char="▪"/>
              <a:defRPr/>
            </a:lvl3pPr>
            <a:lvl4pPr marL="1371600" lvl="3" indent="-261938" algn="l" rtl="0">
              <a:lnSpc>
                <a:spcPct val="100000"/>
              </a:lnSpc>
              <a:spcBef>
                <a:spcPts val="975"/>
              </a:spcBef>
              <a:spcAft>
                <a:spcPts val="0"/>
              </a:spcAft>
              <a:buClr>
                <a:schemeClr val="dk1"/>
              </a:buClr>
              <a:buSzPts val="1900"/>
              <a:buChar char="‣"/>
              <a:defRPr/>
            </a:lvl4pPr>
            <a:lvl5pPr marL="1714500" lvl="4" indent="-261938" algn="l" rtl="0">
              <a:lnSpc>
                <a:spcPct val="100000"/>
              </a:lnSpc>
              <a:spcBef>
                <a:spcPts val="975"/>
              </a:spcBef>
              <a:spcAft>
                <a:spcPts val="0"/>
              </a:spcAft>
              <a:buClr>
                <a:schemeClr val="dk1"/>
              </a:buClr>
              <a:buSzPts val="1900"/>
              <a:buChar char="◦"/>
              <a:defRPr/>
            </a:lvl5pPr>
            <a:lvl6pPr marL="2057400" lvl="5" indent="-261938" algn="l" rtl="0">
              <a:lnSpc>
                <a:spcPct val="100000"/>
              </a:lnSpc>
              <a:spcBef>
                <a:spcPts val="975"/>
              </a:spcBef>
              <a:spcAft>
                <a:spcPts val="0"/>
              </a:spcAft>
              <a:buClr>
                <a:schemeClr val="dk1"/>
              </a:buClr>
              <a:buSzPts val="1900"/>
              <a:buChar char="•"/>
              <a:defRPr/>
            </a:lvl6pPr>
            <a:lvl7pPr marL="2400300" lvl="6" indent="-261938" algn="l" rtl="0">
              <a:lnSpc>
                <a:spcPct val="100000"/>
              </a:lnSpc>
              <a:spcBef>
                <a:spcPts val="975"/>
              </a:spcBef>
              <a:spcAft>
                <a:spcPts val="0"/>
              </a:spcAft>
              <a:buClr>
                <a:schemeClr val="dk1"/>
              </a:buClr>
              <a:buSzPts val="1900"/>
              <a:buChar char="•"/>
              <a:defRPr/>
            </a:lvl7pPr>
            <a:lvl8pPr marL="2743200" lvl="7" indent="-261938" algn="l" rtl="0">
              <a:lnSpc>
                <a:spcPct val="100000"/>
              </a:lnSpc>
              <a:spcBef>
                <a:spcPts val="975"/>
              </a:spcBef>
              <a:spcAft>
                <a:spcPts val="0"/>
              </a:spcAft>
              <a:buClr>
                <a:schemeClr val="dk1"/>
              </a:buClr>
              <a:buSzPts val="1900"/>
              <a:buChar char="•"/>
              <a:defRPr/>
            </a:lvl8pPr>
            <a:lvl9pPr marL="3086100" lvl="8" indent="-261938" algn="l" rtl="0">
              <a:lnSpc>
                <a:spcPct val="100000"/>
              </a:lnSpc>
              <a:spcBef>
                <a:spcPts val="975"/>
              </a:spcBef>
              <a:spcAft>
                <a:spcPts val="975"/>
              </a:spcAft>
              <a:buClr>
                <a:schemeClr val="dk1"/>
              </a:buClr>
              <a:buSzPts val="1900"/>
              <a:buChar char="•"/>
              <a:defRPr/>
            </a:lvl9pPr>
          </a:lstStyle>
          <a:p>
            <a:pPr lvl="0"/>
            <a:r>
              <a:rPr lang="en-US"/>
              <a:t>Click to edit Master text styles</a:t>
            </a:r>
          </a:p>
        </p:txBody>
      </p:sp>
      <p:sp>
        <p:nvSpPr>
          <p:cNvPr id="72" name="Google Shape;72;gfaaf9a3e0c_0_71"/>
          <p:cNvSpPr txBox="1">
            <a:spLocks noGrp="1"/>
          </p:cNvSpPr>
          <p:nvPr>
            <p:ph type="body" idx="2"/>
          </p:nvPr>
        </p:nvSpPr>
        <p:spPr>
          <a:xfrm>
            <a:off x="6326188" y="2057400"/>
            <a:ext cx="5029200" cy="3886500"/>
          </a:xfrm>
          <a:prstGeom prst="rect">
            <a:avLst/>
          </a:prstGeom>
          <a:noFill/>
          <a:ln>
            <a:noFill/>
          </a:ln>
        </p:spPr>
        <p:txBody>
          <a:bodyPr spcFirstLastPara="1" wrap="square" lIns="0" tIns="0" rIns="0" bIns="0" anchor="t" anchorCtr="0">
            <a:noAutofit/>
          </a:bodyPr>
          <a:lstStyle>
            <a:lvl1pPr marL="342900" lvl="0" indent="-261938" algn="l" rtl="0">
              <a:lnSpc>
                <a:spcPct val="100000"/>
              </a:lnSpc>
              <a:spcBef>
                <a:spcPts val="0"/>
              </a:spcBef>
              <a:spcAft>
                <a:spcPts val="0"/>
              </a:spcAft>
              <a:buClr>
                <a:schemeClr val="dk1"/>
              </a:buClr>
              <a:buSzPts val="1900"/>
              <a:buChar char="•"/>
              <a:defRPr/>
            </a:lvl1pPr>
            <a:lvl2pPr marL="685800" lvl="1" indent="-261938" algn="l" rtl="0">
              <a:lnSpc>
                <a:spcPct val="100000"/>
              </a:lnSpc>
              <a:spcBef>
                <a:spcPts val="975"/>
              </a:spcBef>
              <a:spcAft>
                <a:spcPts val="0"/>
              </a:spcAft>
              <a:buClr>
                <a:schemeClr val="dk1"/>
              </a:buClr>
              <a:buSzPts val="1900"/>
              <a:buChar char="-"/>
              <a:defRPr/>
            </a:lvl2pPr>
            <a:lvl3pPr marL="1028700" lvl="2" indent="-261938" algn="l" rtl="0">
              <a:lnSpc>
                <a:spcPct val="100000"/>
              </a:lnSpc>
              <a:spcBef>
                <a:spcPts val="975"/>
              </a:spcBef>
              <a:spcAft>
                <a:spcPts val="0"/>
              </a:spcAft>
              <a:buClr>
                <a:schemeClr val="dk1"/>
              </a:buClr>
              <a:buSzPts val="1900"/>
              <a:buChar char="▪"/>
              <a:defRPr/>
            </a:lvl3pPr>
            <a:lvl4pPr marL="1371600" lvl="3" indent="-261938" algn="l" rtl="0">
              <a:lnSpc>
                <a:spcPct val="100000"/>
              </a:lnSpc>
              <a:spcBef>
                <a:spcPts val="975"/>
              </a:spcBef>
              <a:spcAft>
                <a:spcPts val="0"/>
              </a:spcAft>
              <a:buClr>
                <a:schemeClr val="dk1"/>
              </a:buClr>
              <a:buSzPts val="1900"/>
              <a:buChar char="‣"/>
              <a:defRPr/>
            </a:lvl4pPr>
            <a:lvl5pPr marL="1714500" lvl="4" indent="-261938" algn="l" rtl="0">
              <a:lnSpc>
                <a:spcPct val="100000"/>
              </a:lnSpc>
              <a:spcBef>
                <a:spcPts val="975"/>
              </a:spcBef>
              <a:spcAft>
                <a:spcPts val="0"/>
              </a:spcAft>
              <a:buClr>
                <a:schemeClr val="dk1"/>
              </a:buClr>
              <a:buSzPts val="1900"/>
              <a:buChar char="◦"/>
              <a:defRPr/>
            </a:lvl5pPr>
            <a:lvl6pPr marL="2057400" lvl="5" indent="-261938" algn="l" rtl="0">
              <a:lnSpc>
                <a:spcPct val="100000"/>
              </a:lnSpc>
              <a:spcBef>
                <a:spcPts val="975"/>
              </a:spcBef>
              <a:spcAft>
                <a:spcPts val="0"/>
              </a:spcAft>
              <a:buClr>
                <a:schemeClr val="dk1"/>
              </a:buClr>
              <a:buSzPts val="1900"/>
              <a:buChar char="•"/>
              <a:defRPr/>
            </a:lvl6pPr>
            <a:lvl7pPr marL="2400300" lvl="6" indent="-261938" algn="l" rtl="0">
              <a:lnSpc>
                <a:spcPct val="100000"/>
              </a:lnSpc>
              <a:spcBef>
                <a:spcPts val="975"/>
              </a:spcBef>
              <a:spcAft>
                <a:spcPts val="0"/>
              </a:spcAft>
              <a:buClr>
                <a:schemeClr val="dk1"/>
              </a:buClr>
              <a:buSzPts val="1900"/>
              <a:buChar char="•"/>
              <a:defRPr/>
            </a:lvl7pPr>
            <a:lvl8pPr marL="2743200" lvl="7" indent="-261938" algn="l" rtl="0">
              <a:lnSpc>
                <a:spcPct val="100000"/>
              </a:lnSpc>
              <a:spcBef>
                <a:spcPts val="975"/>
              </a:spcBef>
              <a:spcAft>
                <a:spcPts val="0"/>
              </a:spcAft>
              <a:buClr>
                <a:schemeClr val="dk1"/>
              </a:buClr>
              <a:buSzPts val="1900"/>
              <a:buChar char="•"/>
              <a:defRPr/>
            </a:lvl8pPr>
            <a:lvl9pPr marL="3086100" lvl="8" indent="-261938" algn="l" rtl="0">
              <a:lnSpc>
                <a:spcPct val="100000"/>
              </a:lnSpc>
              <a:spcBef>
                <a:spcPts val="975"/>
              </a:spcBef>
              <a:spcAft>
                <a:spcPts val="975"/>
              </a:spcAft>
              <a:buClr>
                <a:schemeClr val="dk1"/>
              </a:buClr>
              <a:buSzPts val="1900"/>
              <a:buChar char="•"/>
              <a:defRPr/>
            </a:lvl9pPr>
          </a:lstStyle>
          <a:p>
            <a:pPr lvl="0"/>
            <a:r>
              <a:rPr lang="en-US"/>
              <a:t>Click to edit Master text styles</a:t>
            </a:r>
          </a:p>
        </p:txBody>
      </p:sp>
      <p:sp>
        <p:nvSpPr>
          <p:cNvPr id="73" name="Google Shape;73;gfaaf9a3e0c_0_71"/>
          <p:cNvSpPr txBox="1">
            <a:spLocks noGrp="1"/>
          </p:cNvSpPr>
          <p:nvPr>
            <p:ph type="ftr" idx="11"/>
          </p:nvPr>
        </p:nvSpPr>
        <p:spPr>
          <a:xfrm>
            <a:off x="838200" y="6217920"/>
            <a:ext cx="5029200" cy="228900"/>
          </a:xfrm>
          <a:prstGeom prst="rect">
            <a:avLst/>
          </a:prstGeom>
          <a:noFill/>
          <a:ln>
            <a:noFill/>
          </a:ln>
        </p:spPr>
        <p:txBody>
          <a:bodyPr spcFirstLastPara="1" wrap="square" lIns="0" tIns="45700" rIns="0"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a:t>Prof. Mike Hyland</a:t>
            </a:r>
          </a:p>
        </p:txBody>
      </p:sp>
      <p:sp>
        <p:nvSpPr>
          <p:cNvPr id="74" name="Google Shape;74;gfaaf9a3e0c_0_71"/>
          <p:cNvSpPr txBox="1">
            <a:spLocks noGrp="1"/>
          </p:cNvSpPr>
          <p:nvPr>
            <p:ph type="sldNum" idx="12"/>
          </p:nvPr>
        </p:nvSpPr>
        <p:spPr>
          <a:xfrm>
            <a:off x="11353801" y="6217920"/>
            <a:ext cx="274500" cy="228900"/>
          </a:xfrm>
          <a:prstGeom prst="rect">
            <a:avLst/>
          </a:prstGeom>
          <a:noFill/>
          <a:ln>
            <a:noFill/>
          </a:ln>
        </p:spPr>
        <p:txBody>
          <a:bodyPr spcFirstLastPara="1" wrap="square" lIns="0" tIns="45700" rIns="0" bIns="45700" anchor="ctr" anchorCtr="0">
            <a:noAutofit/>
          </a:bodyPr>
          <a:lstStyle>
            <a:lvl1pPr marL="0" lvl="0" indent="0" algn="ctr" rtl="0">
              <a:spcBef>
                <a:spcPts val="0"/>
              </a:spcBef>
              <a:buNone/>
              <a:defRPr sz="825" b="0" i="0" u="none" strike="noStrike" cap="none">
                <a:solidFill>
                  <a:schemeClr val="lt1"/>
                </a:solidFill>
                <a:latin typeface="Arial"/>
                <a:ea typeface="Arial"/>
                <a:cs typeface="Arial"/>
                <a:sym typeface="Arial"/>
              </a:defRPr>
            </a:lvl1pPr>
            <a:lvl2pPr marL="0" lvl="1" indent="0" algn="ctr" rtl="0">
              <a:spcBef>
                <a:spcPts val="0"/>
              </a:spcBef>
              <a:buNone/>
              <a:defRPr sz="825" b="0" i="0" u="none" strike="noStrike" cap="none">
                <a:solidFill>
                  <a:schemeClr val="lt1"/>
                </a:solidFill>
                <a:latin typeface="Arial"/>
                <a:ea typeface="Arial"/>
                <a:cs typeface="Arial"/>
                <a:sym typeface="Arial"/>
              </a:defRPr>
            </a:lvl2pPr>
            <a:lvl3pPr marL="0" lvl="2" indent="0" algn="ctr" rtl="0">
              <a:spcBef>
                <a:spcPts val="0"/>
              </a:spcBef>
              <a:buNone/>
              <a:defRPr sz="825" b="0" i="0" u="none" strike="noStrike" cap="none">
                <a:solidFill>
                  <a:schemeClr val="lt1"/>
                </a:solidFill>
                <a:latin typeface="Arial"/>
                <a:ea typeface="Arial"/>
                <a:cs typeface="Arial"/>
                <a:sym typeface="Arial"/>
              </a:defRPr>
            </a:lvl3pPr>
            <a:lvl4pPr marL="0" lvl="3" indent="0" algn="ctr" rtl="0">
              <a:spcBef>
                <a:spcPts val="0"/>
              </a:spcBef>
              <a:buNone/>
              <a:defRPr sz="825" b="0" i="0" u="none" strike="noStrike" cap="none">
                <a:solidFill>
                  <a:schemeClr val="lt1"/>
                </a:solidFill>
                <a:latin typeface="Arial"/>
                <a:ea typeface="Arial"/>
                <a:cs typeface="Arial"/>
                <a:sym typeface="Arial"/>
              </a:defRPr>
            </a:lvl4pPr>
            <a:lvl5pPr marL="0" lvl="4" indent="0" algn="ctr" rtl="0">
              <a:spcBef>
                <a:spcPts val="0"/>
              </a:spcBef>
              <a:buNone/>
              <a:defRPr sz="825" b="0" i="0" u="none" strike="noStrike" cap="none">
                <a:solidFill>
                  <a:schemeClr val="lt1"/>
                </a:solidFill>
                <a:latin typeface="Arial"/>
                <a:ea typeface="Arial"/>
                <a:cs typeface="Arial"/>
                <a:sym typeface="Arial"/>
              </a:defRPr>
            </a:lvl5pPr>
            <a:lvl6pPr marL="0" lvl="5" indent="0" algn="ctr" rtl="0">
              <a:spcBef>
                <a:spcPts val="0"/>
              </a:spcBef>
              <a:buNone/>
              <a:defRPr sz="825" b="0" i="0" u="none" strike="noStrike" cap="none">
                <a:solidFill>
                  <a:schemeClr val="lt1"/>
                </a:solidFill>
                <a:latin typeface="Arial"/>
                <a:ea typeface="Arial"/>
                <a:cs typeface="Arial"/>
                <a:sym typeface="Arial"/>
              </a:defRPr>
            </a:lvl6pPr>
            <a:lvl7pPr marL="0" lvl="6" indent="0" algn="ctr" rtl="0">
              <a:spcBef>
                <a:spcPts val="0"/>
              </a:spcBef>
              <a:buNone/>
              <a:defRPr sz="825" b="0" i="0" u="none" strike="noStrike" cap="none">
                <a:solidFill>
                  <a:schemeClr val="lt1"/>
                </a:solidFill>
                <a:latin typeface="Arial"/>
                <a:ea typeface="Arial"/>
                <a:cs typeface="Arial"/>
                <a:sym typeface="Arial"/>
              </a:defRPr>
            </a:lvl7pPr>
            <a:lvl8pPr marL="0" lvl="7" indent="0" algn="ctr" rtl="0">
              <a:spcBef>
                <a:spcPts val="0"/>
              </a:spcBef>
              <a:buNone/>
              <a:defRPr sz="825" b="0" i="0" u="none" strike="noStrike" cap="none">
                <a:solidFill>
                  <a:schemeClr val="lt1"/>
                </a:solidFill>
                <a:latin typeface="Arial"/>
                <a:ea typeface="Arial"/>
                <a:cs typeface="Arial"/>
                <a:sym typeface="Arial"/>
              </a:defRPr>
            </a:lvl8pPr>
            <a:lvl9pPr marL="0" lvl="8" indent="0" algn="ctr" rtl="0">
              <a:spcBef>
                <a:spcPts val="0"/>
              </a:spcBef>
              <a:buNone/>
              <a:defRPr sz="825" b="0" i="0" u="none" strike="noStrike" cap="none">
                <a:solidFill>
                  <a:schemeClr val="lt1"/>
                </a:solidFill>
                <a:latin typeface="Arial"/>
                <a:ea typeface="Arial"/>
                <a:cs typeface="Arial"/>
                <a:sym typeface="Arial"/>
              </a:defRPr>
            </a:lvl9pPr>
          </a:lstStyle>
          <a:p>
            <a:fld id="{FADD189E-A86A-40ED-B175-256E5AFB3947}" type="slidenum">
              <a:rPr lang="en-US" smtClean="0"/>
              <a:t>‹#›</a:t>
            </a:fld>
            <a:endParaRPr lang="en-US"/>
          </a:p>
        </p:txBody>
      </p:sp>
      <p:sp>
        <p:nvSpPr>
          <p:cNvPr id="75" name="Google Shape;75;gfaaf9a3e0c_0_71"/>
          <p:cNvSpPr/>
          <p:nvPr/>
        </p:nvSpPr>
        <p:spPr>
          <a:xfrm>
            <a:off x="1" y="6720840"/>
            <a:ext cx="12188700" cy="13710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25" b="0" i="0" u="none" strike="noStrike" cap="none">
              <a:solidFill>
                <a:schemeClr val="lt1"/>
              </a:solidFill>
              <a:latin typeface="Calibri"/>
              <a:ea typeface="Calibri"/>
              <a:cs typeface="Calibri"/>
              <a:sym typeface="Calibri"/>
            </a:endParaRPr>
          </a:p>
        </p:txBody>
      </p:sp>
      <p:sp>
        <p:nvSpPr>
          <p:cNvPr id="76" name="Google Shape;76;gfaaf9a3e0c_0_71"/>
          <p:cNvSpPr txBox="1">
            <a:spLocks noGrp="1"/>
          </p:cNvSpPr>
          <p:nvPr>
            <p:ph type="subTitle" idx="3"/>
          </p:nvPr>
        </p:nvSpPr>
        <p:spPr>
          <a:xfrm>
            <a:off x="841248" y="1377696"/>
            <a:ext cx="5029200" cy="457200"/>
          </a:xfrm>
          <a:prstGeom prst="rect">
            <a:avLst/>
          </a:prstGeom>
        </p:spPr>
        <p:txBody>
          <a:bodyPr spcFirstLastPara="1" wrap="square" lIns="0" tIns="45700" rIns="0" bIns="45700" anchor="ctr" anchorCtr="0">
            <a:noAutofit/>
          </a:bodyPr>
          <a:lstStyle>
            <a:lvl1pPr lvl="0" rtl="0">
              <a:spcBef>
                <a:spcPts val="750"/>
              </a:spcBef>
              <a:spcAft>
                <a:spcPts val="0"/>
              </a:spcAft>
              <a:buNone/>
              <a:defRPr sz="1800" b="1">
                <a:solidFill>
                  <a:schemeClr val="accent4"/>
                </a:solidFill>
              </a:defRPr>
            </a:lvl1pPr>
            <a:lvl2pPr lvl="1" rtl="0">
              <a:spcBef>
                <a:spcPts val="750"/>
              </a:spcBef>
              <a:spcAft>
                <a:spcPts val="0"/>
              </a:spcAft>
              <a:buNone/>
              <a:defRPr/>
            </a:lvl2pPr>
            <a:lvl3pPr lvl="2" rtl="0">
              <a:spcBef>
                <a:spcPts val="750"/>
              </a:spcBef>
              <a:spcAft>
                <a:spcPts val="0"/>
              </a:spcAft>
              <a:buNone/>
              <a:defRPr/>
            </a:lvl3pPr>
            <a:lvl4pPr lvl="3" rtl="0">
              <a:spcBef>
                <a:spcPts val="750"/>
              </a:spcBef>
              <a:spcAft>
                <a:spcPts val="0"/>
              </a:spcAft>
              <a:buNone/>
              <a:defRPr/>
            </a:lvl4pPr>
            <a:lvl5pPr lvl="4" rtl="0">
              <a:spcBef>
                <a:spcPts val="750"/>
              </a:spcBef>
              <a:spcAft>
                <a:spcPts val="0"/>
              </a:spcAft>
              <a:buNone/>
              <a:defRPr/>
            </a:lvl5pPr>
            <a:lvl6pPr lvl="5" rtl="0">
              <a:spcBef>
                <a:spcPts val="750"/>
              </a:spcBef>
              <a:spcAft>
                <a:spcPts val="0"/>
              </a:spcAft>
              <a:buNone/>
              <a:defRPr/>
            </a:lvl6pPr>
            <a:lvl7pPr lvl="6" rtl="0">
              <a:spcBef>
                <a:spcPts val="750"/>
              </a:spcBef>
              <a:spcAft>
                <a:spcPts val="0"/>
              </a:spcAft>
              <a:buNone/>
              <a:defRPr/>
            </a:lvl7pPr>
            <a:lvl8pPr lvl="7" rtl="0">
              <a:spcBef>
                <a:spcPts val="750"/>
              </a:spcBef>
              <a:spcAft>
                <a:spcPts val="0"/>
              </a:spcAft>
              <a:buNone/>
              <a:defRPr/>
            </a:lvl8pPr>
            <a:lvl9pPr lvl="8" rtl="0">
              <a:spcBef>
                <a:spcPts val="750"/>
              </a:spcBef>
              <a:spcAft>
                <a:spcPts val="0"/>
              </a:spcAft>
              <a:buNone/>
              <a:defRPr/>
            </a:lvl9pPr>
          </a:lstStyle>
          <a:p>
            <a:r>
              <a:rPr lang="en-US"/>
              <a:t>Click to edit Master subtitle style</a:t>
            </a:r>
            <a:endParaRPr/>
          </a:p>
        </p:txBody>
      </p:sp>
      <p:sp>
        <p:nvSpPr>
          <p:cNvPr id="77" name="Google Shape;77;gfaaf9a3e0c_0_71"/>
          <p:cNvSpPr txBox="1">
            <a:spLocks noGrp="1"/>
          </p:cNvSpPr>
          <p:nvPr>
            <p:ph type="subTitle" idx="4"/>
          </p:nvPr>
        </p:nvSpPr>
        <p:spPr>
          <a:xfrm>
            <a:off x="6326215" y="1377696"/>
            <a:ext cx="5029200" cy="457200"/>
          </a:xfrm>
          <a:prstGeom prst="rect">
            <a:avLst/>
          </a:prstGeom>
        </p:spPr>
        <p:txBody>
          <a:bodyPr spcFirstLastPara="1" wrap="square" lIns="0" tIns="45700" rIns="0" bIns="45700" anchor="ctr" anchorCtr="0">
            <a:noAutofit/>
          </a:bodyPr>
          <a:lstStyle>
            <a:lvl1pPr lvl="0" rtl="0">
              <a:spcBef>
                <a:spcPts val="750"/>
              </a:spcBef>
              <a:spcAft>
                <a:spcPts val="0"/>
              </a:spcAft>
              <a:buNone/>
              <a:defRPr sz="1800" b="1">
                <a:solidFill>
                  <a:schemeClr val="accent4"/>
                </a:solidFill>
              </a:defRPr>
            </a:lvl1pPr>
            <a:lvl2pPr lvl="1" rtl="0">
              <a:spcBef>
                <a:spcPts val="750"/>
              </a:spcBef>
              <a:spcAft>
                <a:spcPts val="0"/>
              </a:spcAft>
              <a:buNone/>
              <a:defRPr/>
            </a:lvl2pPr>
            <a:lvl3pPr lvl="2" rtl="0">
              <a:spcBef>
                <a:spcPts val="750"/>
              </a:spcBef>
              <a:spcAft>
                <a:spcPts val="0"/>
              </a:spcAft>
              <a:buNone/>
              <a:defRPr/>
            </a:lvl3pPr>
            <a:lvl4pPr lvl="3" rtl="0">
              <a:spcBef>
                <a:spcPts val="750"/>
              </a:spcBef>
              <a:spcAft>
                <a:spcPts val="0"/>
              </a:spcAft>
              <a:buNone/>
              <a:defRPr/>
            </a:lvl4pPr>
            <a:lvl5pPr lvl="4" rtl="0">
              <a:spcBef>
                <a:spcPts val="750"/>
              </a:spcBef>
              <a:spcAft>
                <a:spcPts val="0"/>
              </a:spcAft>
              <a:buNone/>
              <a:defRPr/>
            </a:lvl5pPr>
            <a:lvl6pPr lvl="5" rtl="0">
              <a:spcBef>
                <a:spcPts val="750"/>
              </a:spcBef>
              <a:spcAft>
                <a:spcPts val="0"/>
              </a:spcAft>
              <a:buNone/>
              <a:defRPr/>
            </a:lvl6pPr>
            <a:lvl7pPr lvl="6" rtl="0">
              <a:spcBef>
                <a:spcPts val="750"/>
              </a:spcBef>
              <a:spcAft>
                <a:spcPts val="0"/>
              </a:spcAft>
              <a:buNone/>
              <a:defRPr/>
            </a:lvl7pPr>
            <a:lvl8pPr lvl="7" rtl="0">
              <a:spcBef>
                <a:spcPts val="750"/>
              </a:spcBef>
              <a:spcAft>
                <a:spcPts val="0"/>
              </a:spcAft>
              <a:buNone/>
              <a:defRPr/>
            </a:lvl8pPr>
            <a:lvl9pPr lvl="8" rtl="0">
              <a:spcBef>
                <a:spcPts val="750"/>
              </a:spcBef>
              <a:spcAft>
                <a:spcPts val="0"/>
              </a:spcAft>
              <a:buNone/>
              <a:defRPr/>
            </a:lvl9pPr>
          </a:lstStyle>
          <a:p>
            <a:r>
              <a:rPr lang="en-US"/>
              <a:t>Click to edit Master subtitle style</a:t>
            </a:r>
            <a:endParaRPr/>
          </a:p>
        </p:txBody>
      </p:sp>
    </p:spTree>
    <p:extLst>
      <p:ext uri="{BB962C8B-B14F-4D97-AF65-F5344CB8AC3E}">
        <p14:creationId xmlns:p14="http://schemas.microsoft.com/office/powerpoint/2010/main" val="21998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594360"/>
            <a:ext cx="10515600" cy="457200"/>
          </a:xfrm>
          <a:prstGeom prst="rect">
            <a:avLst/>
          </a:prstGeom>
          <a:noFill/>
          <a:ln>
            <a:noFill/>
          </a:ln>
        </p:spPr>
        <p:txBody>
          <a:bodyPr spcFirstLastPara="1" wrap="square" lIns="0" tIns="45700" rIns="0" bIns="45700" anchor="ctr" anchorCtr="0">
            <a:noAutofit/>
          </a:bodyPr>
          <a:lstStyle>
            <a:lvl1pPr marR="0" lvl="0" algn="l" rtl="0">
              <a:lnSpc>
                <a:spcPct val="90000"/>
              </a:lnSpc>
              <a:spcBef>
                <a:spcPts val="0"/>
              </a:spcBef>
              <a:spcAft>
                <a:spcPts val="0"/>
              </a:spcAft>
              <a:buClr>
                <a:schemeClr val="accent3"/>
              </a:buClr>
              <a:buSzPts val="3600"/>
              <a:buFont typeface="Arial"/>
              <a:buNone/>
              <a:defRPr sz="3600" b="1"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371600"/>
            <a:ext cx="10515600" cy="4572000"/>
          </a:xfrm>
          <a:prstGeom prst="rect">
            <a:avLst/>
          </a:prstGeom>
          <a:noFill/>
          <a:ln>
            <a:noFill/>
          </a:ln>
        </p:spPr>
        <p:txBody>
          <a:bodyPr spcFirstLastPara="1" wrap="square" lIns="0" tIns="45700" rIns="0" bIns="45700" anchor="t" anchorCtr="0">
            <a:noAutofit/>
          </a:bodyPr>
          <a:lstStyle>
            <a:lvl1pPr marL="457200" marR="0" lvl="0" indent="-342900" algn="l" rtl="0">
              <a:lnSpc>
                <a:spcPct val="100000"/>
              </a:lnSpc>
              <a:spcBef>
                <a:spcPts val="1000"/>
              </a:spcBef>
              <a:spcAft>
                <a:spcPts val="0"/>
              </a:spcAft>
              <a:buClr>
                <a:srgbClr val="434343"/>
              </a:buClr>
              <a:buSzPts val="1800"/>
              <a:buFont typeface="Arial"/>
              <a:buChar char="•"/>
              <a:defRPr sz="1800" b="0" i="0" u="none" strike="noStrike" cap="none">
                <a:solidFill>
                  <a:srgbClr val="434343"/>
                </a:solidFill>
                <a:latin typeface="Arial"/>
                <a:ea typeface="Arial"/>
                <a:cs typeface="Arial"/>
                <a:sym typeface="Arial"/>
              </a:defRPr>
            </a:lvl1pPr>
            <a:lvl2pPr marL="914400" marR="0" lvl="1" indent="-342900" algn="l" rtl="0">
              <a:lnSpc>
                <a:spcPct val="100000"/>
              </a:lnSpc>
              <a:spcBef>
                <a:spcPts val="500"/>
              </a:spcBef>
              <a:spcAft>
                <a:spcPts val="0"/>
              </a:spcAft>
              <a:buClr>
                <a:srgbClr val="434343"/>
              </a:buClr>
              <a:buSzPts val="1800"/>
              <a:buFont typeface="NTR"/>
              <a:buChar char="-"/>
              <a:defRPr sz="1800" b="0" i="0" u="none" strike="noStrike" cap="none">
                <a:solidFill>
                  <a:srgbClr val="434343"/>
                </a:solidFill>
                <a:latin typeface="Arial"/>
                <a:ea typeface="Arial"/>
                <a:cs typeface="Arial"/>
                <a:sym typeface="Arial"/>
              </a:defRPr>
            </a:lvl2pPr>
            <a:lvl3pPr marL="1371600" marR="0" lvl="2" indent="-342900" algn="l" rtl="0">
              <a:lnSpc>
                <a:spcPct val="100000"/>
              </a:lnSpc>
              <a:spcBef>
                <a:spcPts val="500"/>
              </a:spcBef>
              <a:spcAft>
                <a:spcPts val="0"/>
              </a:spcAft>
              <a:buClr>
                <a:srgbClr val="434343"/>
              </a:buClr>
              <a:buSzPts val="1800"/>
              <a:buFont typeface="Noto Sans Symbols"/>
              <a:buChar char="▪"/>
              <a:defRPr sz="1800" b="0" i="0" u="none" strike="noStrike" cap="none">
                <a:solidFill>
                  <a:srgbClr val="434343"/>
                </a:solidFill>
                <a:latin typeface="Arial"/>
                <a:ea typeface="Arial"/>
                <a:cs typeface="Arial"/>
                <a:sym typeface="Arial"/>
              </a:defRPr>
            </a:lvl3pPr>
            <a:lvl4pPr marL="1828800" marR="0" lvl="3" indent="-342900" algn="l" rtl="0">
              <a:lnSpc>
                <a:spcPct val="100000"/>
              </a:lnSpc>
              <a:spcBef>
                <a:spcPts val="500"/>
              </a:spcBef>
              <a:spcAft>
                <a:spcPts val="0"/>
              </a:spcAft>
              <a:buClr>
                <a:srgbClr val="434343"/>
              </a:buClr>
              <a:buSzPts val="1800"/>
              <a:buFont typeface="NTR"/>
              <a:buChar char="‣"/>
              <a:defRPr sz="1800" b="0" i="0" u="none" strike="noStrike" cap="none">
                <a:solidFill>
                  <a:srgbClr val="434343"/>
                </a:solidFill>
                <a:latin typeface="Arial"/>
                <a:ea typeface="Arial"/>
                <a:cs typeface="Arial"/>
                <a:sym typeface="Arial"/>
              </a:defRPr>
            </a:lvl4pPr>
            <a:lvl5pPr marL="2286000" marR="0" lvl="4" indent="-342900" algn="l" rtl="0">
              <a:lnSpc>
                <a:spcPct val="100000"/>
              </a:lnSpc>
              <a:spcBef>
                <a:spcPts val="500"/>
              </a:spcBef>
              <a:spcAft>
                <a:spcPts val="0"/>
              </a:spcAft>
              <a:buClr>
                <a:srgbClr val="434343"/>
              </a:buClr>
              <a:buSzPts val="1800"/>
              <a:buFont typeface="NTR"/>
              <a:buChar char="◦"/>
              <a:defRPr sz="1800" b="0" i="0" u="none" strike="noStrike" cap="none">
                <a:solidFill>
                  <a:srgbClr val="434343"/>
                </a:solidFill>
                <a:latin typeface="Arial"/>
                <a:ea typeface="Arial"/>
                <a:cs typeface="Arial"/>
                <a:sym typeface="Arial"/>
              </a:defRPr>
            </a:lvl5pPr>
            <a:lvl6pPr marL="2743200" marR="0" lvl="5" indent="-342900" algn="l" rtl="0">
              <a:lnSpc>
                <a:spcPct val="90000"/>
              </a:lnSpc>
              <a:spcBef>
                <a:spcPts val="500"/>
              </a:spcBef>
              <a:spcAft>
                <a:spcPts val="0"/>
              </a:spcAft>
              <a:buClr>
                <a:srgbClr val="434343"/>
              </a:buClr>
              <a:buSzPts val="1800"/>
              <a:buFont typeface="Arial"/>
              <a:buChar char="•"/>
              <a:defRPr sz="1800" b="0" i="0" u="none" strike="noStrike" cap="none">
                <a:solidFill>
                  <a:srgbClr val="434343"/>
                </a:solidFill>
                <a:latin typeface="Calibri"/>
                <a:ea typeface="Calibri"/>
                <a:cs typeface="Calibri"/>
                <a:sym typeface="Calibri"/>
              </a:defRPr>
            </a:lvl6pPr>
            <a:lvl7pPr marL="3200400" marR="0" lvl="6" indent="-342900" algn="l" rtl="0">
              <a:lnSpc>
                <a:spcPct val="90000"/>
              </a:lnSpc>
              <a:spcBef>
                <a:spcPts val="500"/>
              </a:spcBef>
              <a:spcAft>
                <a:spcPts val="0"/>
              </a:spcAft>
              <a:buClr>
                <a:srgbClr val="434343"/>
              </a:buClr>
              <a:buSzPts val="1800"/>
              <a:buFont typeface="Arial"/>
              <a:buChar char="•"/>
              <a:defRPr sz="1800" b="0" i="0" u="none" strike="noStrike" cap="none">
                <a:solidFill>
                  <a:srgbClr val="434343"/>
                </a:solidFill>
                <a:latin typeface="Calibri"/>
                <a:ea typeface="Calibri"/>
                <a:cs typeface="Calibri"/>
                <a:sym typeface="Calibri"/>
              </a:defRPr>
            </a:lvl7pPr>
            <a:lvl8pPr marL="3657600" marR="0" lvl="7" indent="-342900" algn="l" rtl="0">
              <a:lnSpc>
                <a:spcPct val="90000"/>
              </a:lnSpc>
              <a:spcBef>
                <a:spcPts val="500"/>
              </a:spcBef>
              <a:spcAft>
                <a:spcPts val="0"/>
              </a:spcAft>
              <a:buClr>
                <a:srgbClr val="434343"/>
              </a:buClr>
              <a:buSzPts val="1800"/>
              <a:buFont typeface="Arial"/>
              <a:buChar char="•"/>
              <a:defRPr sz="1800" b="0" i="0" u="none" strike="noStrike" cap="none">
                <a:solidFill>
                  <a:srgbClr val="434343"/>
                </a:solidFill>
                <a:latin typeface="Calibri"/>
                <a:ea typeface="Calibri"/>
                <a:cs typeface="Calibri"/>
                <a:sym typeface="Calibri"/>
              </a:defRPr>
            </a:lvl8pPr>
            <a:lvl9pPr marL="4114800" marR="0" lvl="8" indent="-342900" algn="l" rtl="0">
              <a:lnSpc>
                <a:spcPct val="90000"/>
              </a:lnSpc>
              <a:spcBef>
                <a:spcPts val="500"/>
              </a:spcBef>
              <a:spcAft>
                <a:spcPts val="0"/>
              </a:spcAft>
              <a:buClr>
                <a:srgbClr val="434343"/>
              </a:buClr>
              <a:buSzPts val="1800"/>
              <a:buFont typeface="Arial"/>
              <a:buChar char="•"/>
              <a:defRPr sz="1800" b="0" i="0" u="none" strike="noStrike" cap="none">
                <a:solidFill>
                  <a:srgbClr val="434343"/>
                </a:solidFill>
                <a:latin typeface="Calibri"/>
                <a:ea typeface="Calibri"/>
                <a:cs typeface="Calibri"/>
                <a:sym typeface="Calibri"/>
              </a:defRPr>
            </a:lvl9pPr>
          </a:lstStyle>
          <a:p>
            <a:endParaRPr/>
          </a:p>
        </p:txBody>
      </p:sp>
      <p:sp>
        <p:nvSpPr>
          <p:cNvPr id="12" name="Google Shape;12;p13"/>
          <p:cNvSpPr txBox="1">
            <a:spLocks noGrp="1"/>
          </p:cNvSpPr>
          <p:nvPr>
            <p:ph type="ftr" idx="11"/>
          </p:nvPr>
        </p:nvSpPr>
        <p:spPr>
          <a:xfrm>
            <a:off x="838200" y="6217920"/>
            <a:ext cx="5029200" cy="228600"/>
          </a:xfrm>
          <a:prstGeom prst="rect">
            <a:avLst/>
          </a:prstGeom>
          <a:noFill/>
          <a:ln>
            <a:noFill/>
          </a:ln>
        </p:spPr>
        <p:txBody>
          <a:bodyPr spcFirstLastPara="1" wrap="square" lIns="0" tIns="45700" rIns="0" bIns="45700" anchor="ctr"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r>
              <a:rPr lang="en-US"/>
              <a:t>Prof. Mike Hyland</a:t>
            </a:r>
          </a:p>
        </p:txBody>
      </p:sp>
      <p:sp>
        <p:nvSpPr>
          <p:cNvPr id="13" name="Google Shape;13;p13"/>
          <p:cNvSpPr txBox="1">
            <a:spLocks noGrp="1"/>
          </p:cNvSpPr>
          <p:nvPr>
            <p:ph type="sldNum" idx="12"/>
          </p:nvPr>
        </p:nvSpPr>
        <p:spPr>
          <a:xfrm>
            <a:off x="11353800" y="6217920"/>
            <a:ext cx="274320" cy="228600"/>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9pPr>
          </a:lstStyle>
          <a:p>
            <a:fld id="{FADD189E-A86A-40ED-B175-256E5AFB3947}" type="slidenum">
              <a:rPr lang="en-US" smtClean="0"/>
              <a:t>‹#›</a:t>
            </a:fld>
            <a:endParaRPr lang="en-US"/>
          </a:p>
        </p:txBody>
      </p:sp>
    </p:spTree>
    <p:extLst>
      <p:ext uri="{BB962C8B-B14F-4D97-AF65-F5344CB8AC3E}">
        <p14:creationId xmlns:p14="http://schemas.microsoft.com/office/powerpoint/2010/main" val="144884813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0.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1.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90.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hyperlink" Target="http://wccftech.com/uber-lines-called-smart-routes-service/" TargetMode="External"/><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hyperlink" Target="mailto:hylandm@uci.edu"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EBBD-13E2-88A3-A0A8-9C4421FB714A}"/>
              </a:ext>
            </a:extLst>
          </p:cNvPr>
          <p:cNvSpPr>
            <a:spLocks noGrp="1"/>
          </p:cNvSpPr>
          <p:nvPr>
            <p:ph type="ctrTitle"/>
          </p:nvPr>
        </p:nvSpPr>
        <p:spPr/>
        <p:txBody>
          <a:bodyPr/>
          <a:lstStyle/>
          <a:p>
            <a:r>
              <a:rPr lang="en-US" dirty="0"/>
              <a:t>Increasing Vehicle Occupancy through Shared-Ride Mobility Services </a:t>
            </a:r>
          </a:p>
        </p:txBody>
      </p:sp>
      <p:sp>
        <p:nvSpPr>
          <p:cNvPr id="3" name="Subtitle 2">
            <a:extLst>
              <a:ext uri="{FF2B5EF4-FFF2-40B4-BE49-F238E27FC236}">
                <a16:creationId xmlns:a16="http://schemas.microsoft.com/office/drawing/2014/main" id="{45F707DC-C44A-B1A7-A9DA-28489C0F9198}"/>
              </a:ext>
            </a:extLst>
          </p:cNvPr>
          <p:cNvSpPr>
            <a:spLocks noGrp="1"/>
          </p:cNvSpPr>
          <p:nvPr>
            <p:ph type="subTitle" idx="1"/>
          </p:nvPr>
        </p:nvSpPr>
        <p:spPr>
          <a:xfrm>
            <a:off x="838200" y="4114800"/>
            <a:ext cx="4826620" cy="1973766"/>
          </a:xfrm>
        </p:spPr>
        <p:txBody>
          <a:bodyPr/>
          <a:lstStyle/>
          <a:p>
            <a:r>
              <a:rPr lang="en-US" b="1" dirty="0"/>
              <a:t>Michael Hyland</a:t>
            </a:r>
          </a:p>
          <a:p>
            <a:pPr marL="182880" indent="0"/>
            <a:r>
              <a:rPr lang="en-US" dirty="0"/>
              <a:t>Asst. Professor</a:t>
            </a:r>
          </a:p>
          <a:p>
            <a:pPr marL="182880" indent="0"/>
            <a:r>
              <a:rPr lang="en-US" dirty="0"/>
              <a:t>University of California, Irvine</a:t>
            </a:r>
          </a:p>
          <a:p>
            <a:pPr marL="182880" indent="0"/>
            <a:r>
              <a:rPr lang="en-US" dirty="0"/>
              <a:t>Civil &amp; Environmental Engineering</a:t>
            </a:r>
          </a:p>
          <a:p>
            <a:pPr marL="182880" indent="0"/>
            <a:r>
              <a:rPr lang="en-US" dirty="0"/>
              <a:t>Institute of Transportation Studies -- Irvine</a:t>
            </a:r>
          </a:p>
          <a:p>
            <a:endParaRPr lang="en-US" dirty="0"/>
          </a:p>
        </p:txBody>
      </p:sp>
      <p:pic>
        <p:nvPicPr>
          <p:cNvPr id="1026" name="Picture 2">
            <a:extLst>
              <a:ext uri="{FF2B5EF4-FFF2-40B4-BE49-F238E27FC236}">
                <a16:creationId xmlns:a16="http://schemas.microsoft.com/office/drawing/2014/main" id="{A8F457DB-43D6-122B-6C59-CDF11286F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86688" cy="1723329"/>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77678571-FEC0-8B22-7009-D3E937CBA711}"/>
              </a:ext>
            </a:extLst>
          </p:cNvPr>
          <p:cNvSpPr txBox="1">
            <a:spLocks/>
          </p:cNvSpPr>
          <p:nvPr/>
        </p:nvSpPr>
        <p:spPr>
          <a:xfrm>
            <a:off x="6096000" y="4114800"/>
            <a:ext cx="4826620" cy="1973766"/>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L="457200" marR="0" lvl="0" indent="-342900" algn="l" rtl="0" eaLnBrk="1" hangingPunct="1">
              <a:lnSpc>
                <a:spcPct val="100000"/>
              </a:lnSpc>
              <a:spcBef>
                <a:spcPts val="750"/>
              </a:spcBef>
              <a:spcAft>
                <a:spcPts val="0"/>
              </a:spcAft>
              <a:buClr>
                <a:schemeClr val="lt1"/>
              </a:buClr>
              <a:buSzPts val="2400"/>
              <a:buFont typeface="Arial"/>
              <a:buNone/>
              <a:defRPr sz="1800" b="0" i="0" u="none" strike="noStrike" cap="none">
                <a:solidFill>
                  <a:schemeClr val="lt1"/>
                </a:solidFill>
                <a:latin typeface="Arial"/>
                <a:ea typeface="Arial"/>
                <a:cs typeface="Arial"/>
                <a:sym typeface="Arial"/>
              </a:defRPr>
            </a:lvl1pPr>
            <a:lvl2pPr marL="914400" marR="0" lvl="1" indent="-342900" algn="ctr" rtl="0" eaLnBrk="1" hangingPunct="1">
              <a:lnSpc>
                <a:spcPct val="100000"/>
              </a:lnSpc>
              <a:spcBef>
                <a:spcPts val="375"/>
              </a:spcBef>
              <a:spcAft>
                <a:spcPts val="0"/>
              </a:spcAft>
              <a:buClr>
                <a:schemeClr val="dk1"/>
              </a:buClr>
              <a:buSzPts val="2000"/>
              <a:buFont typeface="NTR"/>
              <a:buNone/>
              <a:defRPr sz="1500" b="0" i="0" u="none" strike="noStrike" cap="none">
                <a:solidFill>
                  <a:srgbClr val="434343"/>
                </a:solidFill>
                <a:latin typeface="Arial"/>
                <a:ea typeface="Arial"/>
                <a:cs typeface="Arial"/>
                <a:sym typeface="Arial"/>
              </a:defRPr>
            </a:lvl2pPr>
            <a:lvl3pPr marL="1371600" marR="0" lvl="2" indent="-342900" algn="ctr" rtl="0" eaLnBrk="1" hangingPunct="1">
              <a:lnSpc>
                <a:spcPct val="100000"/>
              </a:lnSpc>
              <a:spcBef>
                <a:spcPts val="375"/>
              </a:spcBef>
              <a:spcAft>
                <a:spcPts val="0"/>
              </a:spcAft>
              <a:buClr>
                <a:schemeClr val="dk1"/>
              </a:buClr>
              <a:buSzPts val="1800"/>
              <a:buFont typeface="Noto Sans Symbols"/>
              <a:buNone/>
              <a:defRPr sz="1350" b="0" i="0" u="none" strike="noStrike" cap="none">
                <a:solidFill>
                  <a:srgbClr val="434343"/>
                </a:solidFill>
                <a:latin typeface="Arial"/>
                <a:ea typeface="Arial"/>
                <a:cs typeface="Arial"/>
                <a:sym typeface="Arial"/>
              </a:defRPr>
            </a:lvl3pPr>
            <a:lvl4pPr marL="1828800" marR="0" lvl="3" indent="-342900" algn="ctr" rtl="0" eaLnBrk="1" hangingPunct="1">
              <a:lnSpc>
                <a:spcPct val="100000"/>
              </a:lnSpc>
              <a:spcBef>
                <a:spcPts val="375"/>
              </a:spcBef>
              <a:spcAft>
                <a:spcPts val="0"/>
              </a:spcAft>
              <a:buClr>
                <a:schemeClr val="dk1"/>
              </a:buClr>
              <a:buSzPts val="1600"/>
              <a:buFont typeface="NTR"/>
              <a:buNone/>
              <a:defRPr sz="1200" b="0" i="0" u="none" strike="noStrike" cap="none">
                <a:solidFill>
                  <a:srgbClr val="434343"/>
                </a:solidFill>
                <a:latin typeface="Arial"/>
                <a:ea typeface="Arial"/>
                <a:cs typeface="Arial"/>
                <a:sym typeface="Arial"/>
              </a:defRPr>
            </a:lvl4pPr>
            <a:lvl5pPr marL="2286000" marR="0" lvl="4" indent="-342900" algn="ctr" rtl="0" eaLnBrk="1" hangingPunct="1">
              <a:lnSpc>
                <a:spcPct val="100000"/>
              </a:lnSpc>
              <a:spcBef>
                <a:spcPts val="375"/>
              </a:spcBef>
              <a:spcAft>
                <a:spcPts val="0"/>
              </a:spcAft>
              <a:buClr>
                <a:schemeClr val="dk1"/>
              </a:buClr>
              <a:buSzPts val="1600"/>
              <a:buFont typeface="NTR"/>
              <a:buNone/>
              <a:defRPr sz="1200" b="0" i="0" u="none" strike="noStrike" cap="none">
                <a:solidFill>
                  <a:srgbClr val="434343"/>
                </a:solidFill>
                <a:latin typeface="Arial"/>
                <a:ea typeface="Arial"/>
                <a:cs typeface="Arial"/>
                <a:sym typeface="Arial"/>
              </a:defRPr>
            </a:lvl5pPr>
            <a:lvl6pPr marL="2743200" marR="0" lvl="5" indent="-342900" algn="ctr" rtl="0" eaLnBrk="1" hangingPunct="1">
              <a:lnSpc>
                <a:spcPct val="90000"/>
              </a:lnSpc>
              <a:spcBef>
                <a:spcPts val="375"/>
              </a:spcBef>
              <a:spcAft>
                <a:spcPts val="0"/>
              </a:spcAft>
              <a:buClr>
                <a:schemeClr val="dk1"/>
              </a:buClr>
              <a:buSzPts val="1600"/>
              <a:buFont typeface="Arial"/>
              <a:buNone/>
              <a:defRPr sz="1200" b="0" i="0" u="none" strike="noStrike" cap="none">
                <a:solidFill>
                  <a:srgbClr val="434343"/>
                </a:solidFill>
                <a:latin typeface="Calibri"/>
                <a:ea typeface="Calibri"/>
                <a:cs typeface="Calibri"/>
                <a:sym typeface="Calibri"/>
              </a:defRPr>
            </a:lvl6pPr>
            <a:lvl7pPr marL="3200400" marR="0" lvl="6" indent="-342900" algn="ctr" rtl="0" eaLnBrk="1" hangingPunct="1">
              <a:lnSpc>
                <a:spcPct val="90000"/>
              </a:lnSpc>
              <a:spcBef>
                <a:spcPts val="375"/>
              </a:spcBef>
              <a:spcAft>
                <a:spcPts val="0"/>
              </a:spcAft>
              <a:buClr>
                <a:schemeClr val="dk1"/>
              </a:buClr>
              <a:buSzPts val="1600"/>
              <a:buFont typeface="Arial"/>
              <a:buNone/>
              <a:defRPr sz="1200" b="0" i="0" u="none" strike="noStrike" cap="none">
                <a:solidFill>
                  <a:srgbClr val="434343"/>
                </a:solidFill>
                <a:latin typeface="Calibri"/>
                <a:ea typeface="Calibri"/>
                <a:cs typeface="Calibri"/>
                <a:sym typeface="Calibri"/>
              </a:defRPr>
            </a:lvl7pPr>
            <a:lvl8pPr marL="3657600" marR="0" lvl="7" indent="-342900" algn="ctr" rtl="0" eaLnBrk="1" hangingPunct="1">
              <a:lnSpc>
                <a:spcPct val="90000"/>
              </a:lnSpc>
              <a:spcBef>
                <a:spcPts val="375"/>
              </a:spcBef>
              <a:spcAft>
                <a:spcPts val="0"/>
              </a:spcAft>
              <a:buClr>
                <a:schemeClr val="dk1"/>
              </a:buClr>
              <a:buSzPts val="1600"/>
              <a:buFont typeface="Arial"/>
              <a:buNone/>
              <a:defRPr sz="1200" b="0" i="0" u="none" strike="noStrike" cap="none">
                <a:solidFill>
                  <a:srgbClr val="434343"/>
                </a:solidFill>
                <a:latin typeface="Calibri"/>
                <a:ea typeface="Calibri"/>
                <a:cs typeface="Calibri"/>
                <a:sym typeface="Calibri"/>
              </a:defRPr>
            </a:lvl8pPr>
            <a:lvl9pPr marL="4114800" marR="0" lvl="8" indent="-342900" algn="ctr" rtl="0" eaLnBrk="1" hangingPunct="1">
              <a:lnSpc>
                <a:spcPct val="90000"/>
              </a:lnSpc>
              <a:spcBef>
                <a:spcPts val="375"/>
              </a:spcBef>
              <a:spcAft>
                <a:spcPts val="0"/>
              </a:spcAft>
              <a:buClr>
                <a:schemeClr val="dk1"/>
              </a:buClr>
              <a:buSzPts val="1600"/>
              <a:buFont typeface="Arial"/>
              <a:buNone/>
              <a:defRPr sz="1200" b="0" i="0" u="none" strike="noStrike" cap="none">
                <a:solidFill>
                  <a:srgbClr val="434343"/>
                </a:solidFill>
                <a:latin typeface="Calibri"/>
                <a:ea typeface="Calibri"/>
                <a:cs typeface="Calibri"/>
                <a:sym typeface="Calibri"/>
              </a:defRPr>
            </a:lvl9pPr>
          </a:lstStyle>
          <a:p>
            <a:pPr marL="91440" indent="0"/>
            <a:r>
              <a:rPr lang="en-US" dirty="0"/>
              <a:t>TRB Conference on Sustainability and Emerging Transportation Technology</a:t>
            </a:r>
          </a:p>
          <a:p>
            <a:pPr marL="91440" indent="0"/>
            <a:r>
              <a:rPr lang="en-US" dirty="0"/>
              <a:t>June 1, 2022</a:t>
            </a:r>
          </a:p>
          <a:p>
            <a:pPr marL="91440" indent="0"/>
            <a:endParaRPr lang="en-US" dirty="0"/>
          </a:p>
        </p:txBody>
      </p:sp>
    </p:spTree>
    <p:extLst>
      <p:ext uri="{BB962C8B-B14F-4D97-AF65-F5344CB8AC3E}">
        <p14:creationId xmlns:p14="http://schemas.microsoft.com/office/powerpoint/2010/main" val="24692566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1AF675-81D2-4305-FA98-15B26AC21322}"/>
              </a:ext>
            </a:extLst>
          </p:cNvPr>
          <p:cNvSpPr>
            <a:spLocks noGrp="1"/>
          </p:cNvSpPr>
          <p:nvPr>
            <p:ph type="title"/>
          </p:nvPr>
        </p:nvSpPr>
        <p:spPr>
          <a:xfrm>
            <a:off x="0" y="2971801"/>
            <a:ext cx="8229600" cy="807883"/>
          </a:xfrm>
        </p:spPr>
        <p:txBody>
          <a:bodyPr/>
          <a:lstStyle/>
          <a:p>
            <a:r>
              <a:rPr lang="en-US" dirty="0"/>
              <a:t>Study 1: </a:t>
            </a:r>
          </a:p>
        </p:txBody>
      </p:sp>
      <p:pic>
        <p:nvPicPr>
          <p:cNvPr id="6" name="Picture 5">
            <a:extLst>
              <a:ext uri="{FF2B5EF4-FFF2-40B4-BE49-F238E27FC236}">
                <a16:creationId xmlns:a16="http://schemas.microsoft.com/office/drawing/2014/main" id="{6D3710FE-A3A5-6288-3121-B2EDBA7A3A9B}"/>
              </a:ext>
            </a:extLst>
          </p:cNvPr>
          <p:cNvPicPr>
            <a:picLocks noChangeAspect="1"/>
          </p:cNvPicPr>
          <p:nvPr/>
        </p:nvPicPr>
        <p:blipFill>
          <a:blip r:embed="rId2"/>
          <a:stretch>
            <a:fillRect/>
          </a:stretch>
        </p:blipFill>
        <p:spPr>
          <a:xfrm>
            <a:off x="3007702" y="300478"/>
            <a:ext cx="9033418" cy="5762698"/>
          </a:xfrm>
          <a:prstGeom prst="rect">
            <a:avLst/>
          </a:prstGeom>
        </p:spPr>
      </p:pic>
      <p:sp>
        <p:nvSpPr>
          <p:cNvPr id="7" name="Footer Placeholder 6">
            <a:extLst>
              <a:ext uri="{FF2B5EF4-FFF2-40B4-BE49-F238E27FC236}">
                <a16:creationId xmlns:a16="http://schemas.microsoft.com/office/drawing/2014/main" id="{9B944E6B-7A95-E640-D890-3C05BF214602}"/>
              </a:ext>
            </a:extLst>
          </p:cNvPr>
          <p:cNvSpPr>
            <a:spLocks noGrp="1"/>
          </p:cNvSpPr>
          <p:nvPr>
            <p:ph type="ftr" idx="11"/>
          </p:nvPr>
        </p:nvSpPr>
        <p:spPr/>
        <p:txBody>
          <a:bodyPr/>
          <a:lstStyle/>
          <a:p>
            <a:r>
              <a:rPr lang="en-US"/>
              <a:t>Prof. Mike Hyland</a:t>
            </a:r>
          </a:p>
        </p:txBody>
      </p:sp>
      <p:sp>
        <p:nvSpPr>
          <p:cNvPr id="8" name="Slide Number Placeholder 7">
            <a:extLst>
              <a:ext uri="{FF2B5EF4-FFF2-40B4-BE49-F238E27FC236}">
                <a16:creationId xmlns:a16="http://schemas.microsoft.com/office/drawing/2014/main" id="{E3778C98-8252-B0FF-1BAC-2F46BE0FBFC9}"/>
              </a:ext>
            </a:extLst>
          </p:cNvPr>
          <p:cNvSpPr>
            <a:spLocks noGrp="1"/>
          </p:cNvSpPr>
          <p:nvPr>
            <p:ph type="sldNum" idx="12"/>
          </p:nvPr>
        </p:nvSpPr>
        <p:spPr/>
        <p:txBody>
          <a:bodyPr/>
          <a:lstStyle/>
          <a:p>
            <a:fld id="{FADD189E-A86A-40ED-B175-256E5AFB3947}" type="slidenum">
              <a:rPr lang="en-US" smtClean="0"/>
              <a:t>10</a:t>
            </a:fld>
            <a:endParaRPr lang="en-US"/>
          </a:p>
        </p:txBody>
      </p:sp>
    </p:spTree>
    <p:extLst>
      <p:ext uri="{BB962C8B-B14F-4D97-AF65-F5344CB8AC3E}">
        <p14:creationId xmlns:p14="http://schemas.microsoft.com/office/powerpoint/2010/main" val="282774071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B4CD42-8A11-9BBB-1ABC-BAE386FF9216}"/>
              </a:ext>
            </a:extLst>
          </p:cNvPr>
          <p:cNvSpPr>
            <a:spLocks noGrp="1"/>
          </p:cNvSpPr>
          <p:nvPr>
            <p:ph type="title"/>
          </p:nvPr>
        </p:nvSpPr>
        <p:spPr/>
        <p:txBody>
          <a:bodyPr/>
          <a:lstStyle/>
          <a:p>
            <a:r>
              <a:rPr lang="en-US" dirty="0"/>
              <a:t>Survey Basics</a:t>
            </a:r>
          </a:p>
        </p:txBody>
      </p:sp>
      <p:sp>
        <p:nvSpPr>
          <p:cNvPr id="4" name="Text Placeholder 3">
            <a:extLst>
              <a:ext uri="{FF2B5EF4-FFF2-40B4-BE49-F238E27FC236}">
                <a16:creationId xmlns:a16="http://schemas.microsoft.com/office/drawing/2014/main" id="{AABA3C2B-1EBD-13FE-8A77-1C5B84174F4C}"/>
              </a:ext>
            </a:extLst>
          </p:cNvPr>
          <p:cNvSpPr>
            <a:spLocks noGrp="1"/>
          </p:cNvSpPr>
          <p:nvPr>
            <p:ph type="body" idx="1"/>
          </p:nvPr>
        </p:nvSpPr>
        <p:spPr/>
        <p:txBody>
          <a:bodyPr/>
          <a:lstStyle/>
          <a:p>
            <a:r>
              <a:rPr lang="en-US" dirty="0"/>
              <a:t>Convenience Sampling of Chicago Commuters</a:t>
            </a:r>
          </a:p>
          <a:p>
            <a:pPr lvl="1"/>
            <a:r>
              <a:rPr lang="en-US" dirty="0"/>
              <a:t>Chicago MPO newsletter</a:t>
            </a:r>
          </a:p>
          <a:p>
            <a:pPr lvl="1"/>
            <a:r>
              <a:rPr lang="en-US" dirty="0"/>
              <a:t>Personal and Northwestern University Transportation Center Facebook &amp; Twitter accounts</a:t>
            </a:r>
          </a:p>
          <a:p>
            <a:r>
              <a:rPr lang="en-US" dirty="0"/>
              <a:t>D-efficient Survey Design</a:t>
            </a:r>
          </a:p>
          <a:p>
            <a:pPr lvl="1"/>
            <a:r>
              <a:rPr lang="en-US" dirty="0"/>
              <a:t>Segment commuters by commute distance</a:t>
            </a:r>
          </a:p>
          <a:p>
            <a:pPr lvl="1"/>
            <a:r>
              <a:rPr lang="en-US" dirty="0"/>
              <a:t>Gathered information from actual commutes, using Google Maps API</a:t>
            </a:r>
          </a:p>
          <a:p>
            <a:pPr lvl="2"/>
            <a:r>
              <a:rPr lang="en-US" dirty="0"/>
              <a:t>Pivoted from existing commute trips</a:t>
            </a:r>
          </a:p>
          <a:p>
            <a:endParaRPr lang="en-US" dirty="0"/>
          </a:p>
        </p:txBody>
      </p:sp>
      <p:sp>
        <p:nvSpPr>
          <p:cNvPr id="5" name="Footer Placeholder 4">
            <a:extLst>
              <a:ext uri="{FF2B5EF4-FFF2-40B4-BE49-F238E27FC236}">
                <a16:creationId xmlns:a16="http://schemas.microsoft.com/office/drawing/2014/main" id="{30DD09C6-7F1A-A588-3C4A-8F3709AEBA31}"/>
              </a:ext>
            </a:extLst>
          </p:cNvPr>
          <p:cNvSpPr>
            <a:spLocks noGrp="1"/>
          </p:cNvSpPr>
          <p:nvPr>
            <p:ph type="ftr" idx="11"/>
          </p:nvPr>
        </p:nvSpPr>
        <p:spPr/>
        <p:txBody>
          <a:bodyPr/>
          <a:lstStyle/>
          <a:p>
            <a:r>
              <a:rPr lang="en-US"/>
              <a:t>Prof. Mike Hyland</a:t>
            </a:r>
          </a:p>
        </p:txBody>
      </p:sp>
      <p:sp>
        <p:nvSpPr>
          <p:cNvPr id="6" name="Slide Number Placeholder 5">
            <a:extLst>
              <a:ext uri="{FF2B5EF4-FFF2-40B4-BE49-F238E27FC236}">
                <a16:creationId xmlns:a16="http://schemas.microsoft.com/office/drawing/2014/main" id="{DBCAD600-0757-A251-5148-9E9A8897E7B9}"/>
              </a:ext>
            </a:extLst>
          </p:cNvPr>
          <p:cNvSpPr>
            <a:spLocks noGrp="1"/>
          </p:cNvSpPr>
          <p:nvPr>
            <p:ph type="sldNum" idx="12"/>
          </p:nvPr>
        </p:nvSpPr>
        <p:spPr/>
        <p:txBody>
          <a:bodyPr/>
          <a:lstStyle/>
          <a:p>
            <a:fld id="{FADD189E-A86A-40ED-B175-256E5AFB3947}" type="slidenum">
              <a:rPr lang="en-US" smtClean="0"/>
              <a:t>11</a:t>
            </a:fld>
            <a:endParaRPr lang="en-US"/>
          </a:p>
        </p:txBody>
      </p:sp>
    </p:spTree>
    <p:extLst>
      <p:ext uri="{BB962C8B-B14F-4D97-AF65-F5344CB8AC3E}">
        <p14:creationId xmlns:p14="http://schemas.microsoft.com/office/powerpoint/2010/main" val="139931453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BB98-1683-6BDF-3D43-7B989B93E9F0}"/>
              </a:ext>
            </a:extLst>
          </p:cNvPr>
          <p:cNvSpPr>
            <a:spLocks noGrp="1"/>
          </p:cNvSpPr>
          <p:nvPr>
            <p:ph type="title"/>
          </p:nvPr>
        </p:nvSpPr>
        <p:spPr/>
        <p:txBody>
          <a:bodyPr/>
          <a:lstStyle/>
          <a:p>
            <a:r>
              <a:rPr lang="en-US" dirty="0"/>
              <a:t>Basic Survey Statistics</a:t>
            </a:r>
          </a:p>
        </p:txBody>
      </p:sp>
      <p:graphicFrame>
        <p:nvGraphicFramePr>
          <p:cNvPr id="5" name="Table 4">
            <a:extLst>
              <a:ext uri="{FF2B5EF4-FFF2-40B4-BE49-F238E27FC236}">
                <a16:creationId xmlns:a16="http://schemas.microsoft.com/office/drawing/2014/main" id="{DB55797B-6805-542D-2DCF-E0C3146F55D3}"/>
              </a:ext>
            </a:extLst>
          </p:cNvPr>
          <p:cNvGraphicFramePr>
            <a:graphicFrameLocks noGrp="1"/>
          </p:cNvGraphicFramePr>
          <p:nvPr>
            <p:extLst>
              <p:ext uri="{D42A27DB-BD31-4B8C-83A1-F6EECF244321}">
                <p14:modId xmlns:p14="http://schemas.microsoft.com/office/powerpoint/2010/main" val="4004411573"/>
              </p:ext>
            </p:extLst>
          </p:nvPr>
        </p:nvGraphicFramePr>
        <p:xfrm>
          <a:off x="838199" y="1645920"/>
          <a:ext cx="10515600" cy="3566160"/>
        </p:xfrm>
        <a:graphic>
          <a:graphicData uri="http://schemas.openxmlformats.org/drawingml/2006/table">
            <a:tbl>
              <a:tblPr firstRow="1" bandRow="1">
                <a:tableStyleId>{F5AB1C69-6EDB-4FF4-983F-18BD219EF322}</a:tableStyleId>
              </a:tblPr>
              <a:tblGrid>
                <a:gridCol w="4299858">
                  <a:extLst>
                    <a:ext uri="{9D8B030D-6E8A-4147-A177-3AD203B41FA5}">
                      <a16:colId xmlns:a16="http://schemas.microsoft.com/office/drawing/2014/main" val="1132633375"/>
                    </a:ext>
                  </a:extLst>
                </a:gridCol>
                <a:gridCol w="2438400">
                  <a:extLst>
                    <a:ext uri="{9D8B030D-6E8A-4147-A177-3AD203B41FA5}">
                      <a16:colId xmlns:a16="http://schemas.microsoft.com/office/drawing/2014/main" val="1718854396"/>
                    </a:ext>
                  </a:extLst>
                </a:gridCol>
                <a:gridCol w="2119086">
                  <a:extLst>
                    <a:ext uri="{9D8B030D-6E8A-4147-A177-3AD203B41FA5}">
                      <a16:colId xmlns:a16="http://schemas.microsoft.com/office/drawing/2014/main" val="2892295100"/>
                    </a:ext>
                  </a:extLst>
                </a:gridCol>
                <a:gridCol w="1658256">
                  <a:extLst>
                    <a:ext uri="{9D8B030D-6E8A-4147-A177-3AD203B41FA5}">
                      <a16:colId xmlns:a16="http://schemas.microsoft.com/office/drawing/2014/main" val="411936117"/>
                    </a:ext>
                  </a:extLst>
                </a:gridCol>
              </a:tblGrid>
              <a:tr h="571500">
                <a:tc>
                  <a:txBody>
                    <a:bodyPr/>
                    <a:lstStyle/>
                    <a:p>
                      <a:r>
                        <a:rPr lang="en-US" sz="1800" dirty="0"/>
                        <a:t>Variable/Factor</a:t>
                      </a:r>
                    </a:p>
                  </a:txBody>
                  <a:tcPr/>
                </a:tc>
                <a:tc>
                  <a:txBody>
                    <a:bodyPr/>
                    <a:lstStyle/>
                    <a:p>
                      <a:r>
                        <a:rPr lang="en-US" sz="1800" dirty="0"/>
                        <a:t>September 2014 Wave</a:t>
                      </a:r>
                    </a:p>
                  </a:txBody>
                  <a:tcPr/>
                </a:tc>
                <a:tc>
                  <a:txBody>
                    <a:bodyPr/>
                    <a:lstStyle/>
                    <a:p>
                      <a:r>
                        <a:rPr lang="en-US" sz="1800" dirty="0"/>
                        <a:t>February 2015 Wave</a:t>
                      </a:r>
                    </a:p>
                  </a:txBody>
                  <a:tcPr/>
                </a:tc>
                <a:tc>
                  <a:txBody>
                    <a:bodyPr/>
                    <a:lstStyle/>
                    <a:p>
                      <a:r>
                        <a:rPr lang="en-US" sz="1800" dirty="0"/>
                        <a:t>Pooled</a:t>
                      </a:r>
                    </a:p>
                  </a:txBody>
                  <a:tcPr/>
                </a:tc>
                <a:extLst>
                  <a:ext uri="{0D108BD9-81ED-4DB2-BD59-A6C34878D82A}">
                    <a16:rowId xmlns:a16="http://schemas.microsoft.com/office/drawing/2014/main" val="2872909613"/>
                  </a:ext>
                </a:extLst>
              </a:tr>
              <a:tr h="571500">
                <a:tc>
                  <a:txBody>
                    <a:bodyPr/>
                    <a:lstStyle/>
                    <a:p>
                      <a:r>
                        <a:rPr lang="en-US" sz="1800" dirty="0">
                          <a:solidFill>
                            <a:srgbClr val="002060"/>
                          </a:solidFill>
                        </a:rPr>
                        <a:t>Average monthly temperature</a:t>
                      </a:r>
                    </a:p>
                    <a:p>
                      <a:r>
                        <a:rPr lang="en-US" sz="1800" dirty="0">
                          <a:solidFill>
                            <a:srgbClr val="002060"/>
                          </a:solidFill>
                        </a:rPr>
                        <a:t> (low – high)</a:t>
                      </a:r>
                    </a:p>
                  </a:txBody>
                  <a:tcPr/>
                </a:tc>
                <a:tc>
                  <a:txBody>
                    <a:bodyPr/>
                    <a:lstStyle/>
                    <a:p>
                      <a:r>
                        <a:rPr lang="en-US" sz="1800" dirty="0">
                          <a:solidFill>
                            <a:srgbClr val="002060"/>
                          </a:solidFill>
                        </a:rPr>
                        <a:t>55 F – 75 F</a:t>
                      </a:r>
                    </a:p>
                  </a:txBody>
                  <a:tcPr/>
                </a:tc>
                <a:tc>
                  <a:txBody>
                    <a:bodyPr/>
                    <a:lstStyle/>
                    <a:p>
                      <a:r>
                        <a:rPr lang="en-US" sz="1800" dirty="0">
                          <a:solidFill>
                            <a:srgbClr val="002060"/>
                          </a:solidFill>
                        </a:rPr>
                        <a:t>10 F – 25 F</a:t>
                      </a:r>
                    </a:p>
                  </a:txBody>
                  <a:tcPr/>
                </a:tc>
                <a:tc>
                  <a:txBody>
                    <a:bodyPr/>
                    <a:lstStyle/>
                    <a:p>
                      <a:r>
                        <a:rPr lang="en-US" sz="1800" dirty="0">
                          <a:solidFill>
                            <a:srgbClr val="002060"/>
                          </a:solidFill>
                        </a:rPr>
                        <a:t>-</a:t>
                      </a:r>
                    </a:p>
                  </a:txBody>
                  <a:tcPr/>
                </a:tc>
                <a:extLst>
                  <a:ext uri="{0D108BD9-81ED-4DB2-BD59-A6C34878D82A}">
                    <a16:rowId xmlns:a16="http://schemas.microsoft.com/office/drawing/2014/main" val="2396225960"/>
                  </a:ext>
                </a:extLst>
              </a:tr>
              <a:tr h="571500">
                <a:tc>
                  <a:txBody>
                    <a:bodyPr/>
                    <a:lstStyle/>
                    <a:p>
                      <a:r>
                        <a:rPr lang="en-US" sz="1800" dirty="0">
                          <a:solidFill>
                            <a:srgbClr val="002060"/>
                          </a:solidFill>
                        </a:rPr>
                        <a:t>Total Precipitation</a:t>
                      </a:r>
                    </a:p>
                  </a:txBody>
                  <a:tcPr/>
                </a:tc>
                <a:tc>
                  <a:txBody>
                    <a:bodyPr/>
                    <a:lstStyle/>
                    <a:p>
                      <a:r>
                        <a:rPr lang="en-US" sz="1800" dirty="0">
                          <a:solidFill>
                            <a:srgbClr val="002060"/>
                          </a:solidFill>
                        </a:rPr>
                        <a:t>3 in</a:t>
                      </a:r>
                    </a:p>
                  </a:txBody>
                  <a:tcPr/>
                </a:tc>
                <a:tc>
                  <a:txBody>
                    <a:bodyPr/>
                    <a:lstStyle/>
                    <a:p>
                      <a:r>
                        <a:rPr lang="en-US" sz="1800" dirty="0">
                          <a:solidFill>
                            <a:srgbClr val="002060"/>
                          </a:solidFill>
                        </a:rPr>
                        <a:t>26.4 in</a:t>
                      </a:r>
                    </a:p>
                  </a:txBody>
                  <a:tcPr/>
                </a:tc>
                <a:tc>
                  <a:txBody>
                    <a:bodyPr/>
                    <a:lstStyle/>
                    <a:p>
                      <a:endParaRPr lang="en-US" sz="1800" dirty="0">
                        <a:solidFill>
                          <a:srgbClr val="002060"/>
                        </a:solidFill>
                      </a:endParaRPr>
                    </a:p>
                  </a:txBody>
                  <a:tcPr/>
                </a:tc>
                <a:extLst>
                  <a:ext uri="{0D108BD9-81ED-4DB2-BD59-A6C34878D82A}">
                    <a16:rowId xmlns:a16="http://schemas.microsoft.com/office/drawing/2014/main" val="3596116039"/>
                  </a:ext>
                </a:extLst>
              </a:tr>
              <a:tr h="571500">
                <a:tc>
                  <a:txBody>
                    <a:bodyPr/>
                    <a:lstStyle/>
                    <a:p>
                      <a:r>
                        <a:rPr lang="en-US" sz="1800" dirty="0">
                          <a:solidFill>
                            <a:srgbClr val="002060"/>
                          </a:solidFill>
                        </a:rPr>
                        <a:t>Complete Responses</a:t>
                      </a:r>
                    </a:p>
                  </a:txBody>
                  <a:tcPr/>
                </a:tc>
                <a:tc>
                  <a:txBody>
                    <a:bodyPr/>
                    <a:lstStyle/>
                    <a:p>
                      <a:r>
                        <a:rPr lang="en-US" sz="1800" dirty="0">
                          <a:solidFill>
                            <a:srgbClr val="002060"/>
                          </a:solidFill>
                        </a:rPr>
                        <a:t>119</a:t>
                      </a:r>
                    </a:p>
                  </a:txBody>
                  <a:tcPr/>
                </a:tc>
                <a:tc>
                  <a:txBody>
                    <a:bodyPr/>
                    <a:lstStyle/>
                    <a:p>
                      <a:r>
                        <a:rPr lang="en-US" sz="1800" dirty="0">
                          <a:solidFill>
                            <a:srgbClr val="002060"/>
                          </a:solidFill>
                        </a:rPr>
                        <a:t>62</a:t>
                      </a:r>
                    </a:p>
                  </a:txBody>
                  <a:tcPr/>
                </a:tc>
                <a:tc>
                  <a:txBody>
                    <a:bodyPr/>
                    <a:lstStyle/>
                    <a:p>
                      <a:r>
                        <a:rPr lang="en-US" sz="1800" dirty="0">
                          <a:solidFill>
                            <a:srgbClr val="002060"/>
                          </a:solidFill>
                        </a:rPr>
                        <a:t>181</a:t>
                      </a:r>
                    </a:p>
                  </a:txBody>
                  <a:tcPr/>
                </a:tc>
                <a:extLst>
                  <a:ext uri="{0D108BD9-81ED-4DB2-BD59-A6C34878D82A}">
                    <a16:rowId xmlns:a16="http://schemas.microsoft.com/office/drawing/2014/main" val="2685105267"/>
                  </a:ext>
                </a:extLst>
              </a:tr>
              <a:tr h="571500">
                <a:tc>
                  <a:txBody>
                    <a:bodyPr/>
                    <a:lstStyle/>
                    <a:p>
                      <a:r>
                        <a:rPr lang="en-US" sz="1800" dirty="0">
                          <a:solidFill>
                            <a:srgbClr val="002060"/>
                          </a:solidFill>
                        </a:rPr>
                        <a:t>Repeated Responses</a:t>
                      </a:r>
                    </a:p>
                  </a:txBody>
                  <a:tcPr/>
                </a:tc>
                <a:tc>
                  <a:txBody>
                    <a:bodyPr/>
                    <a:lstStyle/>
                    <a:p>
                      <a:r>
                        <a:rPr lang="en-US" sz="1800" dirty="0">
                          <a:solidFill>
                            <a:srgbClr val="002060"/>
                          </a:solidFill>
                        </a:rPr>
                        <a:t>-</a:t>
                      </a:r>
                    </a:p>
                  </a:txBody>
                  <a:tcPr/>
                </a:tc>
                <a:tc>
                  <a:txBody>
                    <a:bodyPr/>
                    <a:lstStyle/>
                    <a:p>
                      <a:r>
                        <a:rPr lang="en-US" sz="1800" dirty="0">
                          <a:solidFill>
                            <a:srgbClr val="002060"/>
                          </a:solidFill>
                        </a:rPr>
                        <a:t>12</a:t>
                      </a:r>
                    </a:p>
                  </a:txBody>
                  <a:tcPr/>
                </a:tc>
                <a:tc>
                  <a:txBody>
                    <a:bodyPr/>
                    <a:lstStyle/>
                    <a:p>
                      <a:r>
                        <a:rPr lang="en-US" sz="1800" dirty="0">
                          <a:solidFill>
                            <a:srgbClr val="002060"/>
                          </a:solidFill>
                        </a:rPr>
                        <a:t>12</a:t>
                      </a:r>
                    </a:p>
                  </a:txBody>
                  <a:tcPr/>
                </a:tc>
                <a:extLst>
                  <a:ext uri="{0D108BD9-81ED-4DB2-BD59-A6C34878D82A}">
                    <a16:rowId xmlns:a16="http://schemas.microsoft.com/office/drawing/2014/main" val="3516316644"/>
                  </a:ext>
                </a:extLst>
              </a:tr>
              <a:tr h="571500">
                <a:tc>
                  <a:txBody>
                    <a:bodyPr/>
                    <a:lstStyle/>
                    <a:p>
                      <a:r>
                        <a:rPr lang="en-US" sz="1800" dirty="0">
                          <a:solidFill>
                            <a:srgbClr val="002060"/>
                          </a:solidFill>
                        </a:rPr>
                        <a:t>Choice Experiments Completed</a:t>
                      </a:r>
                    </a:p>
                  </a:txBody>
                  <a:tcPr/>
                </a:tc>
                <a:tc>
                  <a:txBody>
                    <a:bodyPr/>
                    <a:lstStyle/>
                    <a:p>
                      <a:r>
                        <a:rPr lang="en-US" sz="1800" dirty="0">
                          <a:solidFill>
                            <a:srgbClr val="002060"/>
                          </a:solidFill>
                        </a:rPr>
                        <a:t>1294</a:t>
                      </a:r>
                    </a:p>
                  </a:txBody>
                  <a:tcPr/>
                </a:tc>
                <a:tc>
                  <a:txBody>
                    <a:bodyPr/>
                    <a:lstStyle/>
                    <a:p>
                      <a:r>
                        <a:rPr lang="en-US" sz="1800" dirty="0">
                          <a:solidFill>
                            <a:srgbClr val="002060"/>
                          </a:solidFill>
                        </a:rPr>
                        <a:t>716</a:t>
                      </a:r>
                    </a:p>
                  </a:txBody>
                  <a:tcPr/>
                </a:tc>
                <a:tc>
                  <a:txBody>
                    <a:bodyPr/>
                    <a:lstStyle/>
                    <a:p>
                      <a:r>
                        <a:rPr lang="en-US" sz="1800" dirty="0">
                          <a:solidFill>
                            <a:srgbClr val="002060"/>
                          </a:solidFill>
                        </a:rPr>
                        <a:t>1997</a:t>
                      </a:r>
                    </a:p>
                  </a:txBody>
                  <a:tcPr/>
                </a:tc>
                <a:extLst>
                  <a:ext uri="{0D108BD9-81ED-4DB2-BD59-A6C34878D82A}">
                    <a16:rowId xmlns:a16="http://schemas.microsoft.com/office/drawing/2014/main" val="2439536338"/>
                  </a:ext>
                </a:extLst>
              </a:tr>
            </a:tbl>
          </a:graphicData>
        </a:graphic>
      </p:graphicFrame>
      <p:sp>
        <p:nvSpPr>
          <p:cNvPr id="8" name="Footer Placeholder 7">
            <a:extLst>
              <a:ext uri="{FF2B5EF4-FFF2-40B4-BE49-F238E27FC236}">
                <a16:creationId xmlns:a16="http://schemas.microsoft.com/office/drawing/2014/main" id="{9299209A-7862-CC42-2D9F-35734C2DBA10}"/>
              </a:ext>
            </a:extLst>
          </p:cNvPr>
          <p:cNvSpPr>
            <a:spLocks noGrp="1"/>
          </p:cNvSpPr>
          <p:nvPr>
            <p:ph type="ftr" idx="11"/>
          </p:nvPr>
        </p:nvSpPr>
        <p:spPr/>
        <p:txBody>
          <a:bodyPr/>
          <a:lstStyle/>
          <a:p>
            <a:r>
              <a:rPr lang="en-US"/>
              <a:t>Prof. Mike Hyland</a:t>
            </a:r>
          </a:p>
        </p:txBody>
      </p:sp>
      <p:sp>
        <p:nvSpPr>
          <p:cNvPr id="9" name="Slide Number Placeholder 8">
            <a:extLst>
              <a:ext uri="{FF2B5EF4-FFF2-40B4-BE49-F238E27FC236}">
                <a16:creationId xmlns:a16="http://schemas.microsoft.com/office/drawing/2014/main" id="{CA8D48DD-F2F8-22BD-F9FF-4459FE556A42}"/>
              </a:ext>
            </a:extLst>
          </p:cNvPr>
          <p:cNvSpPr>
            <a:spLocks noGrp="1"/>
          </p:cNvSpPr>
          <p:nvPr>
            <p:ph type="sldNum" idx="12"/>
          </p:nvPr>
        </p:nvSpPr>
        <p:spPr/>
        <p:txBody>
          <a:bodyPr/>
          <a:lstStyle/>
          <a:p>
            <a:fld id="{FADD189E-A86A-40ED-B175-256E5AFB3947}" type="slidenum">
              <a:rPr lang="en-US" smtClean="0"/>
              <a:t>12</a:t>
            </a:fld>
            <a:endParaRPr lang="en-US"/>
          </a:p>
        </p:txBody>
      </p:sp>
    </p:spTree>
    <p:extLst>
      <p:ext uri="{BB962C8B-B14F-4D97-AF65-F5344CB8AC3E}">
        <p14:creationId xmlns:p14="http://schemas.microsoft.com/office/powerpoint/2010/main" val="184857556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1D186-44EF-7749-E917-279360BE4D0E}"/>
              </a:ext>
            </a:extLst>
          </p:cNvPr>
          <p:cNvSpPr>
            <a:spLocks noGrp="1"/>
          </p:cNvSpPr>
          <p:nvPr>
            <p:ph type="title"/>
          </p:nvPr>
        </p:nvSpPr>
        <p:spPr/>
        <p:txBody>
          <a:bodyPr/>
          <a:lstStyle/>
          <a:p>
            <a:r>
              <a:rPr lang="en-US" dirty="0"/>
              <a:t>Example Choice Experiment</a:t>
            </a:r>
          </a:p>
        </p:txBody>
      </p:sp>
      <p:pic>
        <p:nvPicPr>
          <p:cNvPr id="9" name="Picture 8">
            <a:extLst>
              <a:ext uri="{FF2B5EF4-FFF2-40B4-BE49-F238E27FC236}">
                <a16:creationId xmlns:a16="http://schemas.microsoft.com/office/drawing/2014/main" id="{3B532030-203A-01BF-56EA-750A63B87CF1}"/>
              </a:ext>
            </a:extLst>
          </p:cNvPr>
          <p:cNvPicPr>
            <a:picLocks noChangeAspect="1"/>
          </p:cNvPicPr>
          <p:nvPr/>
        </p:nvPicPr>
        <p:blipFill>
          <a:blip r:embed="rId2"/>
          <a:stretch>
            <a:fillRect/>
          </a:stretch>
        </p:blipFill>
        <p:spPr>
          <a:xfrm>
            <a:off x="1567544" y="1051560"/>
            <a:ext cx="8418286" cy="5566000"/>
          </a:xfrm>
          <a:prstGeom prst="rect">
            <a:avLst/>
          </a:prstGeom>
        </p:spPr>
      </p:pic>
      <p:sp>
        <p:nvSpPr>
          <p:cNvPr id="12" name="Footer Placeholder 11">
            <a:extLst>
              <a:ext uri="{FF2B5EF4-FFF2-40B4-BE49-F238E27FC236}">
                <a16:creationId xmlns:a16="http://schemas.microsoft.com/office/drawing/2014/main" id="{48EFE4C7-5852-81C5-524D-C71793996CC2}"/>
              </a:ext>
            </a:extLst>
          </p:cNvPr>
          <p:cNvSpPr>
            <a:spLocks noGrp="1"/>
          </p:cNvSpPr>
          <p:nvPr>
            <p:ph type="ftr" idx="11"/>
          </p:nvPr>
        </p:nvSpPr>
        <p:spPr/>
        <p:txBody>
          <a:bodyPr/>
          <a:lstStyle/>
          <a:p>
            <a:r>
              <a:rPr lang="en-US"/>
              <a:t>Prof. Mike Hyland</a:t>
            </a:r>
          </a:p>
        </p:txBody>
      </p:sp>
      <p:sp>
        <p:nvSpPr>
          <p:cNvPr id="13" name="Slide Number Placeholder 12">
            <a:extLst>
              <a:ext uri="{FF2B5EF4-FFF2-40B4-BE49-F238E27FC236}">
                <a16:creationId xmlns:a16="http://schemas.microsoft.com/office/drawing/2014/main" id="{92BCAD29-9079-7D0B-F109-45F980FF97D0}"/>
              </a:ext>
            </a:extLst>
          </p:cNvPr>
          <p:cNvSpPr>
            <a:spLocks noGrp="1"/>
          </p:cNvSpPr>
          <p:nvPr>
            <p:ph type="sldNum" idx="12"/>
          </p:nvPr>
        </p:nvSpPr>
        <p:spPr/>
        <p:txBody>
          <a:bodyPr/>
          <a:lstStyle/>
          <a:p>
            <a:fld id="{FADD189E-A86A-40ED-B175-256E5AFB3947}" type="slidenum">
              <a:rPr lang="en-US" smtClean="0"/>
              <a:t>13</a:t>
            </a:fld>
            <a:endParaRPr lang="en-US"/>
          </a:p>
        </p:txBody>
      </p:sp>
    </p:spTree>
    <p:extLst>
      <p:ext uri="{BB962C8B-B14F-4D97-AF65-F5344CB8AC3E}">
        <p14:creationId xmlns:p14="http://schemas.microsoft.com/office/powerpoint/2010/main" val="12902696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D6920-64D6-B852-232E-6D1153B10F6C}"/>
              </a:ext>
            </a:extLst>
          </p:cNvPr>
          <p:cNvSpPr>
            <a:spLocks noGrp="1"/>
          </p:cNvSpPr>
          <p:nvPr>
            <p:ph type="title"/>
          </p:nvPr>
        </p:nvSpPr>
        <p:spPr/>
        <p:txBody>
          <a:bodyPr/>
          <a:lstStyle/>
          <a:p>
            <a:r>
              <a:rPr lang="en-US" dirty="0"/>
              <a:t>Google Maps API</a:t>
            </a:r>
          </a:p>
        </p:txBody>
      </p:sp>
      <p:sp>
        <p:nvSpPr>
          <p:cNvPr id="3" name="Text Placeholder 2">
            <a:extLst>
              <a:ext uri="{FF2B5EF4-FFF2-40B4-BE49-F238E27FC236}">
                <a16:creationId xmlns:a16="http://schemas.microsoft.com/office/drawing/2014/main" id="{AED35F2F-762F-E69C-9F62-124D8AC03867}"/>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A38EAF4F-17A1-200A-ED9E-82872EBE7D25}"/>
              </a:ext>
            </a:extLst>
          </p:cNvPr>
          <p:cNvPicPr>
            <a:picLocks noChangeAspect="1"/>
          </p:cNvPicPr>
          <p:nvPr/>
        </p:nvPicPr>
        <p:blipFill>
          <a:blip r:embed="rId2"/>
          <a:stretch>
            <a:fillRect/>
          </a:stretch>
        </p:blipFill>
        <p:spPr>
          <a:xfrm>
            <a:off x="1790952" y="1051560"/>
            <a:ext cx="8167688" cy="5646539"/>
          </a:xfrm>
          <a:prstGeom prst="rect">
            <a:avLst/>
          </a:prstGeom>
        </p:spPr>
      </p:pic>
      <p:sp>
        <p:nvSpPr>
          <p:cNvPr id="6" name="Footer Placeholder 5">
            <a:extLst>
              <a:ext uri="{FF2B5EF4-FFF2-40B4-BE49-F238E27FC236}">
                <a16:creationId xmlns:a16="http://schemas.microsoft.com/office/drawing/2014/main" id="{36CD81B5-8159-9A6C-2C05-0D3992808A0F}"/>
              </a:ext>
            </a:extLst>
          </p:cNvPr>
          <p:cNvSpPr>
            <a:spLocks noGrp="1"/>
          </p:cNvSpPr>
          <p:nvPr>
            <p:ph type="ftr" idx="11"/>
          </p:nvPr>
        </p:nvSpPr>
        <p:spPr/>
        <p:txBody>
          <a:bodyPr/>
          <a:lstStyle/>
          <a:p>
            <a:r>
              <a:rPr lang="en-US"/>
              <a:t>Prof. Mike Hyland</a:t>
            </a:r>
          </a:p>
        </p:txBody>
      </p:sp>
      <p:sp>
        <p:nvSpPr>
          <p:cNvPr id="7" name="Slide Number Placeholder 6">
            <a:extLst>
              <a:ext uri="{FF2B5EF4-FFF2-40B4-BE49-F238E27FC236}">
                <a16:creationId xmlns:a16="http://schemas.microsoft.com/office/drawing/2014/main" id="{0DC79DB6-272D-E1A7-12FB-E0B740BCCB14}"/>
              </a:ext>
            </a:extLst>
          </p:cNvPr>
          <p:cNvSpPr>
            <a:spLocks noGrp="1"/>
          </p:cNvSpPr>
          <p:nvPr>
            <p:ph type="sldNum" idx="12"/>
          </p:nvPr>
        </p:nvSpPr>
        <p:spPr/>
        <p:txBody>
          <a:bodyPr/>
          <a:lstStyle/>
          <a:p>
            <a:fld id="{FADD189E-A86A-40ED-B175-256E5AFB3947}" type="slidenum">
              <a:rPr lang="en-US" smtClean="0"/>
              <a:t>14</a:t>
            </a:fld>
            <a:endParaRPr lang="en-US"/>
          </a:p>
        </p:txBody>
      </p:sp>
    </p:spTree>
    <p:extLst>
      <p:ext uri="{BB962C8B-B14F-4D97-AF65-F5344CB8AC3E}">
        <p14:creationId xmlns:p14="http://schemas.microsoft.com/office/powerpoint/2010/main" val="406250282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D113-EBBE-E553-AB3B-7DB0ED300041}"/>
              </a:ext>
            </a:extLst>
          </p:cNvPr>
          <p:cNvSpPr>
            <a:spLocks noGrp="1"/>
          </p:cNvSpPr>
          <p:nvPr>
            <p:ph type="title"/>
          </p:nvPr>
        </p:nvSpPr>
        <p:spPr/>
        <p:txBody>
          <a:bodyPr/>
          <a:lstStyle/>
          <a:p>
            <a:r>
              <a:rPr lang="en-US" dirty="0"/>
              <a:t>Key Findings: Service Design</a:t>
            </a:r>
          </a:p>
        </p:txBody>
      </p:sp>
      <p:sp>
        <p:nvSpPr>
          <p:cNvPr id="3" name="Text Placeholder 2">
            <a:extLst>
              <a:ext uri="{FF2B5EF4-FFF2-40B4-BE49-F238E27FC236}">
                <a16:creationId xmlns:a16="http://schemas.microsoft.com/office/drawing/2014/main" id="{31BA40F8-02CE-0AE0-F2D3-7864B02BDD62}"/>
              </a:ext>
            </a:extLst>
          </p:cNvPr>
          <p:cNvSpPr>
            <a:spLocks noGrp="1"/>
          </p:cNvSpPr>
          <p:nvPr>
            <p:ph type="body" idx="1"/>
          </p:nvPr>
        </p:nvSpPr>
        <p:spPr/>
        <p:txBody>
          <a:bodyPr/>
          <a:lstStyle/>
          <a:p>
            <a:endParaRPr lang="en-US" dirty="0"/>
          </a:p>
        </p:txBody>
      </p:sp>
      <p:graphicFrame>
        <p:nvGraphicFramePr>
          <p:cNvPr id="4" name="Table 4">
            <a:extLst>
              <a:ext uri="{FF2B5EF4-FFF2-40B4-BE49-F238E27FC236}">
                <a16:creationId xmlns:a16="http://schemas.microsoft.com/office/drawing/2014/main" id="{EDD3B3C2-3322-BE55-56AD-CF23FD72B02B}"/>
              </a:ext>
            </a:extLst>
          </p:cNvPr>
          <p:cNvGraphicFramePr>
            <a:graphicFrameLocks noGrp="1"/>
          </p:cNvGraphicFramePr>
          <p:nvPr>
            <p:extLst>
              <p:ext uri="{D42A27DB-BD31-4B8C-83A1-F6EECF244321}">
                <p14:modId xmlns:p14="http://schemas.microsoft.com/office/powerpoint/2010/main" val="4025306802"/>
              </p:ext>
            </p:extLst>
          </p:nvPr>
        </p:nvGraphicFramePr>
        <p:xfrm>
          <a:off x="838200" y="1264920"/>
          <a:ext cx="3773715" cy="4785360"/>
        </p:xfrm>
        <a:graphic>
          <a:graphicData uri="http://schemas.openxmlformats.org/drawingml/2006/table">
            <a:tbl>
              <a:tblPr firstRow="1" bandRow="1">
                <a:tableStyleId>{F5AB1C69-6EDB-4FF4-983F-18BD219EF322}</a:tableStyleId>
              </a:tblPr>
              <a:tblGrid>
                <a:gridCol w="1915886">
                  <a:extLst>
                    <a:ext uri="{9D8B030D-6E8A-4147-A177-3AD203B41FA5}">
                      <a16:colId xmlns:a16="http://schemas.microsoft.com/office/drawing/2014/main" val="74049599"/>
                    </a:ext>
                  </a:extLst>
                </a:gridCol>
                <a:gridCol w="1857829">
                  <a:extLst>
                    <a:ext uri="{9D8B030D-6E8A-4147-A177-3AD203B41FA5}">
                      <a16:colId xmlns:a16="http://schemas.microsoft.com/office/drawing/2014/main" val="314370282"/>
                    </a:ext>
                  </a:extLst>
                </a:gridCol>
              </a:tblGrid>
              <a:tr h="370840">
                <a:tc>
                  <a:txBody>
                    <a:bodyPr/>
                    <a:lstStyle/>
                    <a:p>
                      <a:r>
                        <a:rPr lang="en-US" sz="2400" dirty="0"/>
                        <a:t>Mode</a:t>
                      </a:r>
                    </a:p>
                  </a:txBody>
                  <a:tcPr/>
                </a:tc>
                <a:tc>
                  <a:txBody>
                    <a:bodyPr/>
                    <a:lstStyle/>
                    <a:p>
                      <a:r>
                        <a:rPr lang="en-US" sz="2400" dirty="0"/>
                        <a:t>Value of Time ($/</a:t>
                      </a:r>
                      <a:r>
                        <a:rPr lang="en-US" sz="2400" dirty="0" err="1"/>
                        <a:t>hr</a:t>
                      </a:r>
                      <a:r>
                        <a:rPr lang="en-US" sz="2400" dirty="0"/>
                        <a:t>)</a:t>
                      </a:r>
                    </a:p>
                  </a:txBody>
                  <a:tcPr/>
                </a:tc>
                <a:extLst>
                  <a:ext uri="{0D108BD9-81ED-4DB2-BD59-A6C34878D82A}">
                    <a16:rowId xmlns:a16="http://schemas.microsoft.com/office/drawing/2014/main" val="2334257402"/>
                  </a:ext>
                </a:extLst>
              </a:tr>
              <a:tr h="370840">
                <a:tc gridSpan="2">
                  <a:txBody>
                    <a:bodyPr/>
                    <a:lstStyle/>
                    <a:p>
                      <a:pPr algn="ctr"/>
                      <a:r>
                        <a:rPr lang="en-US" sz="2000" b="1" dirty="0">
                          <a:solidFill>
                            <a:srgbClr val="002060"/>
                          </a:solidFill>
                        </a:rPr>
                        <a:t>In-vehicle travel time</a:t>
                      </a:r>
                    </a:p>
                  </a:txBody>
                  <a:tcPr/>
                </a:tc>
                <a:tc hMerge="1">
                  <a:txBody>
                    <a:bodyPr/>
                    <a:lstStyle/>
                    <a:p>
                      <a:endParaRPr lang="en-US"/>
                    </a:p>
                  </a:txBody>
                  <a:tcPr/>
                </a:tc>
                <a:extLst>
                  <a:ext uri="{0D108BD9-81ED-4DB2-BD59-A6C34878D82A}">
                    <a16:rowId xmlns:a16="http://schemas.microsoft.com/office/drawing/2014/main" val="3840400227"/>
                  </a:ext>
                </a:extLst>
              </a:tr>
              <a:tr h="370840">
                <a:tc>
                  <a:txBody>
                    <a:bodyPr/>
                    <a:lstStyle/>
                    <a:p>
                      <a:r>
                        <a:rPr lang="en-US" sz="2000" dirty="0">
                          <a:solidFill>
                            <a:srgbClr val="002060"/>
                          </a:solidFill>
                        </a:rPr>
                        <a:t>Car</a:t>
                      </a:r>
                    </a:p>
                  </a:txBody>
                  <a:tcPr/>
                </a:tc>
                <a:tc>
                  <a:txBody>
                    <a:bodyPr/>
                    <a:lstStyle/>
                    <a:p>
                      <a:r>
                        <a:rPr lang="en-US" sz="2000">
                          <a:solidFill>
                            <a:srgbClr val="002060"/>
                          </a:solidFill>
                        </a:rPr>
                        <a:t>16.3</a:t>
                      </a:r>
                      <a:endParaRPr lang="en-US" sz="2000" dirty="0">
                        <a:solidFill>
                          <a:srgbClr val="002060"/>
                        </a:solidFill>
                      </a:endParaRPr>
                    </a:p>
                  </a:txBody>
                  <a:tcPr/>
                </a:tc>
                <a:extLst>
                  <a:ext uri="{0D108BD9-81ED-4DB2-BD59-A6C34878D82A}">
                    <a16:rowId xmlns:a16="http://schemas.microsoft.com/office/drawing/2014/main" val="875429699"/>
                  </a:ext>
                </a:extLst>
              </a:tr>
              <a:tr h="370840">
                <a:tc>
                  <a:txBody>
                    <a:bodyPr/>
                    <a:lstStyle/>
                    <a:p>
                      <a:r>
                        <a:rPr lang="en-US" sz="2000" dirty="0">
                          <a:solidFill>
                            <a:srgbClr val="002060"/>
                          </a:solidFill>
                        </a:rPr>
                        <a:t>Flexible Transit</a:t>
                      </a:r>
                    </a:p>
                  </a:txBody>
                  <a:tcPr/>
                </a:tc>
                <a:tc>
                  <a:txBody>
                    <a:bodyPr/>
                    <a:lstStyle/>
                    <a:p>
                      <a:r>
                        <a:rPr lang="en-US" sz="2000">
                          <a:solidFill>
                            <a:srgbClr val="002060"/>
                          </a:solidFill>
                        </a:rPr>
                        <a:t>21.1</a:t>
                      </a:r>
                      <a:endParaRPr lang="en-US" sz="2000" dirty="0">
                        <a:solidFill>
                          <a:srgbClr val="002060"/>
                        </a:solidFill>
                      </a:endParaRPr>
                    </a:p>
                  </a:txBody>
                  <a:tcPr/>
                </a:tc>
                <a:extLst>
                  <a:ext uri="{0D108BD9-81ED-4DB2-BD59-A6C34878D82A}">
                    <a16:rowId xmlns:a16="http://schemas.microsoft.com/office/drawing/2014/main" val="2821078176"/>
                  </a:ext>
                </a:extLst>
              </a:tr>
              <a:tr h="391886">
                <a:tc>
                  <a:txBody>
                    <a:bodyPr/>
                    <a:lstStyle/>
                    <a:p>
                      <a:r>
                        <a:rPr lang="en-US" sz="2000" dirty="0">
                          <a:solidFill>
                            <a:srgbClr val="002060"/>
                          </a:solidFill>
                        </a:rPr>
                        <a:t>Transit</a:t>
                      </a:r>
                    </a:p>
                  </a:txBody>
                  <a:tcPr/>
                </a:tc>
                <a:tc>
                  <a:txBody>
                    <a:bodyPr/>
                    <a:lstStyle/>
                    <a:p>
                      <a:r>
                        <a:rPr lang="en-US" sz="2000" dirty="0">
                          <a:solidFill>
                            <a:srgbClr val="002060"/>
                          </a:solidFill>
                        </a:rPr>
                        <a:t>18.3</a:t>
                      </a:r>
                    </a:p>
                  </a:txBody>
                  <a:tcPr/>
                </a:tc>
                <a:extLst>
                  <a:ext uri="{0D108BD9-81ED-4DB2-BD59-A6C34878D82A}">
                    <a16:rowId xmlns:a16="http://schemas.microsoft.com/office/drawing/2014/main" val="835361113"/>
                  </a:ext>
                </a:extLst>
              </a:tr>
              <a:tr h="370840">
                <a:tc gridSpan="2">
                  <a:txBody>
                    <a:bodyPr/>
                    <a:lstStyle/>
                    <a:p>
                      <a:pPr algn="ctr"/>
                      <a:r>
                        <a:rPr lang="en-US" sz="2000" b="1" dirty="0">
                          <a:solidFill>
                            <a:srgbClr val="002060"/>
                          </a:solidFill>
                        </a:rPr>
                        <a:t>Walking Time</a:t>
                      </a:r>
                    </a:p>
                  </a:txBody>
                  <a:tcPr/>
                </a:tc>
                <a:tc hMerge="1">
                  <a:txBody>
                    <a:bodyPr/>
                    <a:lstStyle/>
                    <a:p>
                      <a:endParaRPr lang="en-US"/>
                    </a:p>
                  </a:txBody>
                  <a:tcPr/>
                </a:tc>
                <a:extLst>
                  <a:ext uri="{0D108BD9-81ED-4DB2-BD59-A6C34878D82A}">
                    <a16:rowId xmlns:a16="http://schemas.microsoft.com/office/drawing/2014/main" val="1607573307"/>
                  </a:ext>
                </a:extLst>
              </a:tr>
              <a:tr h="370840">
                <a:tc>
                  <a:txBody>
                    <a:bodyPr/>
                    <a:lstStyle/>
                    <a:p>
                      <a:r>
                        <a:rPr lang="en-US" sz="2000" dirty="0">
                          <a:solidFill>
                            <a:srgbClr val="002060"/>
                          </a:solidFill>
                        </a:rPr>
                        <a:t>Car</a:t>
                      </a:r>
                    </a:p>
                  </a:txBody>
                  <a:tcPr/>
                </a:tc>
                <a:tc>
                  <a:txBody>
                    <a:bodyPr/>
                    <a:lstStyle/>
                    <a:p>
                      <a:r>
                        <a:rPr lang="en-US" sz="2000">
                          <a:solidFill>
                            <a:srgbClr val="002060"/>
                          </a:solidFill>
                        </a:rPr>
                        <a:t>Not significant</a:t>
                      </a:r>
                      <a:endParaRPr lang="en-US" sz="2000" dirty="0">
                        <a:solidFill>
                          <a:srgbClr val="002060"/>
                        </a:solidFill>
                      </a:endParaRPr>
                    </a:p>
                  </a:txBody>
                  <a:tcPr/>
                </a:tc>
                <a:extLst>
                  <a:ext uri="{0D108BD9-81ED-4DB2-BD59-A6C34878D82A}">
                    <a16:rowId xmlns:a16="http://schemas.microsoft.com/office/drawing/2014/main" val="3477293890"/>
                  </a:ext>
                </a:extLst>
              </a:tr>
              <a:tr h="370840">
                <a:tc>
                  <a:txBody>
                    <a:bodyPr/>
                    <a:lstStyle/>
                    <a:p>
                      <a:r>
                        <a:rPr lang="en-US" sz="2000" dirty="0">
                          <a:solidFill>
                            <a:srgbClr val="002060"/>
                          </a:solidFill>
                        </a:rPr>
                        <a:t>Flexible Transit</a:t>
                      </a:r>
                    </a:p>
                  </a:txBody>
                  <a:tcPr/>
                </a:tc>
                <a:tc>
                  <a:txBody>
                    <a:bodyPr/>
                    <a:lstStyle/>
                    <a:p>
                      <a:r>
                        <a:rPr lang="en-US" sz="2000">
                          <a:solidFill>
                            <a:srgbClr val="002060"/>
                          </a:solidFill>
                        </a:rPr>
                        <a:t>Not significant</a:t>
                      </a:r>
                      <a:endParaRPr lang="en-US" sz="2000" dirty="0">
                        <a:solidFill>
                          <a:srgbClr val="002060"/>
                        </a:solidFill>
                      </a:endParaRPr>
                    </a:p>
                  </a:txBody>
                  <a:tcPr/>
                </a:tc>
                <a:extLst>
                  <a:ext uri="{0D108BD9-81ED-4DB2-BD59-A6C34878D82A}">
                    <a16:rowId xmlns:a16="http://schemas.microsoft.com/office/drawing/2014/main" val="4138313489"/>
                  </a:ext>
                </a:extLst>
              </a:tr>
              <a:tr h="370840">
                <a:tc>
                  <a:txBody>
                    <a:bodyPr/>
                    <a:lstStyle/>
                    <a:p>
                      <a:r>
                        <a:rPr lang="en-US" sz="2000" dirty="0">
                          <a:solidFill>
                            <a:srgbClr val="002060"/>
                          </a:solidFill>
                        </a:rPr>
                        <a:t>Transit</a:t>
                      </a:r>
                    </a:p>
                  </a:txBody>
                  <a:tcPr/>
                </a:tc>
                <a:tc>
                  <a:txBody>
                    <a:bodyPr/>
                    <a:lstStyle/>
                    <a:p>
                      <a:r>
                        <a:rPr lang="en-US" sz="2000" dirty="0">
                          <a:solidFill>
                            <a:srgbClr val="002060"/>
                          </a:solidFill>
                        </a:rPr>
                        <a:t>25.9</a:t>
                      </a:r>
                    </a:p>
                  </a:txBody>
                  <a:tcPr/>
                </a:tc>
                <a:extLst>
                  <a:ext uri="{0D108BD9-81ED-4DB2-BD59-A6C34878D82A}">
                    <a16:rowId xmlns:a16="http://schemas.microsoft.com/office/drawing/2014/main" val="2996398438"/>
                  </a:ext>
                </a:extLst>
              </a:tr>
              <a:tr h="370840">
                <a:tc gridSpan="2">
                  <a:txBody>
                    <a:bodyPr/>
                    <a:lstStyle/>
                    <a:p>
                      <a:pPr algn="ctr"/>
                      <a:r>
                        <a:rPr lang="en-US" sz="2000" b="1" dirty="0">
                          <a:solidFill>
                            <a:srgbClr val="002060"/>
                          </a:solidFill>
                        </a:rPr>
                        <a:t>Wait Time</a:t>
                      </a:r>
                    </a:p>
                  </a:txBody>
                  <a:tcPr/>
                </a:tc>
                <a:tc hMerge="1">
                  <a:txBody>
                    <a:bodyPr/>
                    <a:lstStyle/>
                    <a:p>
                      <a:endParaRPr lang="en-US"/>
                    </a:p>
                  </a:txBody>
                  <a:tcPr/>
                </a:tc>
                <a:extLst>
                  <a:ext uri="{0D108BD9-81ED-4DB2-BD59-A6C34878D82A}">
                    <a16:rowId xmlns:a16="http://schemas.microsoft.com/office/drawing/2014/main" val="577741105"/>
                  </a:ext>
                </a:extLst>
              </a:tr>
              <a:tr h="370840">
                <a:tc>
                  <a:txBody>
                    <a:bodyPr/>
                    <a:lstStyle/>
                    <a:p>
                      <a:r>
                        <a:rPr lang="en-US" sz="2000" dirty="0">
                          <a:solidFill>
                            <a:srgbClr val="002060"/>
                          </a:solidFill>
                        </a:rPr>
                        <a:t>Flexible Transit</a:t>
                      </a:r>
                    </a:p>
                  </a:txBody>
                  <a:tcPr/>
                </a:tc>
                <a:tc>
                  <a:txBody>
                    <a:bodyPr/>
                    <a:lstStyle/>
                    <a:p>
                      <a:r>
                        <a:rPr lang="en-US" sz="2000" dirty="0">
                          <a:solidFill>
                            <a:srgbClr val="002060"/>
                          </a:solidFill>
                        </a:rPr>
                        <a:t>***11.3***</a:t>
                      </a:r>
                    </a:p>
                  </a:txBody>
                  <a:tcPr/>
                </a:tc>
                <a:extLst>
                  <a:ext uri="{0D108BD9-81ED-4DB2-BD59-A6C34878D82A}">
                    <a16:rowId xmlns:a16="http://schemas.microsoft.com/office/drawing/2014/main" val="1554590743"/>
                  </a:ext>
                </a:extLst>
              </a:tr>
            </a:tbl>
          </a:graphicData>
        </a:graphic>
      </p:graphicFrame>
      <p:graphicFrame>
        <p:nvGraphicFramePr>
          <p:cNvPr id="5" name="Table 4">
            <a:extLst>
              <a:ext uri="{FF2B5EF4-FFF2-40B4-BE49-F238E27FC236}">
                <a16:creationId xmlns:a16="http://schemas.microsoft.com/office/drawing/2014/main" id="{5DE30DFB-8468-AA39-AC45-C11F3820B265}"/>
              </a:ext>
            </a:extLst>
          </p:cNvPr>
          <p:cNvGraphicFramePr>
            <a:graphicFrameLocks noGrp="1"/>
          </p:cNvGraphicFramePr>
          <p:nvPr>
            <p:extLst>
              <p:ext uri="{D42A27DB-BD31-4B8C-83A1-F6EECF244321}">
                <p14:modId xmlns:p14="http://schemas.microsoft.com/office/powerpoint/2010/main" val="2441780518"/>
              </p:ext>
            </p:extLst>
          </p:nvPr>
        </p:nvGraphicFramePr>
        <p:xfrm>
          <a:off x="5635172" y="1264920"/>
          <a:ext cx="5410200" cy="4109720"/>
        </p:xfrm>
        <a:graphic>
          <a:graphicData uri="http://schemas.openxmlformats.org/drawingml/2006/table">
            <a:tbl>
              <a:tblPr firstRow="1" bandRow="1">
                <a:tableStyleId>{F5AB1C69-6EDB-4FF4-983F-18BD219EF322}</a:tableStyleId>
              </a:tblPr>
              <a:tblGrid>
                <a:gridCol w="2746716">
                  <a:extLst>
                    <a:ext uri="{9D8B030D-6E8A-4147-A177-3AD203B41FA5}">
                      <a16:colId xmlns:a16="http://schemas.microsoft.com/office/drawing/2014/main" val="74049599"/>
                    </a:ext>
                  </a:extLst>
                </a:gridCol>
                <a:gridCol w="2663484">
                  <a:extLst>
                    <a:ext uri="{9D8B030D-6E8A-4147-A177-3AD203B41FA5}">
                      <a16:colId xmlns:a16="http://schemas.microsoft.com/office/drawing/2014/main" val="314370282"/>
                    </a:ext>
                  </a:extLst>
                </a:gridCol>
              </a:tblGrid>
              <a:tr h="796109">
                <a:tc gridSpan="2">
                  <a:txBody>
                    <a:bodyPr/>
                    <a:lstStyle/>
                    <a:p>
                      <a:r>
                        <a:rPr lang="en-US" sz="2400" dirty="0"/>
                        <a:t>Effective Cost Increase</a:t>
                      </a:r>
                    </a:p>
                  </a:txBody>
                  <a:tcPr/>
                </a:tc>
                <a:tc hMerge="1">
                  <a:txBody>
                    <a:bodyPr/>
                    <a:lstStyle/>
                    <a:p>
                      <a:r>
                        <a:rPr lang="en-US" sz="2400" dirty="0"/>
                        <a:t>Effective Cost Increase</a:t>
                      </a:r>
                    </a:p>
                  </a:txBody>
                  <a:tcPr/>
                </a:tc>
                <a:extLst>
                  <a:ext uri="{0D108BD9-81ED-4DB2-BD59-A6C34878D82A}">
                    <a16:rowId xmlns:a16="http://schemas.microsoft.com/office/drawing/2014/main" val="2334257402"/>
                  </a:ext>
                </a:extLst>
              </a:tr>
              <a:tr h="432902">
                <a:tc gridSpan="2">
                  <a:txBody>
                    <a:bodyPr/>
                    <a:lstStyle/>
                    <a:p>
                      <a:pPr algn="l"/>
                      <a:r>
                        <a:rPr lang="en-US" sz="2000" b="1" dirty="0">
                          <a:solidFill>
                            <a:srgbClr val="002060"/>
                          </a:solidFill>
                        </a:rPr>
                        <a:t>Base: 5 min Headway</a:t>
                      </a:r>
                    </a:p>
                  </a:txBody>
                  <a:tcPr/>
                </a:tc>
                <a:tc hMerge="1">
                  <a:txBody>
                    <a:bodyPr/>
                    <a:lstStyle/>
                    <a:p>
                      <a:endParaRPr lang="en-US"/>
                    </a:p>
                  </a:txBody>
                  <a:tcPr/>
                </a:tc>
                <a:extLst>
                  <a:ext uri="{0D108BD9-81ED-4DB2-BD59-A6C34878D82A}">
                    <a16:rowId xmlns:a16="http://schemas.microsoft.com/office/drawing/2014/main" val="3840400227"/>
                  </a:ext>
                </a:extLst>
              </a:tr>
              <a:tr h="350946">
                <a:tc>
                  <a:txBody>
                    <a:bodyPr/>
                    <a:lstStyle/>
                    <a:p>
                      <a:r>
                        <a:rPr lang="en-US" sz="2000" dirty="0">
                          <a:solidFill>
                            <a:srgbClr val="002060"/>
                          </a:solidFill>
                        </a:rPr>
                        <a:t>12-15 min </a:t>
                      </a:r>
                    </a:p>
                  </a:txBody>
                  <a:tcPr/>
                </a:tc>
                <a:tc>
                  <a:txBody>
                    <a:bodyPr/>
                    <a:lstStyle/>
                    <a:p>
                      <a:r>
                        <a:rPr lang="en-US" sz="2000" dirty="0">
                          <a:solidFill>
                            <a:srgbClr val="002060"/>
                          </a:solidFill>
                        </a:rPr>
                        <a:t>$0.9</a:t>
                      </a:r>
                    </a:p>
                  </a:txBody>
                  <a:tcPr/>
                </a:tc>
                <a:extLst>
                  <a:ext uri="{0D108BD9-81ED-4DB2-BD59-A6C34878D82A}">
                    <a16:rowId xmlns:a16="http://schemas.microsoft.com/office/drawing/2014/main" val="875429699"/>
                  </a:ext>
                </a:extLst>
              </a:tr>
              <a:tr h="432902">
                <a:tc>
                  <a:txBody>
                    <a:bodyPr/>
                    <a:lstStyle/>
                    <a:p>
                      <a:r>
                        <a:rPr lang="en-US" sz="2000" dirty="0">
                          <a:solidFill>
                            <a:srgbClr val="002060"/>
                          </a:solidFill>
                        </a:rPr>
                        <a:t>20-25 min </a:t>
                      </a:r>
                    </a:p>
                  </a:txBody>
                  <a:tcPr/>
                </a:tc>
                <a:tc>
                  <a:txBody>
                    <a:bodyPr/>
                    <a:lstStyle/>
                    <a:p>
                      <a:r>
                        <a:rPr lang="en-US" sz="2000" dirty="0">
                          <a:solidFill>
                            <a:srgbClr val="002060"/>
                          </a:solidFill>
                        </a:rPr>
                        <a:t>$2.5</a:t>
                      </a:r>
                    </a:p>
                  </a:txBody>
                  <a:tcPr/>
                </a:tc>
                <a:extLst>
                  <a:ext uri="{0D108BD9-81ED-4DB2-BD59-A6C34878D82A}">
                    <a16:rowId xmlns:a16="http://schemas.microsoft.com/office/drawing/2014/main" val="2821078176"/>
                  </a:ext>
                </a:extLst>
              </a:tr>
              <a:tr h="350946">
                <a:tc>
                  <a:txBody>
                    <a:bodyPr/>
                    <a:lstStyle/>
                    <a:p>
                      <a:r>
                        <a:rPr lang="en-US" sz="2000" dirty="0">
                          <a:solidFill>
                            <a:srgbClr val="002060"/>
                          </a:solidFill>
                        </a:rPr>
                        <a:t>30 min </a:t>
                      </a:r>
                    </a:p>
                  </a:txBody>
                  <a:tcPr/>
                </a:tc>
                <a:tc>
                  <a:txBody>
                    <a:bodyPr/>
                    <a:lstStyle/>
                    <a:p>
                      <a:r>
                        <a:rPr lang="en-US" sz="2000" dirty="0">
                          <a:solidFill>
                            <a:srgbClr val="002060"/>
                          </a:solidFill>
                        </a:rPr>
                        <a:t>$3.9</a:t>
                      </a:r>
                    </a:p>
                  </a:txBody>
                  <a:tcPr/>
                </a:tc>
                <a:extLst>
                  <a:ext uri="{0D108BD9-81ED-4DB2-BD59-A6C34878D82A}">
                    <a16:rowId xmlns:a16="http://schemas.microsoft.com/office/drawing/2014/main" val="835361113"/>
                  </a:ext>
                </a:extLst>
              </a:tr>
              <a:tr h="35094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60 min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$5.6</a:t>
                      </a:r>
                    </a:p>
                  </a:txBody>
                  <a:tcPr/>
                </a:tc>
                <a:extLst>
                  <a:ext uri="{0D108BD9-81ED-4DB2-BD59-A6C34878D82A}">
                    <a16:rowId xmlns:a16="http://schemas.microsoft.com/office/drawing/2014/main" val="3572504315"/>
                  </a:ext>
                </a:extLst>
              </a:tr>
              <a:tr h="350946">
                <a:tc gridSpan="2">
                  <a:txBody>
                    <a:bodyPr/>
                    <a:lstStyle/>
                    <a:p>
                      <a:pPr algn="l"/>
                      <a:r>
                        <a:rPr lang="en-US" sz="2000" b="1" dirty="0">
                          <a:solidFill>
                            <a:srgbClr val="002060"/>
                          </a:solidFill>
                        </a:rPr>
                        <a:t>Base: 0 Transfers</a:t>
                      </a:r>
                    </a:p>
                  </a:txBody>
                  <a:tcPr/>
                </a:tc>
                <a:tc hMerge="1">
                  <a:txBody>
                    <a:bodyPr/>
                    <a:lstStyle/>
                    <a:p>
                      <a:endParaRPr lang="en-US"/>
                    </a:p>
                  </a:txBody>
                  <a:tcPr/>
                </a:tc>
                <a:extLst>
                  <a:ext uri="{0D108BD9-81ED-4DB2-BD59-A6C34878D82A}">
                    <a16:rowId xmlns:a16="http://schemas.microsoft.com/office/drawing/2014/main" val="1607573307"/>
                  </a:ext>
                </a:extLst>
              </a:tr>
              <a:tr h="466607">
                <a:tc>
                  <a:txBody>
                    <a:bodyPr/>
                    <a:lstStyle/>
                    <a:p>
                      <a:r>
                        <a:rPr lang="en-US" sz="2000" dirty="0">
                          <a:solidFill>
                            <a:srgbClr val="002060"/>
                          </a:solidFill>
                        </a:rPr>
                        <a:t>1 Transfer</a:t>
                      </a:r>
                    </a:p>
                  </a:txBody>
                  <a:tcPr/>
                </a:tc>
                <a:tc>
                  <a:txBody>
                    <a:bodyPr/>
                    <a:lstStyle/>
                    <a:p>
                      <a:r>
                        <a:rPr lang="en-US" sz="2000" dirty="0">
                          <a:solidFill>
                            <a:srgbClr val="002060"/>
                          </a:solidFill>
                        </a:rPr>
                        <a:t>$0.9</a:t>
                      </a:r>
                    </a:p>
                  </a:txBody>
                  <a:tcPr/>
                </a:tc>
                <a:extLst>
                  <a:ext uri="{0D108BD9-81ED-4DB2-BD59-A6C34878D82A}">
                    <a16:rowId xmlns:a16="http://schemas.microsoft.com/office/drawing/2014/main" val="3477293890"/>
                  </a:ext>
                </a:extLst>
              </a:tr>
              <a:tr h="304800">
                <a:tc>
                  <a:txBody>
                    <a:bodyPr/>
                    <a:lstStyle/>
                    <a:p>
                      <a:r>
                        <a:rPr lang="en-US" sz="2000" dirty="0">
                          <a:solidFill>
                            <a:srgbClr val="002060"/>
                          </a:solidFill>
                        </a:rPr>
                        <a:t>2 Transfers</a:t>
                      </a:r>
                    </a:p>
                  </a:txBody>
                  <a:tcPr/>
                </a:tc>
                <a:tc>
                  <a:txBody>
                    <a:bodyPr/>
                    <a:lstStyle/>
                    <a:p>
                      <a:r>
                        <a:rPr lang="en-US" sz="2000" dirty="0">
                          <a:solidFill>
                            <a:srgbClr val="002060"/>
                          </a:solidFill>
                        </a:rPr>
                        <a:t>$2.0</a:t>
                      </a:r>
                    </a:p>
                  </a:txBody>
                  <a:tcPr/>
                </a:tc>
                <a:extLst>
                  <a:ext uri="{0D108BD9-81ED-4DB2-BD59-A6C34878D82A}">
                    <a16:rowId xmlns:a16="http://schemas.microsoft.com/office/drawing/2014/main" val="4138313489"/>
                  </a:ext>
                </a:extLst>
              </a:tr>
            </a:tbl>
          </a:graphicData>
        </a:graphic>
      </p:graphicFrame>
      <p:sp>
        <p:nvSpPr>
          <p:cNvPr id="6" name="Footer Placeholder 5">
            <a:extLst>
              <a:ext uri="{FF2B5EF4-FFF2-40B4-BE49-F238E27FC236}">
                <a16:creationId xmlns:a16="http://schemas.microsoft.com/office/drawing/2014/main" id="{97F91EB1-D912-F481-D291-E561186D04E4}"/>
              </a:ext>
            </a:extLst>
          </p:cNvPr>
          <p:cNvSpPr>
            <a:spLocks noGrp="1"/>
          </p:cNvSpPr>
          <p:nvPr>
            <p:ph type="ftr" idx="11"/>
          </p:nvPr>
        </p:nvSpPr>
        <p:spPr/>
        <p:txBody>
          <a:bodyPr/>
          <a:lstStyle/>
          <a:p>
            <a:r>
              <a:rPr lang="en-US"/>
              <a:t>Prof. Mike Hyland</a:t>
            </a:r>
          </a:p>
        </p:txBody>
      </p:sp>
      <p:sp>
        <p:nvSpPr>
          <p:cNvPr id="7" name="Slide Number Placeholder 6">
            <a:extLst>
              <a:ext uri="{FF2B5EF4-FFF2-40B4-BE49-F238E27FC236}">
                <a16:creationId xmlns:a16="http://schemas.microsoft.com/office/drawing/2014/main" id="{F55B1D94-4CE6-41A3-9545-1B3A156594D0}"/>
              </a:ext>
            </a:extLst>
          </p:cNvPr>
          <p:cNvSpPr>
            <a:spLocks noGrp="1"/>
          </p:cNvSpPr>
          <p:nvPr>
            <p:ph type="sldNum" idx="12"/>
          </p:nvPr>
        </p:nvSpPr>
        <p:spPr/>
        <p:txBody>
          <a:bodyPr/>
          <a:lstStyle/>
          <a:p>
            <a:fld id="{FADD189E-A86A-40ED-B175-256E5AFB3947}" type="slidenum">
              <a:rPr lang="en-US" smtClean="0"/>
              <a:t>15</a:t>
            </a:fld>
            <a:endParaRPr lang="en-US"/>
          </a:p>
        </p:txBody>
      </p:sp>
    </p:spTree>
    <p:extLst>
      <p:ext uri="{BB962C8B-B14F-4D97-AF65-F5344CB8AC3E}">
        <p14:creationId xmlns:p14="http://schemas.microsoft.com/office/powerpoint/2010/main" val="58062040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A08D-1894-138A-8126-C921D260858C}"/>
              </a:ext>
            </a:extLst>
          </p:cNvPr>
          <p:cNvSpPr>
            <a:spLocks noGrp="1"/>
          </p:cNvSpPr>
          <p:nvPr>
            <p:ph type="title"/>
          </p:nvPr>
        </p:nvSpPr>
        <p:spPr/>
        <p:txBody>
          <a:bodyPr/>
          <a:lstStyle/>
          <a:p>
            <a:r>
              <a:rPr lang="en-US" dirty="0"/>
              <a:t>Key Findings: Elasticity of Demand</a:t>
            </a:r>
          </a:p>
        </p:txBody>
      </p:sp>
      <p:sp>
        <p:nvSpPr>
          <p:cNvPr id="3" name="Text Placeholder 2">
            <a:extLst>
              <a:ext uri="{FF2B5EF4-FFF2-40B4-BE49-F238E27FC236}">
                <a16:creationId xmlns:a16="http://schemas.microsoft.com/office/drawing/2014/main" id="{E6A3C8FB-F56F-958A-B8F9-4D12E77F56F4}"/>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26F4A206-DC19-3063-824C-E72CED3E3632}"/>
              </a:ext>
            </a:extLst>
          </p:cNvPr>
          <p:cNvPicPr>
            <a:picLocks noChangeAspect="1"/>
          </p:cNvPicPr>
          <p:nvPr/>
        </p:nvPicPr>
        <p:blipFill>
          <a:blip r:embed="rId2"/>
          <a:stretch>
            <a:fillRect/>
          </a:stretch>
        </p:blipFill>
        <p:spPr>
          <a:xfrm>
            <a:off x="838200" y="1371600"/>
            <a:ext cx="10221686" cy="5228013"/>
          </a:xfrm>
          <a:prstGeom prst="rect">
            <a:avLst/>
          </a:prstGeom>
        </p:spPr>
      </p:pic>
      <p:sp>
        <p:nvSpPr>
          <p:cNvPr id="6" name="Footer Placeholder 5">
            <a:extLst>
              <a:ext uri="{FF2B5EF4-FFF2-40B4-BE49-F238E27FC236}">
                <a16:creationId xmlns:a16="http://schemas.microsoft.com/office/drawing/2014/main" id="{556B94B4-D9CD-BA7E-F055-AB3E5EA3EC72}"/>
              </a:ext>
            </a:extLst>
          </p:cNvPr>
          <p:cNvSpPr>
            <a:spLocks noGrp="1"/>
          </p:cNvSpPr>
          <p:nvPr>
            <p:ph type="ftr" idx="11"/>
          </p:nvPr>
        </p:nvSpPr>
        <p:spPr/>
        <p:txBody>
          <a:bodyPr/>
          <a:lstStyle/>
          <a:p>
            <a:r>
              <a:rPr lang="en-US"/>
              <a:t>Prof. Mike Hyland</a:t>
            </a:r>
          </a:p>
        </p:txBody>
      </p:sp>
      <p:sp>
        <p:nvSpPr>
          <p:cNvPr id="7" name="Slide Number Placeholder 6">
            <a:extLst>
              <a:ext uri="{FF2B5EF4-FFF2-40B4-BE49-F238E27FC236}">
                <a16:creationId xmlns:a16="http://schemas.microsoft.com/office/drawing/2014/main" id="{D34AB0B9-9920-11F8-9D64-8462321FC4EC}"/>
              </a:ext>
            </a:extLst>
          </p:cNvPr>
          <p:cNvSpPr>
            <a:spLocks noGrp="1"/>
          </p:cNvSpPr>
          <p:nvPr>
            <p:ph type="sldNum" idx="12"/>
          </p:nvPr>
        </p:nvSpPr>
        <p:spPr/>
        <p:txBody>
          <a:bodyPr/>
          <a:lstStyle/>
          <a:p>
            <a:fld id="{FADD189E-A86A-40ED-B175-256E5AFB3947}" type="slidenum">
              <a:rPr lang="en-US" smtClean="0"/>
              <a:t>16</a:t>
            </a:fld>
            <a:endParaRPr lang="en-US"/>
          </a:p>
        </p:txBody>
      </p:sp>
    </p:spTree>
    <p:extLst>
      <p:ext uri="{BB962C8B-B14F-4D97-AF65-F5344CB8AC3E}">
        <p14:creationId xmlns:p14="http://schemas.microsoft.com/office/powerpoint/2010/main" val="20227189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A08D-1894-138A-8126-C921D260858C}"/>
              </a:ext>
            </a:extLst>
          </p:cNvPr>
          <p:cNvSpPr>
            <a:spLocks noGrp="1"/>
          </p:cNvSpPr>
          <p:nvPr>
            <p:ph type="title"/>
          </p:nvPr>
        </p:nvSpPr>
        <p:spPr/>
        <p:txBody>
          <a:bodyPr/>
          <a:lstStyle/>
          <a:p>
            <a:r>
              <a:rPr lang="en-US" dirty="0"/>
              <a:t>Key Findings: Potential Users of Flexible Transit</a:t>
            </a:r>
          </a:p>
        </p:txBody>
      </p:sp>
      <p:sp>
        <p:nvSpPr>
          <p:cNvPr id="3" name="Text Placeholder 2">
            <a:extLst>
              <a:ext uri="{FF2B5EF4-FFF2-40B4-BE49-F238E27FC236}">
                <a16:creationId xmlns:a16="http://schemas.microsoft.com/office/drawing/2014/main" id="{E6A3C8FB-F56F-958A-B8F9-4D12E77F56F4}"/>
              </a:ext>
            </a:extLst>
          </p:cNvPr>
          <p:cNvSpPr>
            <a:spLocks noGrp="1"/>
          </p:cNvSpPr>
          <p:nvPr>
            <p:ph type="body" idx="1"/>
          </p:nvPr>
        </p:nvSpPr>
        <p:spPr/>
        <p:txBody>
          <a:bodyPr/>
          <a:lstStyle/>
          <a:p>
            <a:r>
              <a:rPr lang="en-US" dirty="0"/>
              <a:t>Baby Boomers, followed by Millennials </a:t>
            </a:r>
            <a:r>
              <a:rPr lang="en-US" dirty="0">
                <a:sym typeface="Wingdings" panose="05000000000000000000" pitchFamily="2" charset="2"/>
              </a:rPr>
              <a:t> most likely to use Flex Transit</a:t>
            </a:r>
          </a:p>
          <a:p>
            <a:r>
              <a:rPr lang="en-US" dirty="0"/>
              <a:t>Modal Inertia is Very Strong</a:t>
            </a:r>
          </a:p>
          <a:p>
            <a:pPr lvl="1"/>
            <a:r>
              <a:rPr lang="en-US" dirty="0"/>
              <a:t>Current car commuters stick with car</a:t>
            </a:r>
          </a:p>
          <a:p>
            <a:pPr lvl="1"/>
            <a:r>
              <a:rPr lang="en-US" dirty="0"/>
              <a:t>Current walk and bike commuters most likely to use/try Flex Transit</a:t>
            </a:r>
          </a:p>
          <a:p>
            <a:r>
              <a:rPr lang="en-US" dirty="0"/>
              <a:t>Respondents who bring ‘luggage’ to work, much prefer a private vehicle</a:t>
            </a:r>
          </a:p>
          <a:p>
            <a:r>
              <a:rPr lang="en-US" dirty="0"/>
              <a:t>Carsharing and ride-sharing users likely to use/try Flex Transit</a:t>
            </a:r>
          </a:p>
        </p:txBody>
      </p:sp>
      <p:sp>
        <p:nvSpPr>
          <p:cNvPr id="4" name="Footer Placeholder 3">
            <a:extLst>
              <a:ext uri="{FF2B5EF4-FFF2-40B4-BE49-F238E27FC236}">
                <a16:creationId xmlns:a16="http://schemas.microsoft.com/office/drawing/2014/main" id="{5975F51D-55D0-56F6-C51A-706F18B3C41F}"/>
              </a:ext>
            </a:extLst>
          </p:cNvPr>
          <p:cNvSpPr>
            <a:spLocks noGrp="1"/>
          </p:cNvSpPr>
          <p:nvPr>
            <p:ph type="ftr" idx="11"/>
          </p:nvPr>
        </p:nvSpPr>
        <p:spPr/>
        <p:txBody>
          <a:bodyPr/>
          <a:lstStyle/>
          <a:p>
            <a:r>
              <a:rPr lang="en-US"/>
              <a:t>Prof. Mike Hyland</a:t>
            </a:r>
          </a:p>
        </p:txBody>
      </p:sp>
      <p:sp>
        <p:nvSpPr>
          <p:cNvPr id="6" name="Slide Number Placeholder 5">
            <a:extLst>
              <a:ext uri="{FF2B5EF4-FFF2-40B4-BE49-F238E27FC236}">
                <a16:creationId xmlns:a16="http://schemas.microsoft.com/office/drawing/2014/main" id="{2F889276-C4F5-6B6D-42D5-2BDC8D322008}"/>
              </a:ext>
            </a:extLst>
          </p:cNvPr>
          <p:cNvSpPr>
            <a:spLocks noGrp="1"/>
          </p:cNvSpPr>
          <p:nvPr>
            <p:ph type="sldNum" idx="12"/>
          </p:nvPr>
        </p:nvSpPr>
        <p:spPr/>
        <p:txBody>
          <a:bodyPr/>
          <a:lstStyle/>
          <a:p>
            <a:fld id="{FADD189E-A86A-40ED-B175-256E5AFB3947}" type="slidenum">
              <a:rPr lang="en-US" smtClean="0"/>
              <a:t>17</a:t>
            </a:fld>
            <a:endParaRPr lang="en-US"/>
          </a:p>
        </p:txBody>
      </p:sp>
    </p:spTree>
    <p:extLst>
      <p:ext uri="{BB962C8B-B14F-4D97-AF65-F5344CB8AC3E}">
        <p14:creationId xmlns:p14="http://schemas.microsoft.com/office/powerpoint/2010/main" val="150745429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1AF675-81D2-4305-FA98-15B26AC21322}"/>
              </a:ext>
            </a:extLst>
          </p:cNvPr>
          <p:cNvSpPr>
            <a:spLocks noGrp="1"/>
          </p:cNvSpPr>
          <p:nvPr>
            <p:ph type="title"/>
          </p:nvPr>
        </p:nvSpPr>
        <p:spPr>
          <a:xfrm>
            <a:off x="0" y="2971801"/>
            <a:ext cx="8229600" cy="807883"/>
          </a:xfrm>
        </p:spPr>
        <p:txBody>
          <a:bodyPr/>
          <a:lstStyle/>
          <a:p>
            <a:r>
              <a:rPr lang="en-US" dirty="0"/>
              <a:t>Study 2: </a:t>
            </a:r>
          </a:p>
        </p:txBody>
      </p:sp>
      <p:pic>
        <p:nvPicPr>
          <p:cNvPr id="3" name="Picture 2">
            <a:extLst>
              <a:ext uri="{FF2B5EF4-FFF2-40B4-BE49-F238E27FC236}">
                <a16:creationId xmlns:a16="http://schemas.microsoft.com/office/drawing/2014/main" id="{350AA618-FA6D-918B-6C11-C827669B9933}"/>
              </a:ext>
            </a:extLst>
          </p:cNvPr>
          <p:cNvPicPr>
            <a:picLocks noChangeAspect="1"/>
          </p:cNvPicPr>
          <p:nvPr/>
        </p:nvPicPr>
        <p:blipFill>
          <a:blip r:embed="rId2"/>
          <a:stretch>
            <a:fillRect/>
          </a:stretch>
        </p:blipFill>
        <p:spPr>
          <a:xfrm>
            <a:off x="3059112" y="345169"/>
            <a:ext cx="9026741" cy="6512831"/>
          </a:xfrm>
          <a:prstGeom prst="rect">
            <a:avLst/>
          </a:prstGeom>
        </p:spPr>
      </p:pic>
      <p:sp>
        <p:nvSpPr>
          <p:cNvPr id="5" name="Footer Placeholder 4">
            <a:extLst>
              <a:ext uri="{FF2B5EF4-FFF2-40B4-BE49-F238E27FC236}">
                <a16:creationId xmlns:a16="http://schemas.microsoft.com/office/drawing/2014/main" id="{BD5F9830-62E3-A15B-49FC-04241BFD5E6E}"/>
              </a:ext>
            </a:extLst>
          </p:cNvPr>
          <p:cNvSpPr>
            <a:spLocks noGrp="1"/>
          </p:cNvSpPr>
          <p:nvPr>
            <p:ph type="ftr" idx="11"/>
          </p:nvPr>
        </p:nvSpPr>
        <p:spPr/>
        <p:txBody>
          <a:bodyPr/>
          <a:lstStyle/>
          <a:p>
            <a:r>
              <a:rPr lang="en-US"/>
              <a:t>Prof. Mike Hyland</a:t>
            </a:r>
          </a:p>
        </p:txBody>
      </p:sp>
      <p:sp>
        <p:nvSpPr>
          <p:cNvPr id="7" name="Slide Number Placeholder 6">
            <a:extLst>
              <a:ext uri="{FF2B5EF4-FFF2-40B4-BE49-F238E27FC236}">
                <a16:creationId xmlns:a16="http://schemas.microsoft.com/office/drawing/2014/main" id="{DB2FDCE9-7F1C-0FD8-0683-F9ABD1FE965A}"/>
              </a:ext>
            </a:extLst>
          </p:cNvPr>
          <p:cNvSpPr>
            <a:spLocks noGrp="1"/>
          </p:cNvSpPr>
          <p:nvPr>
            <p:ph type="sldNum" idx="12"/>
          </p:nvPr>
        </p:nvSpPr>
        <p:spPr/>
        <p:txBody>
          <a:bodyPr/>
          <a:lstStyle/>
          <a:p>
            <a:fld id="{FADD189E-A86A-40ED-B175-256E5AFB3947}" type="slidenum">
              <a:rPr lang="en-US" smtClean="0"/>
              <a:t>18</a:t>
            </a:fld>
            <a:endParaRPr lang="en-US"/>
          </a:p>
        </p:txBody>
      </p:sp>
    </p:spTree>
    <p:extLst>
      <p:ext uri="{BB962C8B-B14F-4D97-AF65-F5344CB8AC3E}">
        <p14:creationId xmlns:p14="http://schemas.microsoft.com/office/powerpoint/2010/main" val="328739604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A3F6-8C52-1BB6-521E-A003EABD90E2}"/>
              </a:ext>
            </a:extLst>
          </p:cNvPr>
          <p:cNvSpPr>
            <a:spLocks noGrp="1"/>
          </p:cNvSpPr>
          <p:nvPr>
            <p:ph type="title"/>
          </p:nvPr>
        </p:nvSpPr>
        <p:spPr/>
        <p:txBody>
          <a:bodyPr/>
          <a:lstStyle/>
          <a:p>
            <a:r>
              <a:rPr lang="en-US" dirty="0"/>
              <a:t>Research Questions</a:t>
            </a:r>
          </a:p>
        </p:txBody>
      </p:sp>
      <p:sp>
        <p:nvSpPr>
          <p:cNvPr id="3" name="Text Placeholder 2">
            <a:extLst>
              <a:ext uri="{FF2B5EF4-FFF2-40B4-BE49-F238E27FC236}">
                <a16:creationId xmlns:a16="http://schemas.microsoft.com/office/drawing/2014/main" id="{5FB1ADDE-6A83-7215-EC93-AFA7BDCA25BB}"/>
              </a:ext>
            </a:extLst>
          </p:cNvPr>
          <p:cNvSpPr>
            <a:spLocks noGrp="1"/>
          </p:cNvSpPr>
          <p:nvPr>
            <p:ph type="body" idx="1"/>
          </p:nvPr>
        </p:nvSpPr>
        <p:spPr/>
        <p:txBody>
          <a:bodyPr/>
          <a:lstStyle/>
          <a:p>
            <a:r>
              <a:rPr lang="en-US" dirty="0"/>
              <a:t>What are the </a:t>
            </a:r>
            <a:r>
              <a:rPr lang="en-US" b="1" dirty="0"/>
              <a:t>operational efficiency benefits of </a:t>
            </a:r>
            <a:r>
              <a:rPr lang="en-US" b="1" i="1" dirty="0"/>
              <a:t>shared-ride AMOD service (SRAMODS)</a:t>
            </a:r>
          </a:p>
          <a:p>
            <a:pPr lvl="1"/>
            <a:r>
              <a:rPr lang="en-US" dirty="0"/>
              <a:t>over AMOD service without shared rides, </a:t>
            </a:r>
          </a:p>
          <a:p>
            <a:pPr lvl="1"/>
            <a:r>
              <a:rPr lang="en-US" dirty="0"/>
              <a:t>from the perspective of the fleet operator/manager,</a:t>
            </a:r>
          </a:p>
          <a:p>
            <a:pPr lvl="1"/>
            <a:r>
              <a:rPr lang="en-US" b="1" dirty="0"/>
              <a:t>As a function of the maximum traveler detour distance/time?</a:t>
            </a:r>
          </a:p>
          <a:p>
            <a:r>
              <a:rPr lang="en-US" dirty="0"/>
              <a:t>What are </a:t>
            </a:r>
            <a:r>
              <a:rPr lang="en-US" b="1" dirty="0"/>
              <a:t>the operational challenges of </a:t>
            </a:r>
            <a:r>
              <a:rPr lang="en-US" b="1" i="1" dirty="0"/>
              <a:t>SRAMODS</a:t>
            </a:r>
            <a:r>
              <a:rPr lang="en-US" b="1" dirty="0"/>
              <a:t> </a:t>
            </a:r>
            <a:r>
              <a:rPr lang="en-US" dirty="0"/>
              <a:t>associated with </a:t>
            </a:r>
          </a:p>
          <a:p>
            <a:pPr lvl="1"/>
            <a:r>
              <a:rPr lang="en-US" b="1" dirty="0"/>
              <a:t>Stochastic AV curbside pickup times</a:t>
            </a:r>
            <a:r>
              <a:rPr lang="en-US" dirty="0"/>
              <a:t>,</a:t>
            </a:r>
          </a:p>
          <a:p>
            <a:pPr lvl="1"/>
            <a:r>
              <a:rPr lang="en-US" dirty="0"/>
              <a:t>In addition to stochastic demand request (time and locations)?</a:t>
            </a:r>
          </a:p>
          <a:p>
            <a:endParaRPr lang="en-US" dirty="0"/>
          </a:p>
        </p:txBody>
      </p:sp>
      <p:sp>
        <p:nvSpPr>
          <p:cNvPr id="4" name="Footer Placeholder 3">
            <a:extLst>
              <a:ext uri="{FF2B5EF4-FFF2-40B4-BE49-F238E27FC236}">
                <a16:creationId xmlns:a16="http://schemas.microsoft.com/office/drawing/2014/main" id="{10EC258E-9D48-6F08-F40C-FBACCB205B40}"/>
              </a:ext>
            </a:extLst>
          </p:cNvPr>
          <p:cNvSpPr>
            <a:spLocks noGrp="1"/>
          </p:cNvSpPr>
          <p:nvPr>
            <p:ph type="ftr" idx="11"/>
          </p:nvPr>
        </p:nvSpPr>
        <p:spPr/>
        <p:txBody>
          <a:bodyPr/>
          <a:lstStyle/>
          <a:p>
            <a:r>
              <a:rPr lang="en-US"/>
              <a:t>Prof. Mike Hyland</a:t>
            </a:r>
          </a:p>
        </p:txBody>
      </p:sp>
      <p:sp>
        <p:nvSpPr>
          <p:cNvPr id="5" name="Slide Number Placeholder 4">
            <a:extLst>
              <a:ext uri="{FF2B5EF4-FFF2-40B4-BE49-F238E27FC236}">
                <a16:creationId xmlns:a16="http://schemas.microsoft.com/office/drawing/2014/main" id="{F0F32748-3B9D-F114-57EC-4F2C778FAC8D}"/>
              </a:ext>
            </a:extLst>
          </p:cNvPr>
          <p:cNvSpPr>
            <a:spLocks noGrp="1"/>
          </p:cNvSpPr>
          <p:nvPr>
            <p:ph type="sldNum" idx="12"/>
          </p:nvPr>
        </p:nvSpPr>
        <p:spPr/>
        <p:txBody>
          <a:bodyPr/>
          <a:lstStyle/>
          <a:p>
            <a:fld id="{FADD189E-A86A-40ED-B175-256E5AFB3947}" type="slidenum">
              <a:rPr lang="en-US" smtClean="0"/>
              <a:t>19</a:t>
            </a:fld>
            <a:endParaRPr lang="en-US"/>
          </a:p>
        </p:txBody>
      </p:sp>
    </p:spTree>
    <p:extLst>
      <p:ext uri="{BB962C8B-B14F-4D97-AF65-F5344CB8AC3E}">
        <p14:creationId xmlns:p14="http://schemas.microsoft.com/office/powerpoint/2010/main" val="29831962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FDB4F-6618-B49F-D5ED-8364E863CA4C}"/>
              </a:ext>
            </a:extLst>
          </p:cNvPr>
          <p:cNvSpPr>
            <a:spLocks noGrp="1"/>
          </p:cNvSpPr>
          <p:nvPr>
            <p:ph type="title"/>
          </p:nvPr>
        </p:nvSpPr>
        <p:spPr>
          <a:xfrm>
            <a:off x="838199" y="594360"/>
            <a:ext cx="3231995" cy="457200"/>
          </a:xfrm>
        </p:spPr>
        <p:txBody>
          <a:bodyPr/>
          <a:lstStyle/>
          <a:p>
            <a:r>
              <a:rPr lang="en-US" dirty="0"/>
              <a:t>Agenda</a:t>
            </a:r>
          </a:p>
        </p:txBody>
      </p:sp>
      <p:sp>
        <p:nvSpPr>
          <p:cNvPr id="3" name="TextBox 2">
            <a:extLst>
              <a:ext uri="{FF2B5EF4-FFF2-40B4-BE49-F238E27FC236}">
                <a16:creationId xmlns:a16="http://schemas.microsoft.com/office/drawing/2014/main" id="{CB660BCB-A17F-01D9-941B-2BCCA1EB6F61}"/>
              </a:ext>
            </a:extLst>
          </p:cNvPr>
          <p:cNvSpPr txBox="1"/>
          <p:nvPr/>
        </p:nvSpPr>
        <p:spPr>
          <a:xfrm>
            <a:off x="838198" y="1672683"/>
            <a:ext cx="11026699" cy="2850267"/>
          </a:xfrm>
          <a:prstGeom prst="rect">
            <a:avLst/>
          </a:prstGeom>
          <a:noFill/>
        </p:spPr>
        <p:txBody>
          <a:bodyPr wrap="square" rtlCol="0">
            <a:spAutoFit/>
          </a:bodyPr>
          <a:lstStyle/>
          <a:p>
            <a:pPr>
              <a:lnSpc>
                <a:spcPct val="120000"/>
              </a:lnSpc>
              <a:spcAft>
                <a:spcPts val="600"/>
              </a:spcAft>
            </a:pPr>
            <a:r>
              <a:rPr lang="en-US" sz="1800" b="1" dirty="0"/>
              <a:t>Introduction</a:t>
            </a:r>
          </a:p>
          <a:p>
            <a:pPr lvl="5">
              <a:lnSpc>
                <a:spcPct val="120000"/>
              </a:lnSpc>
              <a:spcAft>
                <a:spcPts val="600"/>
              </a:spcAft>
            </a:pPr>
            <a:r>
              <a:rPr lang="en-US" sz="1800" dirty="0"/>
              <a:t>	Preliminary Information</a:t>
            </a:r>
          </a:p>
          <a:p>
            <a:pPr lvl="5">
              <a:lnSpc>
                <a:spcPct val="120000"/>
              </a:lnSpc>
              <a:spcAft>
                <a:spcPts val="600"/>
              </a:spcAft>
            </a:pPr>
            <a:r>
              <a:rPr lang="en-US" sz="1800" dirty="0"/>
              <a:t>	Conceptual Framework</a:t>
            </a:r>
          </a:p>
          <a:p>
            <a:pPr lvl="5">
              <a:lnSpc>
                <a:spcPct val="120000"/>
              </a:lnSpc>
              <a:spcAft>
                <a:spcPts val="600"/>
              </a:spcAft>
            </a:pPr>
            <a:r>
              <a:rPr lang="en-US" sz="1800" dirty="0"/>
              <a:t>	Motivation</a:t>
            </a:r>
          </a:p>
          <a:p>
            <a:pPr lvl="5">
              <a:lnSpc>
                <a:spcPct val="120000"/>
              </a:lnSpc>
              <a:spcAft>
                <a:spcPts val="600"/>
              </a:spcAft>
            </a:pPr>
            <a:r>
              <a:rPr lang="en-US" sz="1800" b="1" dirty="0"/>
              <a:t>Study 1: </a:t>
            </a:r>
            <a:r>
              <a:rPr lang="en-US" sz="1800" dirty="0"/>
              <a:t>Assessing the demand for demand-adaptive transit</a:t>
            </a:r>
          </a:p>
          <a:p>
            <a:pPr>
              <a:lnSpc>
                <a:spcPct val="120000"/>
              </a:lnSpc>
              <a:spcAft>
                <a:spcPts val="600"/>
              </a:spcAft>
            </a:pPr>
            <a:r>
              <a:rPr lang="en-US" sz="1800" b="1" dirty="0"/>
              <a:t>Study 2: </a:t>
            </a:r>
            <a:r>
              <a:rPr lang="en-US" sz="1800" dirty="0"/>
              <a:t>Operational benefits and challenges of shared-rides in (automated) mobility-on-demand services</a:t>
            </a:r>
          </a:p>
          <a:p>
            <a:pPr>
              <a:lnSpc>
                <a:spcPct val="120000"/>
              </a:lnSpc>
              <a:spcAft>
                <a:spcPts val="600"/>
              </a:spcAft>
            </a:pPr>
            <a:r>
              <a:rPr lang="en-US" sz="1800" b="1" dirty="0"/>
              <a:t>Study 3: </a:t>
            </a:r>
            <a:r>
              <a:rPr lang="en-US" sz="1800" dirty="0"/>
              <a:t>Smarter fleet vehicle paths to improve shared-ride services</a:t>
            </a:r>
          </a:p>
        </p:txBody>
      </p:sp>
      <p:sp>
        <p:nvSpPr>
          <p:cNvPr id="4" name="Footer Placeholder 3">
            <a:extLst>
              <a:ext uri="{FF2B5EF4-FFF2-40B4-BE49-F238E27FC236}">
                <a16:creationId xmlns:a16="http://schemas.microsoft.com/office/drawing/2014/main" id="{7D5385C3-CE9E-D499-1B1F-19D8C6719624}"/>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365919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E56D7-A0B8-DA5A-661C-7926907CAB7C}"/>
              </a:ext>
            </a:extLst>
          </p:cNvPr>
          <p:cNvSpPr>
            <a:spLocks noGrp="1"/>
          </p:cNvSpPr>
          <p:nvPr>
            <p:ph type="title"/>
          </p:nvPr>
        </p:nvSpPr>
        <p:spPr/>
        <p:txBody>
          <a:bodyPr/>
          <a:lstStyle/>
          <a:p>
            <a:r>
              <a:rPr lang="en-US" dirty="0"/>
              <a:t>Concept of Operations</a:t>
            </a:r>
          </a:p>
        </p:txBody>
      </p:sp>
      <p:sp>
        <p:nvSpPr>
          <p:cNvPr id="3" name="Text Placeholder 2">
            <a:extLst>
              <a:ext uri="{FF2B5EF4-FFF2-40B4-BE49-F238E27FC236}">
                <a16:creationId xmlns:a16="http://schemas.microsoft.com/office/drawing/2014/main" id="{567CFBE0-6142-5E5E-EA9A-DC3FD5E27D59}"/>
              </a:ext>
            </a:extLst>
          </p:cNvPr>
          <p:cNvSpPr>
            <a:spLocks noGrp="1"/>
          </p:cNvSpPr>
          <p:nvPr>
            <p:ph type="body" idx="1"/>
          </p:nvPr>
        </p:nvSpPr>
        <p:spPr/>
        <p:txBody>
          <a:bodyPr/>
          <a:lstStyle/>
          <a:p>
            <a:r>
              <a:rPr lang="en-US" dirty="0"/>
              <a:t>Basically UberPool, Lyft Line without scheduled rides and with automated vehicles</a:t>
            </a:r>
          </a:p>
          <a:p>
            <a:pPr lvl="1"/>
            <a:r>
              <a:rPr lang="en-US" dirty="0"/>
              <a:t>Maximum two requests inside vehicle</a:t>
            </a:r>
          </a:p>
          <a:p>
            <a:pPr lvl="1"/>
            <a:r>
              <a:rPr lang="en-US" dirty="0"/>
              <a:t>Fleet operator has central control over all vehicles</a:t>
            </a:r>
          </a:p>
          <a:p>
            <a:pPr lvl="1"/>
            <a:r>
              <a:rPr lang="en-US" dirty="0"/>
              <a:t>Fixed fleet size</a:t>
            </a:r>
          </a:p>
          <a:p>
            <a:pPr lvl="1"/>
            <a:endParaRPr lang="en-US" dirty="0"/>
          </a:p>
        </p:txBody>
      </p:sp>
      <p:sp>
        <p:nvSpPr>
          <p:cNvPr id="4" name="Footer Placeholder 3">
            <a:extLst>
              <a:ext uri="{FF2B5EF4-FFF2-40B4-BE49-F238E27FC236}">
                <a16:creationId xmlns:a16="http://schemas.microsoft.com/office/drawing/2014/main" id="{54B4CA9B-7ADE-89DC-843D-FEC2EC47D1DD}"/>
              </a:ext>
            </a:extLst>
          </p:cNvPr>
          <p:cNvSpPr>
            <a:spLocks noGrp="1"/>
          </p:cNvSpPr>
          <p:nvPr>
            <p:ph type="ftr" idx="11"/>
          </p:nvPr>
        </p:nvSpPr>
        <p:spPr/>
        <p:txBody>
          <a:bodyPr/>
          <a:lstStyle/>
          <a:p>
            <a:r>
              <a:rPr lang="en-US"/>
              <a:t>Prof. Mike Hyland</a:t>
            </a:r>
          </a:p>
        </p:txBody>
      </p:sp>
      <p:sp>
        <p:nvSpPr>
          <p:cNvPr id="5" name="Slide Number Placeholder 4">
            <a:extLst>
              <a:ext uri="{FF2B5EF4-FFF2-40B4-BE49-F238E27FC236}">
                <a16:creationId xmlns:a16="http://schemas.microsoft.com/office/drawing/2014/main" id="{C5E6CC4D-BFFF-DB37-A3D2-BB88E5B26123}"/>
              </a:ext>
            </a:extLst>
          </p:cNvPr>
          <p:cNvSpPr>
            <a:spLocks noGrp="1"/>
          </p:cNvSpPr>
          <p:nvPr>
            <p:ph type="sldNum" idx="12"/>
          </p:nvPr>
        </p:nvSpPr>
        <p:spPr/>
        <p:txBody>
          <a:bodyPr/>
          <a:lstStyle/>
          <a:p>
            <a:fld id="{FADD189E-A86A-40ED-B175-256E5AFB3947}" type="slidenum">
              <a:rPr lang="en-US" smtClean="0"/>
              <a:t>20</a:t>
            </a:fld>
            <a:endParaRPr lang="en-US"/>
          </a:p>
        </p:txBody>
      </p:sp>
    </p:spTree>
    <p:extLst>
      <p:ext uri="{BB962C8B-B14F-4D97-AF65-F5344CB8AC3E}">
        <p14:creationId xmlns:p14="http://schemas.microsoft.com/office/powerpoint/2010/main" val="42493351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0B93-6407-4512-81DE-943735342878}"/>
              </a:ext>
            </a:extLst>
          </p:cNvPr>
          <p:cNvSpPr>
            <a:spLocks noGrp="1"/>
          </p:cNvSpPr>
          <p:nvPr>
            <p:ph type="title"/>
          </p:nvPr>
        </p:nvSpPr>
        <p:spPr/>
        <p:txBody>
          <a:bodyPr/>
          <a:lstStyle/>
          <a:p>
            <a:r>
              <a:rPr lang="en-US" dirty="0"/>
              <a:t>Problem Statement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1016040-253B-41DD-81FB-3E0137CD0FAF}"/>
                  </a:ext>
                </a:extLst>
              </p:cNvPr>
              <p:cNvSpPr>
                <a:spLocks noGrp="1"/>
              </p:cNvSpPr>
              <p:nvPr>
                <p:ph idx="1"/>
              </p:nvPr>
            </p:nvSpPr>
            <p:spPr/>
            <p:txBody>
              <a:bodyPr>
                <a:normAutofit/>
              </a:bodyPr>
              <a:lstStyle/>
              <a:p>
                <a:r>
                  <a:rPr lang="en-US" dirty="0"/>
                  <a:t>A fleet of AVs </a:t>
                </a:r>
                <a:r>
                  <a:rPr lang="en-US" dirty="0">
                    <a:sym typeface="Wingdings" panose="05000000000000000000" pitchFamily="2" charset="2"/>
                  </a:rPr>
                  <a:t> 	</a:t>
                </a:r>
                <a14:m>
                  <m:oMath xmlns:m="http://schemas.openxmlformats.org/officeDocument/2006/math">
                    <m:r>
                      <a:rPr lang="en-US" i="1">
                        <a:latin typeface="Cambria Math" panose="02040503050406030204" pitchFamily="18" charset="0"/>
                      </a:rPr>
                      <m:t>𝒱</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d>
                              <m:dPr>
                                <m:begChr m:val="|"/>
                                <m:endChr m:val="|"/>
                                <m:ctrlPr>
                                  <a:rPr lang="en-US" i="1">
                                    <a:latin typeface="Cambria Math" panose="02040503050406030204" pitchFamily="18" charset="0"/>
                                  </a:rPr>
                                </m:ctrlPr>
                              </m:dPr>
                              <m:e>
                                <m:r>
                                  <a:rPr lang="en-US" i="1">
                                    <a:latin typeface="Cambria Math" panose="02040503050406030204" pitchFamily="18" charset="0"/>
                                  </a:rPr>
                                  <m:t>𝒱</m:t>
                                </m:r>
                              </m:e>
                            </m:d>
                          </m:sub>
                        </m:sSub>
                      </m:e>
                    </m:d>
                  </m:oMath>
                </a14:m>
                <a:r>
                  <a:rPr lang="en-US" dirty="0"/>
                  <a:t> </a:t>
                </a:r>
              </a:p>
              <a:p>
                <a:r>
                  <a:rPr lang="en-US" dirty="0"/>
                  <a:t>Needs to serve a set of users </a:t>
                </a:r>
                <a:r>
                  <a:rPr lang="en-US" dirty="0">
                    <a:sym typeface="Wingdings" panose="05000000000000000000" pitchFamily="2" charset="2"/>
                  </a:rPr>
                  <a:t> </a:t>
                </a:r>
                <a14:m>
                  <m:oMath xmlns:m="http://schemas.openxmlformats.org/officeDocument/2006/math">
                    <m:r>
                      <a:rPr lang="en-US" i="1">
                        <a:latin typeface="Cambria Math" panose="02040503050406030204" pitchFamily="18" charset="0"/>
                      </a:rPr>
                      <m:t>𝒞</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d>
                              <m:dPr>
                                <m:begChr m:val="|"/>
                                <m:endChr m:val="|"/>
                                <m:ctrlPr>
                                  <a:rPr lang="en-US" i="1">
                                    <a:latin typeface="Cambria Math" panose="02040503050406030204" pitchFamily="18" charset="0"/>
                                  </a:rPr>
                                </m:ctrlPr>
                              </m:dPr>
                              <m:e>
                                <m:r>
                                  <a:rPr lang="en-US" i="1">
                                    <a:latin typeface="Cambria Math" panose="02040503050406030204" pitchFamily="18" charset="0"/>
                                  </a:rPr>
                                  <m:t>𝒞</m:t>
                                </m:r>
                              </m:e>
                            </m:d>
                          </m:sub>
                        </m:sSub>
                      </m:e>
                    </m:d>
                  </m:oMath>
                </a14:m>
                <a:r>
                  <a:rPr lang="en-US" dirty="0"/>
                  <a:t> that arrive according to stochastic process</a:t>
                </a:r>
              </a:p>
              <a:p>
                <a:pPr lvl="1"/>
                <a:r>
                  <a:rPr lang="en-US" dirty="0"/>
                  <a:t>With request time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𝑟</m:t>
                        </m:r>
                      </m:sub>
                      <m:sup>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a:latin typeface="Cambria Math" panose="02040503050406030204" pitchFamily="18" charset="0"/>
                          </a:rPr>
                          <m:t> </m:t>
                        </m:r>
                      </m:sup>
                    </m:sSubSup>
                    <m:r>
                      <a:rPr lang="en-US" i="1">
                        <a:latin typeface="Cambria Math" panose="02040503050406030204" pitchFamily="18" charset="0"/>
                      </a:rPr>
                      <m:t>∈</m:t>
                    </m:r>
                    <m:r>
                      <a:rPr lang="en-US" i="1">
                        <a:latin typeface="Cambria Math" panose="02040503050406030204" pitchFamily="18" charset="0"/>
                      </a:rPr>
                      <m:t>𝑇</m:t>
                    </m:r>
                  </m:oMath>
                </a14:m>
                <a:r>
                  <a:rPr lang="en-US" dirty="0"/>
                  <a:t>, pickup location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𝑙</m:t>
                        </m:r>
                      </m:e>
                      <m:sub>
                        <m:r>
                          <a:rPr lang="en-US" i="1">
                            <a:latin typeface="Cambria Math" panose="02040503050406030204" pitchFamily="18" charset="0"/>
                          </a:rPr>
                          <m:t>𝑝</m:t>
                        </m:r>
                      </m:sub>
                      <m:sup>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a:latin typeface="Cambria Math" panose="02040503050406030204" pitchFamily="18" charset="0"/>
                          </a:rPr>
                          <m:t> </m:t>
                        </m:r>
                      </m:sup>
                    </m:sSubSup>
                    <m:r>
                      <a:rPr lang="en-US" i="1">
                        <a:latin typeface="Cambria Math" panose="02040503050406030204" pitchFamily="18" charset="0"/>
                      </a:rPr>
                      <m:t>∈</m:t>
                    </m:r>
                    <m:r>
                      <a:rPr lang="en-US" i="1">
                        <a:latin typeface="Cambria Math" panose="02040503050406030204" pitchFamily="18" charset="0"/>
                      </a:rPr>
                      <m:t>𝒢</m:t>
                    </m:r>
                  </m:oMath>
                </a14:m>
                <a:r>
                  <a:rPr lang="en-US" dirty="0"/>
                  <a:t>, and drop-off location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𝑙</m:t>
                        </m:r>
                      </m:e>
                      <m:sub>
                        <m:r>
                          <a:rPr lang="en-US" i="1">
                            <a:latin typeface="Cambria Math" panose="02040503050406030204" pitchFamily="18" charset="0"/>
                          </a:rPr>
                          <m:t>𝑑</m:t>
                        </m:r>
                      </m:sub>
                      <m:sup>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sup>
                    </m:sSubSup>
                    <m:r>
                      <a:rPr lang="en-US" i="1">
                        <a:latin typeface="Cambria Math" panose="02040503050406030204" pitchFamily="18" charset="0"/>
                      </a:rPr>
                      <m:t>∈</m:t>
                    </m:r>
                    <m:r>
                      <a:rPr lang="en-US" i="1">
                        <a:latin typeface="Cambria Math" panose="02040503050406030204" pitchFamily="18" charset="0"/>
                      </a:rPr>
                      <m:t>𝒢</m:t>
                    </m:r>
                  </m:oMath>
                </a14:m>
                <a:r>
                  <a:rPr lang="en-US" dirty="0"/>
                  <a:t>. </a:t>
                </a:r>
              </a:p>
              <a:p>
                <a:pPr lvl="1"/>
                <a:r>
                  <a:rPr lang="en-US" dirty="0"/>
                  <a:t>And </a:t>
                </a: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𝒕</m:t>
                        </m:r>
                      </m:e>
                      <m:sub>
                        <m:r>
                          <a:rPr lang="en-US" b="1" i="1">
                            <a:latin typeface="Cambria Math" panose="02040503050406030204" pitchFamily="18" charset="0"/>
                          </a:rPr>
                          <m:t>𝒍</m:t>
                        </m:r>
                      </m:sub>
                      <m:sup>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𝒊</m:t>
                            </m:r>
                          </m:sub>
                        </m:sSub>
                        <m:r>
                          <a:rPr lang="en-US" b="1">
                            <a:latin typeface="Cambria Math" panose="02040503050406030204" pitchFamily="18" charset="0"/>
                          </a:rPr>
                          <m:t> </m:t>
                        </m:r>
                      </m:sup>
                    </m:sSubSup>
                  </m:oMath>
                </a14:m>
                <a:r>
                  <a:rPr lang="en-US" b="1" dirty="0"/>
                  <a:t> the late time of user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𝒊</m:t>
                        </m:r>
                      </m:sub>
                    </m:sSub>
                  </m:oMath>
                </a14:m>
                <a:r>
                  <a:rPr lang="en-US" b="1" dirty="0"/>
                  <a:t> to get to the curb</a:t>
                </a:r>
              </a:p>
              <a:p>
                <a:r>
                  <a:rPr lang="en-US" dirty="0">
                    <a:sym typeface="Wingdings" panose="05000000000000000000" pitchFamily="2" charset="2"/>
                  </a:rPr>
                  <a:t>Over finite time horizon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𝑚𝑎𝑥</m:t>
                            </m:r>
                          </m:sub>
                        </m:sSub>
                        <m:r>
                          <a:rPr lang="en-US" i="1">
                            <a:latin typeface="Cambria Math" panose="02040503050406030204" pitchFamily="18" charset="0"/>
                          </a:rPr>
                          <m:t> </m:t>
                        </m:r>
                      </m:e>
                    </m:d>
                  </m:oMath>
                </a14:m>
                <a:endParaRPr lang="en-US" dirty="0"/>
              </a:p>
              <a:p>
                <a:r>
                  <a:rPr lang="en-US" dirty="0"/>
                  <a:t>Over rectangular geographic service region </a:t>
                </a:r>
                <a14:m>
                  <m:oMath xmlns:m="http://schemas.openxmlformats.org/officeDocument/2006/math">
                    <m:r>
                      <a:rPr lang="en-US" i="1">
                        <a:latin typeface="Cambria Math" panose="02040503050406030204" pitchFamily="18" charset="0"/>
                      </a:rPr>
                      <m:t>𝒢</m:t>
                    </m:r>
                  </m:oMath>
                </a14:m>
                <a:r>
                  <a:rPr lang="en-US" dirty="0"/>
                  <a:t> with side lengths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2</m:t>
                        </m:r>
                      </m:sub>
                    </m:sSub>
                  </m:oMath>
                </a14:m>
                <a:r>
                  <a:rPr lang="en-US" dirty="0"/>
                  <a:t>. </a:t>
                </a:r>
                <a:r>
                  <a:rPr lang="en-US" dirty="0">
                    <a:sym typeface="Wingdings" panose="05000000000000000000" pitchFamily="2" charset="2"/>
                  </a:rPr>
                  <a:t> </a:t>
                </a:r>
              </a:p>
              <a:p>
                <a:pPr lvl="1"/>
                <a:r>
                  <a:rPr lang="en-US" dirty="0">
                    <a:sym typeface="Wingdings" panose="05000000000000000000" pitchFamily="2" charset="2"/>
                  </a:rPr>
                  <a:t>Manhattan Distance</a:t>
                </a:r>
              </a:p>
            </p:txBody>
          </p:sp>
        </mc:Choice>
        <mc:Fallback>
          <p:sp>
            <p:nvSpPr>
              <p:cNvPr id="3" name="Content Placeholder 2">
                <a:extLst>
                  <a:ext uri="{FF2B5EF4-FFF2-40B4-BE49-F238E27FC236}">
                    <a16:creationId xmlns:a16="http://schemas.microsoft.com/office/drawing/2014/main" id="{91016040-253B-41DD-81FB-3E0137CD0FAF}"/>
                  </a:ext>
                </a:extLst>
              </p:cNvPr>
              <p:cNvSpPr>
                <a:spLocks noGrp="1" noRot="1" noChangeAspect="1" noMove="1" noResize="1" noEditPoints="1" noAdjustHandles="1" noChangeArrowheads="1" noChangeShapeType="1" noTextEdit="1"/>
              </p:cNvSpPr>
              <p:nvPr>
                <p:ph idx="1"/>
              </p:nvPr>
            </p:nvSpPr>
            <p:spPr>
              <a:blipFill>
                <a:blip r:embed="rId2"/>
                <a:stretch>
                  <a:fillRect l="-46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B9C98B1A-A01B-4F82-A56C-FA3C8D305632}"/>
              </a:ext>
            </a:extLst>
          </p:cNvPr>
          <p:cNvSpPr>
            <a:spLocks noGrp="1"/>
          </p:cNvSpPr>
          <p:nvPr>
            <p:ph type="sldNum" sz="quarter" idx="12"/>
          </p:nvPr>
        </p:nvSpPr>
        <p:spPr/>
        <p:txBody>
          <a:bodyPr/>
          <a:lstStyle/>
          <a:p>
            <a:fld id="{519954A3-9DFD-4C44-94BA-B95130A3BA1C}" type="slidenum">
              <a:rPr lang="en-US" smtClean="0"/>
              <a:t>21</a:t>
            </a:fld>
            <a:endParaRPr lang="en-US" dirty="0"/>
          </a:p>
        </p:txBody>
      </p:sp>
      <p:sp>
        <p:nvSpPr>
          <p:cNvPr id="4" name="Footer Placeholder 3">
            <a:extLst>
              <a:ext uri="{FF2B5EF4-FFF2-40B4-BE49-F238E27FC236}">
                <a16:creationId xmlns:a16="http://schemas.microsoft.com/office/drawing/2014/main" id="{D7108FE0-8249-1D51-5B19-EDF51F49B548}"/>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2811525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0B93-6407-4512-81DE-943735342878}"/>
              </a:ext>
            </a:extLst>
          </p:cNvPr>
          <p:cNvSpPr>
            <a:spLocks noGrp="1"/>
          </p:cNvSpPr>
          <p:nvPr>
            <p:ph type="title"/>
          </p:nvPr>
        </p:nvSpPr>
        <p:spPr/>
        <p:txBody>
          <a:bodyPr/>
          <a:lstStyle/>
          <a:p>
            <a:r>
              <a:rPr lang="en-US" dirty="0"/>
              <a:t>Problem Statement Continued</a:t>
            </a:r>
          </a:p>
        </p:txBody>
      </p:sp>
      <p:sp>
        <p:nvSpPr>
          <p:cNvPr id="3" name="Content Placeholder 2">
            <a:extLst>
              <a:ext uri="{FF2B5EF4-FFF2-40B4-BE49-F238E27FC236}">
                <a16:creationId xmlns:a16="http://schemas.microsoft.com/office/drawing/2014/main" id="{91016040-253B-41DD-81FB-3E0137CD0FAF}"/>
              </a:ext>
            </a:extLst>
          </p:cNvPr>
          <p:cNvSpPr>
            <a:spLocks noGrp="1"/>
          </p:cNvSpPr>
          <p:nvPr>
            <p:ph idx="1"/>
          </p:nvPr>
        </p:nvSpPr>
        <p:spPr/>
        <p:txBody>
          <a:bodyPr>
            <a:normAutofit/>
          </a:bodyPr>
          <a:lstStyle/>
          <a:p>
            <a:r>
              <a:rPr lang="en-US" dirty="0">
                <a:sym typeface="Wingdings" panose="05000000000000000000" pitchFamily="2" charset="2"/>
              </a:rPr>
              <a:t>Objective is to minimize combination of user wait time, user in-vehicle travel time, and fleet distance</a:t>
            </a:r>
          </a:p>
          <a:p>
            <a:r>
              <a:rPr lang="en-US" dirty="0">
                <a:sym typeface="Wingdings" panose="05000000000000000000" pitchFamily="2" charset="2"/>
              </a:rPr>
              <a:t>Decision/Control Variables include</a:t>
            </a:r>
          </a:p>
          <a:p>
            <a:pPr lvl="1"/>
            <a:r>
              <a:rPr lang="en-US" dirty="0">
                <a:sym typeface="Wingdings" panose="05000000000000000000" pitchFamily="2" charset="2"/>
              </a:rPr>
              <a:t>Assignment of AVs to user requests</a:t>
            </a:r>
          </a:p>
          <a:p>
            <a:pPr lvl="1"/>
            <a:r>
              <a:rPr lang="en-US" dirty="0">
                <a:sym typeface="Wingdings" panose="05000000000000000000" pitchFamily="2" charset="2"/>
              </a:rPr>
              <a:t>Routing of Vehicles (i.e., Sequencing pickups and drop-offs)</a:t>
            </a:r>
          </a:p>
          <a:p>
            <a:r>
              <a:rPr lang="en-US" dirty="0">
                <a:sym typeface="Wingdings" panose="05000000000000000000" pitchFamily="2" charset="2"/>
              </a:rPr>
              <a:t>Constraints</a:t>
            </a:r>
          </a:p>
          <a:p>
            <a:pPr lvl="1"/>
            <a:r>
              <a:rPr lang="en-US" dirty="0">
                <a:sym typeface="Wingdings" panose="05000000000000000000" pitchFamily="2" charset="2"/>
              </a:rPr>
              <a:t>Maximum Vehicle Capacity is 2 user requests</a:t>
            </a:r>
          </a:p>
          <a:p>
            <a:pPr lvl="1"/>
            <a:r>
              <a:rPr lang="en-US" dirty="0">
                <a:sym typeface="Wingdings" panose="05000000000000000000" pitchFamily="2" charset="2"/>
              </a:rPr>
              <a:t>Maximum user detour distance</a:t>
            </a:r>
          </a:p>
        </p:txBody>
      </p:sp>
      <p:sp>
        <p:nvSpPr>
          <p:cNvPr id="5" name="Slide Number Placeholder 4">
            <a:extLst>
              <a:ext uri="{FF2B5EF4-FFF2-40B4-BE49-F238E27FC236}">
                <a16:creationId xmlns:a16="http://schemas.microsoft.com/office/drawing/2014/main" id="{7E1315E3-7B77-4AC6-88F3-6ADACA556BB9}"/>
              </a:ext>
            </a:extLst>
          </p:cNvPr>
          <p:cNvSpPr>
            <a:spLocks noGrp="1"/>
          </p:cNvSpPr>
          <p:nvPr>
            <p:ph type="sldNum" sz="quarter" idx="12"/>
          </p:nvPr>
        </p:nvSpPr>
        <p:spPr/>
        <p:txBody>
          <a:bodyPr/>
          <a:lstStyle/>
          <a:p>
            <a:fld id="{519954A3-9DFD-4C44-94BA-B95130A3BA1C}" type="slidenum">
              <a:rPr lang="en-US" smtClean="0"/>
              <a:t>22</a:t>
            </a:fld>
            <a:endParaRPr lang="en-US" dirty="0"/>
          </a:p>
        </p:txBody>
      </p:sp>
      <p:sp>
        <p:nvSpPr>
          <p:cNvPr id="4" name="Footer Placeholder 3">
            <a:extLst>
              <a:ext uri="{FF2B5EF4-FFF2-40B4-BE49-F238E27FC236}">
                <a16:creationId xmlns:a16="http://schemas.microsoft.com/office/drawing/2014/main" id="{631194E5-5CDD-7BAF-EAC7-C979B68EB2F7}"/>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1306139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EE5B-4DF0-48B8-847D-939C5C32CBAD}"/>
              </a:ext>
            </a:extLst>
          </p:cNvPr>
          <p:cNvSpPr>
            <a:spLocks noGrp="1"/>
          </p:cNvSpPr>
          <p:nvPr>
            <p:ph type="title"/>
          </p:nvPr>
        </p:nvSpPr>
        <p:spPr/>
        <p:txBody>
          <a:bodyPr/>
          <a:lstStyle/>
          <a:p>
            <a:r>
              <a:rPr lang="en-US" dirty="0"/>
              <a:t>Simulation</a:t>
            </a:r>
          </a:p>
        </p:txBody>
      </p:sp>
      <p:sp>
        <p:nvSpPr>
          <p:cNvPr id="3" name="Content Placeholder 2">
            <a:extLst>
              <a:ext uri="{FF2B5EF4-FFF2-40B4-BE49-F238E27FC236}">
                <a16:creationId xmlns:a16="http://schemas.microsoft.com/office/drawing/2014/main" id="{EFCDAE50-9F71-4779-9766-40323C8CBFF9}"/>
              </a:ext>
            </a:extLst>
          </p:cNvPr>
          <p:cNvSpPr>
            <a:spLocks noGrp="1"/>
          </p:cNvSpPr>
          <p:nvPr>
            <p:ph idx="1"/>
          </p:nvPr>
        </p:nvSpPr>
        <p:spPr>
          <a:xfrm>
            <a:off x="677335" y="2160589"/>
            <a:ext cx="3557782" cy="3880773"/>
          </a:xfrm>
        </p:spPr>
        <p:txBody>
          <a:bodyPr/>
          <a:lstStyle/>
          <a:p>
            <a:r>
              <a:rPr lang="en-US" b="1" dirty="0"/>
              <a:t>Agent-based Simulation</a:t>
            </a:r>
          </a:p>
          <a:p>
            <a:pPr lvl="1"/>
            <a:r>
              <a:rPr lang="en-US" dirty="0"/>
              <a:t>Travelers</a:t>
            </a:r>
          </a:p>
          <a:p>
            <a:pPr lvl="1"/>
            <a:r>
              <a:rPr lang="en-US" dirty="0"/>
              <a:t>AVs</a:t>
            </a:r>
          </a:p>
          <a:p>
            <a:pPr lvl="1"/>
            <a:r>
              <a:rPr lang="en-US" dirty="0"/>
              <a:t>Fleet Operator</a:t>
            </a:r>
          </a:p>
          <a:p>
            <a:r>
              <a:rPr lang="en-US" b="1" dirty="0"/>
              <a:t>Sequential Decision Problem</a:t>
            </a:r>
          </a:p>
          <a:p>
            <a:pPr lvl="1"/>
            <a:r>
              <a:rPr lang="en-US" dirty="0"/>
              <a:t>Optimization-based control policy</a:t>
            </a:r>
          </a:p>
        </p:txBody>
      </p:sp>
      <p:pic>
        <p:nvPicPr>
          <p:cNvPr id="5" name="Picture 4">
            <a:extLst>
              <a:ext uri="{FF2B5EF4-FFF2-40B4-BE49-F238E27FC236}">
                <a16:creationId xmlns:a16="http://schemas.microsoft.com/office/drawing/2014/main" id="{02105A9F-8D7C-4FA4-A3EA-86FF9173EC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1922" y="297870"/>
            <a:ext cx="7475016" cy="5609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a:extLst>
              <a:ext uri="{FF2B5EF4-FFF2-40B4-BE49-F238E27FC236}">
                <a16:creationId xmlns:a16="http://schemas.microsoft.com/office/drawing/2014/main" id="{BE1C516A-283D-4C5A-8997-89187E639B02}"/>
              </a:ext>
            </a:extLst>
          </p:cNvPr>
          <p:cNvSpPr>
            <a:spLocks noGrp="1"/>
          </p:cNvSpPr>
          <p:nvPr>
            <p:ph type="sldNum" sz="quarter" idx="12"/>
          </p:nvPr>
        </p:nvSpPr>
        <p:spPr/>
        <p:txBody>
          <a:bodyPr/>
          <a:lstStyle/>
          <a:p>
            <a:fld id="{519954A3-9DFD-4C44-94BA-B95130A3BA1C}" type="slidenum">
              <a:rPr lang="en-US" smtClean="0"/>
              <a:t>23</a:t>
            </a:fld>
            <a:endParaRPr lang="en-US" dirty="0"/>
          </a:p>
        </p:txBody>
      </p:sp>
      <p:sp>
        <p:nvSpPr>
          <p:cNvPr id="4" name="Footer Placeholder 3">
            <a:extLst>
              <a:ext uri="{FF2B5EF4-FFF2-40B4-BE49-F238E27FC236}">
                <a16:creationId xmlns:a16="http://schemas.microsoft.com/office/drawing/2014/main" id="{B407FD31-4167-3CE0-7AE2-3244159BE565}"/>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129143222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6C88-8EC8-41E4-A05A-FBE93D2F41EC}"/>
              </a:ext>
            </a:extLst>
          </p:cNvPr>
          <p:cNvSpPr>
            <a:spLocks noGrp="1"/>
          </p:cNvSpPr>
          <p:nvPr>
            <p:ph type="title"/>
          </p:nvPr>
        </p:nvSpPr>
        <p:spPr>
          <a:xfrm>
            <a:off x="677334" y="576146"/>
            <a:ext cx="8596668" cy="1320800"/>
          </a:xfrm>
        </p:spPr>
        <p:txBody>
          <a:bodyPr/>
          <a:lstStyle/>
          <a:p>
            <a:r>
              <a:rPr lang="en-US" dirty="0"/>
              <a:t>Study 2: Input Parameters</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3CE89F25-0C72-4E1A-8BC5-B37A17C165C2}"/>
                  </a:ext>
                </a:extLst>
              </p:cNvPr>
              <p:cNvGraphicFramePr>
                <a:graphicFrameLocks noGrp="1"/>
              </p:cNvGraphicFramePr>
              <p:nvPr/>
            </p:nvGraphicFramePr>
            <p:xfrm>
              <a:off x="880720" y="1171384"/>
              <a:ext cx="9088471" cy="6079973"/>
            </p:xfrm>
            <a:graphic>
              <a:graphicData uri="http://schemas.openxmlformats.org/drawingml/2006/table">
                <a:tbl>
                  <a:tblPr firstRow="1" firstCol="1" bandRow="1">
                    <a:tableStyleId>{9D7B26C5-4107-4FEC-AEDC-1716B250A1EF}</a:tableStyleId>
                  </a:tblPr>
                  <a:tblGrid>
                    <a:gridCol w="3451742">
                      <a:extLst>
                        <a:ext uri="{9D8B030D-6E8A-4147-A177-3AD203B41FA5}">
                          <a16:colId xmlns:a16="http://schemas.microsoft.com/office/drawing/2014/main" val="313824269"/>
                        </a:ext>
                      </a:extLst>
                    </a:gridCol>
                    <a:gridCol w="667672">
                      <a:extLst>
                        <a:ext uri="{9D8B030D-6E8A-4147-A177-3AD203B41FA5}">
                          <a16:colId xmlns:a16="http://schemas.microsoft.com/office/drawing/2014/main" val="3515898877"/>
                        </a:ext>
                      </a:extLst>
                    </a:gridCol>
                    <a:gridCol w="1007659">
                      <a:extLst>
                        <a:ext uri="{9D8B030D-6E8A-4147-A177-3AD203B41FA5}">
                          <a16:colId xmlns:a16="http://schemas.microsoft.com/office/drawing/2014/main" val="2299725249"/>
                        </a:ext>
                      </a:extLst>
                    </a:gridCol>
                    <a:gridCol w="1580077">
                      <a:extLst>
                        <a:ext uri="{9D8B030D-6E8A-4147-A177-3AD203B41FA5}">
                          <a16:colId xmlns:a16="http://schemas.microsoft.com/office/drawing/2014/main" val="1590586562"/>
                        </a:ext>
                      </a:extLst>
                    </a:gridCol>
                    <a:gridCol w="2381321">
                      <a:extLst>
                        <a:ext uri="{9D8B030D-6E8A-4147-A177-3AD203B41FA5}">
                          <a16:colId xmlns:a16="http://schemas.microsoft.com/office/drawing/2014/main" val="1091424043"/>
                        </a:ext>
                      </a:extLst>
                    </a:gridCol>
                  </a:tblGrid>
                  <a:tr h="311713">
                    <a:tc gridSpan="2">
                      <a:txBody>
                        <a:bodyPr/>
                        <a:lstStyle/>
                        <a:p>
                          <a:pPr marL="0" marR="0" indent="0" algn="ctr">
                            <a:lnSpc>
                              <a:spcPct val="115000"/>
                            </a:lnSpc>
                            <a:spcBef>
                              <a:spcPts val="0"/>
                            </a:spcBef>
                            <a:spcAft>
                              <a:spcPts val="0"/>
                            </a:spcAft>
                          </a:pPr>
                          <a:r>
                            <a:rPr lang="en-US" sz="2000" dirty="0">
                              <a:effectLst/>
                            </a:rPr>
                            <a:t>Parameter</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indent="0" algn="ctr">
                            <a:lnSpc>
                              <a:spcPct val="115000"/>
                            </a:lnSpc>
                            <a:spcBef>
                              <a:spcPts val="0"/>
                            </a:spcBef>
                            <a:spcAft>
                              <a:spcPts val="0"/>
                            </a:spcAft>
                          </a:pPr>
                          <a:r>
                            <a:rPr lang="en-US" sz="2000" dirty="0">
                              <a:effectLst/>
                            </a:rPr>
                            <a:t>Symbol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r>
                            <a:rPr lang="en-US" sz="2000" dirty="0">
                              <a:effectLst/>
                            </a:rPr>
                            <a:t>Value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r>
                            <a:rPr lang="en-US" sz="2000" dirty="0">
                              <a:effectLst/>
                            </a:rPr>
                            <a:t>Units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8473412"/>
                      </a:ext>
                    </a:extLst>
                  </a:tr>
                  <a:tr h="471901">
                    <a:tc>
                      <a:txBody>
                        <a:bodyPr/>
                        <a:lstStyle/>
                        <a:p>
                          <a:pPr marL="0" marR="0" indent="0" algn="l">
                            <a:lnSpc>
                              <a:spcPct val="115000"/>
                            </a:lnSpc>
                            <a:spcBef>
                              <a:spcPts val="0"/>
                            </a:spcBef>
                            <a:spcAft>
                              <a:spcPts val="0"/>
                            </a:spcAft>
                          </a:pPr>
                          <a:r>
                            <a:rPr lang="en-US" sz="2000" dirty="0">
                              <a:effectLst/>
                            </a:rPr>
                            <a:t>Simulation Length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𝑡</m:t>
                                    </m:r>
                                  </m:e>
                                  <m:sub>
                                    <m:r>
                                      <a:rPr lang="en-US" sz="2000">
                                        <a:effectLst/>
                                        <a:latin typeface="Cambria Math" panose="02040503050406030204" pitchFamily="18" charset="0"/>
                                      </a:rPr>
                                      <m:t>𝑚𝑎𝑥</m:t>
                                    </m:r>
                                  </m:sub>
                                </m:sSub>
                              </m:oMath>
                            </m:oMathPara>
                          </a14:m>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indent="0" algn="ctr">
                            <a:lnSpc>
                              <a:spcPct val="115000"/>
                            </a:lnSpc>
                            <a:spcBef>
                              <a:spcPts val="0"/>
                            </a:spcBef>
                            <a:spcAft>
                              <a:spcPts val="0"/>
                            </a:spcAft>
                          </a:pPr>
                          <a:r>
                            <a:rPr lang="en-US" sz="2000" dirty="0">
                              <a:effectLst/>
                            </a:rPr>
                            <a:t>4am-11pm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endParaRPr lang="en-US" sz="32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467906"/>
                      </a:ext>
                    </a:extLst>
                  </a:tr>
                  <a:tr h="471901">
                    <a:tc>
                      <a:txBody>
                        <a:bodyPr/>
                        <a:lstStyle/>
                        <a:p>
                          <a:pPr marL="0" marR="0" indent="0" algn="l">
                            <a:lnSpc>
                              <a:spcPct val="115000"/>
                            </a:lnSpc>
                            <a:spcBef>
                              <a:spcPts val="0"/>
                            </a:spcBef>
                            <a:spcAft>
                              <a:spcPts val="0"/>
                            </a:spcAft>
                          </a:pPr>
                          <a:r>
                            <a:rPr lang="en-US" sz="2000" dirty="0">
                              <a:effectLst/>
                            </a:rPr>
                            <a:t>Vehicle Speed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𝑣</m:t>
                                </m:r>
                              </m:oMath>
                            </m:oMathPara>
                          </a14:m>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indent="0" algn="ctr">
                            <a:lnSpc>
                              <a:spcPct val="115000"/>
                            </a:lnSpc>
                            <a:spcBef>
                              <a:spcPts val="0"/>
                            </a:spcBef>
                            <a:spcAft>
                              <a:spcPts val="0"/>
                            </a:spcAft>
                          </a:pPr>
                          <a:r>
                            <a:rPr lang="en-US" sz="2000">
                              <a:effectLst/>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meters / second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3549483"/>
                      </a:ext>
                    </a:extLst>
                  </a:tr>
                  <a:tr h="471901">
                    <a:tc>
                      <a:txBody>
                        <a:bodyPr/>
                        <a:lstStyle/>
                        <a:p>
                          <a:pPr marL="0" marR="0" indent="0" algn="l">
                            <a:lnSpc>
                              <a:spcPct val="115000"/>
                            </a:lnSpc>
                            <a:spcBef>
                              <a:spcPts val="0"/>
                            </a:spcBef>
                            <a:spcAft>
                              <a:spcPts val="0"/>
                            </a:spcAft>
                          </a:pPr>
                          <a:r>
                            <a:rPr lang="en-US" sz="2000" dirty="0">
                              <a:effectLst/>
                            </a:rPr>
                            <a:t>Fleet Size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US" sz="2000" i="1">
                                        <a:effectLst/>
                                        <a:latin typeface="Cambria Math" panose="02040503050406030204" pitchFamily="18" charset="0"/>
                                      </a:rPr>
                                    </m:ctrlPr>
                                  </m:dPr>
                                  <m:e>
                                    <m:r>
                                      <a:rPr lang="en-US" sz="2000">
                                        <a:effectLst/>
                                        <a:latin typeface="Cambria Math" panose="02040503050406030204" pitchFamily="18" charset="0"/>
                                      </a:rPr>
                                      <m:t>𝒱</m:t>
                                    </m:r>
                                  </m:e>
                                </m:d>
                              </m:oMath>
                            </m:oMathPara>
                          </a14:m>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indent="0" algn="ctr">
                            <a:lnSpc>
                              <a:spcPct val="115000"/>
                            </a:lnSpc>
                            <a:spcBef>
                              <a:spcPts val="0"/>
                            </a:spcBef>
                            <a:spcAft>
                              <a:spcPts val="0"/>
                            </a:spcAft>
                          </a:pPr>
                          <a:r>
                            <a:rPr lang="en-US" sz="2000">
                              <a:effectLst/>
                            </a:rPr>
                            <a:t>400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vehicles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3723940"/>
                      </a:ext>
                    </a:extLst>
                  </a:tr>
                  <a:tr h="471901">
                    <a:tc>
                      <a:txBody>
                        <a:bodyPr/>
                        <a:lstStyle/>
                        <a:p>
                          <a:pPr marL="0" marR="0" indent="0" algn="l">
                            <a:lnSpc>
                              <a:spcPct val="115000"/>
                            </a:lnSpc>
                            <a:spcBef>
                              <a:spcPts val="0"/>
                            </a:spcBef>
                            <a:spcAft>
                              <a:spcPts val="0"/>
                            </a:spcAft>
                          </a:pPr>
                          <a:r>
                            <a:rPr lang="en-US" sz="2000" dirty="0">
                              <a:effectLst/>
                            </a:rPr>
                            <a:t>Vehicle Capacity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lnSpc>
                              <a:spcPct val="115000"/>
                            </a:lnSpc>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indent="0" algn="ctr">
                            <a:lnSpc>
                              <a:spcPct val="115000"/>
                            </a:lnSpc>
                            <a:spcBef>
                              <a:spcPts val="0"/>
                            </a:spcBef>
                            <a:spcAft>
                              <a:spcPts val="0"/>
                            </a:spcAft>
                          </a:pPr>
                          <a:r>
                            <a:rPr lang="en-US" sz="2000">
                              <a:effectLst/>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user requests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21832667"/>
                      </a:ext>
                    </a:extLst>
                  </a:tr>
                  <a:tr h="471901">
                    <a:tc>
                      <a:txBody>
                        <a:bodyPr/>
                        <a:lstStyle/>
                        <a:p>
                          <a:pPr marL="0" marR="0" indent="0" algn="l">
                            <a:lnSpc>
                              <a:spcPct val="115000"/>
                            </a:lnSpc>
                            <a:spcBef>
                              <a:spcPts val="0"/>
                            </a:spcBef>
                            <a:spcAft>
                              <a:spcPts val="0"/>
                            </a:spcAft>
                          </a:pPr>
                          <a:r>
                            <a:rPr lang="en-US" sz="2000" dirty="0">
                              <a:effectLst/>
                            </a:rPr>
                            <a:t>Curb Drop-off Time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lnSpc>
                              <a:spcPct val="115000"/>
                            </a:lnSpc>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indent="0" algn="ctr">
                            <a:lnSpc>
                              <a:spcPct val="115000"/>
                            </a:lnSpc>
                            <a:spcBef>
                              <a:spcPts val="0"/>
                            </a:spcBef>
                            <a:spcAft>
                              <a:spcPts val="0"/>
                            </a:spcAft>
                          </a:pPr>
                          <a:r>
                            <a:rPr lang="en-US" sz="2000">
                              <a:effectLst/>
                            </a:rPr>
                            <a:t>15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seconds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4148480"/>
                      </a:ext>
                    </a:extLst>
                  </a:tr>
                  <a:tr h="471901">
                    <a:tc>
                      <a:txBody>
                        <a:bodyPr/>
                        <a:lstStyle/>
                        <a:p>
                          <a:pPr marL="0" marR="0" indent="0" algn="l">
                            <a:lnSpc>
                              <a:spcPct val="115000"/>
                            </a:lnSpc>
                            <a:spcBef>
                              <a:spcPts val="0"/>
                            </a:spcBef>
                            <a:spcAft>
                              <a:spcPts val="0"/>
                            </a:spcAft>
                          </a:pPr>
                          <a:r>
                            <a:rPr lang="en-US" sz="2000" dirty="0">
                              <a:effectLst/>
                            </a:rPr>
                            <a:t>Inter-decision Interval</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2000" i="1">
                                        <a:effectLst/>
                                        <a:latin typeface="Cambria Math" panose="02040503050406030204" pitchFamily="18" charset="0"/>
                                      </a:rPr>
                                    </m:ctrlPr>
                                  </m:sSupPr>
                                  <m:e>
                                    <m:r>
                                      <a:rPr lang="en-US" sz="2000">
                                        <a:effectLst/>
                                        <a:latin typeface="Cambria Math" panose="02040503050406030204" pitchFamily="18" charset="0"/>
                                      </a:rPr>
                                      <m:t>𝐼</m:t>
                                    </m:r>
                                  </m:e>
                                  <m:sup>
                                    <m:r>
                                      <a:rPr lang="en-US" sz="2000">
                                        <a:effectLst/>
                                        <a:latin typeface="Cambria Math" panose="02040503050406030204" pitchFamily="18" charset="0"/>
                                      </a:rPr>
                                      <m:t>𝑑</m:t>
                                    </m:r>
                                  </m:sup>
                                </m:sSup>
                              </m:oMath>
                            </m:oMathPara>
                          </a14:m>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indent="0" algn="ctr">
                            <a:lnSpc>
                              <a:spcPct val="115000"/>
                            </a:lnSpc>
                            <a:spcBef>
                              <a:spcPts val="0"/>
                            </a:spcBef>
                            <a:spcAft>
                              <a:spcPts val="0"/>
                            </a:spcAft>
                          </a:pPr>
                          <a:r>
                            <a:rPr lang="en-US" sz="2000">
                              <a:effectLst/>
                            </a:rPr>
                            <a:t>15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seconds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7577938"/>
                      </a:ext>
                    </a:extLst>
                  </a:tr>
                  <a:tr h="471901">
                    <a:tc>
                      <a:txBody>
                        <a:bodyPr/>
                        <a:lstStyle/>
                        <a:p>
                          <a:pPr marL="0" marR="0" indent="0" algn="l">
                            <a:lnSpc>
                              <a:spcPct val="115000"/>
                            </a:lnSpc>
                            <a:spcBef>
                              <a:spcPts val="0"/>
                            </a:spcBef>
                            <a:spcAft>
                              <a:spcPts val="0"/>
                            </a:spcAft>
                          </a:pPr>
                          <a:r>
                            <a:rPr lang="en-US" sz="2000" dirty="0">
                              <a:effectLst/>
                            </a:rPr>
                            <a:t>Demand Level</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lnSpc>
                              <a:spcPct val="115000"/>
                            </a:lnSpc>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indent="0" algn="ctr">
                            <a:lnSpc>
                              <a:spcPct val="115000"/>
                            </a:lnSpc>
                            <a:spcBef>
                              <a:spcPts val="0"/>
                            </a:spcBef>
                            <a:spcAft>
                              <a:spcPts val="0"/>
                            </a:spcAft>
                          </a:pPr>
                          <a:r>
                            <a:rPr lang="en-US" sz="2000" dirty="0">
                              <a:effectLst/>
                            </a:rPr>
                            <a:t>10.5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 of taxi requests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4149284"/>
                      </a:ext>
                    </a:extLst>
                  </a:tr>
                  <a:tr h="471901">
                    <a:tc>
                      <a:txBody>
                        <a:bodyPr/>
                        <a:lstStyle/>
                        <a:p>
                          <a:pPr marL="0" marR="0" indent="0" algn="l">
                            <a:lnSpc>
                              <a:spcPct val="115000"/>
                            </a:lnSpc>
                            <a:spcBef>
                              <a:spcPts val="0"/>
                            </a:spcBef>
                            <a:spcAft>
                              <a:spcPts val="0"/>
                            </a:spcAft>
                          </a:pPr>
                          <a:r>
                            <a:rPr lang="en-US" sz="2000">
                              <a:effectLst/>
                            </a:rPr>
                            <a:t>Prob. User Being Late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2000" i="1">
                                        <a:effectLst/>
                                        <a:latin typeface="Cambria Math" panose="02040503050406030204" pitchFamily="18" charset="0"/>
                                      </a:rPr>
                                    </m:ctrlPr>
                                  </m:sSupPr>
                                  <m:e>
                                    <m:r>
                                      <a:rPr lang="en-US" sz="2000">
                                        <a:effectLst/>
                                        <a:latin typeface="Cambria Math" panose="02040503050406030204" pitchFamily="18" charset="0"/>
                                      </a:rPr>
                                      <m:t>𝑃</m:t>
                                    </m:r>
                                  </m:e>
                                  <m:sup>
                                    <m:r>
                                      <a:rPr lang="en-US" sz="2000">
                                        <a:effectLst/>
                                        <a:latin typeface="Cambria Math" panose="02040503050406030204" pitchFamily="18" charset="0"/>
                                      </a:rPr>
                                      <m:t>𝑙𝑎𝑡𝑒</m:t>
                                    </m:r>
                                  </m:sup>
                                </m:sSup>
                              </m:oMath>
                            </m:oMathPara>
                          </a14:m>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indent="0" algn="ctr">
                            <a:lnSpc>
                              <a:spcPct val="115000"/>
                            </a:lnSpc>
                            <a:spcBef>
                              <a:spcPts val="0"/>
                            </a:spcBef>
                            <a:spcAft>
                              <a:spcPts val="0"/>
                            </a:spcAft>
                          </a:pPr>
                          <a:r>
                            <a:rPr lang="en-US" sz="2000" dirty="0">
                              <a:effectLst/>
                            </a:rPr>
                            <a:t>0.6</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916658"/>
                      </a:ext>
                    </a:extLst>
                  </a:tr>
                  <a:tr h="471901">
                    <a:tc>
                      <a:txBody>
                        <a:bodyPr/>
                        <a:lstStyle/>
                        <a:p>
                          <a:pPr marL="0" marR="0" indent="0" algn="l">
                            <a:lnSpc>
                              <a:spcPct val="115000"/>
                            </a:lnSpc>
                            <a:spcBef>
                              <a:spcPts val="0"/>
                            </a:spcBef>
                            <a:spcAft>
                              <a:spcPts val="0"/>
                            </a:spcAft>
                          </a:pPr>
                          <a:r>
                            <a:rPr lang="en-US" sz="2000">
                              <a:effectLst/>
                            </a:rPr>
                            <a:t>Minimum Curb Pickup Time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2000" i="1">
                                        <a:effectLst/>
                                        <a:latin typeface="Cambria Math" panose="02040503050406030204" pitchFamily="18" charset="0"/>
                                      </a:rPr>
                                    </m:ctrlPr>
                                  </m:sSubSupPr>
                                  <m:e>
                                    <m:r>
                                      <a:rPr lang="en-US" sz="2000">
                                        <a:effectLst/>
                                        <a:latin typeface="Cambria Math" panose="02040503050406030204" pitchFamily="18" charset="0"/>
                                      </a:rPr>
                                      <m:t>𝑡</m:t>
                                    </m:r>
                                  </m:e>
                                  <m:sub>
                                    <m:r>
                                      <a:rPr lang="en-US" sz="2000">
                                        <a:effectLst/>
                                        <a:latin typeface="Cambria Math" panose="02040503050406030204" pitchFamily="18" charset="0"/>
                                      </a:rPr>
                                      <m:t>𝑚𝑖𝑛</m:t>
                                    </m:r>
                                  </m:sub>
                                  <m:sup>
                                    <m:r>
                                      <a:rPr lang="en-US" sz="2000">
                                        <a:effectLst/>
                                        <a:latin typeface="Cambria Math" panose="02040503050406030204" pitchFamily="18" charset="0"/>
                                      </a:rPr>
                                      <m:t>𝑝𝑖𝑐𝑘</m:t>
                                    </m:r>
                                  </m:sup>
                                </m:sSubSup>
                              </m:oMath>
                            </m:oMathPara>
                          </a14:m>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indent="0" algn="ctr">
                            <a:lnSpc>
                              <a:spcPct val="115000"/>
                            </a:lnSpc>
                            <a:spcBef>
                              <a:spcPts val="0"/>
                            </a:spcBef>
                            <a:spcAft>
                              <a:spcPts val="0"/>
                            </a:spcAft>
                          </a:pPr>
                          <a:r>
                            <a:rPr lang="en-US" sz="2000">
                              <a:effectLst/>
                            </a:rPr>
                            <a:t>15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dirty="0">
                              <a:effectLst/>
                            </a:rPr>
                            <a:t>second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2341325"/>
                      </a:ext>
                    </a:extLst>
                  </a:tr>
                  <a:tr h="471901">
                    <a:tc>
                      <a:txBody>
                        <a:bodyPr/>
                        <a:lstStyle/>
                        <a:p>
                          <a:pPr marL="0" marR="0" indent="0" algn="l">
                            <a:lnSpc>
                              <a:spcPct val="115000"/>
                            </a:lnSpc>
                            <a:spcBef>
                              <a:spcPts val="0"/>
                            </a:spcBef>
                            <a:spcAft>
                              <a:spcPts val="0"/>
                            </a:spcAft>
                          </a:pPr>
                          <a:r>
                            <a:rPr lang="en-US" sz="2000">
                              <a:effectLst/>
                            </a:rPr>
                            <a:t>Mean Curb Pickup Time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𝐸</m:t>
                                </m:r>
                                <m:d>
                                  <m:dPr>
                                    <m:begChr m:val="["/>
                                    <m:endChr m:val="]"/>
                                    <m:ctrlPr>
                                      <a:rPr lang="en-US" sz="2000" i="1">
                                        <a:effectLst/>
                                        <a:latin typeface="Cambria Math" panose="02040503050406030204" pitchFamily="18" charset="0"/>
                                      </a:rPr>
                                    </m:ctrlPr>
                                  </m:dPr>
                                  <m:e>
                                    <m:sSup>
                                      <m:sSupPr>
                                        <m:ctrlPr>
                                          <a:rPr lang="en-US" sz="2000" i="1">
                                            <a:effectLst/>
                                            <a:latin typeface="Cambria Math" panose="02040503050406030204" pitchFamily="18" charset="0"/>
                                          </a:rPr>
                                        </m:ctrlPr>
                                      </m:sSupPr>
                                      <m:e>
                                        <m:r>
                                          <a:rPr lang="en-US" sz="2000">
                                            <a:effectLst/>
                                            <a:latin typeface="Cambria Math" panose="02040503050406030204" pitchFamily="18" charset="0"/>
                                          </a:rPr>
                                          <m:t>𝑡</m:t>
                                        </m:r>
                                      </m:e>
                                      <m:sup>
                                        <m:r>
                                          <a:rPr lang="en-US" sz="2000">
                                            <a:effectLst/>
                                            <a:latin typeface="Cambria Math" panose="02040503050406030204" pitchFamily="18" charset="0"/>
                                          </a:rPr>
                                          <m:t>𝑝𝑖𝑐𝑘</m:t>
                                        </m:r>
                                      </m:sup>
                                    </m:sSup>
                                  </m:e>
                                </m:d>
                              </m:oMath>
                            </m:oMathPara>
                          </a14:m>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indent="0" algn="ctr">
                            <a:lnSpc>
                              <a:spcPct val="115000"/>
                            </a:lnSpc>
                            <a:spcBef>
                              <a:spcPts val="0"/>
                            </a:spcBef>
                            <a:spcAft>
                              <a:spcPts val="0"/>
                            </a:spcAft>
                          </a:pPr>
                          <a:r>
                            <a:rPr lang="en-US" sz="2000" dirty="0">
                              <a:effectLst/>
                            </a:rPr>
                            <a:t>15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dirty="0">
                              <a:effectLst/>
                            </a:rPr>
                            <a:t>seconds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0429423"/>
                      </a:ext>
                    </a:extLst>
                  </a:tr>
                  <a:tr h="471901">
                    <a:tc>
                      <a:txBody>
                        <a:bodyPr/>
                        <a:lstStyle/>
                        <a:p>
                          <a:pPr marL="0" marR="0" indent="0" algn="l">
                            <a:lnSpc>
                              <a:spcPct val="115000"/>
                            </a:lnSpc>
                            <a:spcBef>
                              <a:spcPts val="0"/>
                            </a:spcBef>
                            <a:spcAft>
                              <a:spcPts val="0"/>
                            </a:spcAft>
                          </a:pPr>
                          <a:r>
                            <a:rPr lang="en-US" sz="2000">
                              <a:effectLst/>
                            </a:rPr>
                            <a:t>CV Curb Pickup Time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𝐶𝑉</m:t>
                                </m:r>
                                <m:d>
                                  <m:dPr>
                                    <m:begChr m:val="["/>
                                    <m:endChr m:val="]"/>
                                    <m:ctrlPr>
                                      <a:rPr lang="en-US" sz="2000" i="1">
                                        <a:effectLst/>
                                        <a:latin typeface="Cambria Math" panose="02040503050406030204" pitchFamily="18" charset="0"/>
                                      </a:rPr>
                                    </m:ctrlPr>
                                  </m:dPr>
                                  <m:e>
                                    <m:sSup>
                                      <m:sSupPr>
                                        <m:ctrlPr>
                                          <a:rPr lang="en-US" sz="2000" i="1">
                                            <a:effectLst/>
                                            <a:latin typeface="Cambria Math" panose="02040503050406030204" pitchFamily="18" charset="0"/>
                                          </a:rPr>
                                        </m:ctrlPr>
                                      </m:sSupPr>
                                      <m:e>
                                        <m:r>
                                          <a:rPr lang="en-US" sz="2000">
                                            <a:effectLst/>
                                            <a:latin typeface="Cambria Math" panose="02040503050406030204" pitchFamily="18" charset="0"/>
                                          </a:rPr>
                                          <m:t>𝑡</m:t>
                                        </m:r>
                                      </m:e>
                                      <m:sup>
                                        <m:r>
                                          <a:rPr lang="en-US" sz="2000">
                                            <a:effectLst/>
                                            <a:latin typeface="Cambria Math" panose="02040503050406030204" pitchFamily="18" charset="0"/>
                                          </a:rPr>
                                          <m:t>𝑝𝑖𝑐𝑘</m:t>
                                        </m:r>
                                      </m:sup>
                                    </m:sSup>
                                  </m:e>
                                </m:d>
                              </m:oMath>
                            </m:oMathPara>
                          </a14:m>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indent="0" algn="ctr">
                            <a:lnSpc>
                              <a:spcPct val="115000"/>
                            </a:lnSpc>
                            <a:spcBef>
                              <a:spcPts val="0"/>
                            </a:spcBef>
                            <a:spcAft>
                              <a:spcPts val="0"/>
                            </a:spcAft>
                          </a:pPr>
                          <a:r>
                            <a:rPr lang="en-US" sz="2000">
                              <a:effectLst/>
                            </a:rPr>
                            <a:t>0.5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8650529"/>
                      </a:ext>
                    </a:extLst>
                  </a:tr>
                </a:tbl>
              </a:graphicData>
            </a:graphic>
          </p:graphicFrame>
        </mc:Choice>
        <mc:Fallback xmlns="">
          <p:graphicFrame>
            <p:nvGraphicFramePr>
              <p:cNvPr id="7" name="Table 6">
                <a:extLst>
                  <a:ext uri="{FF2B5EF4-FFF2-40B4-BE49-F238E27FC236}">
                    <a16:creationId xmlns:a16="http://schemas.microsoft.com/office/drawing/2014/main" id="{3CE89F25-0C72-4E1A-8BC5-B37A17C165C2}"/>
                  </a:ext>
                </a:extLst>
              </p:cNvPr>
              <p:cNvGraphicFramePr>
                <a:graphicFrameLocks noGrp="1"/>
              </p:cNvGraphicFramePr>
              <p:nvPr>
                <p:extLst>
                  <p:ext uri="{D42A27DB-BD31-4B8C-83A1-F6EECF244321}">
                    <p14:modId xmlns:p14="http://schemas.microsoft.com/office/powerpoint/2010/main" val="80803936"/>
                  </p:ext>
                </p:extLst>
              </p:nvPr>
            </p:nvGraphicFramePr>
            <p:xfrm>
              <a:off x="880720" y="1171384"/>
              <a:ext cx="9088471" cy="5528826"/>
            </p:xfrm>
            <a:graphic>
              <a:graphicData uri="http://schemas.openxmlformats.org/drawingml/2006/table">
                <a:tbl>
                  <a:tblPr firstRow="1" firstCol="1" bandRow="1">
                    <a:tableStyleId>{9D7B26C5-4107-4FEC-AEDC-1716B250A1EF}</a:tableStyleId>
                  </a:tblPr>
                  <a:tblGrid>
                    <a:gridCol w="3451742">
                      <a:extLst>
                        <a:ext uri="{9D8B030D-6E8A-4147-A177-3AD203B41FA5}">
                          <a16:colId xmlns:a16="http://schemas.microsoft.com/office/drawing/2014/main" val="313824269"/>
                        </a:ext>
                      </a:extLst>
                    </a:gridCol>
                    <a:gridCol w="667672">
                      <a:extLst>
                        <a:ext uri="{9D8B030D-6E8A-4147-A177-3AD203B41FA5}">
                          <a16:colId xmlns:a16="http://schemas.microsoft.com/office/drawing/2014/main" val="3515898877"/>
                        </a:ext>
                      </a:extLst>
                    </a:gridCol>
                    <a:gridCol w="1007659">
                      <a:extLst>
                        <a:ext uri="{9D8B030D-6E8A-4147-A177-3AD203B41FA5}">
                          <a16:colId xmlns:a16="http://schemas.microsoft.com/office/drawing/2014/main" val="2299725249"/>
                        </a:ext>
                      </a:extLst>
                    </a:gridCol>
                    <a:gridCol w="1580077">
                      <a:extLst>
                        <a:ext uri="{9D8B030D-6E8A-4147-A177-3AD203B41FA5}">
                          <a16:colId xmlns:a16="http://schemas.microsoft.com/office/drawing/2014/main" val="1590586562"/>
                        </a:ext>
                      </a:extLst>
                    </a:gridCol>
                    <a:gridCol w="2381321">
                      <a:extLst>
                        <a:ext uri="{9D8B030D-6E8A-4147-A177-3AD203B41FA5}">
                          <a16:colId xmlns:a16="http://schemas.microsoft.com/office/drawing/2014/main" val="1091424043"/>
                        </a:ext>
                      </a:extLst>
                    </a:gridCol>
                  </a:tblGrid>
                  <a:tr h="322136">
                    <a:tc gridSpan="2">
                      <a:txBody>
                        <a:bodyPr/>
                        <a:lstStyle/>
                        <a:p>
                          <a:pPr marL="0" marR="0" indent="0" algn="ctr">
                            <a:lnSpc>
                              <a:spcPct val="115000"/>
                            </a:lnSpc>
                            <a:spcBef>
                              <a:spcPts val="0"/>
                            </a:spcBef>
                            <a:spcAft>
                              <a:spcPts val="0"/>
                            </a:spcAft>
                          </a:pPr>
                          <a:r>
                            <a:rPr lang="en-US" sz="2000" dirty="0">
                              <a:effectLst/>
                            </a:rPr>
                            <a:t>Parameter</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indent="0" algn="ctr">
                            <a:lnSpc>
                              <a:spcPct val="115000"/>
                            </a:lnSpc>
                            <a:spcBef>
                              <a:spcPts val="0"/>
                            </a:spcBef>
                            <a:spcAft>
                              <a:spcPts val="0"/>
                            </a:spcAft>
                          </a:pPr>
                          <a:r>
                            <a:rPr lang="en-US" sz="2000" dirty="0">
                              <a:effectLst/>
                            </a:rPr>
                            <a:t>Symbol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r>
                            <a:rPr lang="en-US" sz="2000" dirty="0">
                              <a:effectLst/>
                            </a:rPr>
                            <a:t>Value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r>
                            <a:rPr lang="en-US" sz="2000" dirty="0">
                              <a:effectLst/>
                            </a:rPr>
                            <a:t>Units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8473412"/>
                      </a:ext>
                    </a:extLst>
                  </a:tr>
                  <a:tr h="487680">
                    <a:tc>
                      <a:txBody>
                        <a:bodyPr/>
                        <a:lstStyle/>
                        <a:p>
                          <a:pPr marL="0" marR="0" indent="0" algn="l">
                            <a:lnSpc>
                              <a:spcPct val="115000"/>
                            </a:lnSpc>
                            <a:spcBef>
                              <a:spcPts val="0"/>
                            </a:spcBef>
                            <a:spcAft>
                              <a:spcPts val="0"/>
                            </a:spcAft>
                          </a:pPr>
                          <a:r>
                            <a:rPr lang="en-US" sz="2000" dirty="0">
                              <a:effectLst/>
                            </a:rPr>
                            <a:t>Simulation Length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endParaRPr lang="en-US"/>
                        </a:p>
                      </a:txBody>
                      <a:tcPr marL="68580" marR="68580" marT="0" marB="0" anchor="ctr">
                        <a:blipFill>
                          <a:blip r:embed="rId3"/>
                          <a:stretch>
                            <a:fillRect l="-206182" t="-80000" r="-236727" b="-982500"/>
                          </a:stretch>
                        </a:blipFill>
                      </a:tcPr>
                    </a:tc>
                    <a:tc hMerge="1">
                      <a:txBody>
                        <a:bodyPr/>
                        <a:lstStyle/>
                        <a:p>
                          <a:endParaRPr lang="en-US"/>
                        </a:p>
                      </a:txBody>
                      <a:tcPr/>
                    </a:tc>
                    <a:tc>
                      <a:txBody>
                        <a:bodyPr/>
                        <a:lstStyle/>
                        <a:p>
                          <a:pPr marL="0" marR="0" indent="0" algn="ctr">
                            <a:lnSpc>
                              <a:spcPct val="115000"/>
                            </a:lnSpc>
                            <a:spcBef>
                              <a:spcPts val="0"/>
                            </a:spcBef>
                            <a:spcAft>
                              <a:spcPts val="0"/>
                            </a:spcAft>
                          </a:pPr>
                          <a:r>
                            <a:rPr lang="en-US" sz="2000" dirty="0">
                              <a:effectLst/>
                            </a:rPr>
                            <a:t>4am-11pm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endParaRPr lang="en-US" sz="32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467906"/>
                      </a:ext>
                    </a:extLst>
                  </a:tr>
                  <a:tr h="471901">
                    <a:tc>
                      <a:txBody>
                        <a:bodyPr/>
                        <a:lstStyle/>
                        <a:p>
                          <a:pPr marL="0" marR="0" indent="0" algn="l">
                            <a:lnSpc>
                              <a:spcPct val="115000"/>
                            </a:lnSpc>
                            <a:spcBef>
                              <a:spcPts val="0"/>
                            </a:spcBef>
                            <a:spcAft>
                              <a:spcPts val="0"/>
                            </a:spcAft>
                          </a:pPr>
                          <a:r>
                            <a:rPr lang="en-US" sz="2000" dirty="0">
                              <a:effectLst/>
                            </a:rPr>
                            <a:t>Vehicle Speed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endParaRPr lang="en-US"/>
                        </a:p>
                      </a:txBody>
                      <a:tcPr marL="68580" marR="68580" marT="0" marB="0" anchor="ctr">
                        <a:blipFill>
                          <a:blip r:embed="rId3"/>
                          <a:stretch>
                            <a:fillRect l="-206182" t="-187013" r="-236727" b="-920779"/>
                          </a:stretch>
                        </a:blipFill>
                      </a:tcPr>
                    </a:tc>
                    <a:tc hMerge="1">
                      <a:txBody>
                        <a:bodyPr/>
                        <a:lstStyle/>
                        <a:p>
                          <a:endParaRPr lang="en-US"/>
                        </a:p>
                      </a:txBody>
                      <a:tcPr/>
                    </a:tc>
                    <a:tc>
                      <a:txBody>
                        <a:bodyPr/>
                        <a:lstStyle/>
                        <a:p>
                          <a:pPr marL="0" marR="0" indent="0" algn="ctr">
                            <a:lnSpc>
                              <a:spcPct val="115000"/>
                            </a:lnSpc>
                            <a:spcBef>
                              <a:spcPts val="0"/>
                            </a:spcBef>
                            <a:spcAft>
                              <a:spcPts val="0"/>
                            </a:spcAft>
                          </a:pPr>
                          <a:r>
                            <a:rPr lang="en-US" sz="2000">
                              <a:effectLst/>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meters / second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3549483"/>
                      </a:ext>
                    </a:extLst>
                  </a:tr>
                  <a:tr h="471901">
                    <a:tc>
                      <a:txBody>
                        <a:bodyPr/>
                        <a:lstStyle/>
                        <a:p>
                          <a:pPr marL="0" marR="0" indent="0" algn="l">
                            <a:lnSpc>
                              <a:spcPct val="115000"/>
                            </a:lnSpc>
                            <a:spcBef>
                              <a:spcPts val="0"/>
                            </a:spcBef>
                            <a:spcAft>
                              <a:spcPts val="0"/>
                            </a:spcAft>
                          </a:pPr>
                          <a:r>
                            <a:rPr lang="en-US" sz="2000" dirty="0">
                              <a:effectLst/>
                            </a:rPr>
                            <a:t>Fleet Size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endParaRPr lang="en-US"/>
                        </a:p>
                      </a:txBody>
                      <a:tcPr marL="68580" marR="68580" marT="0" marB="0" anchor="ctr">
                        <a:blipFill>
                          <a:blip r:embed="rId3"/>
                          <a:stretch>
                            <a:fillRect l="-206182" t="-283333" r="-236727" b="-808974"/>
                          </a:stretch>
                        </a:blipFill>
                      </a:tcPr>
                    </a:tc>
                    <a:tc hMerge="1">
                      <a:txBody>
                        <a:bodyPr/>
                        <a:lstStyle/>
                        <a:p>
                          <a:endParaRPr lang="en-US"/>
                        </a:p>
                      </a:txBody>
                      <a:tcPr/>
                    </a:tc>
                    <a:tc>
                      <a:txBody>
                        <a:bodyPr/>
                        <a:lstStyle/>
                        <a:p>
                          <a:pPr marL="0" marR="0" indent="0" algn="ctr">
                            <a:lnSpc>
                              <a:spcPct val="115000"/>
                            </a:lnSpc>
                            <a:spcBef>
                              <a:spcPts val="0"/>
                            </a:spcBef>
                            <a:spcAft>
                              <a:spcPts val="0"/>
                            </a:spcAft>
                          </a:pPr>
                          <a:r>
                            <a:rPr lang="en-US" sz="2000">
                              <a:effectLst/>
                            </a:rPr>
                            <a:t>400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vehicles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3723940"/>
                      </a:ext>
                    </a:extLst>
                  </a:tr>
                  <a:tr h="471901">
                    <a:tc>
                      <a:txBody>
                        <a:bodyPr/>
                        <a:lstStyle/>
                        <a:p>
                          <a:pPr marL="0" marR="0" indent="0" algn="l">
                            <a:lnSpc>
                              <a:spcPct val="115000"/>
                            </a:lnSpc>
                            <a:spcBef>
                              <a:spcPts val="0"/>
                            </a:spcBef>
                            <a:spcAft>
                              <a:spcPts val="0"/>
                            </a:spcAft>
                          </a:pPr>
                          <a:r>
                            <a:rPr lang="en-US" sz="2000" dirty="0">
                              <a:effectLst/>
                            </a:rPr>
                            <a:t>Vehicle Capacity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lnSpc>
                              <a:spcPct val="115000"/>
                            </a:lnSpc>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indent="0" algn="ctr">
                            <a:lnSpc>
                              <a:spcPct val="115000"/>
                            </a:lnSpc>
                            <a:spcBef>
                              <a:spcPts val="0"/>
                            </a:spcBef>
                            <a:spcAft>
                              <a:spcPts val="0"/>
                            </a:spcAft>
                          </a:pPr>
                          <a:r>
                            <a:rPr lang="en-US" sz="2000">
                              <a:effectLst/>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user requests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21832667"/>
                      </a:ext>
                    </a:extLst>
                  </a:tr>
                  <a:tr h="471901">
                    <a:tc>
                      <a:txBody>
                        <a:bodyPr/>
                        <a:lstStyle/>
                        <a:p>
                          <a:pPr marL="0" marR="0" indent="0" algn="l">
                            <a:lnSpc>
                              <a:spcPct val="115000"/>
                            </a:lnSpc>
                            <a:spcBef>
                              <a:spcPts val="0"/>
                            </a:spcBef>
                            <a:spcAft>
                              <a:spcPts val="0"/>
                            </a:spcAft>
                          </a:pPr>
                          <a:r>
                            <a:rPr lang="en-US" sz="2000" dirty="0">
                              <a:effectLst/>
                            </a:rPr>
                            <a:t>Curb Drop-off Time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lnSpc>
                              <a:spcPct val="115000"/>
                            </a:lnSpc>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indent="0" algn="ctr">
                            <a:lnSpc>
                              <a:spcPct val="115000"/>
                            </a:lnSpc>
                            <a:spcBef>
                              <a:spcPts val="0"/>
                            </a:spcBef>
                            <a:spcAft>
                              <a:spcPts val="0"/>
                            </a:spcAft>
                          </a:pPr>
                          <a:r>
                            <a:rPr lang="en-US" sz="2000">
                              <a:effectLst/>
                            </a:rPr>
                            <a:t>15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seconds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4148480"/>
                      </a:ext>
                    </a:extLst>
                  </a:tr>
                  <a:tr h="471901">
                    <a:tc>
                      <a:txBody>
                        <a:bodyPr/>
                        <a:lstStyle/>
                        <a:p>
                          <a:pPr marL="0" marR="0" indent="0" algn="l">
                            <a:lnSpc>
                              <a:spcPct val="115000"/>
                            </a:lnSpc>
                            <a:spcBef>
                              <a:spcPts val="0"/>
                            </a:spcBef>
                            <a:spcAft>
                              <a:spcPts val="0"/>
                            </a:spcAft>
                          </a:pPr>
                          <a:r>
                            <a:rPr lang="en-US" sz="2000" dirty="0">
                              <a:effectLst/>
                            </a:rPr>
                            <a:t>Inter-decision Interval</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endParaRPr lang="en-US"/>
                        </a:p>
                      </a:txBody>
                      <a:tcPr marL="68580" marR="68580" marT="0" marB="0" anchor="ctr">
                        <a:blipFill>
                          <a:blip r:embed="rId3"/>
                          <a:stretch>
                            <a:fillRect l="-206182" t="-589610" r="-236727" b="-518182"/>
                          </a:stretch>
                        </a:blipFill>
                      </a:tcPr>
                    </a:tc>
                    <a:tc hMerge="1">
                      <a:txBody>
                        <a:bodyPr/>
                        <a:lstStyle/>
                        <a:p>
                          <a:endParaRPr lang="en-US"/>
                        </a:p>
                      </a:txBody>
                      <a:tcPr/>
                    </a:tc>
                    <a:tc>
                      <a:txBody>
                        <a:bodyPr/>
                        <a:lstStyle/>
                        <a:p>
                          <a:pPr marL="0" marR="0" indent="0" algn="ctr">
                            <a:lnSpc>
                              <a:spcPct val="115000"/>
                            </a:lnSpc>
                            <a:spcBef>
                              <a:spcPts val="0"/>
                            </a:spcBef>
                            <a:spcAft>
                              <a:spcPts val="0"/>
                            </a:spcAft>
                          </a:pPr>
                          <a:r>
                            <a:rPr lang="en-US" sz="2000">
                              <a:effectLst/>
                            </a:rPr>
                            <a:t>15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seconds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7577938"/>
                      </a:ext>
                    </a:extLst>
                  </a:tr>
                  <a:tr h="471901">
                    <a:tc>
                      <a:txBody>
                        <a:bodyPr/>
                        <a:lstStyle/>
                        <a:p>
                          <a:pPr marL="0" marR="0" indent="0" algn="l">
                            <a:lnSpc>
                              <a:spcPct val="115000"/>
                            </a:lnSpc>
                            <a:spcBef>
                              <a:spcPts val="0"/>
                            </a:spcBef>
                            <a:spcAft>
                              <a:spcPts val="0"/>
                            </a:spcAft>
                          </a:pPr>
                          <a:r>
                            <a:rPr lang="en-US" sz="2000" dirty="0">
                              <a:effectLst/>
                            </a:rPr>
                            <a:t>Demand Level</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lnSpc>
                              <a:spcPct val="115000"/>
                            </a:lnSpc>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indent="0" algn="ctr">
                            <a:lnSpc>
                              <a:spcPct val="115000"/>
                            </a:lnSpc>
                            <a:spcBef>
                              <a:spcPts val="0"/>
                            </a:spcBef>
                            <a:spcAft>
                              <a:spcPts val="0"/>
                            </a:spcAft>
                          </a:pPr>
                          <a:r>
                            <a:rPr lang="en-US" sz="2000" dirty="0">
                              <a:effectLst/>
                            </a:rPr>
                            <a:t>10.5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 of taxi requests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4149284"/>
                      </a:ext>
                    </a:extLst>
                  </a:tr>
                  <a:tr h="471901">
                    <a:tc>
                      <a:txBody>
                        <a:bodyPr/>
                        <a:lstStyle/>
                        <a:p>
                          <a:pPr marL="0" marR="0" indent="0" algn="l">
                            <a:lnSpc>
                              <a:spcPct val="115000"/>
                            </a:lnSpc>
                            <a:spcBef>
                              <a:spcPts val="0"/>
                            </a:spcBef>
                            <a:spcAft>
                              <a:spcPts val="0"/>
                            </a:spcAft>
                          </a:pPr>
                          <a:r>
                            <a:rPr lang="en-US" sz="2000">
                              <a:effectLst/>
                            </a:rPr>
                            <a:t>Prob. User Being Late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endParaRPr lang="en-US"/>
                        </a:p>
                      </a:txBody>
                      <a:tcPr marL="68580" marR="68580" marT="0" marB="0" anchor="ctr">
                        <a:blipFill>
                          <a:blip r:embed="rId3"/>
                          <a:stretch>
                            <a:fillRect l="-206182" t="-790909" r="-236727" b="-316883"/>
                          </a:stretch>
                        </a:blipFill>
                      </a:tcPr>
                    </a:tc>
                    <a:tc hMerge="1">
                      <a:txBody>
                        <a:bodyPr/>
                        <a:lstStyle/>
                        <a:p>
                          <a:endParaRPr lang="en-US"/>
                        </a:p>
                      </a:txBody>
                      <a:tcPr/>
                    </a:tc>
                    <a:tc>
                      <a:txBody>
                        <a:bodyPr/>
                        <a:lstStyle/>
                        <a:p>
                          <a:pPr marL="0" marR="0" indent="0" algn="ctr">
                            <a:lnSpc>
                              <a:spcPct val="115000"/>
                            </a:lnSpc>
                            <a:spcBef>
                              <a:spcPts val="0"/>
                            </a:spcBef>
                            <a:spcAft>
                              <a:spcPts val="0"/>
                            </a:spcAft>
                          </a:pPr>
                          <a:r>
                            <a:rPr lang="en-US" sz="2000" dirty="0">
                              <a:effectLst/>
                            </a:rPr>
                            <a:t>0.6</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916658"/>
                      </a:ext>
                    </a:extLst>
                  </a:tr>
                  <a:tr h="471901">
                    <a:tc>
                      <a:txBody>
                        <a:bodyPr/>
                        <a:lstStyle/>
                        <a:p>
                          <a:pPr marL="0" marR="0" indent="0" algn="l">
                            <a:lnSpc>
                              <a:spcPct val="115000"/>
                            </a:lnSpc>
                            <a:spcBef>
                              <a:spcPts val="0"/>
                            </a:spcBef>
                            <a:spcAft>
                              <a:spcPts val="0"/>
                            </a:spcAft>
                          </a:pPr>
                          <a:r>
                            <a:rPr lang="en-US" sz="2000">
                              <a:effectLst/>
                            </a:rPr>
                            <a:t>Minimum Curb Pickup Time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endParaRPr lang="en-US"/>
                        </a:p>
                      </a:txBody>
                      <a:tcPr marL="68580" marR="68580" marT="0" marB="0" anchor="ctr">
                        <a:blipFill>
                          <a:blip r:embed="rId3"/>
                          <a:stretch>
                            <a:fillRect l="-206182" t="-879487" r="-236727" b="-212821"/>
                          </a:stretch>
                        </a:blipFill>
                      </a:tcPr>
                    </a:tc>
                    <a:tc hMerge="1">
                      <a:txBody>
                        <a:bodyPr/>
                        <a:lstStyle/>
                        <a:p>
                          <a:endParaRPr lang="en-US"/>
                        </a:p>
                      </a:txBody>
                      <a:tcPr/>
                    </a:tc>
                    <a:tc>
                      <a:txBody>
                        <a:bodyPr/>
                        <a:lstStyle/>
                        <a:p>
                          <a:pPr marL="0" marR="0" indent="0" algn="ctr">
                            <a:lnSpc>
                              <a:spcPct val="115000"/>
                            </a:lnSpc>
                            <a:spcBef>
                              <a:spcPts val="0"/>
                            </a:spcBef>
                            <a:spcAft>
                              <a:spcPts val="0"/>
                            </a:spcAft>
                          </a:pPr>
                          <a:r>
                            <a:rPr lang="en-US" sz="2000">
                              <a:effectLst/>
                            </a:rPr>
                            <a:t>15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dirty="0">
                              <a:effectLst/>
                            </a:rPr>
                            <a:t>second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2341325"/>
                      </a:ext>
                    </a:extLst>
                  </a:tr>
                  <a:tr h="471901">
                    <a:tc>
                      <a:txBody>
                        <a:bodyPr/>
                        <a:lstStyle/>
                        <a:p>
                          <a:pPr marL="0" marR="0" indent="0" algn="l">
                            <a:lnSpc>
                              <a:spcPct val="115000"/>
                            </a:lnSpc>
                            <a:spcBef>
                              <a:spcPts val="0"/>
                            </a:spcBef>
                            <a:spcAft>
                              <a:spcPts val="0"/>
                            </a:spcAft>
                          </a:pPr>
                          <a:r>
                            <a:rPr lang="en-US" sz="2000">
                              <a:effectLst/>
                            </a:rPr>
                            <a:t>Mean Curb Pickup Time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endParaRPr lang="en-US"/>
                        </a:p>
                      </a:txBody>
                      <a:tcPr marL="68580" marR="68580" marT="0" marB="0" anchor="ctr">
                        <a:blipFill>
                          <a:blip r:embed="rId3"/>
                          <a:stretch>
                            <a:fillRect l="-206182" t="-992208" r="-236727" b="-115584"/>
                          </a:stretch>
                        </a:blipFill>
                      </a:tcPr>
                    </a:tc>
                    <a:tc hMerge="1">
                      <a:txBody>
                        <a:bodyPr/>
                        <a:lstStyle/>
                        <a:p>
                          <a:endParaRPr lang="en-US"/>
                        </a:p>
                      </a:txBody>
                      <a:tcPr/>
                    </a:tc>
                    <a:tc>
                      <a:txBody>
                        <a:bodyPr/>
                        <a:lstStyle/>
                        <a:p>
                          <a:pPr marL="0" marR="0" indent="0" algn="ctr">
                            <a:lnSpc>
                              <a:spcPct val="115000"/>
                            </a:lnSpc>
                            <a:spcBef>
                              <a:spcPts val="0"/>
                            </a:spcBef>
                            <a:spcAft>
                              <a:spcPts val="0"/>
                            </a:spcAft>
                          </a:pPr>
                          <a:r>
                            <a:rPr lang="en-US" sz="2000" dirty="0">
                              <a:effectLst/>
                            </a:rPr>
                            <a:t>15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dirty="0">
                              <a:effectLst/>
                            </a:rPr>
                            <a:t>seconds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0429423"/>
                      </a:ext>
                    </a:extLst>
                  </a:tr>
                  <a:tr h="471901">
                    <a:tc>
                      <a:txBody>
                        <a:bodyPr/>
                        <a:lstStyle/>
                        <a:p>
                          <a:pPr marL="0" marR="0" indent="0" algn="l">
                            <a:lnSpc>
                              <a:spcPct val="115000"/>
                            </a:lnSpc>
                            <a:spcBef>
                              <a:spcPts val="0"/>
                            </a:spcBef>
                            <a:spcAft>
                              <a:spcPts val="0"/>
                            </a:spcAft>
                          </a:pPr>
                          <a:r>
                            <a:rPr lang="en-US" sz="2000">
                              <a:effectLst/>
                            </a:rPr>
                            <a:t>CV Curb Pickup Time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endParaRPr lang="en-US"/>
                        </a:p>
                      </a:txBody>
                      <a:tcPr marL="68580" marR="68580" marT="0" marB="0" anchor="ctr">
                        <a:blipFill>
                          <a:blip r:embed="rId3"/>
                          <a:stretch>
                            <a:fillRect l="-206182" t="-1078205" r="-236727" b="-14103"/>
                          </a:stretch>
                        </a:blipFill>
                      </a:tcPr>
                    </a:tc>
                    <a:tc hMerge="1">
                      <a:txBody>
                        <a:bodyPr/>
                        <a:lstStyle/>
                        <a:p>
                          <a:endParaRPr lang="en-US"/>
                        </a:p>
                      </a:txBody>
                      <a:tcPr/>
                    </a:tc>
                    <a:tc>
                      <a:txBody>
                        <a:bodyPr/>
                        <a:lstStyle/>
                        <a:p>
                          <a:pPr marL="0" marR="0" indent="0" algn="ctr">
                            <a:lnSpc>
                              <a:spcPct val="115000"/>
                            </a:lnSpc>
                            <a:spcBef>
                              <a:spcPts val="0"/>
                            </a:spcBef>
                            <a:spcAft>
                              <a:spcPts val="0"/>
                            </a:spcAft>
                          </a:pPr>
                          <a:r>
                            <a:rPr lang="en-US" sz="2000">
                              <a:effectLst/>
                            </a:rPr>
                            <a:t>0.5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8650529"/>
                      </a:ext>
                    </a:extLst>
                  </a:tr>
                </a:tbl>
              </a:graphicData>
            </a:graphic>
          </p:graphicFrame>
        </mc:Fallback>
      </mc:AlternateContent>
      <p:sp>
        <p:nvSpPr>
          <p:cNvPr id="4" name="Slide Number Placeholder 3">
            <a:extLst>
              <a:ext uri="{FF2B5EF4-FFF2-40B4-BE49-F238E27FC236}">
                <a16:creationId xmlns:a16="http://schemas.microsoft.com/office/drawing/2014/main" id="{0E9A102C-5F38-42FE-B15B-1503FB9C4021}"/>
              </a:ext>
            </a:extLst>
          </p:cNvPr>
          <p:cNvSpPr>
            <a:spLocks noGrp="1"/>
          </p:cNvSpPr>
          <p:nvPr>
            <p:ph type="sldNum" sz="quarter" idx="12"/>
          </p:nvPr>
        </p:nvSpPr>
        <p:spPr/>
        <p:txBody>
          <a:bodyPr/>
          <a:lstStyle/>
          <a:p>
            <a:fld id="{519954A3-9DFD-4C44-94BA-B95130A3BA1C}" type="slidenum">
              <a:rPr lang="en-US" smtClean="0"/>
              <a:t>24</a:t>
            </a:fld>
            <a:endParaRPr lang="en-US" dirty="0"/>
          </a:p>
        </p:txBody>
      </p:sp>
      <p:sp>
        <p:nvSpPr>
          <p:cNvPr id="3" name="Footer Placeholder 2">
            <a:extLst>
              <a:ext uri="{FF2B5EF4-FFF2-40B4-BE49-F238E27FC236}">
                <a16:creationId xmlns:a16="http://schemas.microsoft.com/office/drawing/2014/main" id="{8829A26B-ADC4-5F8D-BFEF-D4CE65488241}"/>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275010015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6C88-8EC8-41E4-A05A-FBE93D2F41EC}"/>
              </a:ext>
            </a:extLst>
          </p:cNvPr>
          <p:cNvSpPr>
            <a:spLocks noGrp="1"/>
          </p:cNvSpPr>
          <p:nvPr>
            <p:ph type="title"/>
          </p:nvPr>
        </p:nvSpPr>
        <p:spPr>
          <a:xfrm>
            <a:off x="677334" y="576146"/>
            <a:ext cx="8596668" cy="1320800"/>
          </a:xfrm>
        </p:spPr>
        <p:txBody>
          <a:bodyPr/>
          <a:lstStyle/>
          <a:p>
            <a:r>
              <a:rPr lang="en-US" dirty="0"/>
              <a:t>Study 2: Input Parameters</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CE2F335A-9DC5-4B27-9230-FFB6FA605A1A}"/>
                  </a:ext>
                </a:extLst>
              </p:cNvPr>
              <p:cNvGraphicFramePr>
                <a:graphicFrameLocks noGrp="1"/>
              </p:cNvGraphicFramePr>
              <p:nvPr/>
            </p:nvGraphicFramePr>
            <p:xfrm>
              <a:off x="677334" y="1770295"/>
              <a:ext cx="8984670" cy="4358008"/>
            </p:xfrm>
            <a:graphic>
              <a:graphicData uri="http://schemas.openxmlformats.org/drawingml/2006/table">
                <a:tbl>
                  <a:tblPr firstRow="1" firstCol="1" bandRow="1">
                    <a:tableStyleId>{9D7B26C5-4107-4FEC-AEDC-1716B250A1EF}</a:tableStyleId>
                  </a:tblPr>
                  <a:tblGrid>
                    <a:gridCol w="3467057">
                      <a:extLst>
                        <a:ext uri="{9D8B030D-6E8A-4147-A177-3AD203B41FA5}">
                          <a16:colId xmlns:a16="http://schemas.microsoft.com/office/drawing/2014/main" val="3390527891"/>
                        </a:ext>
                      </a:extLst>
                    </a:gridCol>
                    <a:gridCol w="1396205">
                      <a:extLst>
                        <a:ext uri="{9D8B030D-6E8A-4147-A177-3AD203B41FA5}">
                          <a16:colId xmlns:a16="http://schemas.microsoft.com/office/drawing/2014/main" val="4247912595"/>
                        </a:ext>
                      </a:extLst>
                    </a:gridCol>
                    <a:gridCol w="1987759">
                      <a:extLst>
                        <a:ext uri="{9D8B030D-6E8A-4147-A177-3AD203B41FA5}">
                          <a16:colId xmlns:a16="http://schemas.microsoft.com/office/drawing/2014/main" val="1462278095"/>
                        </a:ext>
                      </a:extLst>
                    </a:gridCol>
                    <a:gridCol w="2133649">
                      <a:extLst>
                        <a:ext uri="{9D8B030D-6E8A-4147-A177-3AD203B41FA5}">
                          <a16:colId xmlns:a16="http://schemas.microsoft.com/office/drawing/2014/main" val="1667153947"/>
                        </a:ext>
                      </a:extLst>
                    </a:gridCol>
                  </a:tblGrid>
                  <a:tr h="314333">
                    <a:tc>
                      <a:txBody>
                        <a:bodyPr/>
                        <a:lstStyle/>
                        <a:p>
                          <a:pPr marL="0" marR="0" indent="0" algn="ctr">
                            <a:lnSpc>
                              <a:spcPct val="115000"/>
                            </a:lnSpc>
                            <a:spcBef>
                              <a:spcPts val="0"/>
                            </a:spcBef>
                            <a:spcAft>
                              <a:spcPts val="0"/>
                            </a:spcAft>
                          </a:pPr>
                          <a:r>
                            <a:rPr lang="en-US" sz="2000" dirty="0">
                              <a:effectLst/>
                            </a:rPr>
                            <a:t>Parameter</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r>
                            <a:rPr lang="en-US" sz="2000" dirty="0">
                              <a:effectLst/>
                            </a:rPr>
                            <a:t>Symbol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r>
                            <a:rPr lang="en-US" sz="2000" dirty="0">
                              <a:effectLst/>
                            </a:rPr>
                            <a:t>Value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r>
                            <a:rPr lang="en-US" sz="2000" dirty="0">
                              <a:effectLst/>
                            </a:rPr>
                            <a:t>Units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5590878"/>
                      </a:ext>
                    </a:extLst>
                  </a:tr>
                  <a:tr h="672656">
                    <a:tc>
                      <a:txBody>
                        <a:bodyPr/>
                        <a:lstStyle/>
                        <a:p>
                          <a:pPr marL="0" marR="0" indent="0" algn="l">
                            <a:lnSpc>
                              <a:spcPct val="115000"/>
                            </a:lnSpc>
                            <a:spcBef>
                              <a:spcPts val="0"/>
                            </a:spcBef>
                            <a:spcAft>
                              <a:spcPts val="0"/>
                            </a:spcAft>
                          </a:pPr>
                          <a:r>
                            <a:rPr lang="en-US" sz="2000" dirty="0">
                              <a:effectLst/>
                            </a:rPr>
                            <a:t>Value of Time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2000" i="1">
                                        <a:effectLst/>
                                        <a:latin typeface="Cambria Math" panose="02040503050406030204" pitchFamily="18" charset="0"/>
                                      </a:rPr>
                                    </m:ctrlPr>
                                  </m:sSupPr>
                                  <m:e>
                                    <m:r>
                                      <a:rPr lang="en-US" sz="2000">
                                        <a:effectLst/>
                                        <a:latin typeface="Cambria Math" panose="02040503050406030204" pitchFamily="18" charset="0"/>
                                      </a:rPr>
                                      <m:t>𝑐</m:t>
                                    </m:r>
                                  </m:e>
                                  <m:sup>
                                    <m:r>
                                      <a:rPr lang="en-US" sz="2000">
                                        <a:effectLst/>
                                        <a:latin typeface="Cambria Math" panose="02040503050406030204" pitchFamily="18" charset="0"/>
                                      </a:rPr>
                                      <m:t>𝑉𝑂𝑇</m:t>
                                    </m:r>
                                  </m:sup>
                                </m:sSup>
                              </m:oMath>
                            </m:oMathPara>
                          </a14:m>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r>
                            <a:rPr lang="en-US" sz="2000" dirty="0">
                              <a:effectLst/>
                            </a:rPr>
                            <a:t>23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$/hour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7956731"/>
                      </a:ext>
                    </a:extLst>
                  </a:tr>
                  <a:tr h="672656">
                    <a:tc>
                      <a:txBody>
                        <a:bodyPr/>
                        <a:lstStyle/>
                        <a:p>
                          <a:pPr marL="0" marR="0" indent="0" algn="l">
                            <a:lnSpc>
                              <a:spcPct val="115000"/>
                            </a:lnSpc>
                            <a:spcBef>
                              <a:spcPts val="0"/>
                            </a:spcBef>
                            <a:spcAft>
                              <a:spcPts val="0"/>
                            </a:spcAft>
                          </a:pPr>
                          <a:r>
                            <a:rPr lang="en-US" sz="2000" dirty="0">
                              <a:effectLst/>
                            </a:rPr>
                            <a:t>Mileage (Cost) Rate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2000" i="1">
                                        <a:effectLst/>
                                        <a:latin typeface="Cambria Math" panose="02040503050406030204" pitchFamily="18" charset="0"/>
                                      </a:rPr>
                                    </m:ctrlPr>
                                  </m:sSupPr>
                                  <m:e>
                                    <m:r>
                                      <a:rPr lang="en-US" sz="2000">
                                        <a:effectLst/>
                                        <a:latin typeface="Cambria Math" panose="02040503050406030204" pitchFamily="18" charset="0"/>
                                      </a:rPr>
                                      <m:t>𝑐</m:t>
                                    </m:r>
                                  </m:e>
                                  <m:sup>
                                    <m:r>
                                      <a:rPr lang="en-US" sz="2000">
                                        <a:effectLst/>
                                        <a:latin typeface="Cambria Math" panose="02040503050406030204" pitchFamily="18" charset="0"/>
                                      </a:rPr>
                                      <m:t>𝑀𝑅</m:t>
                                    </m:r>
                                  </m:sup>
                                </m:sSup>
                              </m:oMath>
                            </m:oMathPara>
                          </a14:m>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0.31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$/kilometer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3239090"/>
                      </a:ext>
                    </a:extLst>
                  </a:tr>
                  <a:tr h="672656">
                    <a:tc>
                      <a:txBody>
                        <a:bodyPr/>
                        <a:lstStyle/>
                        <a:p>
                          <a:pPr marL="0" marR="0" indent="0" algn="l">
                            <a:lnSpc>
                              <a:spcPct val="115000"/>
                            </a:lnSpc>
                            <a:spcBef>
                              <a:spcPts val="0"/>
                            </a:spcBef>
                            <a:spcAft>
                              <a:spcPts val="0"/>
                            </a:spcAft>
                          </a:pPr>
                          <a:r>
                            <a:rPr lang="en-US" sz="2000" dirty="0">
                              <a:effectLst/>
                            </a:rPr>
                            <a:t>Assignment Reward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2000" i="1">
                                        <a:effectLst/>
                                        <a:latin typeface="Cambria Math" panose="02040503050406030204" pitchFamily="18" charset="0"/>
                                      </a:rPr>
                                    </m:ctrlPr>
                                  </m:sSupPr>
                                  <m:e>
                                    <m:r>
                                      <a:rPr lang="en-US" sz="2000">
                                        <a:effectLst/>
                                        <a:latin typeface="Cambria Math" panose="02040503050406030204" pitchFamily="18" charset="0"/>
                                      </a:rPr>
                                      <m:t>𝑟</m:t>
                                    </m:r>
                                  </m:e>
                                  <m:sup>
                                    <m:r>
                                      <a:rPr lang="en-US" sz="2000">
                                        <a:effectLst/>
                                        <a:latin typeface="Cambria Math" panose="02040503050406030204" pitchFamily="18" charset="0"/>
                                      </a:rPr>
                                      <m:t>𝑎𝑠𝑔𝑛</m:t>
                                    </m:r>
                                  </m:sup>
                                </m:sSup>
                              </m:oMath>
                            </m:oMathPara>
                          </a14:m>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5.0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81981462"/>
                      </a:ext>
                    </a:extLst>
                  </a:tr>
                  <a:tr h="672656">
                    <a:tc>
                      <a:txBody>
                        <a:bodyPr/>
                        <a:lstStyle/>
                        <a:p>
                          <a:pPr marL="0" marR="0" indent="0" algn="l">
                            <a:lnSpc>
                              <a:spcPct val="115000"/>
                            </a:lnSpc>
                            <a:spcBef>
                              <a:spcPts val="0"/>
                            </a:spcBef>
                            <a:spcAft>
                              <a:spcPts val="0"/>
                            </a:spcAft>
                          </a:pPr>
                          <a:r>
                            <a:rPr lang="en-US" sz="2000" dirty="0">
                              <a:effectLst/>
                            </a:rPr>
                            <a:t>Shared Ride Penalty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2000" i="1">
                                        <a:effectLst/>
                                        <a:latin typeface="Cambria Math" panose="02040503050406030204" pitchFamily="18" charset="0"/>
                                      </a:rPr>
                                    </m:ctrlPr>
                                  </m:sSupPr>
                                  <m:e>
                                    <m:r>
                                      <a:rPr lang="en-US" sz="2000">
                                        <a:effectLst/>
                                        <a:latin typeface="Cambria Math" panose="02040503050406030204" pitchFamily="18" charset="0"/>
                                      </a:rPr>
                                      <m:t>𝑐</m:t>
                                    </m:r>
                                  </m:e>
                                  <m:sup>
                                    <m:r>
                                      <a:rPr lang="en-US" sz="2000">
                                        <a:effectLst/>
                                        <a:latin typeface="Cambria Math" panose="02040503050406030204" pitchFamily="18" charset="0"/>
                                      </a:rPr>
                                      <m:t>𝑠h𝑎𝑟𝑒</m:t>
                                    </m:r>
                                  </m:sup>
                                </m:sSup>
                              </m:oMath>
                            </m:oMathPara>
                          </a14:m>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067149"/>
                      </a:ext>
                    </a:extLst>
                  </a:tr>
                  <a:tr h="672656">
                    <a:tc>
                      <a:txBody>
                        <a:bodyPr/>
                        <a:lstStyle/>
                        <a:p>
                          <a:pPr marL="0" marR="0" indent="0" algn="l">
                            <a:lnSpc>
                              <a:spcPct val="115000"/>
                            </a:lnSpc>
                            <a:spcBef>
                              <a:spcPts val="0"/>
                            </a:spcBef>
                            <a:spcAft>
                              <a:spcPts val="0"/>
                            </a:spcAft>
                          </a:pPr>
                          <a:r>
                            <a:rPr lang="en-US" sz="2000" dirty="0">
                              <a:effectLst/>
                            </a:rPr>
                            <a:t>Max User Detour Distance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2000" i="1">
                                        <a:effectLst/>
                                        <a:latin typeface="Cambria Math" panose="02040503050406030204" pitchFamily="18" charset="0"/>
                                      </a:rPr>
                                    </m:ctrlPr>
                                  </m:sSubSupPr>
                                  <m:e>
                                    <m:r>
                                      <a:rPr lang="en-US" sz="2000">
                                        <a:effectLst/>
                                        <a:latin typeface="Cambria Math" panose="02040503050406030204" pitchFamily="18" charset="0"/>
                                      </a:rPr>
                                      <m:t>𝑑</m:t>
                                    </m:r>
                                  </m:e>
                                  <m:sub>
                                    <m:r>
                                      <a:rPr lang="en-US" sz="2000">
                                        <a:effectLst/>
                                        <a:latin typeface="Cambria Math" panose="02040503050406030204" pitchFamily="18" charset="0"/>
                                      </a:rPr>
                                      <m:t>𝑚𝑎𝑥</m:t>
                                    </m:r>
                                  </m:sub>
                                  <m:sup>
                                    <m:r>
                                      <a:rPr lang="en-US" sz="2000">
                                        <a:effectLst/>
                                        <a:latin typeface="Cambria Math" panose="02040503050406030204" pitchFamily="18" charset="0"/>
                                      </a:rPr>
                                      <m:t>𝑝𝑒𝑟𝑐</m:t>
                                    </m:r>
                                  </m:sup>
                                </m:sSubSup>
                              </m:oMath>
                            </m:oMathPara>
                          </a14:m>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r>
                            <a:rPr lang="en-US" sz="2000" dirty="0">
                              <a:effectLst/>
                            </a:rPr>
                            <a:t>50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dirty="0">
                              <a:effectLst/>
                            </a:rPr>
                            <a:t>% of shortest distance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04002556"/>
                      </a:ext>
                    </a:extLst>
                  </a:tr>
                  <a:tr h="672656">
                    <a:tc>
                      <a:txBody>
                        <a:bodyPr/>
                        <a:lstStyle/>
                        <a:p>
                          <a:pPr marL="0" marR="0" indent="0" algn="l">
                            <a:lnSpc>
                              <a:spcPct val="115000"/>
                            </a:lnSpc>
                            <a:spcBef>
                              <a:spcPts val="0"/>
                            </a:spcBef>
                            <a:spcAft>
                              <a:spcPts val="0"/>
                            </a:spcAft>
                          </a:pPr>
                          <a:r>
                            <a:rPr lang="en-US" sz="2000" dirty="0">
                              <a:effectLst/>
                            </a:rPr>
                            <a:t>Max User Detour Distance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2000" i="1">
                                        <a:effectLst/>
                                        <a:latin typeface="Cambria Math" panose="02040503050406030204" pitchFamily="18" charset="0"/>
                                      </a:rPr>
                                    </m:ctrlPr>
                                  </m:sSubSupPr>
                                  <m:e>
                                    <m:r>
                                      <a:rPr lang="en-US" sz="2000">
                                        <a:effectLst/>
                                        <a:latin typeface="Cambria Math" panose="02040503050406030204" pitchFamily="18" charset="0"/>
                                      </a:rPr>
                                      <m:t>𝑑</m:t>
                                    </m:r>
                                  </m:e>
                                  <m:sub>
                                    <m:r>
                                      <a:rPr lang="en-US" sz="2000">
                                        <a:effectLst/>
                                        <a:latin typeface="Cambria Math" panose="02040503050406030204" pitchFamily="18" charset="0"/>
                                      </a:rPr>
                                      <m:t>𝑚𝑎𝑥</m:t>
                                    </m:r>
                                  </m:sub>
                                  <m:sup>
                                    <m:r>
                                      <a:rPr lang="en-US" sz="2000">
                                        <a:effectLst/>
                                        <a:latin typeface="Cambria Math" panose="02040503050406030204" pitchFamily="18" charset="0"/>
                                      </a:rPr>
                                      <m:t>𝑎𝑏𝑠</m:t>
                                    </m:r>
                                  </m:sup>
                                </m:sSubSup>
                              </m:oMath>
                            </m:oMathPara>
                          </a14:m>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r>
                            <a:rPr lang="en-US" sz="2000" dirty="0">
                              <a:effectLst/>
                            </a:rPr>
                            <a:t>4,000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dirty="0">
                              <a:effectLst/>
                            </a:rPr>
                            <a:t>meters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2535172"/>
                      </a:ext>
                    </a:extLst>
                  </a:tr>
                </a:tbl>
              </a:graphicData>
            </a:graphic>
          </p:graphicFrame>
        </mc:Choice>
        <mc:Fallback xmlns="">
          <p:graphicFrame>
            <p:nvGraphicFramePr>
              <p:cNvPr id="3" name="Table 2">
                <a:extLst>
                  <a:ext uri="{FF2B5EF4-FFF2-40B4-BE49-F238E27FC236}">
                    <a16:creationId xmlns:a16="http://schemas.microsoft.com/office/drawing/2014/main" id="{CE2F335A-9DC5-4B27-9230-FFB6FA605A1A}"/>
                  </a:ext>
                </a:extLst>
              </p:cNvPr>
              <p:cNvGraphicFramePr>
                <a:graphicFrameLocks noGrp="1"/>
              </p:cNvGraphicFramePr>
              <p:nvPr>
                <p:extLst>
                  <p:ext uri="{D42A27DB-BD31-4B8C-83A1-F6EECF244321}">
                    <p14:modId xmlns:p14="http://schemas.microsoft.com/office/powerpoint/2010/main" val="3419641319"/>
                  </p:ext>
                </p:extLst>
              </p:nvPr>
            </p:nvGraphicFramePr>
            <p:xfrm>
              <a:off x="677334" y="1770295"/>
              <a:ext cx="8984670" cy="4358072"/>
            </p:xfrm>
            <a:graphic>
              <a:graphicData uri="http://schemas.openxmlformats.org/drawingml/2006/table">
                <a:tbl>
                  <a:tblPr firstRow="1" firstCol="1" bandRow="1">
                    <a:tableStyleId>{9D7B26C5-4107-4FEC-AEDC-1716B250A1EF}</a:tableStyleId>
                  </a:tblPr>
                  <a:tblGrid>
                    <a:gridCol w="3467057">
                      <a:extLst>
                        <a:ext uri="{9D8B030D-6E8A-4147-A177-3AD203B41FA5}">
                          <a16:colId xmlns:a16="http://schemas.microsoft.com/office/drawing/2014/main" val="3390527891"/>
                        </a:ext>
                      </a:extLst>
                    </a:gridCol>
                    <a:gridCol w="1396205">
                      <a:extLst>
                        <a:ext uri="{9D8B030D-6E8A-4147-A177-3AD203B41FA5}">
                          <a16:colId xmlns:a16="http://schemas.microsoft.com/office/drawing/2014/main" val="4247912595"/>
                        </a:ext>
                      </a:extLst>
                    </a:gridCol>
                    <a:gridCol w="1987759">
                      <a:extLst>
                        <a:ext uri="{9D8B030D-6E8A-4147-A177-3AD203B41FA5}">
                          <a16:colId xmlns:a16="http://schemas.microsoft.com/office/drawing/2014/main" val="1462278095"/>
                        </a:ext>
                      </a:extLst>
                    </a:gridCol>
                    <a:gridCol w="2133649">
                      <a:extLst>
                        <a:ext uri="{9D8B030D-6E8A-4147-A177-3AD203B41FA5}">
                          <a16:colId xmlns:a16="http://schemas.microsoft.com/office/drawing/2014/main" val="1667153947"/>
                        </a:ext>
                      </a:extLst>
                    </a:gridCol>
                  </a:tblGrid>
                  <a:tr h="322136">
                    <a:tc>
                      <a:txBody>
                        <a:bodyPr/>
                        <a:lstStyle/>
                        <a:p>
                          <a:pPr marL="0" marR="0" indent="0" algn="ctr">
                            <a:lnSpc>
                              <a:spcPct val="115000"/>
                            </a:lnSpc>
                            <a:spcBef>
                              <a:spcPts val="0"/>
                            </a:spcBef>
                            <a:spcAft>
                              <a:spcPts val="0"/>
                            </a:spcAft>
                          </a:pPr>
                          <a:r>
                            <a:rPr lang="en-US" sz="2000" dirty="0">
                              <a:effectLst/>
                            </a:rPr>
                            <a:t>Parameter</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r>
                            <a:rPr lang="en-US" sz="2000" dirty="0">
                              <a:effectLst/>
                            </a:rPr>
                            <a:t>Symbol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r>
                            <a:rPr lang="en-US" sz="2000" dirty="0">
                              <a:effectLst/>
                            </a:rPr>
                            <a:t>Value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15000"/>
                            </a:lnSpc>
                            <a:spcBef>
                              <a:spcPts val="0"/>
                            </a:spcBef>
                            <a:spcAft>
                              <a:spcPts val="0"/>
                            </a:spcAft>
                          </a:pPr>
                          <a:r>
                            <a:rPr lang="en-US" sz="2000" dirty="0">
                              <a:effectLst/>
                            </a:rPr>
                            <a:t>Units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5590878"/>
                      </a:ext>
                    </a:extLst>
                  </a:tr>
                  <a:tr h="672656">
                    <a:tc>
                      <a:txBody>
                        <a:bodyPr/>
                        <a:lstStyle/>
                        <a:p>
                          <a:pPr marL="0" marR="0" indent="0" algn="l">
                            <a:lnSpc>
                              <a:spcPct val="115000"/>
                            </a:lnSpc>
                            <a:spcBef>
                              <a:spcPts val="0"/>
                            </a:spcBef>
                            <a:spcAft>
                              <a:spcPts val="0"/>
                            </a:spcAft>
                          </a:pPr>
                          <a:r>
                            <a:rPr lang="en-US" sz="2000" dirty="0">
                              <a:effectLst/>
                            </a:rPr>
                            <a:t>Value of Time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248472" t="-58182" r="-296070" b="-503636"/>
                          </a:stretch>
                        </a:blipFill>
                      </a:tcPr>
                    </a:tc>
                    <a:tc>
                      <a:txBody>
                        <a:bodyPr/>
                        <a:lstStyle/>
                        <a:p>
                          <a:pPr marL="0" marR="0" indent="0" algn="ctr">
                            <a:lnSpc>
                              <a:spcPct val="115000"/>
                            </a:lnSpc>
                            <a:spcBef>
                              <a:spcPts val="0"/>
                            </a:spcBef>
                            <a:spcAft>
                              <a:spcPts val="0"/>
                            </a:spcAft>
                          </a:pPr>
                          <a:r>
                            <a:rPr lang="en-US" sz="2000" dirty="0">
                              <a:effectLst/>
                            </a:rPr>
                            <a:t>23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$/hour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7956731"/>
                      </a:ext>
                    </a:extLst>
                  </a:tr>
                  <a:tr h="672656">
                    <a:tc>
                      <a:txBody>
                        <a:bodyPr/>
                        <a:lstStyle/>
                        <a:p>
                          <a:pPr marL="0" marR="0" indent="0" algn="l">
                            <a:lnSpc>
                              <a:spcPct val="115000"/>
                            </a:lnSpc>
                            <a:spcBef>
                              <a:spcPts val="0"/>
                            </a:spcBef>
                            <a:spcAft>
                              <a:spcPts val="0"/>
                            </a:spcAft>
                          </a:pPr>
                          <a:r>
                            <a:rPr lang="en-US" sz="2000" dirty="0">
                              <a:effectLst/>
                            </a:rPr>
                            <a:t>Mileage (Cost) Rate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248472" t="-156757" r="-296070" b="-399099"/>
                          </a:stretch>
                        </a:blipFill>
                      </a:tcPr>
                    </a:tc>
                    <a:tc>
                      <a:txBody>
                        <a:bodyPr/>
                        <a:lstStyle/>
                        <a:p>
                          <a:pPr marL="0" marR="0" indent="0" algn="ctr">
                            <a:lnSpc>
                              <a:spcPct val="115000"/>
                            </a:lnSpc>
                            <a:spcBef>
                              <a:spcPts val="0"/>
                            </a:spcBef>
                            <a:spcAft>
                              <a:spcPts val="0"/>
                            </a:spcAft>
                          </a:pPr>
                          <a:r>
                            <a:rPr lang="en-US" sz="2000">
                              <a:effectLst/>
                            </a:rPr>
                            <a:t>0.31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$/kilometer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3239090"/>
                      </a:ext>
                    </a:extLst>
                  </a:tr>
                  <a:tr h="672656">
                    <a:tc>
                      <a:txBody>
                        <a:bodyPr/>
                        <a:lstStyle/>
                        <a:p>
                          <a:pPr marL="0" marR="0" indent="0" algn="l">
                            <a:lnSpc>
                              <a:spcPct val="115000"/>
                            </a:lnSpc>
                            <a:spcBef>
                              <a:spcPts val="0"/>
                            </a:spcBef>
                            <a:spcAft>
                              <a:spcPts val="0"/>
                            </a:spcAft>
                          </a:pPr>
                          <a:r>
                            <a:rPr lang="en-US" sz="2000" dirty="0">
                              <a:effectLst/>
                            </a:rPr>
                            <a:t>Assignment Reward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248472" t="-259091" r="-296070" b="-302727"/>
                          </a:stretch>
                        </a:blipFill>
                      </a:tcPr>
                    </a:tc>
                    <a:tc>
                      <a:txBody>
                        <a:bodyPr/>
                        <a:lstStyle/>
                        <a:p>
                          <a:pPr marL="0" marR="0" indent="0" algn="ctr">
                            <a:lnSpc>
                              <a:spcPct val="115000"/>
                            </a:lnSpc>
                            <a:spcBef>
                              <a:spcPts val="0"/>
                            </a:spcBef>
                            <a:spcAft>
                              <a:spcPts val="0"/>
                            </a:spcAft>
                          </a:pPr>
                          <a:r>
                            <a:rPr lang="en-US" sz="2000">
                              <a:effectLst/>
                            </a:rPr>
                            <a:t>5.0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81981462"/>
                      </a:ext>
                    </a:extLst>
                  </a:tr>
                  <a:tr h="672656">
                    <a:tc>
                      <a:txBody>
                        <a:bodyPr/>
                        <a:lstStyle/>
                        <a:p>
                          <a:pPr marL="0" marR="0" indent="0" algn="l">
                            <a:lnSpc>
                              <a:spcPct val="115000"/>
                            </a:lnSpc>
                            <a:spcBef>
                              <a:spcPts val="0"/>
                            </a:spcBef>
                            <a:spcAft>
                              <a:spcPts val="0"/>
                            </a:spcAft>
                          </a:pPr>
                          <a:r>
                            <a:rPr lang="en-US" sz="2000" dirty="0">
                              <a:effectLst/>
                            </a:rPr>
                            <a:t>Shared Ride Penalty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248472" t="-355856" r="-296070" b="-200000"/>
                          </a:stretch>
                        </a:blipFill>
                      </a:tcPr>
                    </a:tc>
                    <a:tc>
                      <a:txBody>
                        <a:bodyPr/>
                        <a:lstStyle/>
                        <a:p>
                          <a:pPr marL="0" marR="0" indent="0" algn="ctr">
                            <a:lnSpc>
                              <a:spcPct val="115000"/>
                            </a:lnSpc>
                            <a:spcBef>
                              <a:spcPts val="0"/>
                            </a:spcBef>
                            <a:spcAft>
                              <a:spcPts val="0"/>
                            </a:spcAft>
                          </a:pPr>
                          <a:r>
                            <a:rPr lang="en-US" sz="2000">
                              <a:effectLst/>
                            </a:rPr>
                            <a:t>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a:effectLst/>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067149"/>
                      </a:ext>
                    </a:extLst>
                  </a:tr>
                  <a:tr h="672656">
                    <a:tc>
                      <a:txBody>
                        <a:bodyPr/>
                        <a:lstStyle/>
                        <a:p>
                          <a:pPr marL="0" marR="0" indent="0" algn="l">
                            <a:lnSpc>
                              <a:spcPct val="115000"/>
                            </a:lnSpc>
                            <a:spcBef>
                              <a:spcPts val="0"/>
                            </a:spcBef>
                            <a:spcAft>
                              <a:spcPts val="0"/>
                            </a:spcAft>
                          </a:pPr>
                          <a:r>
                            <a:rPr lang="en-US" sz="2000" dirty="0">
                              <a:effectLst/>
                            </a:rPr>
                            <a:t>Max User Detour Distance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248472" t="-460000" r="-296070" b="-101818"/>
                          </a:stretch>
                        </a:blipFill>
                      </a:tcPr>
                    </a:tc>
                    <a:tc>
                      <a:txBody>
                        <a:bodyPr/>
                        <a:lstStyle/>
                        <a:p>
                          <a:pPr marL="0" marR="0" indent="0" algn="ctr">
                            <a:lnSpc>
                              <a:spcPct val="115000"/>
                            </a:lnSpc>
                            <a:spcBef>
                              <a:spcPts val="0"/>
                            </a:spcBef>
                            <a:spcAft>
                              <a:spcPts val="0"/>
                            </a:spcAft>
                          </a:pPr>
                          <a:r>
                            <a:rPr lang="en-US" sz="2000" dirty="0">
                              <a:effectLst/>
                            </a:rPr>
                            <a:t>50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dirty="0">
                              <a:effectLst/>
                            </a:rPr>
                            <a:t>% of shortest distance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04002556"/>
                      </a:ext>
                    </a:extLst>
                  </a:tr>
                  <a:tr h="672656">
                    <a:tc>
                      <a:txBody>
                        <a:bodyPr/>
                        <a:lstStyle/>
                        <a:p>
                          <a:pPr marL="0" marR="0" indent="0" algn="l">
                            <a:lnSpc>
                              <a:spcPct val="115000"/>
                            </a:lnSpc>
                            <a:spcBef>
                              <a:spcPts val="0"/>
                            </a:spcBef>
                            <a:spcAft>
                              <a:spcPts val="0"/>
                            </a:spcAft>
                          </a:pPr>
                          <a:r>
                            <a:rPr lang="en-US" sz="2000" dirty="0">
                              <a:effectLst/>
                            </a:rPr>
                            <a:t>Max User Detour Distance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248472" t="-554955" r="-296070" b="-901"/>
                          </a:stretch>
                        </a:blipFill>
                      </a:tcPr>
                    </a:tc>
                    <a:tc>
                      <a:txBody>
                        <a:bodyPr/>
                        <a:lstStyle/>
                        <a:p>
                          <a:pPr marL="0" marR="0" indent="0" algn="ctr">
                            <a:lnSpc>
                              <a:spcPct val="115000"/>
                            </a:lnSpc>
                            <a:spcBef>
                              <a:spcPts val="0"/>
                            </a:spcBef>
                            <a:spcAft>
                              <a:spcPts val="0"/>
                            </a:spcAft>
                          </a:pPr>
                          <a:r>
                            <a:rPr lang="en-US" sz="2000" dirty="0">
                              <a:effectLst/>
                            </a:rPr>
                            <a:t>4,000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15000"/>
                            </a:lnSpc>
                            <a:spcBef>
                              <a:spcPts val="0"/>
                            </a:spcBef>
                            <a:spcAft>
                              <a:spcPts val="0"/>
                            </a:spcAft>
                          </a:pPr>
                          <a:r>
                            <a:rPr lang="en-US" sz="2000" dirty="0">
                              <a:effectLst/>
                            </a:rPr>
                            <a:t>meters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2535172"/>
                      </a:ext>
                    </a:extLst>
                  </a:tr>
                </a:tbl>
              </a:graphicData>
            </a:graphic>
          </p:graphicFrame>
        </mc:Fallback>
      </mc:AlternateContent>
      <p:sp>
        <p:nvSpPr>
          <p:cNvPr id="5" name="Slide Number Placeholder 4">
            <a:extLst>
              <a:ext uri="{FF2B5EF4-FFF2-40B4-BE49-F238E27FC236}">
                <a16:creationId xmlns:a16="http://schemas.microsoft.com/office/drawing/2014/main" id="{FE9BA3A5-C888-4F05-B824-C64431F5908C}"/>
              </a:ext>
            </a:extLst>
          </p:cNvPr>
          <p:cNvSpPr>
            <a:spLocks noGrp="1"/>
          </p:cNvSpPr>
          <p:nvPr>
            <p:ph type="sldNum" sz="quarter" idx="12"/>
          </p:nvPr>
        </p:nvSpPr>
        <p:spPr/>
        <p:txBody>
          <a:bodyPr/>
          <a:lstStyle/>
          <a:p>
            <a:fld id="{519954A3-9DFD-4C44-94BA-B95130A3BA1C}" type="slidenum">
              <a:rPr lang="en-US" smtClean="0"/>
              <a:t>25</a:t>
            </a:fld>
            <a:endParaRPr lang="en-US" dirty="0"/>
          </a:p>
        </p:txBody>
      </p:sp>
      <p:sp>
        <p:nvSpPr>
          <p:cNvPr id="4" name="Footer Placeholder 3">
            <a:extLst>
              <a:ext uri="{FF2B5EF4-FFF2-40B4-BE49-F238E27FC236}">
                <a16:creationId xmlns:a16="http://schemas.microsoft.com/office/drawing/2014/main" id="{4DBE4497-769E-1EA3-C5F8-4BA37176567D}"/>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319398691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8B9B-71CB-4079-85C2-E475036F9C7D}"/>
              </a:ext>
            </a:extLst>
          </p:cNvPr>
          <p:cNvSpPr>
            <a:spLocks noGrp="1"/>
          </p:cNvSpPr>
          <p:nvPr>
            <p:ph type="title"/>
          </p:nvPr>
        </p:nvSpPr>
        <p:spPr/>
        <p:txBody>
          <a:bodyPr/>
          <a:lstStyle/>
          <a:p>
            <a:r>
              <a:rPr lang="en-US" dirty="0"/>
              <a:t>Scenarios/Sensitivity Analysis</a:t>
            </a:r>
          </a:p>
        </p:txBody>
      </p:sp>
      <p:sp>
        <p:nvSpPr>
          <p:cNvPr id="3" name="Content Placeholder 2">
            <a:extLst>
              <a:ext uri="{FF2B5EF4-FFF2-40B4-BE49-F238E27FC236}">
                <a16:creationId xmlns:a16="http://schemas.microsoft.com/office/drawing/2014/main" id="{6CB66379-0A72-4D05-93A5-149D1D8A8243}"/>
              </a:ext>
            </a:extLst>
          </p:cNvPr>
          <p:cNvSpPr>
            <a:spLocks noGrp="1"/>
          </p:cNvSpPr>
          <p:nvPr>
            <p:ph idx="1"/>
          </p:nvPr>
        </p:nvSpPr>
        <p:spPr>
          <a:xfrm>
            <a:off x="677333" y="1628079"/>
            <a:ext cx="9221409" cy="5018048"/>
          </a:xfrm>
        </p:spPr>
        <p:txBody>
          <a:bodyPr>
            <a:normAutofit/>
          </a:bodyPr>
          <a:lstStyle/>
          <a:p>
            <a:r>
              <a:rPr lang="en-US" sz="2400" dirty="0"/>
              <a:t>2a. Examining Benefits of SRAMODS</a:t>
            </a:r>
          </a:p>
          <a:p>
            <a:pPr lvl="1"/>
            <a:r>
              <a:rPr lang="en-US" sz="2000" dirty="0"/>
              <a:t>Demand level </a:t>
            </a:r>
            <a:r>
              <a:rPr lang="en-US" sz="1800" dirty="0"/>
              <a:t>[% of Manhattan, NY taxi requests]: 	</a:t>
            </a:r>
          </a:p>
          <a:p>
            <a:pPr lvl="2"/>
            <a:r>
              <a:rPr lang="en-US" sz="1800" dirty="0"/>
              <a:t>6%, 7.5%, 9%, 10.5%, and 12%</a:t>
            </a:r>
          </a:p>
          <a:p>
            <a:pPr lvl="2"/>
            <a:r>
              <a:rPr lang="en-US" sz="1800" dirty="0"/>
              <a:t>Representing 3620, 4525, 5430, 6335, 7240 requests</a:t>
            </a:r>
          </a:p>
          <a:p>
            <a:pPr lvl="1"/>
            <a:r>
              <a:rPr lang="en-US" sz="2000" dirty="0"/>
              <a:t>Max User Detour Distance </a:t>
            </a:r>
            <a:r>
              <a:rPr lang="en-US" sz="1800" dirty="0"/>
              <a:t>[%increase over a user’s shortest OD distance]:</a:t>
            </a:r>
          </a:p>
          <a:p>
            <a:pPr lvl="2"/>
            <a:r>
              <a:rPr lang="en-US" sz="1800" dirty="0"/>
              <a:t>0%, 5%, 15%, 30%, 50%, 80% </a:t>
            </a:r>
          </a:p>
          <a:p>
            <a:pPr lvl="2"/>
            <a:endParaRPr lang="en-US" sz="1800" dirty="0"/>
          </a:p>
          <a:p>
            <a:pPr lvl="1"/>
            <a:endParaRPr lang="en-US" sz="2000" dirty="0"/>
          </a:p>
        </p:txBody>
      </p:sp>
      <p:sp>
        <p:nvSpPr>
          <p:cNvPr id="6" name="Slide Number Placeholder 5">
            <a:extLst>
              <a:ext uri="{FF2B5EF4-FFF2-40B4-BE49-F238E27FC236}">
                <a16:creationId xmlns:a16="http://schemas.microsoft.com/office/drawing/2014/main" id="{AA5F9E4C-4AE8-4B25-81E8-DE8A764262C3}"/>
              </a:ext>
            </a:extLst>
          </p:cNvPr>
          <p:cNvSpPr>
            <a:spLocks noGrp="1"/>
          </p:cNvSpPr>
          <p:nvPr>
            <p:ph type="sldNum" sz="quarter" idx="12"/>
          </p:nvPr>
        </p:nvSpPr>
        <p:spPr/>
        <p:txBody>
          <a:bodyPr/>
          <a:lstStyle/>
          <a:p>
            <a:fld id="{519954A3-9DFD-4C44-94BA-B95130A3BA1C}" type="slidenum">
              <a:rPr lang="en-US" smtClean="0"/>
              <a:t>26</a:t>
            </a:fld>
            <a:endParaRPr lang="en-US" dirty="0"/>
          </a:p>
        </p:txBody>
      </p:sp>
      <p:sp>
        <p:nvSpPr>
          <p:cNvPr id="4" name="Footer Placeholder 3">
            <a:extLst>
              <a:ext uri="{FF2B5EF4-FFF2-40B4-BE49-F238E27FC236}">
                <a16:creationId xmlns:a16="http://schemas.microsoft.com/office/drawing/2014/main" id="{3BC18B5A-8C81-FF67-7C0A-D553801121DF}"/>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1876203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8B9B-71CB-4079-85C2-E475036F9C7D}"/>
              </a:ext>
            </a:extLst>
          </p:cNvPr>
          <p:cNvSpPr>
            <a:spLocks noGrp="1"/>
          </p:cNvSpPr>
          <p:nvPr>
            <p:ph type="title"/>
          </p:nvPr>
        </p:nvSpPr>
        <p:spPr/>
        <p:txBody>
          <a:bodyPr/>
          <a:lstStyle/>
          <a:p>
            <a:r>
              <a:rPr lang="en-US" dirty="0"/>
              <a:t>Scenarios/Sensitivity Analysis</a:t>
            </a:r>
          </a:p>
        </p:txBody>
      </p:sp>
      <p:sp>
        <p:nvSpPr>
          <p:cNvPr id="3" name="Content Placeholder 2">
            <a:extLst>
              <a:ext uri="{FF2B5EF4-FFF2-40B4-BE49-F238E27FC236}">
                <a16:creationId xmlns:a16="http://schemas.microsoft.com/office/drawing/2014/main" id="{6CB66379-0A72-4D05-93A5-149D1D8A8243}"/>
              </a:ext>
            </a:extLst>
          </p:cNvPr>
          <p:cNvSpPr>
            <a:spLocks noGrp="1"/>
          </p:cNvSpPr>
          <p:nvPr>
            <p:ph idx="1"/>
          </p:nvPr>
        </p:nvSpPr>
        <p:spPr>
          <a:xfrm>
            <a:off x="677334" y="1628079"/>
            <a:ext cx="5570034" cy="5018048"/>
          </a:xfrm>
        </p:spPr>
        <p:txBody>
          <a:bodyPr>
            <a:normAutofit/>
          </a:bodyPr>
          <a:lstStyle/>
          <a:p>
            <a:r>
              <a:rPr lang="en-US" sz="2400" dirty="0"/>
              <a:t>2b. Analyzing Operational Challenges of SRAMODS</a:t>
            </a:r>
          </a:p>
          <a:p>
            <a:pPr lvl="1"/>
            <a:r>
              <a:rPr lang="en-US" sz="2000" dirty="0"/>
              <a:t>Mean curbside wait pickup time [minutes]:</a:t>
            </a:r>
          </a:p>
          <a:p>
            <a:pPr lvl="2"/>
            <a:r>
              <a:rPr lang="en-US" sz="1800" dirty="0"/>
              <a:t>0.5, 1.0, 2.0, 3.0, 4.0</a:t>
            </a:r>
          </a:p>
          <a:p>
            <a:pPr lvl="1"/>
            <a:r>
              <a:rPr lang="en-US" sz="2000" dirty="0"/>
              <a:t>Curbside wait pickup time coefficient of variation (CV)</a:t>
            </a:r>
          </a:p>
          <a:p>
            <a:pPr lvl="2"/>
            <a:r>
              <a:rPr lang="en-US" sz="1800" dirty="0"/>
              <a:t>0.5, 1.0, 1.5</a:t>
            </a:r>
          </a:p>
          <a:p>
            <a:pPr lvl="2"/>
            <a:endParaRPr lang="en-US" sz="1800" dirty="0"/>
          </a:p>
          <a:p>
            <a:pPr lvl="1"/>
            <a:endParaRPr lang="en-US" sz="2000" dirty="0"/>
          </a:p>
        </p:txBody>
      </p:sp>
      <p:pic>
        <p:nvPicPr>
          <p:cNvPr id="4" name="Picture 3">
            <a:extLst>
              <a:ext uri="{FF2B5EF4-FFF2-40B4-BE49-F238E27FC236}">
                <a16:creationId xmlns:a16="http://schemas.microsoft.com/office/drawing/2014/main" id="{10252DA6-92EA-41DE-9B0B-004C7ED0123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7367" y="1628079"/>
            <a:ext cx="5801525" cy="3869472"/>
          </a:xfrm>
          <a:prstGeom prst="rect">
            <a:avLst/>
          </a:prstGeom>
          <a:noFill/>
        </p:spPr>
      </p:pic>
      <p:sp>
        <p:nvSpPr>
          <p:cNvPr id="6" name="Slide Number Placeholder 5">
            <a:extLst>
              <a:ext uri="{FF2B5EF4-FFF2-40B4-BE49-F238E27FC236}">
                <a16:creationId xmlns:a16="http://schemas.microsoft.com/office/drawing/2014/main" id="{65689E81-54AA-4151-8D94-3AC5699CF386}"/>
              </a:ext>
            </a:extLst>
          </p:cNvPr>
          <p:cNvSpPr>
            <a:spLocks noGrp="1"/>
          </p:cNvSpPr>
          <p:nvPr>
            <p:ph type="sldNum" sz="quarter" idx="12"/>
          </p:nvPr>
        </p:nvSpPr>
        <p:spPr/>
        <p:txBody>
          <a:bodyPr/>
          <a:lstStyle/>
          <a:p>
            <a:fld id="{519954A3-9DFD-4C44-94BA-B95130A3BA1C}" type="slidenum">
              <a:rPr lang="en-US" smtClean="0"/>
              <a:t>27</a:t>
            </a:fld>
            <a:endParaRPr lang="en-US" dirty="0"/>
          </a:p>
        </p:txBody>
      </p:sp>
      <p:sp>
        <p:nvSpPr>
          <p:cNvPr id="5" name="Footer Placeholder 4">
            <a:extLst>
              <a:ext uri="{FF2B5EF4-FFF2-40B4-BE49-F238E27FC236}">
                <a16:creationId xmlns:a16="http://schemas.microsoft.com/office/drawing/2014/main" id="{E2431A6B-D2B4-A31F-34DD-AA31D0912D5A}"/>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1722683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B19C-AC8A-49D2-A3F2-E9056164C4B9}"/>
              </a:ext>
            </a:extLst>
          </p:cNvPr>
          <p:cNvSpPr>
            <a:spLocks noGrp="1"/>
          </p:cNvSpPr>
          <p:nvPr>
            <p:ph type="title"/>
          </p:nvPr>
        </p:nvSpPr>
        <p:spPr/>
        <p:txBody>
          <a:bodyPr/>
          <a:lstStyle/>
          <a:p>
            <a:r>
              <a:rPr lang="en-US" dirty="0"/>
              <a:t>Shared-ride Benefit Results</a:t>
            </a:r>
          </a:p>
        </p:txBody>
      </p:sp>
      <p:sp>
        <p:nvSpPr>
          <p:cNvPr id="7" name="TextBox 6">
            <a:extLst>
              <a:ext uri="{FF2B5EF4-FFF2-40B4-BE49-F238E27FC236}">
                <a16:creationId xmlns:a16="http://schemas.microsoft.com/office/drawing/2014/main" id="{7A979CD9-F4BE-4A32-8B27-00DA5263D75A}"/>
              </a:ext>
            </a:extLst>
          </p:cNvPr>
          <p:cNvSpPr txBox="1"/>
          <p:nvPr/>
        </p:nvSpPr>
        <p:spPr>
          <a:xfrm>
            <a:off x="563880" y="5408890"/>
            <a:ext cx="7316806" cy="923330"/>
          </a:xfrm>
          <a:prstGeom prst="rect">
            <a:avLst/>
          </a:prstGeom>
          <a:noFill/>
        </p:spPr>
        <p:txBody>
          <a:bodyPr wrap="square" rtlCol="0">
            <a:spAutoFit/>
          </a:bodyPr>
          <a:lstStyle/>
          <a:p>
            <a:pPr marL="285750" indent="-285750">
              <a:buFont typeface="Arial" panose="020B0604020202020204" pitchFamily="34" charset="0"/>
              <a:buChar char="•"/>
            </a:pPr>
            <a:r>
              <a:rPr lang="en-US" dirty="0"/>
              <a:t>Sharing rides increases IVTT </a:t>
            </a:r>
            <a:r>
              <a:rPr lang="en-US" dirty="0">
                <a:sym typeface="Wingdings" panose="05000000000000000000" pitchFamily="2" charset="2"/>
              </a:rPr>
              <a:t> Impact is relatively minor</a:t>
            </a:r>
            <a:endParaRPr lang="en-US" dirty="0"/>
          </a:p>
          <a:p>
            <a:pPr marL="285750" indent="-285750">
              <a:buFont typeface="Arial" panose="020B0604020202020204" pitchFamily="34" charset="0"/>
              <a:buChar char="•"/>
            </a:pPr>
            <a:r>
              <a:rPr lang="en-US" dirty="0"/>
              <a:t>As demand increases, IVTT increases</a:t>
            </a:r>
          </a:p>
          <a:p>
            <a:pPr marL="285750" indent="-285750">
              <a:buFont typeface="Arial" panose="020B0604020202020204" pitchFamily="34" charset="0"/>
              <a:buChar char="•"/>
            </a:pPr>
            <a:r>
              <a:rPr lang="en-US" dirty="0"/>
              <a:t>As max detour increases, IVTT increases</a:t>
            </a:r>
          </a:p>
        </p:txBody>
      </p:sp>
      <p:graphicFrame>
        <p:nvGraphicFramePr>
          <p:cNvPr id="9" name="Chart 8">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1873056418"/>
              </p:ext>
            </p:extLst>
          </p:nvPr>
        </p:nvGraphicFramePr>
        <p:xfrm>
          <a:off x="1384957" y="1280399"/>
          <a:ext cx="9422086" cy="429720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5F1F8B64-0929-4304-956D-A58A56036211}"/>
              </a:ext>
            </a:extLst>
          </p:cNvPr>
          <p:cNvSpPr>
            <a:spLocks noGrp="1"/>
          </p:cNvSpPr>
          <p:nvPr>
            <p:ph type="sldNum" sz="quarter" idx="12"/>
          </p:nvPr>
        </p:nvSpPr>
        <p:spPr/>
        <p:txBody>
          <a:bodyPr/>
          <a:lstStyle/>
          <a:p>
            <a:fld id="{519954A3-9DFD-4C44-94BA-B95130A3BA1C}" type="slidenum">
              <a:rPr lang="en-US" smtClean="0"/>
              <a:t>28</a:t>
            </a:fld>
            <a:endParaRPr lang="en-US" dirty="0"/>
          </a:p>
        </p:txBody>
      </p:sp>
      <p:sp>
        <p:nvSpPr>
          <p:cNvPr id="3" name="Footer Placeholder 2">
            <a:extLst>
              <a:ext uri="{FF2B5EF4-FFF2-40B4-BE49-F238E27FC236}">
                <a16:creationId xmlns:a16="http://schemas.microsoft.com/office/drawing/2014/main" id="{6E0E9377-B775-9EAD-E9DA-279753ECF138}"/>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3396699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B19C-AC8A-49D2-A3F2-E9056164C4B9}"/>
              </a:ext>
            </a:extLst>
          </p:cNvPr>
          <p:cNvSpPr>
            <a:spLocks noGrp="1"/>
          </p:cNvSpPr>
          <p:nvPr>
            <p:ph type="title"/>
          </p:nvPr>
        </p:nvSpPr>
        <p:spPr/>
        <p:txBody>
          <a:bodyPr/>
          <a:lstStyle/>
          <a:p>
            <a:r>
              <a:rPr lang="en-US" dirty="0"/>
              <a:t>Shared-ride Benefit Results</a:t>
            </a:r>
          </a:p>
        </p:txBody>
      </p:sp>
      <p:sp>
        <p:nvSpPr>
          <p:cNvPr id="7" name="TextBox 6">
            <a:extLst>
              <a:ext uri="{FF2B5EF4-FFF2-40B4-BE49-F238E27FC236}">
                <a16:creationId xmlns:a16="http://schemas.microsoft.com/office/drawing/2014/main" id="{16C92636-17A8-4F56-8913-B8763B5FD2B4}"/>
              </a:ext>
            </a:extLst>
          </p:cNvPr>
          <p:cNvSpPr txBox="1"/>
          <p:nvPr/>
        </p:nvSpPr>
        <p:spPr>
          <a:xfrm>
            <a:off x="729443" y="5486400"/>
            <a:ext cx="7128520" cy="923330"/>
          </a:xfrm>
          <a:prstGeom prst="rect">
            <a:avLst/>
          </a:prstGeom>
          <a:noFill/>
        </p:spPr>
        <p:txBody>
          <a:bodyPr wrap="square" rtlCol="0">
            <a:spAutoFit/>
          </a:bodyPr>
          <a:lstStyle/>
          <a:p>
            <a:pPr marL="285750" indent="-285750">
              <a:buFont typeface="Arial" panose="020B0604020202020204" pitchFamily="34" charset="0"/>
              <a:buChar char="•"/>
            </a:pPr>
            <a:r>
              <a:rPr lang="en-US" dirty="0"/>
              <a:t>Wait time increases with demand</a:t>
            </a:r>
          </a:p>
          <a:p>
            <a:pPr marL="285750" indent="-285750">
              <a:buFont typeface="Arial" panose="020B0604020202020204" pitchFamily="34" charset="0"/>
              <a:buChar char="•"/>
            </a:pPr>
            <a:r>
              <a:rPr lang="en-US" dirty="0"/>
              <a:t>Rate is much faster for AMOD without shared rides</a:t>
            </a:r>
          </a:p>
          <a:p>
            <a:pPr marL="285750" indent="-285750">
              <a:buFont typeface="Arial" panose="020B0604020202020204" pitchFamily="34" charset="0"/>
              <a:buChar char="•"/>
            </a:pPr>
            <a:r>
              <a:rPr lang="en-US" dirty="0"/>
              <a:t>Even compared to SRAMODS with 5% max detour</a:t>
            </a:r>
          </a:p>
        </p:txBody>
      </p:sp>
      <p:graphicFrame>
        <p:nvGraphicFramePr>
          <p:cNvPr id="8" name="Content Placeholder 7">
            <a:extLst>
              <a:ext uri="{FF2B5EF4-FFF2-40B4-BE49-F238E27FC236}">
                <a16:creationId xmlns:a16="http://schemas.microsoft.com/office/drawing/2014/main" id="{7807C742-04F1-461D-9B72-E8F03D88EF46}"/>
              </a:ext>
            </a:extLst>
          </p:cNvPr>
          <p:cNvGraphicFramePr>
            <a:graphicFrameLocks noGrp="1"/>
          </p:cNvGraphicFramePr>
          <p:nvPr>
            <p:ph idx="1"/>
            <p:extLst>
              <p:ext uri="{D42A27DB-BD31-4B8C-83A1-F6EECF244321}">
                <p14:modId xmlns:p14="http://schemas.microsoft.com/office/powerpoint/2010/main" val="4236567168"/>
              </p:ext>
            </p:extLst>
          </p:nvPr>
        </p:nvGraphicFramePr>
        <p:xfrm>
          <a:off x="1752600" y="1371600"/>
          <a:ext cx="8686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5A8178A-B67A-4DCE-8635-FBFEDE5BF9D3}"/>
              </a:ext>
            </a:extLst>
          </p:cNvPr>
          <p:cNvSpPr>
            <a:spLocks noGrp="1"/>
          </p:cNvSpPr>
          <p:nvPr>
            <p:ph type="sldNum" sz="quarter" idx="12"/>
          </p:nvPr>
        </p:nvSpPr>
        <p:spPr/>
        <p:txBody>
          <a:bodyPr/>
          <a:lstStyle/>
          <a:p>
            <a:fld id="{519954A3-9DFD-4C44-94BA-B95130A3BA1C}" type="slidenum">
              <a:rPr lang="en-US" smtClean="0"/>
              <a:t>29</a:t>
            </a:fld>
            <a:endParaRPr lang="en-US" dirty="0"/>
          </a:p>
        </p:txBody>
      </p:sp>
      <p:sp>
        <p:nvSpPr>
          <p:cNvPr id="3" name="Footer Placeholder 2">
            <a:extLst>
              <a:ext uri="{FF2B5EF4-FFF2-40B4-BE49-F238E27FC236}">
                <a16:creationId xmlns:a16="http://schemas.microsoft.com/office/drawing/2014/main" id="{A2655A3B-CDEA-7282-848E-55624B45709E}"/>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2084341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0EF65-FDBD-458A-B58D-705577C6A944}"/>
              </a:ext>
            </a:extLst>
          </p:cNvPr>
          <p:cNvSpPr>
            <a:spLocks noGrp="1"/>
          </p:cNvSpPr>
          <p:nvPr>
            <p:ph type="title"/>
          </p:nvPr>
        </p:nvSpPr>
        <p:spPr/>
        <p:txBody>
          <a:bodyPr/>
          <a:lstStyle/>
          <a:p>
            <a:r>
              <a:rPr lang="en-US" dirty="0"/>
              <a:t>Preliminaries</a:t>
            </a:r>
          </a:p>
        </p:txBody>
      </p:sp>
      <p:sp>
        <p:nvSpPr>
          <p:cNvPr id="3" name="Content Placeholder 2">
            <a:extLst>
              <a:ext uri="{FF2B5EF4-FFF2-40B4-BE49-F238E27FC236}">
                <a16:creationId xmlns:a16="http://schemas.microsoft.com/office/drawing/2014/main" id="{C10870A7-55E3-4360-8F78-EC842C6933B3}"/>
              </a:ext>
            </a:extLst>
          </p:cNvPr>
          <p:cNvSpPr>
            <a:spLocks noGrp="1"/>
          </p:cNvSpPr>
          <p:nvPr>
            <p:ph idx="1"/>
          </p:nvPr>
        </p:nvSpPr>
        <p:spPr/>
        <p:txBody>
          <a:bodyPr>
            <a:normAutofit/>
          </a:bodyPr>
          <a:lstStyle/>
          <a:p>
            <a:r>
              <a:rPr lang="en-US" b="1" dirty="0"/>
              <a:t>Mobility-on-demand (MOD) services without shared rides</a:t>
            </a:r>
          </a:p>
          <a:p>
            <a:pPr lvl="1"/>
            <a:r>
              <a:rPr lang="en-US" dirty="0"/>
              <a:t>E.g. UberX, Conventional Lyft, Taxis</a:t>
            </a:r>
          </a:p>
          <a:p>
            <a:pPr lvl="1"/>
            <a:r>
              <a:rPr lang="en-US" dirty="0"/>
              <a:t>Automated MOD </a:t>
            </a:r>
            <a:r>
              <a:rPr lang="en-US" dirty="0">
                <a:sym typeface="Wingdings" panose="05000000000000000000" pitchFamily="2" charset="2"/>
              </a:rPr>
              <a:t> AMOD</a:t>
            </a:r>
            <a:endParaRPr lang="en-US" dirty="0"/>
          </a:p>
          <a:p>
            <a:r>
              <a:rPr lang="en-US" b="1" dirty="0"/>
              <a:t>Shared-ride MOD services</a:t>
            </a:r>
          </a:p>
          <a:p>
            <a:pPr lvl="1"/>
            <a:r>
              <a:rPr lang="en-US" dirty="0"/>
              <a:t>E.g. Uber Pool, Lyft Line, Via, </a:t>
            </a:r>
            <a:r>
              <a:rPr lang="en-US" strike="sngStrike" dirty="0"/>
              <a:t>Chariot</a:t>
            </a:r>
            <a:r>
              <a:rPr lang="en-US" dirty="0"/>
              <a:t>, </a:t>
            </a:r>
            <a:r>
              <a:rPr lang="en-US" strike="sngStrike" dirty="0" err="1"/>
              <a:t>Bridj</a:t>
            </a:r>
            <a:endParaRPr lang="en-US" strike="sngStrike" dirty="0"/>
          </a:p>
          <a:p>
            <a:pPr lvl="1"/>
            <a:r>
              <a:rPr lang="en-US" dirty="0"/>
              <a:t>Microtransit, Demand-responsive transit, Dial-a-ride Problem</a:t>
            </a:r>
            <a:endParaRPr lang="en-US" strike="sngStrike" dirty="0"/>
          </a:p>
          <a:p>
            <a:r>
              <a:rPr lang="en-US" b="1" dirty="0"/>
              <a:t>Network Paths</a:t>
            </a:r>
            <a:r>
              <a:rPr lang="en-US" dirty="0"/>
              <a:t> vs. </a:t>
            </a:r>
            <a:r>
              <a:rPr lang="en-US" b="1" dirty="0"/>
              <a:t>Vehicle Routes</a:t>
            </a:r>
          </a:p>
          <a:p>
            <a:pPr lvl="1"/>
            <a:r>
              <a:rPr lang="en-US" dirty="0"/>
              <a:t>Network Paths: the sequence of nodes/links a vehicle traverses in a road network</a:t>
            </a:r>
          </a:p>
          <a:p>
            <a:pPr lvl="1"/>
            <a:r>
              <a:rPr lang="en-US" dirty="0"/>
              <a:t>Routes: the ordered sequence of user pick and drop locations for a vehicle</a:t>
            </a:r>
          </a:p>
          <a:p>
            <a:pPr lvl="1"/>
            <a:endParaRPr lang="en-US" dirty="0"/>
          </a:p>
          <a:p>
            <a:pPr lvl="1"/>
            <a:endParaRPr lang="en-US" dirty="0"/>
          </a:p>
        </p:txBody>
      </p:sp>
      <p:sp>
        <p:nvSpPr>
          <p:cNvPr id="4" name="Footer Placeholder 3">
            <a:extLst>
              <a:ext uri="{FF2B5EF4-FFF2-40B4-BE49-F238E27FC236}">
                <a16:creationId xmlns:a16="http://schemas.microsoft.com/office/drawing/2014/main" id="{7D7130C2-EEF5-BD9E-E432-4B219CF39EBD}"/>
              </a:ext>
            </a:extLst>
          </p:cNvPr>
          <p:cNvSpPr>
            <a:spLocks noGrp="1"/>
          </p:cNvSpPr>
          <p:nvPr>
            <p:ph type="ftr" idx="11"/>
          </p:nvPr>
        </p:nvSpPr>
        <p:spPr/>
        <p:txBody>
          <a:bodyPr/>
          <a:lstStyle/>
          <a:p>
            <a:r>
              <a:rPr lang="en-US"/>
              <a:t>Prof. Mike Hyland</a:t>
            </a:r>
          </a:p>
        </p:txBody>
      </p:sp>
      <p:sp>
        <p:nvSpPr>
          <p:cNvPr id="5" name="Slide Number Placeholder 4">
            <a:extLst>
              <a:ext uri="{FF2B5EF4-FFF2-40B4-BE49-F238E27FC236}">
                <a16:creationId xmlns:a16="http://schemas.microsoft.com/office/drawing/2014/main" id="{70BC1D24-35FE-E3F8-704B-9AB05DFE0B3E}"/>
              </a:ext>
            </a:extLst>
          </p:cNvPr>
          <p:cNvSpPr>
            <a:spLocks noGrp="1"/>
          </p:cNvSpPr>
          <p:nvPr>
            <p:ph type="sldNum" idx="12"/>
          </p:nvPr>
        </p:nvSpPr>
        <p:spPr/>
        <p:txBody>
          <a:bodyPr/>
          <a:lstStyle/>
          <a:p>
            <a:fld id="{FADD189E-A86A-40ED-B175-256E5AFB3947}" type="slidenum">
              <a:rPr lang="en-US" smtClean="0"/>
              <a:t>3</a:t>
            </a:fld>
            <a:endParaRPr lang="en-US"/>
          </a:p>
        </p:txBody>
      </p:sp>
    </p:spTree>
    <p:extLst>
      <p:ext uri="{BB962C8B-B14F-4D97-AF65-F5344CB8AC3E}">
        <p14:creationId xmlns:p14="http://schemas.microsoft.com/office/powerpoint/2010/main" val="13297028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B19C-AC8A-49D2-A3F2-E9056164C4B9}"/>
              </a:ext>
            </a:extLst>
          </p:cNvPr>
          <p:cNvSpPr>
            <a:spLocks noGrp="1"/>
          </p:cNvSpPr>
          <p:nvPr>
            <p:ph type="title"/>
          </p:nvPr>
        </p:nvSpPr>
        <p:spPr/>
        <p:txBody>
          <a:bodyPr/>
          <a:lstStyle/>
          <a:p>
            <a:r>
              <a:rPr lang="en-US" dirty="0"/>
              <a:t>Shared-ride Benefit Results</a:t>
            </a:r>
          </a:p>
        </p:txBody>
      </p:sp>
      <p:sp>
        <p:nvSpPr>
          <p:cNvPr id="8" name="TextBox 7">
            <a:extLst>
              <a:ext uri="{FF2B5EF4-FFF2-40B4-BE49-F238E27FC236}">
                <a16:creationId xmlns:a16="http://schemas.microsoft.com/office/drawing/2014/main" id="{39341E68-05F1-45F0-BA91-0466BBE7E193}"/>
              </a:ext>
            </a:extLst>
          </p:cNvPr>
          <p:cNvSpPr txBox="1"/>
          <p:nvPr/>
        </p:nvSpPr>
        <p:spPr>
          <a:xfrm>
            <a:off x="711200" y="5344405"/>
            <a:ext cx="859666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Fleet miles increase with demand</a:t>
            </a:r>
          </a:p>
          <a:p>
            <a:pPr marL="285750" indent="-285750">
              <a:buFont typeface="Arial" panose="020B0604020202020204" pitchFamily="34" charset="0"/>
              <a:buChar char="•"/>
            </a:pPr>
            <a:r>
              <a:rPr lang="en-US" dirty="0"/>
              <a:t>Rate is linear for AMOD without shared rides</a:t>
            </a:r>
          </a:p>
          <a:p>
            <a:pPr marL="285750" indent="-285750">
              <a:buFont typeface="Arial" panose="020B0604020202020204" pitchFamily="34" charset="0"/>
              <a:buChar char="•"/>
            </a:pPr>
            <a:r>
              <a:rPr lang="en-US" dirty="0"/>
              <a:t>Rate is sub-linear for SRAMODS</a:t>
            </a:r>
          </a:p>
          <a:p>
            <a:pPr marL="742950" lvl="1" indent="-285750">
              <a:buFont typeface="Arial" panose="020B0604020202020204" pitchFamily="34" charset="0"/>
              <a:buChar char="•"/>
            </a:pPr>
            <a:r>
              <a:rPr lang="en-US" dirty="0"/>
              <a:t>Economies of Demand Density</a:t>
            </a:r>
          </a:p>
        </p:txBody>
      </p:sp>
      <p:graphicFrame>
        <p:nvGraphicFramePr>
          <p:cNvPr id="5" name="Chart 4">
            <a:extLst>
              <a:ext uri="{FF2B5EF4-FFF2-40B4-BE49-F238E27FC236}">
                <a16:creationId xmlns:a16="http://schemas.microsoft.com/office/drawing/2014/main" id="{6D9FD5CF-7495-40B7-967C-3BE922D38E72}"/>
              </a:ext>
            </a:extLst>
          </p:cNvPr>
          <p:cNvGraphicFramePr/>
          <p:nvPr>
            <p:extLst>
              <p:ext uri="{D42A27DB-BD31-4B8C-83A1-F6EECF244321}">
                <p14:modId xmlns:p14="http://schemas.microsoft.com/office/powerpoint/2010/main" val="4125063435"/>
              </p:ext>
            </p:extLst>
          </p:nvPr>
        </p:nvGraphicFramePr>
        <p:xfrm>
          <a:off x="1752600" y="1371600"/>
          <a:ext cx="8686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203E3C0A-BEA1-40E3-8C69-0388E300600B}"/>
              </a:ext>
            </a:extLst>
          </p:cNvPr>
          <p:cNvSpPr>
            <a:spLocks noGrp="1"/>
          </p:cNvSpPr>
          <p:nvPr>
            <p:ph type="sldNum" sz="quarter" idx="12"/>
          </p:nvPr>
        </p:nvSpPr>
        <p:spPr/>
        <p:txBody>
          <a:bodyPr/>
          <a:lstStyle/>
          <a:p>
            <a:fld id="{519954A3-9DFD-4C44-94BA-B95130A3BA1C}" type="slidenum">
              <a:rPr lang="en-US" smtClean="0"/>
              <a:t>30</a:t>
            </a:fld>
            <a:endParaRPr lang="en-US" dirty="0"/>
          </a:p>
        </p:txBody>
      </p:sp>
      <p:sp>
        <p:nvSpPr>
          <p:cNvPr id="3" name="Footer Placeholder 2">
            <a:extLst>
              <a:ext uri="{FF2B5EF4-FFF2-40B4-BE49-F238E27FC236}">
                <a16:creationId xmlns:a16="http://schemas.microsoft.com/office/drawing/2014/main" id="{917A8E88-1A60-2B72-289E-A30B95438138}"/>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4090283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B19C-AC8A-49D2-A3F2-E9056164C4B9}"/>
              </a:ext>
            </a:extLst>
          </p:cNvPr>
          <p:cNvSpPr>
            <a:spLocks noGrp="1"/>
          </p:cNvSpPr>
          <p:nvPr>
            <p:ph type="title"/>
          </p:nvPr>
        </p:nvSpPr>
        <p:spPr/>
        <p:txBody>
          <a:bodyPr/>
          <a:lstStyle/>
          <a:p>
            <a:r>
              <a:rPr lang="en-US" dirty="0"/>
              <a:t>Shared-ride Benefit Results</a:t>
            </a:r>
          </a:p>
        </p:txBody>
      </p:sp>
      <p:sp>
        <p:nvSpPr>
          <p:cNvPr id="6" name="TextBox 5">
            <a:extLst>
              <a:ext uri="{FF2B5EF4-FFF2-40B4-BE49-F238E27FC236}">
                <a16:creationId xmlns:a16="http://schemas.microsoft.com/office/drawing/2014/main" id="{602E7838-3904-477F-9AF4-7425EA418DD8}"/>
              </a:ext>
            </a:extLst>
          </p:cNvPr>
          <p:cNvSpPr txBox="1"/>
          <p:nvPr/>
        </p:nvSpPr>
        <p:spPr>
          <a:xfrm>
            <a:off x="563880" y="5571589"/>
            <a:ext cx="7149538" cy="523220"/>
          </a:xfrm>
          <a:prstGeom prst="rect">
            <a:avLst/>
          </a:prstGeom>
          <a:noFill/>
        </p:spPr>
        <p:txBody>
          <a:bodyPr wrap="square" rtlCol="0">
            <a:spAutoFit/>
          </a:bodyPr>
          <a:lstStyle/>
          <a:p>
            <a:pPr marL="285750" indent="-285750">
              <a:buFont typeface="Arial" panose="020B0604020202020204" pitchFamily="34" charset="0"/>
              <a:buChar char="•"/>
            </a:pPr>
            <a:r>
              <a:rPr lang="en-US" dirty="0"/>
              <a:t>Network Effects and Economies of Demand Density</a:t>
            </a:r>
          </a:p>
          <a:p>
            <a:pPr marL="285750" indent="-285750">
              <a:buFont typeface="Arial" panose="020B0604020202020204" pitchFamily="34" charset="0"/>
              <a:buChar char="•"/>
            </a:pPr>
            <a:r>
              <a:rPr lang="en-US" dirty="0"/>
              <a:t>Due to sharing rate increasing with demand/demand density</a:t>
            </a:r>
          </a:p>
        </p:txBody>
      </p:sp>
      <p:graphicFrame>
        <p:nvGraphicFramePr>
          <p:cNvPr id="5" name="Chart 4">
            <a:extLst>
              <a:ext uri="{FF2B5EF4-FFF2-40B4-BE49-F238E27FC236}">
                <a16:creationId xmlns:a16="http://schemas.microsoft.com/office/drawing/2014/main" id="{6ADF028A-438B-4DB5-B42B-8BEED0F33896}"/>
              </a:ext>
            </a:extLst>
          </p:cNvPr>
          <p:cNvGraphicFramePr/>
          <p:nvPr>
            <p:extLst>
              <p:ext uri="{D42A27DB-BD31-4B8C-83A1-F6EECF244321}">
                <p14:modId xmlns:p14="http://schemas.microsoft.com/office/powerpoint/2010/main" val="2398600731"/>
              </p:ext>
            </p:extLst>
          </p:nvPr>
        </p:nvGraphicFramePr>
        <p:xfrm>
          <a:off x="1752600" y="1371600"/>
          <a:ext cx="8686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460CB4C-CD3E-4E24-83D6-7EC5BA531EC3}"/>
              </a:ext>
            </a:extLst>
          </p:cNvPr>
          <p:cNvSpPr>
            <a:spLocks noGrp="1"/>
          </p:cNvSpPr>
          <p:nvPr>
            <p:ph type="sldNum" sz="quarter" idx="12"/>
          </p:nvPr>
        </p:nvSpPr>
        <p:spPr/>
        <p:txBody>
          <a:bodyPr/>
          <a:lstStyle/>
          <a:p>
            <a:fld id="{519954A3-9DFD-4C44-94BA-B95130A3BA1C}" type="slidenum">
              <a:rPr lang="en-US" smtClean="0"/>
              <a:t>31</a:t>
            </a:fld>
            <a:endParaRPr lang="en-US" dirty="0"/>
          </a:p>
        </p:txBody>
      </p:sp>
      <p:sp>
        <p:nvSpPr>
          <p:cNvPr id="3" name="Footer Placeholder 2">
            <a:extLst>
              <a:ext uri="{FF2B5EF4-FFF2-40B4-BE49-F238E27FC236}">
                <a16:creationId xmlns:a16="http://schemas.microsoft.com/office/drawing/2014/main" id="{BA07F677-B809-C45F-A011-5702DD438239}"/>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1441116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BC77-93FD-4F31-B874-ADD1C757B7A4}"/>
              </a:ext>
            </a:extLst>
          </p:cNvPr>
          <p:cNvSpPr>
            <a:spLocks noGrp="1"/>
          </p:cNvSpPr>
          <p:nvPr>
            <p:ph type="title"/>
          </p:nvPr>
        </p:nvSpPr>
        <p:spPr/>
        <p:txBody>
          <a:bodyPr/>
          <a:lstStyle/>
          <a:p>
            <a:r>
              <a:rPr lang="en-US" dirty="0"/>
              <a:t>Shared-ride Benefit Results</a:t>
            </a:r>
          </a:p>
        </p:txBody>
      </p:sp>
      <p:graphicFrame>
        <p:nvGraphicFramePr>
          <p:cNvPr id="4" name="Content Placeholder 3">
            <a:extLst>
              <a:ext uri="{FF2B5EF4-FFF2-40B4-BE49-F238E27FC236}">
                <a16:creationId xmlns:a16="http://schemas.microsoft.com/office/drawing/2014/main" id="{07E9F62E-3417-4D87-8857-CE5E62CB869C}"/>
              </a:ext>
            </a:extLst>
          </p:cNvPr>
          <p:cNvGraphicFramePr>
            <a:graphicFrameLocks noGrp="1"/>
          </p:cNvGraphicFramePr>
          <p:nvPr>
            <p:ph idx="1"/>
            <p:extLst>
              <p:ext uri="{D42A27DB-BD31-4B8C-83A1-F6EECF244321}">
                <p14:modId xmlns:p14="http://schemas.microsoft.com/office/powerpoint/2010/main" val="2190487184"/>
              </p:ext>
            </p:extLst>
          </p:nvPr>
        </p:nvGraphicFramePr>
        <p:xfrm>
          <a:off x="1752600" y="13716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B508221-42B7-4587-988D-2F615F9687B2}"/>
              </a:ext>
            </a:extLst>
          </p:cNvPr>
          <p:cNvSpPr txBox="1"/>
          <p:nvPr/>
        </p:nvSpPr>
        <p:spPr>
          <a:xfrm>
            <a:off x="563880" y="5355272"/>
            <a:ext cx="714953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System Cost includes</a:t>
            </a:r>
          </a:p>
          <a:p>
            <a:pPr marL="742950" lvl="1" indent="-285750">
              <a:buFont typeface="Arial" panose="020B0604020202020204" pitchFamily="34" charset="0"/>
              <a:buChar char="•"/>
            </a:pPr>
            <a:r>
              <a:rPr lang="en-US" dirty="0"/>
              <a:t>Fleet Miles * Mileage Rate</a:t>
            </a:r>
          </a:p>
          <a:p>
            <a:pPr marL="742950" lvl="1" indent="-285750">
              <a:buFont typeface="Arial" panose="020B0604020202020204" pitchFamily="34" charset="0"/>
              <a:buChar char="•"/>
            </a:pPr>
            <a:r>
              <a:rPr lang="en-US" dirty="0"/>
              <a:t>Wait Time * Value of Time</a:t>
            </a:r>
          </a:p>
          <a:p>
            <a:pPr marL="742950" lvl="1" indent="-285750">
              <a:buFont typeface="Arial" panose="020B0604020202020204" pitchFamily="34" charset="0"/>
              <a:buChar char="•"/>
            </a:pPr>
            <a:r>
              <a:rPr lang="en-US" dirty="0"/>
              <a:t>In-Vehicle Travel Time * Value of Time</a:t>
            </a:r>
          </a:p>
          <a:p>
            <a:pPr marL="742950" lvl="1" indent="-28575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6E47E8F8-EFED-4E59-BA0B-5B83D968DA66}"/>
              </a:ext>
            </a:extLst>
          </p:cNvPr>
          <p:cNvSpPr>
            <a:spLocks noGrp="1"/>
          </p:cNvSpPr>
          <p:nvPr>
            <p:ph type="sldNum" sz="quarter" idx="12"/>
          </p:nvPr>
        </p:nvSpPr>
        <p:spPr/>
        <p:txBody>
          <a:bodyPr/>
          <a:lstStyle/>
          <a:p>
            <a:fld id="{519954A3-9DFD-4C44-94BA-B95130A3BA1C}" type="slidenum">
              <a:rPr lang="en-US" smtClean="0"/>
              <a:t>32</a:t>
            </a:fld>
            <a:endParaRPr lang="en-US" dirty="0"/>
          </a:p>
        </p:txBody>
      </p:sp>
      <p:sp>
        <p:nvSpPr>
          <p:cNvPr id="3" name="Footer Placeholder 2">
            <a:extLst>
              <a:ext uri="{FF2B5EF4-FFF2-40B4-BE49-F238E27FC236}">
                <a16:creationId xmlns:a16="http://schemas.microsoft.com/office/drawing/2014/main" id="{49FC46CE-C9C9-9ADB-3217-F05B48C16CD3}"/>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4247764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A3B83-047B-4523-99F9-288A256106D4}"/>
              </a:ext>
            </a:extLst>
          </p:cNvPr>
          <p:cNvSpPr>
            <a:spLocks noGrp="1"/>
          </p:cNvSpPr>
          <p:nvPr>
            <p:ph type="title"/>
          </p:nvPr>
        </p:nvSpPr>
        <p:spPr/>
        <p:txBody>
          <a:bodyPr/>
          <a:lstStyle/>
          <a:p>
            <a:r>
              <a:rPr lang="en-US" dirty="0"/>
              <a:t>Societal Implications</a:t>
            </a:r>
          </a:p>
        </p:txBody>
      </p:sp>
      <p:sp>
        <p:nvSpPr>
          <p:cNvPr id="3" name="Content Placeholder 2">
            <a:extLst>
              <a:ext uri="{FF2B5EF4-FFF2-40B4-BE49-F238E27FC236}">
                <a16:creationId xmlns:a16="http://schemas.microsoft.com/office/drawing/2014/main" id="{9DA5846B-3533-478F-8400-3A429DF2E323}"/>
              </a:ext>
            </a:extLst>
          </p:cNvPr>
          <p:cNvSpPr>
            <a:spLocks noGrp="1"/>
          </p:cNvSpPr>
          <p:nvPr>
            <p:ph idx="1"/>
          </p:nvPr>
        </p:nvSpPr>
        <p:spPr>
          <a:xfrm>
            <a:off x="677333" y="1667107"/>
            <a:ext cx="9754633" cy="4973444"/>
          </a:xfrm>
        </p:spPr>
        <p:txBody>
          <a:bodyPr>
            <a:normAutofit/>
          </a:bodyPr>
          <a:lstStyle/>
          <a:p>
            <a:pPr marL="542925" indent="-457200">
              <a:buFont typeface="+mj-lt"/>
              <a:buAutoNum type="arabicPeriod"/>
            </a:pPr>
            <a:r>
              <a:rPr lang="en-US" sz="2000" dirty="0"/>
              <a:t>Significant benefits associated with SRAMODS</a:t>
            </a:r>
          </a:p>
          <a:p>
            <a:pPr lvl="1"/>
            <a:r>
              <a:rPr lang="en-US" dirty="0"/>
              <a:t>Smaller fleet sizes to serve same demand</a:t>
            </a:r>
          </a:p>
          <a:p>
            <a:pPr lvl="1"/>
            <a:r>
              <a:rPr lang="en-US" dirty="0"/>
              <a:t>Fewer fleet miles/VMT to serve same demand</a:t>
            </a:r>
          </a:p>
          <a:p>
            <a:pPr lvl="2"/>
            <a:r>
              <a:rPr lang="en-US" sz="1600" dirty="0"/>
              <a:t>Potentially leading to reductions in congestion, energy use, emissions</a:t>
            </a:r>
          </a:p>
          <a:p>
            <a:pPr marL="542925" indent="-457200">
              <a:buFont typeface="+mj-lt"/>
              <a:buAutoNum type="arabicPeriod"/>
            </a:pPr>
            <a:r>
              <a:rPr lang="en-US" sz="2000" dirty="0"/>
              <a:t>Also, network effects and economies of demand density</a:t>
            </a:r>
          </a:p>
          <a:p>
            <a:pPr lvl="1"/>
            <a:r>
              <a:rPr lang="en-US" dirty="0"/>
              <a:t>More shared-ride travelers </a:t>
            </a:r>
            <a:r>
              <a:rPr lang="en-US" dirty="0">
                <a:sym typeface="Wingdings" panose="05000000000000000000" pitchFamily="2" charset="2"/>
              </a:rPr>
              <a:t> More shared ride opportunities  More Shared Rides</a:t>
            </a:r>
            <a:endParaRPr lang="en-US" dirty="0"/>
          </a:p>
          <a:p>
            <a:r>
              <a:rPr lang="en-US" sz="2000" dirty="0"/>
              <a:t>1 and 2 suggest, a role for government intervention</a:t>
            </a:r>
          </a:p>
          <a:p>
            <a:pPr lvl="1"/>
            <a:r>
              <a:rPr lang="en-US" dirty="0"/>
              <a:t>Carrots: subsidy for SRAMODS</a:t>
            </a:r>
          </a:p>
          <a:p>
            <a:pPr lvl="1"/>
            <a:r>
              <a:rPr lang="en-US" dirty="0"/>
              <a:t>Sticks: congestion pricing, higher gas tax, road user fees</a:t>
            </a:r>
          </a:p>
          <a:p>
            <a:pPr lvl="2"/>
            <a:r>
              <a:rPr lang="en-US" sz="1600" dirty="0"/>
              <a:t>Exempt SRAMODS?</a:t>
            </a:r>
          </a:p>
        </p:txBody>
      </p:sp>
      <p:sp>
        <p:nvSpPr>
          <p:cNvPr id="5" name="Slide Number Placeholder 4">
            <a:extLst>
              <a:ext uri="{FF2B5EF4-FFF2-40B4-BE49-F238E27FC236}">
                <a16:creationId xmlns:a16="http://schemas.microsoft.com/office/drawing/2014/main" id="{FEEEAE07-2C08-485A-A8C9-366E3A833B60}"/>
              </a:ext>
            </a:extLst>
          </p:cNvPr>
          <p:cNvSpPr>
            <a:spLocks noGrp="1"/>
          </p:cNvSpPr>
          <p:nvPr>
            <p:ph type="sldNum" sz="quarter" idx="12"/>
          </p:nvPr>
        </p:nvSpPr>
        <p:spPr/>
        <p:txBody>
          <a:bodyPr/>
          <a:lstStyle/>
          <a:p>
            <a:fld id="{519954A3-9DFD-4C44-94BA-B95130A3BA1C}" type="slidenum">
              <a:rPr lang="en-US" smtClean="0"/>
              <a:t>33</a:t>
            </a:fld>
            <a:endParaRPr lang="en-US" dirty="0"/>
          </a:p>
        </p:txBody>
      </p:sp>
      <p:sp>
        <p:nvSpPr>
          <p:cNvPr id="4" name="Footer Placeholder 3">
            <a:extLst>
              <a:ext uri="{FF2B5EF4-FFF2-40B4-BE49-F238E27FC236}">
                <a16:creationId xmlns:a16="http://schemas.microsoft.com/office/drawing/2014/main" id="{63B7F987-489E-C069-70DD-7EEFACAAB32A}"/>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482204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91B5-876B-4AF0-84C1-21D88678EB38}"/>
              </a:ext>
            </a:extLst>
          </p:cNvPr>
          <p:cNvSpPr>
            <a:spLocks noGrp="1"/>
          </p:cNvSpPr>
          <p:nvPr>
            <p:ph type="title"/>
          </p:nvPr>
        </p:nvSpPr>
        <p:spPr/>
        <p:txBody>
          <a:bodyPr/>
          <a:lstStyle/>
          <a:p>
            <a:r>
              <a:rPr lang="en-US" dirty="0"/>
              <a:t>Shared-ride Operational Challenges Results</a:t>
            </a:r>
          </a:p>
        </p:txBody>
      </p:sp>
      <p:graphicFrame>
        <p:nvGraphicFramePr>
          <p:cNvPr id="4" name="Chart 3">
            <a:extLst>
              <a:ext uri="{FF2B5EF4-FFF2-40B4-BE49-F238E27FC236}">
                <a16:creationId xmlns:a16="http://schemas.microsoft.com/office/drawing/2014/main" id="{00000000-0008-0000-0200-000003000000}"/>
              </a:ext>
            </a:extLst>
          </p:cNvPr>
          <p:cNvGraphicFramePr/>
          <p:nvPr>
            <p:extLst>
              <p:ext uri="{D42A27DB-BD31-4B8C-83A1-F6EECF244321}">
                <p14:modId xmlns:p14="http://schemas.microsoft.com/office/powerpoint/2010/main" val="4265928947"/>
              </p:ext>
            </p:extLst>
          </p:nvPr>
        </p:nvGraphicFramePr>
        <p:xfrm>
          <a:off x="1752600" y="1371600"/>
          <a:ext cx="8686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358E38D-CEE5-4CB6-A3D9-56F4B1C781D6}"/>
              </a:ext>
            </a:extLst>
          </p:cNvPr>
          <p:cNvSpPr txBox="1"/>
          <p:nvPr/>
        </p:nvSpPr>
        <p:spPr>
          <a:xfrm>
            <a:off x="589408" y="5743912"/>
            <a:ext cx="7149538" cy="646331"/>
          </a:xfrm>
          <a:prstGeom prst="rect">
            <a:avLst/>
          </a:prstGeom>
          <a:noFill/>
        </p:spPr>
        <p:txBody>
          <a:bodyPr wrap="square" rtlCol="0">
            <a:spAutoFit/>
          </a:bodyPr>
          <a:lstStyle/>
          <a:p>
            <a:pPr marL="285750" indent="-285750">
              <a:buFont typeface="Arial" panose="020B0604020202020204" pitchFamily="34" charset="0"/>
              <a:buChar char="•"/>
            </a:pPr>
            <a:r>
              <a:rPr lang="en-US" dirty="0"/>
              <a:t>User in-vehicle travel time increases ‘linearly’ with increases curbside pickup times</a:t>
            </a:r>
          </a:p>
        </p:txBody>
      </p:sp>
      <p:sp>
        <p:nvSpPr>
          <p:cNvPr id="6" name="Slide Number Placeholder 5">
            <a:extLst>
              <a:ext uri="{FF2B5EF4-FFF2-40B4-BE49-F238E27FC236}">
                <a16:creationId xmlns:a16="http://schemas.microsoft.com/office/drawing/2014/main" id="{CA89804B-1E3A-41E2-8B01-139CD12C0134}"/>
              </a:ext>
            </a:extLst>
          </p:cNvPr>
          <p:cNvSpPr>
            <a:spLocks noGrp="1"/>
          </p:cNvSpPr>
          <p:nvPr>
            <p:ph type="sldNum" sz="quarter" idx="12"/>
          </p:nvPr>
        </p:nvSpPr>
        <p:spPr/>
        <p:txBody>
          <a:bodyPr/>
          <a:lstStyle/>
          <a:p>
            <a:fld id="{519954A3-9DFD-4C44-94BA-B95130A3BA1C}" type="slidenum">
              <a:rPr lang="en-US" smtClean="0"/>
              <a:t>34</a:t>
            </a:fld>
            <a:endParaRPr lang="en-US" dirty="0"/>
          </a:p>
        </p:txBody>
      </p:sp>
      <p:sp>
        <p:nvSpPr>
          <p:cNvPr id="3" name="Footer Placeholder 2">
            <a:extLst>
              <a:ext uri="{FF2B5EF4-FFF2-40B4-BE49-F238E27FC236}">
                <a16:creationId xmlns:a16="http://schemas.microsoft.com/office/drawing/2014/main" id="{62FA1529-4252-5C05-91C2-8CC84C669CB7}"/>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837104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91B5-876B-4AF0-84C1-21D88678EB38}"/>
              </a:ext>
            </a:extLst>
          </p:cNvPr>
          <p:cNvSpPr>
            <a:spLocks noGrp="1"/>
          </p:cNvSpPr>
          <p:nvPr>
            <p:ph type="title"/>
          </p:nvPr>
        </p:nvSpPr>
        <p:spPr/>
        <p:txBody>
          <a:bodyPr/>
          <a:lstStyle/>
          <a:p>
            <a:r>
              <a:rPr lang="en-US" dirty="0"/>
              <a:t>Shared-ride Operational Challenges Results</a:t>
            </a:r>
          </a:p>
        </p:txBody>
      </p:sp>
      <p:graphicFrame>
        <p:nvGraphicFramePr>
          <p:cNvPr id="5" name="Chart 4">
            <a:extLst>
              <a:ext uri="{FF2B5EF4-FFF2-40B4-BE49-F238E27FC236}">
                <a16:creationId xmlns:a16="http://schemas.microsoft.com/office/drawing/2014/main" id="{00000000-0008-0000-0200-000004000000}"/>
              </a:ext>
            </a:extLst>
          </p:cNvPr>
          <p:cNvGraphicFramePr/>
          <p:nvPr>
            <p:extLst>
              <p:ext uri="{D42A27DB-BD31-4B8C-83A1-F6EECF244321}">
                <p14:modId xmlns:p14="http://schemas.microsoft.com/office/powerpoint/2010/main" val="554598149"/>
              </p:ext>
            </p:extLst>
          </p:nvPr>
        </p:nvGraphicFramePr>
        <p:xfrm>
          <a:off x="1752600" y="1371600"/>
          <a:ext cx="8686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18ABD75-C5FD-4AA7-8D0D-62CEB71FECBB}"/>
              </a:ext>
            </a:extLst>
          </p:cNvPr>
          <p:cNvSpPr txBox="1"/>
          <p:nvPr/>
        </p:nvSpPr>
        <p:spPr>
          <a:xfrm>
            <a:off x="567106" y="5771790"/>
            <a:ext cx="7149538" cy="646331"/>
          </a:xfrm>
          <a:prstGeom prst="rect">
            <a:avLst/>
          </a:prstGeom>
          <a:noFill/>
        </p:spPr>
        <p:txBody>
          <a:bodyPr wrap="square" rtlCol="0">
            <a:spAutoFit/>
          </a:bodyPr>
          <a:lstStyle/>
          <a:p>
            <a:pPr marL="285750" indent="-285750">
              <a:buFont typeface="Arial" panose="020B0604020202020204" pitchFamily="34" charset="0"/>
              <a:buChar char="•"/>
            </a:pPr>
            <a:r>
              <a:rPr lang="en-US" dirty="0"/>
              <a:t>User wait time increases, greater than linearly, with curbside pickup times</a:t>
            </a:r>
          </a:p>
        </p:txBody>
      </p:sp>
      <p:sp>
        <p:nvSpPr>
          <p:cNvPr id="4" name="Slide Number Placeholder 3">
            <a:extLst>
              <a:ext uri="{FF2B5EF4-FFF2-40B4-BE49-F238E27FC236}">
                <a16:creationId xmlns:a16="http://schemas.microsoft.com/office/drawing/2014/main" id="{B4250906-0D23-4429-AA4F-B4901F0282B6}"/>
              </a:ext>
            </a:extLst>
          </p:cNvPr>
          <p:cNvSpPr>
            <a:spLocks noGrp="1"/>
          </p:cNvSpPr>
          <p:nvPr>
            <p:ph type="sldNum" sz="quarter" idx="12"/>
          </p:nvPr>
        </p:nvSpPr>
        <p:spPr/>
        <p:txBody>
          <a:bodyPr/>
          <a:lstStyle/>
          <a:p>
            <a:fld id="{519954A3-9DFD-4C44-94BA-B95130A3BA1C}" type="slidenum">
              <a:rPr lang="en-US" smtClean="0"/>
              <a:t>35</a:t>
            </a:fld>
            <a:endParaRPr lang="en-US" dirty="0"/>
          </a:p>
        </p:txBody>
      </p:sp>
      <p:sp>
        <p:nvSpPr>
          <p:cNvPr id="3" name="Footer Placeholder 2">
            <a:extLst>
              <a:ext uri="{FF2B5EF4-FFF2-40B4-BE49-F238E27FC236}">
                <a16:creationId xmlns:a16="http://schemas.microsoft.com/office/drawing/2014/main" id="{6AEEF383-4E31-D494-135F-A3BCA806B9D5}"/>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15450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A179-28D9-4089-A23E-B14CB2FED2D5}"/>
              </a:ext>
            </a:extLst>
          </p:cNvPr>
          <p:cNvSpPr>
            <a:spLocks noGrp="1"/>
          </p:cNvSpPr>
          <p:nvPr>
            <p:ph type="title"/>
          </p:nvPr>
        </p:nvSpPr>
        <p:spPr/>
        <p:txBody>
          <a:bodyPr/>
          <a:lstStyle/>
          <a:p>
            <a:r>
              <a:rPr lang="en-US" dirty="0"/>
              <a:t>Shared-ride Operational Challenges Results</a:t>
            </a:r>
          </a:p>
        </p:txBody>
      </p:sp>
      <p:graphicFrame>
        <p:nvGraphicFramePr>
          <p:cNvPr id="4" name="Content Placeholder 3">
            <a:extLst>
              <a:ext uri="{FF2B5EF4-FFF2-40B4-BE49-F238E27FC236}">
                <a16:creationId xmlns:a16="http://schemas.microsoft.com/office/drawing/2014/main" id="{00000000-0008-0000-0200-000006000000}"/>
              </a:ext>
            </a:extLst>
          </p:cNvPr>
          <p:cNvGraphicFramePr>
            <a:graphicFrameLocks noGrp="1"/>
          </p:cNvGraphicFramePr>
          <p:nvPr>
            <p:ph idx="1"/>
            <p:extLst>
              <p:ext uri="{D42A27DB-BD31-4B8C-83A1-F6EECF244321}">
                <p14:modId xmlns:p14="http://schemas.microsoft.com/office/powerpoint/2010/main" val="1332307208"/>
              </p:ext>
            </p:extLst>
          </p:nvPr>
        </p:nvGraphicFramePr>
        <p:xfrm>
          <a:off x="1752600" y="1371600"/>
          <a:ext cx="8686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6251F3AB-C116-425C-90FD-CDD1C9B25F6D}"/>
              </a:ext>
            </a:extLst>
          </p:cNvPr>
          <p:cNvSpPr/>
          <p:nvPr/>
        </p:nvSpPr>
        <p:spPr>
          <a:xfrm>
            <a:off x="677334" y="5787704"/>
            <a:ext cx="6096000" cy="646331"/>
          </a:xfrm>
          <a:prstGeom prst="rect">
            <a:avLst/>
          </a:prstGeom>
        </p:spPr>
        <p:txBody>
          <a:bodyPr>
            <a:spAutoFit/>
          </a:bodyPr>
          <a:lstStyle/>
          <a:p>
            <a:pPr marL="285750" indent="-285750">
              <a:buFont typeface="Arial" panose="020B0604020202020204" pitchFamily="34" charset="0"/>
              <a:buChar char="•"/>
            </a:pPr>
            <a:r>
              <a:rPr lang="en-US" dirty="0"/>
              <a:t>Fleet distances not significantly impacted by curbside wait pickup time</a:t>
            </a:r>
          </a:p>
        </p:txBody>
      </p:sp>
      <p:sp>
        <p:nvSpPr>
          <p:cNvPr id="5" name="Slide Number Placeholder 4">
            <a:extLst>
              <a:ext uri="{FF2B5EF4-FFF2-40B4-BE49-F238E27FC236}">
                <a16:creationId xmlns:a16="http://schemas.microsoft.com/office/drawing/2014/main" id="{36603F69-F2F6-4B90-9123-9C50C456C8A8}"/>
              </a:ext>
            </a:extLst>
          </p:cNvPr>
          <p:cNvSpPr>
            <a:spLocks noGrp="1"/>
          </p:cNvSpPr>
          <p:nvPr>
            <p:ph type="sldNum" sz="quarter" idx="12"/>
          </p:nvPr>
        </p:nvSpPr>
        <p:spPr/>
        <p:txBody>
          <a:bodyPr/>
          <a:lstStyle/>
          <a:p>
            <a:fld id="{519954A3-9DFD-4C44-94BA-B95130A3BA1C}" type="slidenum">
              <a:rPr lang="en-US" smtClean="0"/>
              <a:t>36</a:t>
            </a:fld>
            <a:endParaRPr lang="en-US" dirty="0"/>
          </a:p>
        </p:txBody>
      </p:sp>
      <p:sp>
        <p:nvSpPr>
          <p:cNvPr id="3" name="Footer Placeholder 2">
            <a:extLst>
              <a:ext uri="{FF2B5EF4-FFF2-40B4-BE49-F238E27FC236}">
                <a16:creationId xmlns:a16="http://schemas.microsoft.com/office/drawing/2014/main" id="{83CE4CE6-DD1C-6891-C64B-3528A7C9FDA3}"/>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357405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542C-237D-4210-85D4-E5636F794163}"/>
              </a:ext>
            </a:extLst>
          </p:cNvPr>
          <p:cNvSpPr>
            <a:spLocks noGrp="1"/>
          </p:cNvSpPr>
          <p:nvPr>
            <p:ph type="title"/>
          </p:nvPr>
        </p:nvSpPr>
        <p:spPr/>
        <p:txBody>
          <a:bodyPr/>
          <a:lstStyle/>
          <a:p>
            <a:r>
              <a:rPr lang="en-US" dirty="0"/>
              <a:t>Shared-ride Operational Challenges Results</a:t>
            </a:r>
          </a:p>
        </p:txBody>
      </p:sp>
      <p:graphicFrame>
        <p:nvGraphicFramePr>
          <p:cNvPr id="4" name="Chart 3">
            <a:extLst>
              <a:ext uri="{FF2B5EF4-FFF2-40B4-BE49-F238E27FC236}">
                <a16:creationId xmlns:a16="http://schemas.microsoft.com/office/drawing/2014/main" id="{00000000-0008-0000-0200-000007000000}"/>
              </a:ext>
            </a:extLst>
          </p:cNvPr>
          <p:cNvGraphicFramePr/>
          <p:nvPr>
            <p:extLst>
              <p:ext uri="{D42A27DB-BD31-4B8C-83A1-F6EECF244321}">
                <p14:modId xmlns:p14="http://schemas.microsoft.com/office/powerpoint/2010/main" val="156829278"/>
              </p:ext>
            </p:extLst>
          </p:nvPr>
        </p:nvGraphicFramePr>
        <p:xfrm>
          <a:off x="1752600" y="1371600"/>
          <a:ext cx="8686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AB97D70-EF18-43AF-921C-25DCBECA0DF4}"/>
              </a:ext>
            </a:extLst>
          </p:cNvPr>
          <p:cNvSpPr txBox="1"/>
          <p:nvPr/>
        </p:nvSpPr>
        <p:spPr>
          <a:xfrm>
            <a:off x="563880" y="5910143"/>
            <a:ext cx="7865694" cy="307777"/>
          </a:xfrm>
          <a:prstGeom prst="rect">
            <a:avLst/>
          </a:prstGeom>
          <a:noFill/>
        </p:spPr>
        <p:txBody>
          <a:bodyPr wrap="square" rtlCol="0">
            <a:spAutoFit/>
          </a:bodyPr>
          <a:lstStyle/>
          <a:p>
            <a:pPr marL="285750" indent="-285750">
              <a:buFont typeface="Arial" panose="020B0604020202020204" pitchFamily="34" charset="0"/>
              <a:buChar char="•"/>
            </a:pPr>
            <a:r>
              <a:rPr lang="en-US" dirty="0"/>
              <a:t>System cost increases, greater than linearly, with increases in curbside wait pickup times</a:t>
            </a:r>
          </a:p>
        </p:txBody>
      </p:sp>
      <p:sp>
        <p:nvSpPr>
          <p:cNvPr id="6" name="Slide Number Placeholder 5">
            <a:extLst>
              <a:ext uri="{FF2B5EF4-FFF2-40B4-BE49-F238E27FC236}">
                <a16:creationId xmlns:a16="http://schemas.microsoft.com/office/drawing/2014/main" id="{EFABA71B-F275-408E-9F53-DE9FFA4FB72F}"/>
              </a:ext>
            </a:extLst>
          </p:cNvPr>
          <p:cNvSpPr>
            <a:spLocks noGrp="1"/>
          </p:cNvSpPr>
          <p:nvPr>
            <p:ph type="sldNum" sz="quarter" idx="12"/>
          </p:nvPr>
        </p:nvSpPr>
        <p:spPr/>
        <p:txBody>
          <a:bodyPr/>
          <a:lstStyle/>
          <a:p>
            <a:fld id="{519954A3-9DFD-4C44-94BA-B95130A3BA1C}" type="slidenum">
              <a:rPr lang="en-US" smtClean="0"/>
              <a:t>37</a:t>
            </a:fld>
            <a:endParaRPr lang="en-US" dirty="0"/>
          </a:p>
        </p:txBody>
      </p:sp>
      <p:sp>
        <p:nvSpPr>
          <p:cNvPr id="3" name="Footer Placeholder 2">
            <a:extLst>
              <a:ext uri="{FF2B5EF4-FFF2-40B4-BE49-F238E27FC236}">
                <a16:creationId xmlns:a16="http://schemas.microsoft.com/office/drawing/2014/main" id="{860ADDCA-77F5-F846-B3D5-5B17B29AA45B}"/>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3817605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1AF675-81D2-4305-FA98-15B26AC21322}"/>
              </a:ext>
            </a:extLst>
          </p:cNvPr>
          <p:cNvSpPr>
            <a:spLocks noGrp="1"/>
          </p:cNvSpPr>
          <p:nvPr>
            <p:ph type="title"/>
          </p:nvPr>
        </p:nvSpPr>
        <p:spPr>
          <a:xfrm>
            <a:off x="0" y="2971801"/>
            <a:ext cx="8229600" cy="807883"/>
          </a:xfrm>
        </p:spPr>
        <p:txBody>
          <a:bodyPr/>
          <a:lstStyle/>
          <a:p>
            <a:r>
              <a:rPr lang="en-US" dirty="0"/>
              <a:t>Study 3: </a:t>
            </a:r>
          </a:p>
        </p:txBody>
      </p:sp>
      <p:pic>
        <p:nvPicPr>
          <p:cNvPr id="5" name="Picture 4">
            <a:extLst>
              <a:ext uri="{FF2B5EF4-FFF2-40B4-BE49-F238E27FC236}">
                <a16:creationId xmlns:a16="http://schemas.microsoft.com/office/drawing/2014/main" id="{D1866B2E-A89B-B745-92DF-F5B7768E3B12}"/>
              </a:ext>
            </a:extLst>
          </p:cNvPr>
          <p:cNvPicPr>
            <a:picLocks noChangeAspect="1"/>
          </p:cNvPicPr>
          <p:nvPr/>
        </p:nvPicPr>
        <p:blipFill>
          <a:blip r:embed="rId2"/>
          <a:stretch>
            <a:fillRect/>
          </a:stretch>
        </p:blipFill>
        <p:spPr>
          <a:xfrm>
            <a:off x="3128434" y="324378"/>
            <a:ext cx="8953500" cy="5514975"/>
          </a:xfrm>
          <a:prstGeom prst="rect">
            <a:avLst/>
          </a:prstGeom>
        </p:spPr>
      </p:pic>
      <p:sp>
        <p:nvSpPr>
          <p:cNvPr id="6" name="Footer Placeholder 5">
            <a:extLst>
              <a:ext uri="{FF2B5EF4-FFF2-40B4-BE49-F238E27FC236}">
                <a16:creationId xmlns:a16="http://schemas.microsoft.com/office/drawing/2014/main" id="{4C5C975F-7308-680F-75B5-581283916733}"/>
              </a:ext>
            </a:extLst>
          </p:cNvPr>
          <p:cNvSpPr>
            <a:spLocks noGrp="1"/>
          </p:cNvSpPr>
          <p:nvPr>
            <p:ph type="ftr" idx="11"/>
          </p:nvPr>
        </p:nvSpPr>
        <p:spPr/>
        <p:txBody>
          <a:bodyPr/>
          <a:lstStyle/>
          <a:p>
            <a:r>
              <a:rPr lang="en-US"/>
              <a:t>Prof. Mike Hyland</a:t>
            </a:r>
          </a:p>
        </p:txBody>
      </p:sp>
      <p:sp>
        <p:nvSpPr>
          <p:cNvPr id="7" name="Slide Number Placeholder 6">
            <a:extLst>
              <a:ext uri="{FF2B5EF4-FFF2-40B4-BE49-F238E27FC236}">
                <a16:creationId xmlns:a16="http://schemas.microsoft.com/office/drawing/2014/main" id="{0F95C9FC-9384-D7D7-D131-724F71FF7C8E}"/>
              </a:ext>
            </a:extLst>
          </p:cNvPr>
          <p:cNvSpPr>
            <a:spLocks noGrp="1"/>
          </p:cNvSpPr>
          <p:nvPr>
            <p:ph type="sldNum" idx="12"/>
          </p:nvPr>
        </p:nvSpPr>
        <p:spPr/>
        <p:txBody>
          <a:bodyPr/>
          <a:lstStyle/>
          <a:p>
            <a:fld id="{FADD189E-A86A-40ED-B175-256E5AFB3947}" type="slidenum">
              <a:rPr lang="en-US" smtClean="0"/>
              <a:t>38</a:t>
            </a:fld>
            <a:endParaRPr lang="en-US"/>
          </a:p>
        </p:txBody>
      </p:sp>
    </p:spTree>
    <p:extLst>
      <p:ext uri="{BB962C8B-B14F-4D97-AF65-F5344CB8AC3E}">
        <p14:creationId xmlns:p14="http://schemas.microsoft.com/office/powerpoint/2010/main" val="311230103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4185-128D-4CFE-A53E-A9CF47A337B5}"/>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567C51FE-22E1-45FE-A406-EEB837B57DF2}"/>
              </a:ext>
            </a:extLst>
          </p:cNvPr>
          <p:cNvSpPr>
            <a:spLocks noGrp="1"/>
          </p:cNvSpPr>
          <p:nvPr>
            <p:ph sz="half" idx="1"/>
          </p:nvPr>
        </p:nvSpPr>
        <p:spPr/>
        <p:txBody>
          <a:bodyPr>
            <a:normAutofit lnSpcReduction="10000"/>
          </a:bodyPr>
          <a:lstStyle/>
          <a:p>
            <a:r>
              <a:rPr lang="en-US" sz="2400" dirty="0"/>
              <a:t>The</a:t>
            </a:r>
            <a:r>
              <a:rPr lang="en-US" sz="2400" b="1" dirty="0"/>
              <a:t> operational process </a:t>
            </a:r>
            <a:r>
              <a:rPr lang="en-US" sz="2400" dirty="0"/>
              <a:t>for</a:t>
            </a:r>
            <a:r>
              <a:rPr lang="en-US" sz="2400" b="1" dirty="0"/>
              <a:t> shared-ride</a:t>
            </a:r>
            <a:r>
              <a:rPr lang="en-US" sz="2400" dirty="0"/>
              <a:t> </a:t>
            </a:r>
            <a:r>
              <a:rPr lang="en-US" sz="2400" b="1" dirty="0"/>
              <a:t>MOD</a:t>
            </a:r>
            <a:r>
              <a:rPr lang="en-US" sz="2400" dirty="0"/>
              <a:t> </a:t>
            </a:r>
            <a:r>
              <a:rPr lang="en-US" sz="2400" b="1" dirty="0"/>
              <a:t>services</a:t>
            </a:r>
            <a:r>
              <a:rPr lang="en-US" sz="2400" dirty="0"/>
              <a:t> usually includes two/three interconnected parts:</a:t>
            </a:r>
          </a:p>
          <a:p>
            <a:pPr marL="658368" lvl="1" indent="-457200">
              <a:buFont typeface="+mj-lt"/>
              <a:buAutoNum type="arabicPeriod"/>
            </a:pPr>
            <a:r>
              <a:rPr lang="en-US" sz="2100" b="1" dirty="0"/>
              <a:t>Matching</a:t>
            </a:r>
            <a:r>
              <a:rPr lang="en-US" sz="2100" dirty="0"/>
              <a:t> passengers with service vehicles</a:t>
            </a:r>
          </a:p>
          <a:p>
            <a:pPr marL="658368" lvl="1" indent="-457200">
              <a:buFont typeface="+mj-lt"/>
              <a:buAutoNum type="arabicPeriod"/>
            </a:pPr>
            <a:r>
              <a:rPr lang="en-US" sz="2100" b="1" dirty="0"/>
              <a:t>Routing/Sequencing</a:t>
            </a:r>
            <a:r>
              <a:rPr lang="en-US" sz="2100" dirty="0"/>
              <a:t> vehicles to pick-up/drop-off customers</a:t>
            </a:r>
          </a:p>
          <a:p>
            <a:pPr marL="658368" lvl="1" indent="-457200">
              <a:buFont typeface="+mj-lt"/>
              <a:buAutoNum type="arabicPeriod"/>
            </a:pPr>
            <a:r>
              <a:rPr lang="en-US" sz="2100" b="1" dirty="0"/>
              <a:t>Repositioning</a:t>
            </a:r>
            <a:r>
              <a:rPr lang="en-US" sz="2100" dirty="0"/>
              <a:t> empty vehicles</a:t>
            </a:r>
          </a:p>
          <a:p>
            <a:r>
              <a:rPr lang="en-US" sz="2400" b="1" dirty="0"/>
              <a:t>Pathfinding</a:t>
            </a:r>
            <a:r>
              <a:rPr lang="en-US" sz="2400" dirty="0"/>
              <a:t> largely overlooked – “just assign vehicles to shortest network paths”</a:t>
            </a:r>
          </a:p>
        </p:txBody>
      </p:sp>
      <p:grpSp>
        <p:nvGrpSpPr>
          <p:cNvPr id="45" name="Group 44">
            <a:extLst>
              <a:ext uri="{FF2B5EF4-FFF2-40B4-BE49-F238E27FC236}">
                <a16:creationId xmlns:a16="http://schemas.microsoft.com/office/drawing/2014/main" id="{7C6C63E1-671B-43B8-8FE3-4A90C2F2E8EA}"/>
              </a:ext>
            </a:extLst>
          </p:cNvPr>
          <p:cNvGrpSpPr/>
          <p:nvPr/>
        </p:nvGrpSpPr>
        <p:grpSpPr>
          <a:xfrm>
            <a:off x="6324602" y="594360"/>
            <a:ext cx="5029198" cy="5669280"/>
            <a:chOff x="6958443" y="1825625"/>
            <a:chExt cx="3688025" cy="4351338"/>
          </a:xfrm>
        </p:grpSpPr>
        <p:pic>
          <p:nvPicPr>
            <p:cNvPr id="46" name="Picture 2" descr="IJGI | Free Full-Text | Updating Road Networks by Local Renewal ...">
              <a:extLst>
                <a:ext uri="{FF2B5EF4-FFF2-40B4-BE49-F238E27FC236}">
                  <a16:creationId xmlns:a16="http://schemas.microsoft.com/office/drawing/2014/main" id="{C6BF556B-A966-4435-9AFD-5880899419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488"/>
            <a:stretch/>
          </p:blipFill>
          <p:spPr bwMode="auto">
            <a:xfrm>
              <a:off x="7283329" y="1825625"/>
              <a:ext cx="3363139" cy="4351338"/>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Arrow Connector 46">
              <a:extLst>
                <a:ext uri="{FF2B5EF4-FFF2-40B4-BE49-F238E27FC236}">
                  <a16:creationId xmlns:a16="http://schemas.microsoft.com/office/drawing/2014/main" id="{E2CE04FC-1CF9-45BF-949E-E06448D34692}"/>
                </a:ext>
              </a:extLst>
            </p:cNvPr>
            <p:cNvCxnSpPr>
              <a:cxnSpLocks/>
            </p:cNvCxnSpPr>
            <p:nvPr/>
          </p:nvCxnSpPr>
          <p:spPr>
            <a:xfrm flipH="1">
              <a:off x="8446160" y="2659225"/>
              <a:ext cx="329561" cy="7754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F89E542-8A50-47E5-A576-861A1BE9CB22}"/>
                </a:ext>
              </a:extLst>
            </p:cNvPr>
            <p:cNvCxnSpPr>
              <a:cxnSpLocks/>
            </p:cNvCxnSpPr>
            <p:nvPr/>
          </p:nvCxnSpPr>
          <p:spPr>
            <a:xfrm>
              <a:off x="8494624" y="2804619"/>
              <a:ext cx="1" cy="41841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9F80ABD-5798-4B82-BE4F-D57471FCC233}"/>
                </a:ext>
              </a:extLst>
            </p:cNvPr>
            <p:cNvCxnSpPr>
              <a:cxnSpLocks/>
            </p:cNvCxnSpPr>
            <p:nvPr/>
          </p:nvCxnSpPr>
          <p:spPr>
            <a:xfrm>
              <a:off x="8496240" y="3416893"/>
              <a:ext cx="1" cy="41841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C7EF10B-0466-4A84-B79D-F51E95EF09B2}"/>
                </a:ext>
              </a:extLst>
            </p:cNvPr>
            <p:cNvCxnSpPr>
              <a:cxnSpLocks/>
            </p:cNvCxnSpPr>
            <p:nvPr/>
          </p:nvCxnSpPr>
          <p:spPr>
            <a:xfrm>
              <a:off x="8497855" y="4067939"/>
              <a:ext cx="1" cy="41841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255122E-5437-4B7D-92DF-C7996B1F9C70}"/>
                </a:ext>
              </a:extLst>
            </p:cNvPr>
            <p:cNvCxnSpPr>
              <a:cxnSpLocks/>
            </p:cNvCxnSpPr>
            <p:nvPr/>
          </p:nvCxnSpPr>
          <p:spPr>
            <a:xfrm>
              <a:off x="8509163" y="4786836"/>
              <a:ext cx="1" cy="41841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69F1D31-CEB0-4D52-AF10-B496CD786F67}"/>
                </a:ext>
              </a:extLst>
            </p:cNvPr>
            <p:cNvCxnSpPr>
              <a:cxnSpLocks/>
            </p:cNvCxnSpPr>
            <p:nvPr/>
          </p:nvCxnSpPr>
          <p:spPr>
            <a:xfrm flipH="1">
              <a:off x="8090755" y="5313778"/>
              <a:ext cx="305327"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9367F03-E309-40D8-A601-D5D1AABC07E7}"/>
                </a:ext>
              </a:extLst>
            </p:cNvPr>
            <p:cNvCxnSpPr>
              <a:cxnSpLocks/>
            </p:cNvCxnSpPr>
            <p:nvPr/>
          </p:nvCxnSpPr>
          <p:spPr>
            <a:xfrm flipV="1">
              <a:off x="8132755" y="5479704"/>
              <a:ext cx="924549" cy="18281"/>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C25E0F8-6784-41BD-80DF-862CFCA1D7B0}"/>
                </a:ext>
              </a:extLst>
            </p:cNvPr>
            <p:cNvCxnSpPr>
              <a:cxnSpLocks/>
            </p:cNvCxnSpPr>
            <p:nvPr/>
          </p:nvCxnSpPr>
          <p:spPr>
            <a:xfrm flipH="1" flipV="1">
              <a:off x="10279298" y="3044449"/>
              <a:ext cx="11757" cy="262548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7BEFDC7-F624-402A-BB64-84FED80BFE03}"/>
                </a:ext>
              </a:extLst>
            </p:cNvPr>
            <p:cNvCxnSpPr>
              <a:cxnSpLocks/>
            </p:cNvCxnSpPr>
            <p:nvPr/>
          </p:nvCxnSpPr>
          <p:spPr>
            <a:xfrm>
              <a:off x="10041586" y="5448516"/>
              <a:ext cx="11209" cy="22141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EB4B0F37-F968-49B2-952E-0F5CA0EBA4E1}"/>
                    </a:ext>
                  </a:extLst>
                </p:cNvPr>
                <p:cNvSpPr txBox="1"/>
                <p:nvPr/>
              </p:nvSpPr>
              <p:spPr>
                <a:xfrm>
                  <a:off x="8090755" y="2067577"/>
                  <a:ext cx="10856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𝑽</m:t>
                            </m:r>
                          </m:e>
                          <m:sub>
                            <m:r>
                              <a:rPr lang="en-US" b="1" i="1" smtClean="0">
                                <a:latin typeface="Cambria Math" panose="02040503050406030204" pitchFamily="18" charset="0"/>
                              </a:rPr>
                              <m:t>𝟏</m:t>
                            </m:r>
                          </m:sub>
                        </m:sSub>
                      </m:oMath>
                    </m:oMathPara>
                  </a14:m>
                  <a:endParaRPr lang="en-US" b="1" dirty="0"/>
                </a:p>
              </p:txBody>
            </p:sp>
          </mc:Choice>
          <mc:Fallback xmlns="">
            <p:sp>
              <p:nvSpPr>
                <p:cNvPr id="74" name="TextBox 73">
                  <a:extLst>
                    <a:ext uri="{FF2B5EF4-FFF2-40B4-BE49-F238E27FC236}">
                      <a16:creationId xmlns:a16="http://schemas.microsoft.com/office/drawing/2014/main" id="{C0570AF1-7CBA-46B1-B940-72CCBBE972E3}"/>
                    </a:ext>
                  </a:extLst>
                </p:cNvPr>
                <p:cNvSpPr txBox="1">
                  <a:spLocks noRot="1" noChangeAspect="1" noMove="1" noResize="1" noEditPoints="1" noAdjustHandles="1" noChangeArrowheads="1" noChangeShapeType="1" noTextEdit="1"/>
                </p:cNvSpPr>
                <p:nvPr/>
              </p:nvSpPr>
              <p:spPr>
                <a:xfrm>
                  <a:off x="8090755" y="2067577"/>
                  <a:ext cx="1085614"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7C4423B-8355-4082-8C3F-A7897978E6D4}"/>
                    </a:ext>
                  </a:extLst>
                </p:cNvPr>
                <p:cNvSpPr txBox="1"/>
                <p:nvPr/>
              </p:nvSpPr>
              <p:spPr>
                <a:xfrm>
                  <a:off x="9213518" y="2736672"/>
                  <a:ext cx="108561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𝑷𝒊𝒄𝒌</m:t>
                            </m:r>
                          </m:e>
                          <m:sub>
                            <m:r>
                              <a:rPr lang="en-US" sz="1400" b="1" i="1" smtClean="0">
                                <a:latin typeface="Cambria Math" panose="02040503050406030204" pitchFamily="18" charset="0"/>
                              </a:rPr>
                              <m:t>𝟐</m:t>
                            </m:r>
                          </m:sub>
                        </m:sSub>
                      </m:oMath>
                    </m:oMathPara>
                  </a14:m>
                  <a:endParaRPr lang="en-US" sz="1400" b="1" dirty="0"/>
                </a:p>
              </p:txBody>
            </p:sp>
          </mc:Choice>
          <mc:Fallback xmlns="">
            <p:sp>
              <p:nvSpPr>
                <p:cNvPr id="75" name="TextBox 74">
                  <a:extLst>
                    <a:ext uri="{FF2B5EF4-FFF2-40B4-BE49-F238E27FC236}">
                      <a16:creationId xmlns:a16="http://schemas.microsoft.com/office/drawing/2014/main" id="{202BB406-A2E3-4637-A481-6A7D7F3B5DA9}"/>
                    </a:ext>
                  </a:extLst>
                </p:cNvPr>
                <p:cNvSpPr txBox="1">
                  <a:spLocks noRot="1" noChangeAspect="1" noMove="1" noResize="1" noEditPoints="1" noAdjustHandles="1" noChangeArrowheads="1" noChangeShapeType="1" noTextEdit="1"/>
                </p:cNvSpPr>
                <p:nvPr/>
              </p:nvSpPr>
              <p:spPr>
                <a:xfrm>
                  <a:off x="9213518" y="2736672"/>
                  <a:ext cx="1085614"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9CF360CC-F3FA-4124-92F3-859E2EC4F721}"/>
                    </a:ext>
                  </a:extLst>
                </p:cNvPr>
                <p:cNvSpPr txBox="1"/>
                <p:nvPr/>
              </p:nvSpPr>
              <p:spPr>
                <a:xfrm>
                  <a:off x="7460873" y="5516043"/>
                  <a:ext cx="108561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𝑷𝒊𝒄𝒌</m:t>
                            </m:r>
                          </m:e>
                          <m:sub>
                            <m:r>
                              <a:rPr lang="en-US" sz="1400" b="1" i="1" smtClean="0">
                                <a:latin typeface="Cambria Math" panose="02040503050406030204" pitchFamily="18" charset="0"/>
                              </a:rPr>
                              <m:t>𝟏</m:t>
                            </m:r>
                          </m:sub>
                        </m:sSub>
                      </m:oMath>
                    </m:oMathPara>
                  </a14:m>
                  <a:endParaRPr lang="en-US" sz="1400" b="1" dirty="0"/>
                </a:p>
              </p:txBody>
            </p:sp>
          </mc:Choice>
          <mc:Fallback xmlns="">
            <p:sp>
              <p:nvSpPr>
                <p:cNvPr id="76" name="TextBox 75">
                  <a:extLst>
                    <a:ext uri="{FF2B5EF4-FFF2-40B4-BE49-F238E27FC236}">
                      <a16:creationId xmlns:a16="http://schemas.microsoft.com/office/drawing/2014/main" id="{AEF2ED5F-03A3-458D-90A6-146CA924F1CE}"/>
                    </a:ext>
                  </a:extLst>
                </p:cNvPr>
                <p:cNvSpPr txBox="1">
                  <a:spLocks noRot="1" noChangeAspect="1" noMove="1" noResize="1" noEditPoints="1" noAdjustHandles="1" noChangeArrowheads="1" noChangeShapeType="1" noTextEdit="1"/>
                </p:cNvSpPr>
                <p:nvPr/>
              </p:nvSpPr>
              <p:spPr>
                <a:xfrm>
                  <a:off x="7460873" y="5516043"/>
                  <a:ext cx="1085614"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042CCC2E-B48D-47E2-90FC-DAFFD441EEC2}"/>
                    </a:ext>
                  </a:extLst>
                </p:cNvPr>
                <p:cNvSpPr txBox="1"/>
                <p:nvPr/>
              </p:nvSpPr>
              <p:spPr>
                <a:xfrm>
                  <a:off x="9386686" y="5669931"/>
                  <a:ext cx="108561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𝑫𝒓𝒐𝒑</m:t>
                            </m:r>
                          </m:e>
                          <m:sub>
                            <m:r>
                              <a:rPr lang="en-US" sz="1400" b="1" i="1" smtClean="0">
                                <a:latin typeface="Cambria Math" panose="02040503050406030204" pitchFamily="18" charset="0"/>
                              </a:rPr>
                              <m:t>𝟏</m:t>
                            </m:r>
                          </m:sub>
                        </m:sSub>
                      </m:oMath>
                    </m:oMathPara>
                  </a14:m>
                  <a:endParaRPr lang="en-US" sz="1400" b="1" dirty="0"/>
                </a:p>
              </p:txBody>
            </p:sp>
          </mc:Choice>
          <mc:Fallback xmlns="">
            <p:sp>
              <p:nvSpPr>
                <p:cNvPr id="77" name="TextBox 76">
                  <a:extLst>
                    <a:ext uri="{FF2B5EF4-FFF2-40B4-BE49-F238E27FC236}">
                      <a16:creationId xmlns:a16="http://schemas.microsoft.com/office/drawing/2014/main" id="{95068FCD-DE29-4885-B513-474A557224A1}"/>
                    </a:ext>
                  </a:extLst>
                </p:cNvPr>
                <p:cNvSpPr txBox="1">
                  <a:spLocks noRot="1" noChangeAspect="1" noMove="1" noResize="1" noEditPoints="1" noAdjustHandles="1" noChangeArrowheads="1" noChangeShapeType="1" noTextEdit="1"/>
                </p:cNvSpPr>
                <p:nvPr/>
              </p:nvSpPr>
              <p:spPr>
                <a:xfrm>
                  <a:off x="9386686" y="5669931"/>
                  <a:ext cx="1085614" cy="307777"/>
                </a:xfrm>
                <a:prstGeom prst="rect">
                  <a:avLst/>
                </a:prstGeom>
                <a:blipFill>
                  <a:blip r:embed="rId6"/>
                  <a:stretch>
                    <a:fillRect b="-5882"/>
                  </a:stretch>
                </a:blipFill>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471AF371-FD42-4796-BFF1-87D3A6172FF8}"/>
                </a:ext>
              </a:extLst>
            </p:cNvPr>
            <p:cNvCxnSpPr>
              <a:cxnSpLocks/>
            </p:cNvCxnSpPr>
            <p:nvPr/>
          </p:nvCxnSpPr>
          <p:spPr>
            <a:xfrm>
              <a:off x="9245508" y="5479704"/>
              <a:ext cx="683985" cy="914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EA63F84A-520A-49CD-9F16-4F572664FDE2}"/>
                </a:ext>
              </a:extLst>
            </p:cNvPr>
            <p:cNvSpPr/>
            <p:nvPr/>
          </p:nvSpPr>
          <p:spPr>
            <a:xfrm>
              <a:off x="7370125" y="3176051"/>
              <a:ext cx="93964" cy="939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83A1027-243D-42E3-8315-2EA4DA8561A1}"/>
                    </a:ext>
                  </a:extLst>
                </p:cNvPr>
                <p:cNvSpPr txBox="1"/>
                <p:nvPr/>
              </p:nvSpPr>
              <p:spPr>
                <a:xfrm>
                  <a:off x="6958443" y="3260872"/>
                  <a:ext cx="10856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𝑽</m:t>
                            </m:r>
                          </m:e>
                          <m:sub>
                            <m:r>
                              <a:rPr lang="en-US" b="1" i="1" smtClean="0">
                                <a:latin typeface="Cambria Math" panose="02040503050406030204" pitchFamily="18" charset="0"/>
                              </a:rPr>
                              <m:t>𝟐</m:t>
                            </m:r>
                          </m:sub>
                        </m:sSub>
                      </m:oMath>
                    </m:oMathPara>
                  </a14:m>
                  <a:endParaRPr lang="en-US" b="1" dirty="0"/>
                </a:p>
              </p:txBody>
            </p:sp>
          </mc:Choice>
          <mc:Fallback xmlns="">
            <p:sp>
              <p:nvSpPr>
                <p:cNvPr id="90" name="TextBox 89">
                  <a:extLst>
                    <a:ext uri="{FF2B5EF4-FFF2-40B4-BE49-F238E27FC236}">
                      <a16:creationId xmlns:a16="http://schemas.microsoft.com/office/drawing/2014/main" id="{3716B9CA-1CF4-4976-A19A-0D67D8CF7263}"/>
                    </a:ext>
                  </a:extLst>
                </p:cNvPr>
                <p:cNvSpPr txBox="1">
                  <a:spLocks noRot="1" noChangeAspect="1" noMove="1" noResize="1" noEditPoints="1" noAdjustHandles="1" noChangeArrowheads="1" noChangeShapeType="1" noTextEdit="1"/>
                </p:cNvSpPr>
                <p:nvPr/>
              </p:nvSpPr>
              <p:spPr>
                <a:xfrm>
                  <a:off x="6958443" y="3260872"/>
                  <a:ext cx="1085614" cy="369332"/>
                </a:xfrm>
                <a:prstGeom prst="rect">
                  <a:avLst/>
                </a:prstGeom>
                <a:blipFill>
                  <a:blip r:embed="rId7"/>
                  <a:stretch>
                    <a:fillRect/>
                  </a:stretch>
                </a:blipFill>
              </p:spPr>
              <p:txBody>
                <a:bodyPr/>
                <a:lstStyle/>
                <a:p>
                  <a:r>
                    <a:rPr lang="en-US">
                      <a:noFill/>
                    </a:rPr>
                    <a:t> </a:t>
                  </a:r>
                </a:p>
              </p:txBody>
            </p:sp>
          </mc:Fallback>
        </mc:AlternateContent>
        <p:cxnSp>
          <p:nvCxnSpPr>
            <p:cNvPr id="71" name="Straight Arrow Connector 70">
              <a:extLst>
                <a:ext uri="{FF2B5EF4-FFF2-40B4-BE49-F238E27FC236}">
                  <a16:creationId xmlns:a16="http://schemas.microsoft.com/office/drawing/2014/main" id="{D34EFA46-7436-4140-ABA8-6F1A8D954A44}"/>
                </a:ext>
              </a:extLst>
            </p:cNvPr>
            <p:cNvCxnSpPr>
              <a:cxnSpLocks/>
            </p:cNvCxnSpPr>
            <p:nvPr/>
          </p:nvCxnSpPr>
          <p:spPr>
            <a:xfrm flipH="1" flipV="1">
              <a:off x="7362048" y="1951544"/>
              <a:ext cx="234039" cy="1218183"/>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7" name="Footer Placeholder 6">
            <a:extLst>
              <a:ext uri="{FF2B5EF4-FFF2-40B4-BE49-F238E27FC236}">
                <a16:creationId xmlns:a16="http://schemas.microsoft.com/office/drawing/2014/main" id="{7C97FF0B-2250-02A8-9D61-97A70D6BA270}"/>
              </a:ext>
            </a:extLst>
          </p:cNvPr>
          <p:cNvSpPr>
            <a:spLocks noGrp="1"/>
          </p:cNvSpPr>
          <p:nvPr>
            <p:ph type="ftr" idx="11"/>
          </p:nvPr>
        </p:nvSpPr>
        <p:spPr/>
        <p:txBody>
          <a:bodyPr/>
          <a:lstStyle/>
          <a:p>
            <a:r>
              <a:rPr lang="en-US"/>
              <a:t>Prof. Mike Hyland</a:t>
            </a:r>
          </a:p>
        </p:txBody>
      </p:sp>
      <p:sp>
        <p:nvSpPr>
          <p:cNvPr id="8" name="Slide Number Placeholder 7">
            <a:extLst>
              <a:ext uri="{FF2B5EF4-FFF2-40B4-BE49-F238E27FC236}">
                <a16:creationId xmlns:a16="http://schemas.microsoft.com/office/drawing/2014/main" id="{E384A195-4348-3D56-AF7E-F8FDF85E7C65}"/>
              </a:ext>
            </a:extLst>
          </p:cNvPr>
          <p:cNvSpPr>
            <a:spLocks noGrp="1"/>
          </p:cNvSpPr>
          <p:nvPr>
            <p:ph type="sldNum" idx="12"/>
          </p:nvPr>
        </p:nvSpPr>
        <p:spPr/>
        <p:txBody>
          <a:bodyPr/>
          <a:lstStyle/>
          <a:p>
            <a:fld id="{FADD189E-A86A-40ED-B175-256E5AFB3947}" type="slidenum">
              <a:rPr lang="en-US" smtClean="0"/>
              <a:t>39</a:t>
            </a:fld>
            <a:endParaRPr lang="en-US"/>
          </a:p>
        </p:txBody>
      </p:sp>
    </p:spTree>
    <p:extLst>
      <p:ext uri="{BB962C8B-B14F-4D97-AF65-F5344CB8AC3E}">
        <p14:creationId xmlns:p14="http://schemas.microsoft.com/office/powerpoint/2010/main" val="81324446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36D1-96A4-49BB-93B9-F437B902EEBA}"/>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DBC08928-E2AE-47EC-956F-4E6D9373D07F}"/>
              </a:ext>
            </a:extLst>
          </p:cNvPr>
          <p:cNvSpPr>
            <a:spLocks noGrp="1"/>
          </p:cNvSpPr>
          <p:nvPr>
            <p:ph idx="1"/>
          </p:nvPr>
        </p:nvSpPr>
        <p:spPr/>
        <p:txBody>
          <a:bodyPr>
            <a:normAutofit/>
          </a:bodyPr>
          <a:lstStyle/>
          <a:p>
            <a:r>
              <a:rPr lang="en-US" dirty="0"/>
              <a:t>So many great benefits of </a:t>
            </a:r>
            <a:r>
              <a:rPr lang="en-US" b="1" dirty="0"/>
              <a:t>shared-ride MOD services!</a:t>
            </a:r>
          </a:p>
          <a:p>
            <a:pPr lvl="1"/>
            <a:r>
              <a:rPr lang="en-US" b="1" dirty="0"/>
              <a:t>Individuals: </a:t>
            </a:r>
            <a:r>
              <a:rPr lang="en-US" dirty="0"/>
              <a:t>Reduced travel costs </a:t>
            </a:r>
          </a:p>
          <a:p>
            <a:pPr lvl="2"/>
            <a:r>
              <a:rPr lang="en-US" dirty="0"/>
              <a:t>Splitting operational – fuel and labor (~$0 for AVs) – costs</a:t>
            </a:r>
          </a:p>
          <a:p>
            <a:pPr lvl="2"/>
            <a:r>
              <a:rPr lang="en-US" dirty="0"/>
              <a:t>Capture capital/depreciation cost reduction from…</a:t>
            </a:r>
          </a:p>
          <a:p>
            <a:pPr lvl="1"/>
            <a:r>
              <a:rPr lang="en-US" b="1" dirty="0"/>
              <a:t>Mobility Service Providers (MSPs): </a:t>
            </a:r>
            <a:r>
              <a:rPr lang="en-US" dirty="0"/>
              <a:t>Reduced ‘fleet’ size and operational costs</a:t>
            </a:r>
          </a:p>
          <a:p>
            <a:pPr lvl="1"/>
            <a:r>
              <a:rPr lang="en-US" b="1" dirty="0"/>
              <a:t>Society: </a:t>
            </a:r>
            <a:r>
              <a:rPr lang="en-US" dirty="0"/>
              <a:t>Reduce vehicle miles travelled (VMT), traffic congestion, fuel consumption, harmful emissions</a:t>
            </a:r>
          </a:p>
          <a:p>
            <a:r>
              <a:rPr lang="en-US" dirty="0"/>
              <a:t>Yet…</a:t>
            </a:r>
          </a:p>
          <a:p>
            <a:pPr lvl="1"/>
            <a:endParaRPr lang="en-US" dirty="0"/>
          </a:p>
          <a:p>
            <a:pPr lvl="1"/>
            <a:endParaRPr lang="en-US" dirty="0"/>
          </a:p>
        </p:txBody>
      </p:sp>
      <p:sp>
        <p:nvSpPr>
          <p:cNvPr id="4" name="Footer Placeholder 3">
            <a:extLst>
              <a:ext uri="{FF2B5EF4-FFF2-40B4-BE49-F238E27FC236}">
                <a16:creationId xmlns:a16="http://schemas.microsoft.com/office/drawing/2014/main" id="{78824594-0F83-325E-F080-D2430D1F7C9B}"/>
              </a:ext>
            </a:extLst>
          </p:cNvPr>
          <p:cNvSpPr>
            <a:spLocks noGrp="1"/>
          </p:cNvSpPr>
          <p:nvPr>
            <p:ph type="ftr" idx="11"/>
          </p:nvPr>
        </p:nvSpPr>
        <p:spPr/>
        <p:txBody>
          <a:bodyPr/>
          <a:lstStyle/>
          <a:p>
            <a:r>
              <a:rPr lang="en-US"/>
              <a:t>Prof. Mike Hyland</a:t>
            </a:r>
          </a:p>
        </p:txBody>
      </p:sp>
      <p:sp>
        <p:nvSpPr>
          <p:cNvPr id="5" name="Slide Number Placeholder 4">
            <a:extLst>
              <a:ext uri="{FF2B5EF4-FFF2-40B4-BE49-F238E27FC236}">
                <a16:creationId xmlns:a16="http://schemas.microsoft.com/office/drawing/2014/main" id="{4C7A61F2-06AE-C2D8-9836-0BB24A55157A}"/>
              </a:ext>
            </a:extLst>
          </p:cNvPr>
          <p:cNvSpPr>
            <a:spLocks noGrp="1"/>
          </p:cNvSpPr>
          <p:nvPr>
            <p:ph type="sldNum" idx="12"/>
          </p:nvPr>
        </p:nvSpPr>
        <p:spPr/>
        <p:txBody>
          <a:bodyPr/>
          <a:lstStyle/>
          <a:p>
            <a:fld id="{FADD189E-A86A-40ED-B175-256E5AFB3947}" type="slidenum">
              <a:rPr lang="en-US" smtClean="0"/>
              <a:t>4</a:t>
            </a:fld>
            <a:endParaRPr lang="en-US"/>
          </a:p>
        </p:txBody>
      </p:sp>
    </p:spTree>
    <p:extLst>
      <p:ext uri="{BB962C8B-B14F-4D97-AF65-F5344CB8AC3E}">
        <p14:creationId xmlns:p14="http://schemas.microsoft.com/office/powerpoint/2010/main" val="744363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
            <a:extLst>
              <a:ext uri="{FF2B5EF4-FFF2-40B4-BE49-F238E27FC236}">
                <a16:creationId xmlns:a16="http://schemas.microsoft.com/office/drawing/2014/main" id="{461297D3-3954-47CB-80DC-92F196BA63C9}"/>
              </a:ext>
            </a:extLst>
          </p:cNvPr>
          <p:cNvSpPr>
            <a:spLocks noGrp="1"/>
          </p:cNvSpPr>
          <p:nvPr>
            <p:ph type="title"/>
          </p:nvPr>
        </p:nvSpPr>
        <p:spPr/>
        <p:txBody>
          <a:bodyPr/>
          <a:lstStyle/>
          <a:p>
            <a:r>
              <a:rPr lang="en-US" dirty="0"/>
              <a:t>Research Hypothesis</a:t>
            </a:r>
          </a:p>
        </p:txBody>
      </p:sp>
      <p:sp>
        <p:nvSpPr>
          <p:cNvPr id="3" name="Content Placeholder 2">
            <a:extLst>
              <a:ext uri="{FF2B5EF4-FFF2-40B4-BE49-F238E27FC236}">
                <a16:creationId xmlns:a16="http://schemas.microsoft.com/office/drawing/2014/main" id="{CAF0BCF0-1B29-4AE3-85B5-AAA42D532D5B}"/>
              </a:ext>
            </a:extLst>
          </p:cNvPr>
          <p:cNvSpPr>
            <a:spLocks noGrp="1"/>
          </p:cNvSpPr>
          <p:nvPr>
            <p:ph idx="1"/>
          </p:nvPr>
        </p:nvSpPr>
        <p:spPr/>
        <p:txBody>
          <a:bodyPr/>
          <a:lstStyle/>
          <a:p>
            <a:r>
              <a:rPr lang="en-US" dirty="0"/>
              <a:t>Assigning vehicles to </a:t>
            </a:r>
            <a:r>
              <a:rPr lang="en-US" b="1" dirty="0"/>
              <a:t>shortest paths </a:t>
            </a:r>
            <a:r>
              <a:rPr lang="en-US" dirty="0"/>
              <a:t>between pickup and drop-off locations may result in suboptimal </a:t>
            </a:r>
            <a:r>
              <a:rPr lang="en-US" b="1" dirty="0"/>
              <a:t>fleet performance</a:t>
            </a:r>
          </a:p>
          <a:p>
            <a:pPr lvl="1"/>
            <a:r>
              <a:rPr lang="en-US" dirty="0"/>
              <a:t>Vehicles may incur avoidable mileage when responding to new requests, since pathfinding process does NOT consider future demand</a:t>
            </a:r>
          </a:p>
          <a:p>
            <a:pPr lvl="1"/>
            <a:endParaRPr lang="en-US" dirty="0"/>
          </a:p>
        </p:txBody>
      </p:sp>
      <p:sp>
        <p:nvSpPr>
          <p:cNvPr id="7" name="Footer Placeholder 6">
            <a:extLst>
              <a:ext uri="{FF2B5EF4-FFF2-40B4-BE49-F238E27FC236}">
                <a16:creationId xmlns:a16="http://schemas.microsoft.com/office/drawing/2014/main" id="{0A435C7D-423F-DBAE-FA71-6934994E9DF5}"/>
              </a:ext>
            </a:extLst>
          </p:cNvPr>
          <p:cNvSpPr>
            <a:spLocks noGrp="1"/>
          </p:cNvSpPr>
          <p:nvPr>
            <p:ph type="ftr" idx="11"/>
          </p:nvPr>
        </p:nvSpPr>
        <p:spPr/>
        <p:txBody>
          <a:bodyPr/>
          <a:lstStyle/>
          <a:p>
            <a:r>
              <a:rPr lang="en-US"/>
              <a:t>Prof. Mike Hyland</a:t>
            </a:r>
          </a:p>
        </p:txBody>
      </p:sp>
      <p:sp>
        <p:nvSpPr>
          <p:cNvPr id="8" name="Slide Number Placeholder 7">
            <a:extLst>
              <a:ext uri="{FF2B5EF4-FFF2-40B4-BE49-F238E27FC236}">
                <a16:creationId xmlns:a16="http://schemas.microsoft.com/office/drawing/2014/main" id="{F2230E97-C3D2-86DF-B8F6-F9A5D6BE31CE}"/>
              </a:ext>
            </a:extLst>
          </p:cNvPr>
          <p:cNvSpPr>
            <a:spLocks noGrp="1"/>
          </p:cNvSpPr>
          <p:nvPr>
            <p:ph type="sldNum" idx="12"/>
          </p:nvPr>
        </p:nvSpPr>
        <p:spPr/>
        <p:txBody>
          <a:bodyPr/>
          <a:lstStyle/>
          <a:p>
            <a:fld id="{FADD189E-A86A-40ED-B175-256E5AFB3947}" type="slidenum">
              <a:rPr lang="en-US" smtClean="0"/>
              <a:t>40</a:t>
            </a:fld>
            <a:endParaRPr lang="en-US"/>
          </a:p>
        </p:txBody>
      </p:sp>
    </p:spTree>
    <p:extLst>
      <p:ext uri="{BB962C8B-B14F-4D97-AF65-F5344CB8AC3E}">
        <p14:creationId xmlns:p14="http://schemas.microsoft.com/office/powerpoint/2010/main" val="378496725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A705EDB-1AA8-4103-8A02-B16DE4EE157E}"/>
              </a:ext>
            </a:extLst>
          </p:cNvPr>
          <p:cNvSpPr>
            <a:spLocks noGrp="1"/>
          </p:cNvSpPr>
          <p:nvPr>
            <p:ph type="title"/>
          </p:nvPr>
        </p:nvSpPr>
        <p:spPr/>
        <p:txBody>
          <a:bodyPr/>
          <a:lstStyle/>
          <a:p>
            <a:r>
              <a:rPr lang="en-US" dirty="0"/>
              <a:t>Key Idea: Bi-criteria Pathfinding</a:t>
            </a:r>
          </a:p>
        </p:txBody>
      </p:sp>
      <p:pic>
        <p:nvPicPr>
          <p:cNvPr id="7" name="Content Placeholder 6">
            <a:extLst>
              <a:ext uri="{FF2B5EF4-FFF2-40B4-BE49-F238E27FC236}">
                <a16:creationId xmlns:a16="http://schemas.microsoft.com/office/drawing/2014/main" id="{84F29EEF-7AFA-41D4-8AB3-D8A4DFFDF7B4}"/>
              </a:ext>
            </a:extLst>
          </p:cNvPr>
          <p:cNvPicPr>
            <a:picLocks noGrp="1" noChangeAspect="1"/>
          </p:cNvPicPr>
          <p:nvPr>
            <p:ph idx="1"/>
          </p:nvPr>
        </p:nvPicPr>
        <p:blipFill>
          <a:blip r:embed="rId2"/>
          <a:stretch>
            <a:fillRect/>
          </a:stretch>
        </p:blipFill>
        <p:spPr>
          <a:xfrm>
            <a:off x="1783116" y="1157453"/>
            <a:ext cx="8625767" cy="5626826"/>
          </a:xfrm>
        </p:spPr>
      </p:pic>
      <p:sp>
        <p:nvSpPr>
          <p:cNvPr id="4" name="Footer Placeholder 3">
            <a:extLst>
              <a:ext uri="{FF2B5EF4-FFF2-40B4-BE49-F238E27FC236}">
                <a16:creationId xmlns:a16="http://schemas.microsoft.com/office/drawing/2014/main" id="{1AD87839-7F05-1178-1C46-A951804C3BAB}"/>
              </a:ext>
            </a:extLst>
          </p:cNvPr>
          <p:cNvSpPr>
            <a:spLocks noGrp="1"/>
          </p:cNvSpPr>
          <p:nvPr>
            <p:ph type="ftr" idx="11"/>
          </p:nvPr>
        </p:nvSpPr>
        <p:spPr/>
        <p:txBody>
          <a:bodyPr/>
          <a:lstStyle/>
          <a:p>
            <a:r>
              <a:rPr lang="en-US"/>
              <a:t>Prof. Mike Hyland</a:t>
            </a:r>
          </a:p>
        </p:txBody>
      </p:sp>
      <p:sp>
        <p:nvSpPr>
          <p:cNvPr id="5" name="Slide Number Placeholder 4">
            <a:extLst>
              <a:ext uri="{FF2B5EF4-FFF2-40B4-BE49-F238E27FC236}">
                <a16:creationId xmlns:a16="http://schemas.microsoft.com/office/drawing/2014/main" id="{4170F4B1-ADEC-55F8-8FD5-BCD5265896F8}"/>
              </a:ext>
            </a:extLst>
          </p:cNvPr>
          <p:cNvSpPr>
            <a:spLocks noGrp="1"/>
          </p:cNvSpPr>
          <p:nvPr>
            <p:ph type="sldNum" idx="12"/>
          </p:nvPr>
        </p:nvSpPr>
        <p:spPr/>
        <p:txBody>
          <a:bodyPr/>
          <a:lstStyle/>
          <a:p>
            <a:fld id="{FADD189E-A86A-40ED-B175-256E5AFB3947}" type="slidenum">
              <a:rPr lang="en-US" smtClean="0"/>
              <a:t>41</a:t>
            </a:fld>
            <a:endParaRPr lang="en-US"/>
          </a:p>
        </p:txBody>
      </p:sp>
    </p:spTree>
    <p:extLst>
      <p:ext uri="{BB962C8B-B14F-4D97-AF65-F5344CB8AC3E}">
        <p14:creationId xmlns:p14="http://schemas.microsoft.com/office/powerpoint/2010/main" val="251773504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A705EDB-1AA8-4103-8A02-B16DE4EE157E}"/>
              </a:ext>
            </a:extLst>
          </p:cNvPr>
          <p:cNvSpPr>
            <a:spLocks noGrp="1"/>
          </p:cNvSpPr>
          <p:nvPr>
            <p:ph type="title"/>
          </p:nvPr>
        </p:nvSpPr>
        <p:spPr/>
        <p:txBody>
          <a:bodyPr/>
          <a:lstStyle/>
          <a:p>
            <a:r>
              <a:rPr lang="en-US" dirty="0"/>
              <a:t>Key Idea: Bi-criteria Pathfinding</a:t>
            </a:r>
          </a:p>
        </p:txBody>
      </p:sp>
      <p:pic>
        <p:nvPicPr>
          <p:cNvPr id="8" name="Content Placeholder 5">
            <a:extLst>
              <a:ext uri="{FF2B5EF4-FFF2-40B4-BE49-F238E27FC236}">
                <a16:creationId xmlns:a16="http://schemas.microsoft.com/office/drawing/2014/main" id="{18BEA581-FA02-4980-8C13-9B0D70990ECB}"/>
              </a:ext>
            </a:extLst>
          </p:cNvPr>
          <p:cNvPicPr>
            <a:picLocks noGrp="1" noChangeAspect="1"/>
          </p:cNvPicPr>
          <p:nvPr>
            <p:ph idx="1"/>
          </p:nvPr>
        </p:nvPicPr>
        <p:blipFill>
          <a:blip r:embed="rId2"/>
          <a:stretch>
            <a:fillRect/>
          </a:stretch>
        </p:blipFill>
        <p:spPr>
          <a:xfrm>
            <a:off x="575140" y="1914005"/>
            <a:ext cx="11041721" cy="4115320"/>
          </a:xfrm>
          <a:prstGeom prst="rect">
            <a:avLst/>
          </a:prstGeom>
        </p:spPr>
      </p:pic>
      <p:sp>
        <p:nvSpPr>
          <p:cNvPr id="2" name="Footer Placeholder 1">
            <a:extLst>
              <a:ext uri="{FF2B5EF4-FFF2-40B4-BE49-F238E27FC236}">
                <a16:creationId xmlns:a16="http://schemas.microsoft.com/office/drawing/2014/main" id="{39501628-D8B7-FB15-BB5E-00037A0F69A5}"/>
              </a:ext>
            </a:extLst>
          </p:cNvPr>
          <p:cNvSpPr>
            <a:spLocks noGrp="1"/>
          </p:cNvSpPr>
          <p:nvPr>
            <p:ph type="ftr" idx="11"/>
          </p:nvPr>
        </p:nvSpPr>
        <p:spPr/>
        <p:txBody>
          <a:bodyPr/>
          <a:lstStyle/>
          <a:p>
            <a:r>
              <a:rPr lang="en-US"/>
              <a:t>Prof. Mike Hyland</a:t>
            </a:r>
          </a:p>
        </p:txBody>
      </p:sp>
      <p:sp>
        <p:nvSpPr>
          <p:cNvPr id="3" name="Slide Number Placeholder 2">
            <a:extLst>
              <a:ext uri="{FF2B5EF4-FFF2-40B4-BE49-F238E27FC236}">
                <a16:creationId xmlns:a16="http://schemas.microsoft.com/office/drawing/2014/main" id="{6ED43C89-832C-2928-356C-6B4955DFA1FE}"/>
              </a:ext>
            </a:extLst>
          </p:cNvPr>
          <p:cNvSpPr>
            <a:spLocks noGrp="1"/>
          </p:cNvSpPr>
          <p:nvPr>
            <p:ph type="sldNum" idx="12"/>
          </p:nvPr>
        </p:nvSpPr>
        <p:spPr/>
        <p:txBody>
          <a:bodyPr/>
          <a:lstStyle/>
          <a:p>
            <a:fld id="{FADD189E-A86A-40ED-B175-256E5AFB3947}" type="slidenum">
              <a:rPr lang="en-US" smtClean="0"/>
              <a:t>42</a:t>
            </a:fld>
            <a:endParaRPr lang="en-US"/>
          </a:p>
        </p:txBody>
      </p:sp>
    </p:spTree>
    <p:extLst>
      <p:ext uri="{BB962C8B-B14F-4D97-AF65-F5344CB8AC3E}">
        <p14:creationId xmlns:p14="http://schemas.microsoft.com/office/powerpoint/2010/main" val="281625619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8C7DC-2898-4AD6-85AC-3BBFCDA40DF5}"/>
              </a:ext>
            </a:extLst>
          </p:cNvPr>
          <p:cNvSpPr>
            <a:spLocks noGrp="1"/>
          </p:cNvSpPr>
          <p:nvPr>
            <p:ph type="title"/>
          </p:nvPr>
        </p:nvSpPr>
        <p:spPr>
          <a:xfrm>
            <a:off x="1097280" y="286603"/>
            <a:ext cx="10058400" cy="1450757"/>
          </a:xfrm>
        </p:spPr>
        <p:txBody>
          <a:bodyPr/>
          <a:lstStyle/>
          <a:p>
            <a:r>
              <a:rPr lang="en-US" dirty="0"/>
              <a:t>Goals and Research Questions</a:t>
            </a:r>
          </a:p>
        </p:txBody>
      </p:sp>
      <p:sp>
        <p:nvSpPr>
          <p:cNvPr id="3" name="Content Placeholder 2">
            <a:extLst>
              <a:ext uri="{FF2B5EF4-FFF2-40B4-BE49-F238E27FC236}">
                <a16:creationId xmlns:a16="http://schemas.microsoft.com/office/drawing/2014/main" id="{CAF0BCF0-1B29-4AE3-85B5-AAA42D532D5B}"/>
              </a:ext>
            </a:extLst>
          </p:cNvPr>
          <p:cNvSpPr>
            <a:spLocks noGrp="1"/>
          </p:cNvSpPr>
          <p:nvPr>
            <p:ph idx="1"/>
          </p:nvPr>
        </p:nvSpPr>
        <p:spPr>
          <a:xfrm>
            <a:off x="1097280" y="1845734"/>
            <a:ext cx="10058400" cy="4023360"/>
          </a:xfrm>
        </p:spPr>
        <p:txBody>
          <a:bodyPr>
            <a:normAutofit/>
          </a:bodyPr>
          <a:lstStyle/>
          <a:p>
            <a:r>
              <a:rPr lang="en-US" dirty="0"/>
              <a:t>This research project aims to develop an efficient operational policy for shared-ride MOD services that efficiently:</a:t>
            </a:r>
          </a:p>
          <a:p>
            <a:pPr marL="544068" lvl="1" indent="-342900">
              <a:buFont typeface="+mj-lt"/>
              <a:buAutoNum type="arabicPeriod"/>
            </a:pPr>
            <a:r>
              <a:rPr lang="en-US" b="1" dirty="0"/>
              <a:t>Matches</a:t>
            </a:r>
            <a:r>
              <a:rPr lang="en-US" dirty="0"/>
              <a:t> new requests to vehicles</a:t>
            </a:r>
          </a:p>
          <a:p>
            <a:pPr marL="544068" lvl="1" indent="-342900">
              <a:buFont typeface="+mj-lt"/>
              <a:buAutoNum type="arabicPeriod"/>
            </a:pPr>
            <a:r>
              <a:rPr lang="en-US" b="1" dirty="0"/>
              <a:t>Sequences</a:t>
            </a:r>
            <a:r>
              <a:rPr lang="en-US" dirty="0"/>
              <a:t> traveler pickups and drop-offs for individual vehicles</a:t>
            </a:r>
          </a:p>
          <a:p>
            <a:pPr marL="544068" lvl="1" indent="-342900">
              <a:buFont typeface="+mj-lt"/>
              <a:buAutoNum type="arabicPeriod"/>
            </a:pPr>
            <a:r>
              <a:rPr lang="en-US" b="1" dirty="0"/>
              <a:t>Repositions</a:t>
            </a:r>
            <a:r>
              <a:rPr lang="en-US" dirty="0"/>
              <a:t> empty vehicles</a:t>
            </a:r>
          </a:p>
          <a:p>
            <a:pPr marL="544068" lvl="1" indent="-342900">
              <a:buFont typeface="+mj-lt"/>
              <a:buAutoNum type="arabicPeriod"/>
            </a:pPr>
            <a:r>
              <a:rPr lang="en-US" b="1" dirty="0"/>
              <a:t>Assigns</a:t>
            </a:r>
            <a:r>
              <a:rPr lang="en-US" dirty="0"/>
              <a:t> vehicles to </a:t>
            </a:r>
            <a:r>
              <a:rPr lang="en-US" b="1" dirty="0"/>
              <a:t>paths</a:t>
            </a:r>
            <a:r>
              <a:rPr lang="en-US" dirty="0"/>
              <a:t> through a network, considering both travel time and potential future demand</a:t>
            </a:r>
          </a:p>
          <a:p>
            <a:r>
              <a:rPr lang="en-US" dirty="0"/>
              <a:t>To answer the following questions</a:t>
            </a:r>
          </a:p>
          <a:p>
            <a:pPr lvl="1"/>
            <a:r>
              <a:rPr lang="en-US" dirty="0"/>
              <a:t>Does bi-criteria pathfinding improve the operational efficiency of shared-ride MOD services?</a:t>
            </a:r>
          </a:p>
          <a:p>
            <a:pPr lvl="1"/>
            <a:r>
              <a:rPr lang="en-US" dirty="0"/>
              <a:t>If yes, when should shared-ride MOD vehicles be assigned to bi-criteria paths?</a:t>
            </a:r>
          </a:p>
          <a:p>
            <a:pPr lvl="1"/>
            <a:r>
              <a:rPr lang="en-US" dirty="0"/>
              <a:t>What are the major exogenous and endogenous factors that impact the effectiveness of bi-criteria pathfinding?</a:t>
            </a:r>
          </a:p>
          <a:p>
            <a:pPr lvl="1"/>
            <a:endParaRPr lang="en-US" dirty="0"/>
          </a:p>
          <a:p>
            <a:pPr lvl="1"/>
            <a:endParaRPr lang="en-US" dirty="0"/>
          </a:p>
        </p:txBody>
      </p:sp>
      <p:sp>
        <p:nvSpPr>
          <p:cNvPr id="4" name="Footer Placeholder 3">
            <a:extLst>
              <a:ext uri="{FF2B5EF4-FFF2-40B4-BE49-F238E27FC236}">
                <a16:creationId xmlns:a16="http://schemas.microsoft.com/office/drawing/2014/main" id="{EF12DB26-9DD5-6B08-5114-54FB95F85D01}"/>
              </a:ext>
            </a:extLst>
          </p:cNvPr>
          <p:cNvSpPr>
            <a:spLocks noGrp="1"/>
          </p:cNvSpPr>
          <p:nvPr>
            <p:ph type="ftr" idx="11"/>
          </p:nvPr>
        </p:nvSpPr>
        <p:spPr/>
        <p:txBody>
          <a:bodyPr/>
          <a:lstStyle/>
          <a:p>
            <a:r>
              <a:rPr lang="en-US"/>
              <a:t>Prof. Mike Hyland</a:t>
            </a:r>
          </a:p>
        </p:txBody>
      </p:sp>
      <p:sp>
        <p:nvSpPr>
          <p:cNvPr id="5" name="Slide Number Placeholder 4">
            <a:extLst>
              <a:ext uri="{FF2B5EF4-FFF2-40B4-BE49-F238E27FC236}">
                <a16:creationId xmlns:a16="http://schemas.microsoft.com/office/drawing/2014/main" id="{CC295E6B-DA3A-BCBF-313E-65F1CC33712A}"/>
              </a:ext>
            </a:extLst>
          </p:cNvPr>
          <p:cNvSpPr>
            <a:spLocks noGrp="1"/>
          </p:cNvSpPr>
          <p:nvPr>
            <p:ph type="sldNum" idx="12"/>
          </p:nvPr>
        </p:nvSpPr>
        <p:spPr/>
        <p:txBody>
          <a:bodyPr/>
          <a:lstStyle/>
          <a:p>
            <a:fld id="{FADD189E-A86A-40ED-B175-256E5AFB3947}" type="slidenum">
              <a:rPr lang="en-US" smtClean="0"/>
              <a:t>43</a:t>
            </a:fld>
            <a:endParaRPr lang="en-US"/>
          </a:p>
        </p:txBody>
      </p:sp>
    </p:spTree>
    <p:extLst>
      <p:ext uri="{BB962C8B-B14F-4D97-AF65-F5344CB8AC3E}">
        <p14:creationId xmlns:p14="http://schemas.microsoft.com/office/powerpoint/2010/main" val="148203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CA703F3-C874-4FB7-8C49-CB89CEACBC6A}"/>
              </a:ext>
            </a:extLst>
          </p:cNvPr>
          <p:cNvPicPr>
            <a:picLocks noChangeAspect="1"/>
          </p:cNvPicPr>
          <p:nvPr/>
        </p:nvPicPr>
        <p:blipFill>
          <a:blip r:embed="rId2"/>
          <a:stretch>
            <a:fillRect/>
          </a:stretch>
        </p:blipFill>
        <p:spPr>
          <a:xfrm>
            <a:off x="2806729" y="1830442"/>
            <a:ext cx="4402102" cy="4410560"/>
          </a:xfrm>
          <a:prstGeom prst="rect">
            <a:avLst/>
          </a:prstGeom>
        </p:spPr>
      </p:pic>
      <p:sp>
        <p:nvSpPr>
          <p:cNvPr id="2" name="Title 1">
            <a:extLst>
              <a:ext uri="{FF2B5EF4-FFF2-40B4-BE49-F238E27FC236}">
                <a16:creationId xmlns:a16="http://schemas.microsoft.com/office/drawing/2014/main" id="{F435BCDE-88AE-4210-97B1-205ED68E4298}"/>
              </a:ext>
            </a:extLst>
          </p:cNvPr>
          <p:cNvSpPr>
            <a:spLocks noGrp="1"/>
          </p:cNvSpPr>
          <p:nvPr>
            <p:ph type="title"/>
          </p:nvPr>
        </p:nvSpPr>
        <p:spPr/>
        <p:txBody>
          <a:bodyPr/>
          <a:lstStyle/>
          <a:p>
            <a:r>
              <a:rPr lang="en-US" dirty="0"/>
              <a:t>Methodology: Architecture Overview</a:t>
            </a:r>
          </a:p>
        </p:txBody>
      </p:sp>
      <p:sp>
        <p:nvSpPr>
          <p:cNvPr id="3" name="Footer Placeholder 2">
            <a:extLst>
              <a:ext uri="{FF2B5EF4-FFF2-40B4-BE49-F238E27FC236}">
                <a16:creationId xmlns:a16="http://schemas.microsoft.com/office/drawing/2014/main" id="{BDCA5BF9-FAC6-A1AB-6C83-87991A529D09}"/>
              </a:ext>
            </a:extLst>
          </p:cNvPr>
          <p:cNvSpPr>
            <a:spLocks noGrp="1"/>
          </p:cNvSpPr>
          <p:nvPr>
            <p:ph type="ftr" idx="11"/>
          </p:nvPr>
        </p:nvSpPr>
        <p:spPr/>
        <p:txBody>
          <a:bodyPr/>
          <a:lstStyle/>
          <a:p>
            <a:r>
              <a:rPr lang="en-US"/>
              <a:t>Prof. Mike Hyland</a:t>
            </a:r>
          </a:p>
        </p:txBody>
      </p:sp>
      <p:sp>
        <p:nvSpPr>
          <p:cNvPr id="4" name="Slide Number Placeholder 3">
            <a:extLst>
              <a:ext uri="{FF2B5EF4-FFF2-40B4-BE49-F238E27FC236}">
                <a16:creationId xmlns:a16="http://schemas.microsoft.com/office/drawing/2014/main" id="{F7150B1D-38D8-9C7E-CC78-767B9718E9B9}"/>
              </a:ext>
            </a:extLst>
          </p:cNvPr>
          <p:cNvSpPr>
            <a:spLocks noGrp="1"/>
          </p:cNvSpPr>
          <p:nvPr>
            <p:ph type="sldNum" idx="12"/>
          </p:nvPr>
        </p:nvSpPr>
        <p:spPr/>
        <p:txBody>
          <a:bodyPr/>
          <a:lstStyle/>
          <a:p>
            <a:fld id="{FADD189E-A86A-40ED-B175-256E5AFB3947}" type="slidenum">
              <a:rPr lang="en-US" smtClean="0"/>
              <a:t>44</a:t>
            </a:fld>
            <a:endParaRPr lang="en-US"/>
          </a:p>
        </p:txBody>
      </p:sp>
    </p:spTree>
    <p:extLst>
      <p:ext uri="{BB962C8B-B14F-4D97-AF65-F5344CB8AC3E}">
        <p14:creationId xmlns:p14="http://schemas.microsoft.com/office/powerpoint/2010/main" val="405214064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0CCE0-8E88-44E0-BD8B-4282EEF245A6}"/>
              </a:ext>
            </a:extLst>
          </p:cNvPr>
          <p:cNvSpPr>
            <a:spLocks noGrp="1"/>
          </p:cNvSpPr>
          <p:nvPr>
            <p:ph type="title"/>
          </p:nvPr>
        </p:nvSpPr>
        <p:spPr/>
        <p:txBody>
          <a:bodyPr/>
          <a:lstStyle/>
          <a:p>
            <a:r>
              <a:rPr lang="en-US" dirty="0"/>
              <a:t>Methodology: Step 2 – Cost Measure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0D21F2-9D3E-40BD-9E81-8849FE00D971}"/>
                  </a:ext>
                </a:extLst>
              </p:cNvPr>
              <p:cNvSpPr>
                <a:spLocks noGrp="1"/>
              </p:cNvSpPr>
              <p:nvPr>
                <p:ph idx="1"/>
              </p:nvPr>
            </p:nvSpPr>
            <p:spPr/>
            <p:txBody>
              <a:bodyPr/>
              <a:lstStyle/>
              <a:p>
                <a:r>
                  <a:rPr lang="en-US" sz="1800" dirty="0">
                    <a:effectLst/>
                    <a:latin typeface="Calibri" panose="020F0502020204030204" pitchFamily="34" charset="0"/>
                    <a:ea typeface="SimSun" panose="02010600030101010101" pitchFamily="2" charset="-122"/>
                    <a:cs typeface="Times New Roman" panose="02020603050405020304" pitchFamily="18" charset="0"/>
                  </a:rPr>
                  <a:t>For each feasible passenger-vehicle pair, this study defines the cost </a:t>
                </a:r>
                <a14:m>
                  <m:oMath xmlns:m="http://schemas.openxmlformats.org/officeDocument/2006/math">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𝑐</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𝑝𝑣</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1800" dirty="0">
                    <a:effectLst/>
                    <a:latin typeface="Calibri" panose="020F0502020204030204" pitchFamily="34" charset="0"/>
                    <a:ea typeface="SimSun" panose="02010600030101010101" pitchFamily="2" charset="-122"/>
                    <a:cs typeface="Times New Roman" panose="02020603050405020304" pitchFamily="18" charset="0"/>
                  </a:rPr>
                  <a:t> as </a:t>
                </a:r>
                <a:r>
                  <a:rPr lang="en-US" sz="1800" b="1" dirty="0">
                    <a:effectLst/>
                    <a:latin typeface="Calibri" panose="020F0502020204030204" pitchFamily="34" charset="0"/>
                    <a:ea typeface="SimSun" panose="02010600030101010101" pitchFamily="2" charset="-122"/>
                    <a:cs typeface="Times New Roman" panose="02020603050405020304" pitchFamily="18" charset="0"/>
                  </a:rPr>
                  <a:t>the travel time/distance differential between the vehicle route without the new request and the vehicle route with the new request</a:t>
                </a:r>
              </a:p>
            </p:txBody>
          </p:sp>
        </mc:Choice>
        <mc:Fallback xmlns="">
          <p:sp>
            <p:nvSpPr>
              <p:cNvPr id="3" name="Content Placeholder 2">
                <a:extLst>
                  <a:ext uri="{FF2B5EF4-FFF2-40B4-BE49-F238E27FC236}">
                    <a16:creationId xmlns:a16="http://schemas.microsoft.com/office/drawing/2014/main" id="{5A0D21F2-9D3E-40BD-9E81-8849FE00D971}"/>
                  </a:ext>
                </a:extLst>
              </p:cNvPr>
              <p:cNvSpPr>
                <a:spLocks noGrp="1" noRot="1" noChangeAspect="1" noMove="1" noResize="1" noEditPoints="1" noAdjustHandles="1" noChangeArrowheads="1" noChangeShapeType="1" noTextEdit="1"/>
              </p:cNvSpPr>
              <p:nvPr>
                <p:ph idx="1"/>
              </p:nvPr>
            </p:nvSpPr>
            <p:spPr>
              <a:blipFill>
                <a:blip r:embed="rId2"/>
                <a:stretch>
                  <a:fillRect l="-485" t="-136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F884B08-9D14-4473-8F12-AE748996D2D8}"/>
              </a:ext>
            </a:extLst>
          </p:cNvPr>
          <p:cNvPicPr/>
          <p:nvPr/>
        </p:nvPicPr>
        <p:blipFill>
          <a:blip r:embed="rId3">
            <a:extLst>
              <a:ext uri="{28A0092B-C50C-407E-A947-70E740481C1C}">
                <a14:useLocalDpi xmlns:a14="http://schemas.microsoft.com/office/drawing/2010/main" val="0"/>
              </a:ext>
            </a:extLst>
          </a:blip>
          <a:stretch>
            <a:fillRect/>
          </a:stretch>
        </p:blipFill>
        <p:spPr>
          <a:xfrm>
            <a:off x="1215395" y="2792126"/>
            <a:ext cx="3513749" cy="2684943"/>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B232CED-64D3-43A5-9FC8-F6E0AC95A359}"/>
                  </a:ext>
                </a:extLst>
              </p:cNvPr>
              <p:cNvSpPr txBox="1"/>
              <p:nvPr/>
            </p:nvSpPr>
            <p:spPr>
              <a:xfrm>
                <a:off x="5248163" y="3429000"/>
                <a:ext cx="5330353" cy="879600"/>
              </a:xfrm>
              <a:prstGeom prst="rect">
                <a:avLst/>
              </a:prstGeom>
              <a:noFill/>
            </p:spPr>
            <p:txBody>
              <a:bodyPr wrap="square" rtlCol="0">
                <a:spAutoFit/>
              </a:bodyPr>
              <a:lstStyle/>
              <a:p>
                <a:r>
                  <a:rPr lang="en-US" sz="1600" i="1" dirty="0"/>
                  <a:t>The cost of matching (</a:t>
                </a:r>
                <a14:m>
                  <m:oMath xmlns:m="http://schemas.openxmlformats.org/officeDocument/2006/math">
                    <m:sSub>
                      <m:sSubPr>
                        <m:ctrlPr>
                          <a:rPr lang="en-US" sz="1800" i="1" smtClean="0">
                            <a:effectLst/>
                            <a:latin typeface="Cambria Math" panose="02040503050406030204" pitchFamily="18" charset="0"/>
                            <a:cs typeface="Times New Roman" panose="02020603050405020304" pitchFamily="18" charset="0"/>
                          </a:rPr>
                        </m:ctrlPr>
                      </m:sSubPr>
                      <m:e>
                        <m:r>
                          <a:rPr lang="en-US" sz="1600" i="1">
                            <a:effectLst/>
                            <a:latin typeface="Cambria Math" panose="02040503050406030204" pitchFamily="18" charset="0"/>
                            <a:ea typeface="SimSun" panose="02010600030101010101" pitchFamily="2" charset="-122"/>
                            <a:cs typeface="Times New Roman" panose="02020603050405020304" pitchFamily="18" charset="0"/>
                          </a:rPr>
                          <m:t>𝑐</m:t>
                        </m:r>
                      </m:e>
                      <m:sub>
                        <m:r>
                          <a:rPr lang="en-US" sz="1600" i="1">
                            <a:effectLst/>
                            <a:latin typeface="Cambria Math" panose="02040503050406030204" pitchFamily="18" charset="0"/>
                            <a:ea typeface="SimSun" panose="02010600030101010101" pitchFamily="2" charset="-122"/>
                            <a:cs typeface="Times New Roman" panose="02020603050405020304" pitchFamily="18" charset="0"/>
                          </a:rPr>
                          <m:t>𝑝𝑣</m:t>
                        </m:r>
                      </m:sub>
                    </m:sSub>
                  </m:oMath>
                </a14:m>
                <a:r>
                  <a:rPr lang="en-US" sz="1600" i="1" dirty="0"/>
                  <a:t>) for the vehicle and Passenger 2 in the picture is the difference between the travel distance/time of the </a:t>
                </a:r>
                <a:r>
                  <a:rPr lang="en-US" sz="1600" i="1" dirty="0">
                    <a:solidFill>
                      <a:srgbClr val="FFC000"/>
                    </a:solidFill>
                  </a:rPr>
                  <a:t>orange</a:t>
                </a:r>
                <a:r>
                  <a:rPr lang="en-US" sz="1600" i="1" dirty="0"/>
                  <a:t> route and the </a:t>
                </a:r>
                <a:r>
                  <a:rPr lang="en-US" sz="1600" i="1" dirty="0">
                    <a:solidFill>
                      <a:srgbClr val="00B050"/>
                    </a:solidFill>
                  </a:rPr>
                  <a:t>green</a:t>
                </a:r>
                <a:r>
                  <a:rPr lang="en-US" sz="1600" i="1" dirty="0"/>
                  <a:t> route. </a:t>
                </a:r>
              </a:p>
            </p:txBody>
          </p:sp>
        </mc:Choice>
        <mc:Fallback>
          <p:sp>
            <p:nvSpPr>
              <p:cNvPr id="5" name="TextBox 4">
                <a:extLst>
                  <a:ext uri="{FF2B5EF4-FFF2-40B4-BE49-F238E27FC236}">
                    <a16:creationId xmlns:a16="http://schemas.microsoft.com/office/drawing/2014/main" id="{4B232CED-64D3-43A5-9FC8-F6E0AC95A359}"/>
                  </a:ext>
                </a:extLst>
              </p:cNvPr>
              <p:cNvSpPr txBox="1">
                <a:spLocks noRot="1" noChangeAspect="1" noMove="1" noResize="1" noEditPoints="1" noAdjustHandles="1" noChangeArrowheads="1" noChangeShapeType="1" noTextEdit="1"/>
              </p:cNvSpPr>
              <p:nvPr/>
            </p:nvSpPr>
            <p:spPr>
              <a:xfrm>
                <a:off x="5248163" y="3429000"/>
                <a:ext cx="5330353" cy="879600"/>
              </a:xfrm>
              <a:prstGeom prst="rect">
                <a:avLst/>
              </a:prstGeom>
              <a:blipFill>
                <a:blip r:embed="rId4"/>
                <a:stretch>
                  <a:fillRect l="-686" r="-915" b="-7639"/>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B7E816F6-2303-B686-CCA9-B3821BCAAB92}"/>
              </a:ext>
            </a:extLst>
          </p:cNvPr>
          <p:cNvSpPr>
            <a:spLocks noGrp="1"/>
          </p:cNvSpPr>
          <p:nvPr>
            <p:ph type="ftr" idx="11"/>
          </p:nvPr>
        </p:nvSpPr>
        <p:spPr/>
        <p:txBody>
          <a:bodyPr/>
          <a:lstStyle/>
          <a:p>
            <a:r>
              <a:rPr lang="en-US"/>
              <a:t>Prof. Mike Hyland</a:t>
            </a:r>
          </a:p>
        </p:txBody>
      </p:sp>
      <p:sp>
        <p:nvSpPr>
          <p:cNvPr id="7" name="Slide Number Placeholder 6">
            <a:extLst>
              <a:ext uri="{FF2B5EF4-FFF2-40B4-BE49-F238E27FC236}">
                <a16:creationId xmlns:a16="http://schemas.microsoft.com/office/drawing/2014/main" id="{A061CFD4-2B77-9F43-38B8-EE0CAC4ED5BF}"/>
              </a:ext>
            </a:extLst>
          </p:cNvPr>
          <p:cNvSpPr>
            <a:spLocks noGrp="1"/>
          </p:cNvSpPr>
          <p:nvPr>
            <p:ph type="sldNum" idx="12"/>
          </p:nvPr>
        </p:nvSpPr>
        <p:spPr/>
        <p:txBody>
          <a:bodyPr/>
          <a:lstStyle/>
          <a:p>
            <a:fld id="{FADD189E-A86A-40ED-B175-256E5AFB3947}" type="slidenum">
              <a:rPr lang="en-US" smtClean="0"/>
              <a:t>45</a:t>
            </a:fld>
            <a:endParaRPr lang="en-US"/>
          </a:p>
        </p:txBody>
      </p:sp>
    </p:spTree>
    <p:extLst>
      <p:ext uri="{BB962C8B-B14F-4D97-AF65-F5344CB8AC3E}">
        <p14:creationId xmlns:p14="http://schemas.microsoft.com/office/powerpoint/2010/main" val="157900133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0E54-62CC-45CA-9EC7-C00CAAD95BC5}"/>
              </a:ext>
            </a:extLst>
          </p:cNvPr>
          <p:cNvSpPr>
            <a:spLocks noGrp="1"/>
          </p:cNvSpPr>
          <p:nvPr>
            <p:ph type="title"/>
          </p:nvPr>
        </p:nvSpPr>
        <p:spPr/>
        <p:txBody>
          <a:bodyPr/>
          <a:lstStyle/>
          <a:p>
            <a:r>
              <a:rPr lang="en-US" dirty="0"/>
              <a:t>Methodology: Step 3 -- Matching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2B10BC7-0178-46B8-84E6-650835D774BE}"/>
                  </a:ext>
                </a:extLst>
              </p:cNvPr>
              <p:cNvSpPr>
                <a:spLocks noGrp="1"/>
              </p:cNvSpPr>
              <p:nvPr>
                <p:ph idx="1"/>
              </p:nvPr>
            </p:nvSpPr>
            <p:spPr>
              <a:xfrm>
                <a:off x="838200" y="1690688"/>
                <a:ext cx="10515600" cy="4532559"/>
              </a:xfrm>
            </p:spPr>
            <p:txBody>
              <a:bodyPr>
                <a:normAutofit fontScale="77500" lnSpcReduction="20000"/>
              </a:bodyPr>
              <a:lstStyle/>
              <a:p>
                <a:pPr>
                  <a:lnSpc>
                    <a:spcPct val="130000"/>
                  </a:lnSpc>
                  <a:spcBef>
                    <a:spcPts val="0"/>
                  </a:spcBef>
                  <a:spcAft>
                    <a:spcPts val="0"/>
                  </a:spcAft>
                </a:pPr>
                <a:r>
                  <a:rPr lang="en-US" sz="2000" dirty="0">
                    <a:latin typeface="Calibri" panose="020F0502020204030204" pitchFamily="34" charset="0"/>
                    <a:ea typeface="SimSun" panose="02010600030101010101" pitchFamily="2" charset="-122"/>
                    <a:cs typeface="Times New Roman" panose="02020603050405020304" pitchFamily="18" charset="0"/>
                  </a:rPr>
                  <a:t>P</a:t>
                </a:r>
                <a:r>
                  <a:rPr lang="en-US" sz="2000" dirty="0">
                    <a:effectLst/>
                    <a:latin typeface="Calibri" panose="020F0502020204030204" pitchFamily="34" charset="0"/>
                    <a:ea typeface="SimSun" panose="02010600030101010101" pitchFamily="2" charset="-122"/>
                    <a:cs typeface="Times New Roman" panose="02020603050405020304" pitchFamily="18" charset="0"/>
                  </a:rPr>
                  <a:t>assenger-vehicle assignment problem (bi-partite matching)</a:t>
                </a:r>
              </a:p>
              <a:p>
                <a:pPr marL="0" marR="0" indent="0">
                  <a:lnSpc>
                    <a:spcPct val="130000"/>
                  </a:lnSpc>
                  <a:spcBef>
                    <a:spcPts val="0"/>
                  </a:spcBef>
                  <a:spcAft>
                    <a:spcPts val="0"/>
                  </a:spcAft>
                  <a:buNone/>
                </a:pPr>
                <a14:m>
                  <m:oMathPara xmlns:m="http://schemas.openxmlformats.org/officeDocument/2006/math">
                    <m:oMathParaPr>
                      <m:jc m:val="centerGroup"/>
                    </m:oMathParaPr>
                    <m:oMath xmlns:m="http://schemas.openxmlformats.org/officeDocument/2006/math">
                      <m:func>
                        <m:funcPr>
                          <m:ctrlP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ctrlPr>
                        </m:funcPr>
                        <m:fName>
                          <m:limLow>
                            <m:limLowPr>
                              <m:ctrlP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ctrlPr>
                            </m:limLowPr>
                            <m:e>
                              <m: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𝑴𝒂𝒙</m:t>
                              </m:r>
                            </m:e>
                            <m:lim>
                              <m:sSub>
                                <m:sSubPr>
                                  <m:ctrlP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𝒙</m:t>
                                  </m:r>
                                </m:e>
                                <m:sub>
                                  <m: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𝒑𝒗</m:t>
                                  </m:r>
                                </m:sub>
                              </m:sSub>
                            </m:lim>
                          </m:limLow>
                        </m:fName>
                        <m:e>
                          <m:nary>
                            <m:naryPr>
                              <m:chr m:val="∑"/>
                              <m:limLoc m:val="undOvr"/>
                              <m:supHide m:val="on"/>
                              <m:ctrlP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ctrlPr>
                            </m:naryPr>
                            <m:sub>
                              <m: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𝒗</m:t>
                              </m:r>
                              <m: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𝑽</m:t>
                              </m:r>
                            </m:sub>
                            <m:sup/>
                            <m:e>
                              <m:nary>
                                <m:naryPr>
                                  <m:chr m:val="∑"/>
                                  <m:limLoc m:val="undOvr"/>
                                  <m:supHide m:val="on"/>
                                  <m:ctrlP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ctrlPr>
                                </m:naryPr>
                                <m:sub>
                                  <m: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𝒑</m:t>
                                  </m:r>
                                  <m: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𝑷</m:t>
                                  </m:r>
                                </m:sub>
                                <m:sup/>
                                <m:e>
                                  <m:d>
                                    <m:dPr>
                                      <m:ctrlP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ctrlPr>
                                    </m:dPr>
                                    <m:e>
                                      <m:sSub>
                                        <m:sSubPr>
                                          <m:ctrlP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𝒓</m:t>
                                          </m:r>
                                        </m:e>
                                        <m:sub>
                                          <m: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𝒑</m:t>
                                          </m:r>
                                        </m:sub>
                                      </m:sSub>
                                      <m: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sSub>
                                        <m:sSubPr>
                                          <m:ctrlP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𝒄</m:t>
                                          </m:r>
                                        </m:e>
                                        <m:sub>
                                          <m: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𝒑𝒗</m:t>
                                          </m:r>
                                        </m:sub>
                                      </m:sSub>
                                    </m:e>
                                  </m:d>
                                  <m: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sSub>
                                    <m:sSubPr>
                                      <m:ctrlP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𝒙</m:t>
                                      </m:r>
                                    </m:e>
                                    <m:sub>
                                      <m:r>
                                        <a:rPr lang="en-US" sz="2000" b="1"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𝒑𝒗</m:t>
                                      </m:r>
                                    </m:sub>
                                  </m:sSub>
                                </m:e>
                              </m:nary>
                            </m:e>
                          </m:nary>
                        </m:e>
                      </m:func>
                    </m:oMath>
                  </m:oMathPara>
                </a14:m>
                <a:endParaRPr lang="en-US" sz="2000" b="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30000"/>
                  </a:lnSpc>
                  <a:spcBef>
                    <a:spcPts val="0"/>
                  </a:spcBef>
                  <a:spcAft>
                    <a:spcPts val="0"/>
                  </a:spcAft>
                </a:pPr>
                <a:r>
                  <a:rPr lang="en-US" sz="2000" dirty="0">
                    <a:effectLst/>
                    <a:latin typeface="Calibri" panose="020F0502020204030204" pitchFamily="34" charset="0"/>
                    <a:ea typeface="SimSun" panose="02010600030101010101" pitchFamily="2" charset="-122"/>
                    <a:cs typeface="Times New Roman" panose="02020603050405020304" pitchFamily="18" charset="0"/>
                  </a:rPr>
                  <a:t>subject to:</a:t>
                </a:r>
                <a:endParaRPr lang="en-US" sz="2000" dirty="0">
                  <a:effectLst/>
                  <a:latin typeface="Calibri" panose="020F0502020204030204" pitchFamily="34" charset="0"/>
                  <a:ea typeface="SimSun" panose="02010600030101010101" pitchFamily="2" charset="-122"/>
                  <a:cs typeface="Arial" panose="020B0604020202020204" pitchFamily="34" charset="0"/>
                </a:endParaRPr>
              </a:p>
              <a:p>
                <a:pPr marL="228600" lvl="1" indent="0">
                  <a:lnSpc>
                    <a:spcPct val="130000"/>
                  </a:lnSpc>
                  <a:spcBef>
                    <a:spcPts val="0"/>
                  </a:spcBef>
                  <a:spcAft>
                    <a:spcPts val="0"/>
                  </a:spcAft>
                  <a:buNone/>
                </a:pPr>
                <a14:m>
                  <m:oMathPara xmlns:m="http://schemas.openxmlformats.org/officeDocument/2006/math">
                    <m:oMathParaPr>
                      <m:jc m:val="centerGroup"/>
                    </m:oMathParaPr>
                    <m:oMath xmlns:m="http://schemas.openxmlformats.org/officeDocument/2006/math">
                      <m:nary>
                        <m:naryPr>
                          <m:chr m:val="∑"/>
                          <m:limLoc m:val="undOvr"/>
                          <m:supHide m:val="on"/>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𝑣</m:t>
                          </m:r>
                        </m:sub>
                        <m:sup/>
                        <m:e>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𝑝𝑣</m:t>
                              </m:r>
                            </m:sub>
                          </m:sSub>
                        </m:e>
                      </m:nary>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r>
                        <a:rPr lang="en-US" sz="2000">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𝑝</m:t>
                      </m:r>
                      <m:r>
                        <a:rPr lang="en-US" sz="2000" i="1">
                          <a:effectLst/>
                          <a:latin typeface="Cambria Math" panose="02040503050406030204" pitchFamily="18" charset="0"/>
                          <a:ea typeface="SimSun" panose="02010600030101010101" pitchFamily="2" charset="-122"/>
                          <a:cs typeface="Times New Roman" panose="02020603050405020304" pitchFamily="18" charset="0"/>
                        </a:rPr>
                        <m:t>∈</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𝑃</m:t>
                      </m:r>
                    </m:oMath>
                  </m:oMathPara>
                </a14:m>
                <a:endParaRPr lang="en-US" sz="2000" dirty="0">
                  <a:effectLst/>
                  <a:latin typeface="Calibri" panose="020F0502020204030204" pitchFamily="34" charset="0"/>
                  <a:ea typeface="SimSun" panose="02010600030101010101" pitchFamily="2" charset="-122"/>
                  <a:cs typeface="Arial" panose="020B0604020202020204" pitchFamily="34" charset="0"/>
                </a:endParaRPr>
              </a:p>
              <a:p>
                <a:pPr marL="228600" lvl="1" indent="0">
                  <a:lnSpc>
                    <a:spcPct val="130000"/>
                  </a:lnSpc>
                  <a:spcBef>
                    <a:spcPts val="0"/>
                  </a:spcBef>
                  <a:spcAft>
                    <a:spcPts val="0"/>
                  </a:spcAft>
                  <a:buNone/>
                </a:pPr>
                <a14:m>
                  <m:oMathPara xmlns:m="http://schemas.openxmlformats.org/officeDocument/2006/math">
                    <m:oMathParaPr>
                      <m:jc m:val="centerGroup"/>
                    </m:oMathParaPr>
                    <m:oMath xmlns:m="http://schemas.openxmlformats.org/officeDocument/2006/math">
                      <m:nary>
                        <m:naryPr>
                          <m:chr m:val="∑"/>
                          <m:limLoc m:val="undOvr"/>
                          <m:supHide m:val="on"/>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𝑝</m:t>
                          </m:r>
                        </m:sub>
                        <m:sup/>
                        <m:e>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𝑝𝑣</m:t>
                              </m:r>
                            </m:sub>
                          </m:sSub>
                        </m:e>
                      </m:nary>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r>
                        <a:rPr lang="en-US" sz="2000">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𝑣</m:t>
                      </m:r>
                      <m:r>
                        <a:rPr lang="en-US" sz="2000" i="1">
                          <a:effectLst/>
                          <a:latin typeface="Cambria Math" panose="02040503050406030204" pitchFamily="18" charset="0"/>
                          <a:ea typeface="SimSun" panose="02010600030101010101" pitchFamily="2" charset="-122"/>
                          <a:cs typeface="Times New Roman" panose="02020603050405020304" pitchFamily="18" charset="0"/>
                        </a:rPr>
                        <m:t>∈</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𝑉</m:t>
                      </m:r>
                    </m:oMath>
                  </m:oMathPara>
                </a14:m>
                <a:endParaRPr lang="en-US" sz="2000" dirty="0">
                  <a:effectLst/>
                  <a:latin typeface="Calibri" panose="020F0502020204030204" pitchFamily="34" charset="0"/>
                  <a:ea typeface="SimSun" panose="02010600030101010101" pitchFamily="2" charset="-122"/>
                  <a:cs typeface="Arial" panose="020B0604020202020204" pitchFamily="34" charset="0"/>
                </a:endParaRPr>
              </a:p>
              <a:p>
                <a:pPr marL="228600" lvl="1" indent="0">
                  <a:lnSpc>
                    <a:spcPct val="130000"/>
                  </a:lnSpc>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𝑝𝑣</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m:t>
                      </m:r>
                      <m:d>
                        <m:dPr>
                          <m:begChr m:val="["/>
                          <m:endChr m:val="]"/>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000" i="1">
                              <a:effectLst/>
                              <a:latin typeface="Cambria Math" panose="02040503050406030204" pitchFamily="18" charset="0"/>
                              <a:ea typeface="SimSun" panose="02010600030101010101" pitchFamily="2" charset="-122"/>
                              <a:cs typeface="Times New Roman" panose="02020603050405020304" pitchFamily="18" charset="0"/>
                            </a:rPr>
                            <m:t>0, 1</m:t>
                          </m:r>
                        </m:e>
                      </m:d>
                    </m:oMath>
                  </m:oMathPara>
                </a14:m>
                <a:endParaRPr lang="en-US" sz="2000" dirty="0">
                  <a:effectLst/>
                  <a:latin typeface="Calibri" panose="020F0502020204030204" pitchFamily="34" charset="0"/>
                  <a:ea typeface="SimSun" panose="02010600030101010101" pitchFamily="2" charset="-122"/>
                  <a:cs typeface="Arial" panose="020B0604020202020204" pitchFamily="34" charset="0"/>
                </a:endParaRPr>
              </a:p>
              <a:p>
                <a:pPr marL="0" marR="0" indent="0">
                  <a:lnSpc>
                    <a:spcPct val="130000"/>
                  </a:lnSpc>
                  <a:spcBef>
                    <a:spcPts val="0"/>
                  </a:spcBef>
                  <a:spcAft>
                    <a:spcPts val="0"/>
                  </a:spcAft>
                  <a:buNone/>
                </a:pPr>
                <a:r>
                  <a:rPr lang="en-US" sz="2000" dirty="0">
                    <a:effectLst/>
                    <a:latin typeface="Calibri" panose="020F0502020204030204" pitchFamily="34" charset="0"/>
                    <a:ea typeface="SimSun" panose="02010600030101010101" pitchFamily="2" charset="-122"/>
                    <a:cs typeface="Times New Roman" panose="02020603050405020304" pitchFamily="18" charset="0"/>
                  </a:rPr>
                  <a:t>In the above formulation:</a:t>
                </a:r>
                <a:endParaRPr lang="en-US" sz="2000" dirty="0">
                  <a:effectLst/>
                  <a:latin typeface="Calibri" panose="020F0502020204030204" pitchFamily="34" charset="0"/>
                  <a:ea typeface="SimSun" panose="02010600030101010101" pitchFamily="2" charset="-122"/>
                  <a:cs typeface="Arial" panose="020B0604020202020204" pitchFamily="34" charset="0"/>
                </a:endParaRPr>
              </a:p>
              <a:p>
                <a:pPr>
                  <a:lnSpc>
                    <a:spcPct val="130000"/>
                  </a:lnSpc>
                  <a:spcBef>
                    <a:spcPts val="0"/>
                  </a:spcBef>
                  <a:spcAft>
                    <a:spcPts val="0"/>
                  </a:spcAft>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𝑝𝑣</m:t>
                        </m:r>
                      </m:sub>
                    </m:sSub>
                    <m:r>
                      <a:rPr lang="en-US" sz="2000" i="1">
                        <a:latin typeface="Cambria Math" panose="02040503050406030204" pitchFamily="18" charset="0"/>
                      </a:rPr>
                      <m:t>:</m:t>
                    </m:r>
                  </m:oMath>
                </a14:m>
                <a:r>
                  <a:rPr lang="en-US" sz="2000" dirty="0"/>
                  <a:t>	Binary decision variable, equal to 1 if traveler </a:t>
                </a:r>
                <a14:m>
                  <m:oMath xmlns:m="http://schemas.openxmlformats.org/officeDocument/2006/math">
                    <m:r>
                      <a:rPr lang="en-US" sz="2000" i="1">
                        <a:latin typeface="Cambria Math" panose="02040503050406030204" pitchFamily="18" charset="0"/>
                      </a:rPr>
                      <m:t>𝑝</m:t>
                    </m:r>
                  </m:oMath>
                </a14:m>
                <a:r>
                  <a:rPr lang="en-US" sz="2000" dirty="0"/>
                  <a:t> is served by vehicle </a:t>
                </a:r>
                <a14:m>
                  <m:oMath xmlns:m="http://schemas.openxmlformats.org/officeDocument/2006/math">
                    <m:r>
                      <a:rPr lang="en-US" sz="2000" i="1">
                        <a:latin typeface="Cambria Math" panose="02040503050406030204" pitchFamily="18" charset="0"/>
                      </a:rPr>
                      <m:t>𝑣</m:t>
                    </m:r>
                  </m:oMath>
                </a14:m>
                <a:endParaRPr lang="en-US" sz="2000" dirty="0"/>
              </a:p>
              <a:p>
                <a:pPr>
                  <a:lnSpc>
                    <a:spcPct val="130000"/>
                  </a:lnSpc>
                  <a:spcBef>
                    <a:spcPts val="0"/>
                  </a:spcBef>
                  <a:spcAft>
                    <a:spcPts val="0"/>
                  </a:spcAft>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i="1">
                            <a:latin typeface="Cambria Math" panose="02040503050406030204" pitchFamily="18" charset="0"/>
                          </a:rPr>
                          <m:t>𝑝</m:t>
                        </m:r>
                      </m:sub>
                    </m:sSub>
                    <m:r>
                      <a:rPr lang="en-US" sz="2000" i="1">
                        <a:latin typeface="Cambria Math" panose="02040503050406030204" pitchFamily="18" charset="0"/>
                      </a:rPr>
                      <m:t>:</m:t>
                    </m:r>
                  </m:oMath>
                </a14:m>
                <a:r>
                  <a:rPr lang="en-US" sz="2000" dirty="0"/>
                  <a:t>	Reward for serving traveler </a:t>
                </a:r>
                <a14:m>
                  <m:oMath xmlns:m="http://schemas.openxmlformats.org/officeDocument/2006/math">
                    <m:r>
                      <a:rPr lang="en-US" sz="2000" i="1">
                        <a:latin typeface="Cambria Math" panose="02040503050406030204" pitchFamily="18" charset="0"/>
                      </a:rPr>
                      <m:t>𝑝</m:t>
                    </m:r>
                  </m:oMath>
                </a14:m>
                <a:r>
                  <a:rPr lang="en-US" sz="2000" dirty="0"/>
                  <a:t> </a:t>
                </a:r>
              </a:p>
              <a:p>
                <a:pPr>
                  <a:lnSpc>
                    <a:spcPct val="130000"/>
                  </a:lnSpc>
                  <a:spcBef>
                    <a:spcPts val="0"/>
                  </a:spcBef>
                  <a:spcAft>
                    <a:spcPts val="0"/>
                  </a:spcAft>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𝑝𝑣</m:t>
                        </m:r>
                      </m:sub>
                    </m:sSub>
                    <m:r>
                      <a:rPr lang="en-US" sz="2000" i="1">
                        <a:latin typeface="Cambria Math" panose="02040503050406030204" pitchFamily="18" charset="0"/>
                      </a:rPr>
                      <m:t>:</m:t>
                    </m:r>
                  </m:oMath>
                </a14:m>
                <a:r>
                  <a:rPr lang="en-US" sz="2000" dirty="0"/>
                  <a:t>	Cost of serving traveler </a:t>
                </a:r>
                <a14:m>
                  <m:oMath xmlns:m="http://schemas.openxmlformats.org/officeDocument/2006/math">
                    <m:r>
                      <a:rPr lang="en-US" sz="2000" i="1">
                        <a:latin typeface="Cambria Math" panose="02040503050406030204" pitchFamily="18" charset="0"/>
                      </a:rPr>
                      <m:t>𝑝</m:t>
                    </m:r>
                  </m:oMath>
                </a14:m>
                <a:r>
                  <a:rPr lang="en-US" sz="2000" dirty="0"/>
                  <a:t> with vehicle </a:t>
                </a:r>
                <a14:m>
                  <m:oMath xmlns:m="http://schemas.openxmlformats.org/officeDocument/2006/math">
                    <m:r>
                      <a:rPr lang="en-US" sz="2000" i="1">
                        <a:latin typeface="Cambria Math" panose="02040503050406030204" pitchFamily="18" charset="0"/>
                      </a:rPr>
                      <m:t>𝑣</m:t>
                    </m:r>
                  </m:oMath>
                </a14:m>
                <a:endParaRPr lang="en-US" sz="2000" dirty="0"/>
              </a:p>
            </p:txBody>
          </p:sp>
        </mc:Choice>
        <mc:Fallback>
          <p:sp>
            <p:nvSpPr>
              <p:cNvPr id="3" name="Content Placeholder 2">
                <a:extLst>
                  <a:ext uri="{FF2B5EF4-FFF2-40B4-BE49-F238E27FC236}">
                    <a16:creationId xmlns:a16="http://schemas.microsoft.com/office/drawing/2014/main" id="{F2B10BC7-0178-46B8-84E6-650835D774BE}"/>
                  </a:ext>
                </a:extLst>
              </p:cNvPr>
              <p:cNvSpPr>
                <a:spLocks noGrp="1" noRot="1" noChangeAspect="1" noMove="1" noResize="1" noEditPoints="1" noAdjustHandles="1" noChangeArrowheads="1" noChangeShapeType="1" noTextEdit="1"/>
              </p:cNvSpPr>
              <p:nvPr>
                <p:ph idx="1"/>
              </p:nvPr>
            </p:nvSpPr>
            <p:spPr>
              <a:xfrm>
                <a:off x="838200" y="1690688"/>
                <a:ext cx="10515600" cy="4532559"/>
              </a:xfrm>
              <a:blipFill>
                <a:blip r:embed="rId2"/>
                <a:stretch>
                  <a:fillRect l="-1275" t="-538" b="-269"/>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93086DAA-DD61-4112-809B-1225ED54FC8B}"/>
              </a:ext>
            </a:extLst>
          </p:cNvPr>
          <p:cNvGrpSpPr/>
          <p:nvPr/>
        </p:nvGrpSpPr>
        <p:grpSpPr>
          <a:xfrm>
            <a:off x="8499061" y="2591059"/>
            <a:ext cx="2754086" cy="2820470"/>
            <a:chOff x="8004110" y="1759241"/>
            <a:chExt cx="2754086" cy="2820470"/>
          </a:xfrm>
        </p:grpSpPr>
        <p:pic>
          <p:nvPicPr>
            <p:cNvPr id="1026" name="Picture 2" descr="Bipartite graph - Wikipedia">
              <a:extLst>
                <a:ext uri="{FF2B5EF4-FFF2-40B4-BE49-F238E27FC236}">
                  <a16:creationId xmlns:a16="http://schemas.microsoft.com/office/drawing/2014/main" id="{897E1AD0-B61C-43F2-AB65-1A21B20A7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110" y="1825625"/>
              <a:ext cx="2754086" cy="27540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4A286B6-9621-4856-88F4-9270BA1E76C4}"/>
                </a:ext>
              </a:extLst>
            </p:cNvPr>
            <p:cNvSpPr/>
            <p:nvPr/>
          </p:nvSpPr>
          <p:spPr>
            <a:xfrm>
              <a:off x="8305102" y="1759241"/>
              <a:ext cx="310392" cy="275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
              </a:r>
            </a:p>
          </p:txBody>
        </p:sp>
      </p:grpSp>
      <p:sp>
        <p:nvSpPr>
          <p:cNvPr id="4" name="Footer Placeholder 3">
            <a:extLst>
              <a:ext uri="{FF2B5EF4-FFF2-40B4-BE49-F238E27FC236}">
                <a16:creationId xmlns:a16="http://schemas.microsoft.com/office/drawing/2014/main" id="{279A792F-43EB-8803-54E9-889060B122EB}"/>
              </a:ext>
            </a:extLst>
          </p:cNvPr>
          <p:cNvSpPr>
            <a:spLocks noGrp="1"/>
          </p:cNvSpPr>
          <p:nvPr>
            <p:ph type="ftr" idx="11"/>
          </p:nvPr>
        </p:nvSpPr>
        <p:spPr/>
        <p:txBody>
          <a:bodyPr/>
          <a:lstStyle/>
          <a:p>
            <a:r>
              <a:rPr lang="en-US"/>
              <a:t>Prof. Mike Hyland</a:t>
            </a:r>
          </a:p>
        </p:txBody>
      </p:sp>
      <p:sp>
        <p:nvSpPr>
          <p:cNvPr id="5" name="Slide Number Placeholder 4">
            <a:extLst>
              <a:ext uri="{FF2B5EF4-FFF2-40B4-BE49-F238E27FC236}">
                <a16:creationId xmlns:a16="http://schemas.microsoft.com/office/drawing/2014/main" id="{FE526CF4-460B-CC75-4595-D52EDE922325}"/>
              </a:ext>
            </a:extLst>
          </p:cNvPr>
          <p:cNvSpPr>
            <a:spLocks noGrp="1"/>
          </p:cNvSpPr>
          <p:nvPr>
            <p:ph type="sldNum" idx="12"/>
          </p:nvPr>
        </p:nvSpPr>
        <p:spPr/>
        <p:txBody>
          <a:bodyPr/>
          <a:lstStyle/>
          <a:p>
            <a:fld id="{FADD189E-A86A-40ED-B175-256E5AFB3947}" type="slidenum">
              <a:rPr lang="en-US" smtClean="0"/>
              <a:t>46</a:t>
            </a:fld>
            <a:endParaRPr lang="en-US"/>
          </a:p>
        </p:txBody>
      </p:sp>
    </p:spTree>
    <p:extLst>
      <p:ext uri="{BB962C8B-B14F-4D97-AF65-F5344CB8AC3E}">
        <p14:creationId xmlns:p14="http://schemas.microsoft.com/office/powerpoint/2010/main" val="337697944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694D-A4E2-48B5-B46E-A84F79E8C05C}"/>
              </a:ext>
            </a:extLst>
          </p:cNvPr>
          <p:cNvSpPr>
            <a:spLocks noGrp="1"/>
          </p:cNvSpPr>
          <p:nvPr>
            <p:ph type="title"/>
          </p:nvPr>
        </p:nvSpPr>
        <p:spPr/>
        <p:txBody>
          <a:bodyPr/>
          <a:lstStyle/>
          <a:p>
            <a:r>
              <a:rPr lang="en-US" dirty="0"/>
              <a:t>Methodology: Step 5 -- Path Assignment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C91CBCE-0C11-4A34-9C3F-A6E0FCCCAF36}"/>
                  </a:ext>
                </a:extLst>
              </p:cNvPr>
              <p:cNvSpPr>
                <a:spLocks noGrp="1"/>
              </p:cNvSpPr>
              <p:nvPr>
                <p:ph idx="1"/>
              </p:nvPr>
            </p:nvSpPr>
            <p:spPr>
              <a:xfrm>
                <a:off x="838199" y="1852769"/>
                <a:ext cx="7865534" cy="4556908"/>
              </a:xfrm>
            </p:spPr>
            <p:txBody>
              <a:bodyPr>
                <a:normAutofit fontScale="77500" lnSpcReduction="20000"/>
              </a:bodyPr>
              <a:lstStyle/>
              <a:p>
                <a:pPr>
                  <a:lnSpc>
                    <a:spcPct val="120000"/>
                  </a:lnSpc>
                  <a:spcBef>
                    <a:spcPts val="0"/>
                  </a:spcBef>
                  <a:spcAft>
                    <a:spcPts val="0"/>
                  </a:spcAft>
                </a:pPr>
                <a:r>
                  <a:rPr lang="en-US" sz="2300" dirty="0"/>
                  <a:t>Routing a vehicle (formulated as a multi-criteria shortest path problem)</a:t>
                </a:r>
              </a:p>
              <a:p>
                <a:pPr marL="0" marR="0" indent="0">
                  <a:lnSpc>
                    <a:spcPct val="120000"/>
                  </a:lnSpc>
                  <a:spcBef>
                    <a:spcPts val="0"/>
                  </a:spcBef>
                  <a:spcAft>
                    <a:spcPts val="0"/>
                  </a:spcAft>
                  <a:buNone/>
                </a:pPr>
                <a14:m>
                  <m:oMathPara xmlns:m="http://schemas.openxmlformats.org/officeDocument/2006/math">
                    <m:oMathParaPr>
                      <m:jc m:val="centerGroup"/>
                    </m:oMathParaPr>
                    <m:oMath xmlns:m="http://schemas.openxmlformats.org/officeDocument/2006/math">
                      <m:func>
                        <m:funcPr>
                          <m:ctrlPr>
                            <a:rPr lang="en-US" sz="2300" b="1" i="1" smtClean="0">
                              <a:effectLst/>
                              <a:latin typeface="Cambria Math" panose="02040503050406030204" pitchFamily="18" charset="0"/>
                              <a:ea typeface="SimSun" panose="02010600030101010101" pitchFamily="2" charset="-122"/>
                              <a:cs typeface="Times New Roman" panose="02020603050405020304" pitchFamily="18" charset="0"/>
                            </a:rPr>
                          </m:ctrlPr>
                        </m:funcPr>
                        <m:fName>
                          <m:limLow>
                            <m:limLowPr>
                              <m:ctrlPr>
                                <a:rPr lang="en-US" sz="2300" b="1" i="1">
                                  <a:effectLst/>
                                  <a:latin typeface="Cambria Math" panose="02040503050406030204" pitchFamily="18" charset="0"/>
                                  <a:ea typeface="SimSun" panose="02010600030101010101" pitchFamily="2" charset="-122"/>
                                  <a:cs typeface="Times New Roman" panose="02020603050405020304" pitchFamily="18" charset="0"/>
                                </a:rPr>
                              </m:ctrlPr>
                            </m:limLowPr>
                            <m:e>
                              <m:r>
                                <a:rPr lang="en-US" sz="2300" b="1" i="1">
                                  <a:effectLst/>
                                  <a:latin typeface="Cambria Math" panose="02040503050406030204" pitchFamily="18" charset="0"/>
                                  <a:ea typeface="SimSun" panose="02010600030101010101" pitchFamily="2" charset="-122"/>
                                  <a:cs typeface="Times New Roman" panose="02020603050405020304" pitchFamily="18" charset="0"/>
                                </a:rPr>
                                <m:t>𝒎𝒊𝒏</m:t>
                              </m:r>
                            </m:e>
                            <m:lim>
                              <m:sSub>
                                <m:sSubPr>
                                  <m:ctrlPr>
                                    <a:rPr lang="en-US" sz="2300" b="1"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300" b="1" i="1">
                                      <a:effectLst/>
                                      <a:latin typeface="Cambria Math" panose="02040503050406030204" pitchFamily="18" charset="0"/>
                                      <a:ea typeface="SimSun" panose="02010600030101010101" pitchFamily="2" charset="-122"/>
                                      <a:cs typeface="Times New Roman" panose="02020603050405020304" pitchFamily="18" charset="0"/>
                                    </a:rPr>
                                    <m:t>𝒙</m:t>
                                  </m:r>
                                </m:e>
                                <m:sub>
                                  <m:r>
                                    <a:rPr lang="en-US" sz="2300" b="1" i="1">
                                      <a:effectLst/>
                                      <a:latin typeface="Cambria Math" panose="02040503050406030204" pitchFamily="18" charset="0"/>
                                      <a:ea typeface="SimSun" panose="02010600030101010101" pitchFamily="2" charset="-122"/>
                                      <a:cs typeface="Times New Roman" panose="02020603050405020304" pitchFamily="18" charset="0"/>
                                    </a:rPr>
                                    <m:t>𝒊𝒋</m:t>
                                  </m:r>
                                </m:sub>
                              </m:sSub>
                            </m:lim>
                          </m:limLow>
                        </m:fName>
                        <m:e>
                          <m:nary>
                            <m:naryPr>
                              <m:chr m:val="∑"/>
                              <m:limLoc m:val="undOvr"/>
                              <m:supHide m:val="on"/>
                              <m:ctrlPr>
                                <a:rPr lang="en-US" sz="2300" b="1"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300" b="1" i="1">
                                  <a:effectLst/>
                                  <a:latin typeface="Cambria Math" panose="02040503050406030204" pitchFamily="18" charset="0"/>
                                  <a:ea typeface="SimSun" panose="02010600030101010101" pitchFamily="2" charset="-122"/>
                                  <a:cs typeface="Times New Roman" panose="02020603050405020304" pitchFamily="18" charset="0"/>
                                </a:rPr>
                                <m:t>𝒊</m:t>
                              </m:r>
                            </m:sub>
                            <m:sup/>
                            <m:e>
                              <m:nary>
                                <m:naryPr>
                                  <m:chr m:val="∑"/>
                                  <m:limLoc m:val="undOvr"/>
                                  <m:supHide m:val="on"/>
                                  <m:ctrlPr>
                                    <a:rPr lang="en-US" sz="2300" b="1"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300" b="1" i="1">
                                      <a:effectLst/>
                                      <a:latin typeface="Cambria Math" panose="02040503050406030204" pitchFamily="18" charset="0"/>
                                      <a:ea typeface="SimSun" panose="02010600030101010101" pitchFamily="2" charset="-122"/>
                                      <a:cs typeface="Times New Roman" panose="02020603050405020304" pitchFamily="18" charset="0"/>
                                    </a:rPr>
                                    <m:t>𝒋</m:t>
                                  </m:r>
                                </m:sub>
                                <m:sup/>
                                <m:e>
                                  <m:sSub>
                                    <m:sSubPr>
                                      <m:ctrlPr>
                                        <a:rPr lang="en-US" sz="2300" b="1"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300" b="1" i="1">
                                          <a:effectLst/>
                                          <a:latin typeface="Cambria Math" panose="02040503050406030204" pitchFamily="18" charset="0"/>
                                          <a:ea typeface="SimSun" panose="02010600030101010101" pitchFamily="2" charset="-122"/>
                                          <a:cs typeface="Times New Roman" panose="02020603050405020304" pitchFamily="18" charset="0"/>
                                        </a:rPr>
                                        <m:t>𝒄</m:t>
                                      </m:r>
                                    </m:e>
                                    <m:sub>
                                      <m:r>
                                        <a:rPr lang="en-US" sz="2300" b="1" i="1">
                                          <a:effectLst/>
                                          <a:latin typeface="Cambria Math" panose="02040503050406030204" pitchFamily="18" charset="0"/>
                                          <a:ea typeface="SimSun" panose="02010600030101010101" pitchFamily="2" charset="-122"/>
                                          <a:cs typeface="Times New Roman" panose="02020603050405020304" pitchFamily="18" charset="0"/>
                                        </a:rPr>
                                        <m:t>𝒊𝒋</m:t>
                                      </m:r>
                                    </m:sub>
                                  </m:sSub>
                                  <m:sSub>
                                    <m:sSubPr>
                                      <m:ctrlPr>
                                        <a:rPr lang="en-US" sz="2300" b="1"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300" b="1" i="1">
                                          <a:effectLst/>
                                          <a:latin typeface="Cambria Math" panose="02040503050406030204" pitchFamily="18" charset="0"/>
                                          <a:ea typeface="SimSun" panose="02010600030101010101" pitchFamily="2" charset="-122"/>
                                          <a:cs typeface="Times New Roman" panose="02020603050405020304" pitchFamily="18" charset="0"/>
                                        </a:rPr>
                                        <m:t>𝒙</m:t>
                                      </m:r>
                                    </m:e>
                                    <m:sub>
                                      <m:r>
                                        <a:rPr lang="en-US" sz="2300" b="1" i="1">
                                          <a:effectLst/>
                                          <a:latin typeface="Cambria Math" panose="02040503050406030204" pitchFamily="18" charset="0"/>
                                          <a:ea typeface="SimSun" panose="02010600030101010101" pitchFamily="2" charset="-122"/>
                                          <a:cs typeface="Times New Roman" panose="02020603050405020304" pitchFamily="18" charset="0"/>
                                        </a:rPr>
                                        <m:t>𝒊𝒋</m:t>
                                      </m:r>
                                    </m:sub>
                                  </m:sSub>
                                </m:e>
                              </m:nary>
                            </m:e>
                          </m:nary>
                        </m:e>
                      </m:func>
                      <m:r>
                        <a:rPr lang="en-US" sz="2300" b="1" i="1">
                          <a:effectLst/>
                          <a:latin typeface="Cambria Math" panose="02040503050406030204" pitchFamily="18" charset="0"/>
                          <a:ea typeface="SimSun" panose="02010600030101010101" pitchFamily="2" charset="-122"/>
                          <a:cs typeface="Times New Roman" panose="02020603050405020304" pitchFamily="18" charset="0"/>
                        </a:rPr>
                        <m:t> </m:t>
                      </m:r>
                      <m:r>
                        <a:rPr lang="en-US" sz="2300" b="1" i="1" smtClean="0">
                          <a:effectLst/>
                          <a:latin typeface="Cambria Math" panose="02040503050406030204" pitchFamily="18" charset="0"/>
                          <a:ea typeface="SimSun" panose="02010600030101010101" pitchFamily="2" charset="-122"/>
                          <a:cs typeface="Times New Roman" panose="02020603050405020304" pitchFamily="18" charset="0"/>
                        </a:rPr>
                        <m:t>             </m:t>
                      </m:r>
                      <m:func>
                        <m:funcPr>
                          <m:ctrlPr>
                            <a:rPr lang="en-US" sz="2300" b="1" i="1">
                              <a:effectLst/>
                              <a:latin typeface="Cambria Math" panose="02040503050406030204" pitchFamily="18" charset="0"/>
                              <a:ea typeface="SimSun" panose="02010600030101010101" pitchFamily="2" charset="-122"/>
                              <a:cs typeface="Times New Roman" panose="02020603050405020304" pitchFamily="18" charset="0"/>
                            </a:rPr>
                          </m:ctrlPr>
                        </m:funcPr>
                        <m:fName>
                          <m:limLow>
                            <m:limLowPr>
                              <m:ctrlPr>
                                <a:rPr lang="en-US" sz="2300" b="1" i="1">
                                  <a:effectLst/>
                                  <a:latin typeface="Cambria Math" panose="02040503050406030204" pitchFamily="18" charset="0"/>
                                  <a:ea typeface="SimSun" panose="02010600030101010101" pitchFamily="2" charset="-122"/>
                                  <a:cs typeface="Times New Roman" panose="02020603050405020304" pitchFamily="18" charset="0"/>
                                </a:rPr>
                              </m:ctrlPr>
                            </m:limLowPr>
                            <m:e>
                              <m:r>
                                <a:rPr lang="en-US" sz="2300" b="1" i="1">
                                  <a:effectLst/>
                                  <a:latin typeface="Cambria Math" panose="02040503050406030204" pitchFamily="18" charset="0"/>
                                  <a:ea typeface="SimSun" panose="02010600030101010101" pitchFamily="2" charset="-122"/>
                                  <a:cs typeface="Times New Roman" panose="02020603050405020304" pitchFamily="18" charset="0"/>
                                </a:rPr>
                                <m:t>𝒎𝒂𝒙</m:t>
                              </m:r>
                            </m:e>
                            <m:lim>
                              <m:sSub>
                                <m:sSubPr>
                                  <m:ctrlPr>
                                    <a:rPr lang="en-US" sz="2300" b="1"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300" b="1" i="1">
                                      <a:effectLst/>
                                      <a:latin typeface="Cambria Math" panose="02040503050406030204" pitchFamily="18" charset="0"/>
                                      <a:ea typeface="SimSun" panose="02010600030101010101" pitchFamily="2" charset="-122"/>
                                      <a:cs typeface="Times New Roman" panose="02020603050405020304" pitchFamily="18" charset="0"/>
                                    </a:rPr>
                                    <m:t>𝒙</m:t>
                                  </m:r>
                                </m:e>
                                <m:sub>
                                  <m:r>
                                    <a:rPr lang="en-US" sz="2300" b="1" i="1">
                                      <a:effectLst/>
                                      <a:latin typeface="Cambria Math" panose="02040503050406030204" pitchFamily="18" charset="0"/>
                                      <a:ea typeface="SimSun" panose="02010600030101010101" pitchFamily="2" charset="-122"/>
                                      <a:cs typeface="Times New Roman" panose="02020603050405020304" pitchFamily="18" charset="0"/>
                                    </a:rPr>
                                    <m:t>𝒊𝒋</m:t>
                                  </m:r>
                                </m:sub>
                              </m:sSub>
                            </m:lim>
                          </m:limLow>
                        </m:fName>
                        <m:e>
                          <m:nary>
                            <m:naryPr>
                              <m:chr m:val="∑"/>
                              <m:limLoc m:val="undOvr"/>
                              <m:supHide m:val="on"/>
                              <m:ctrlPr>
                                <a:rPr lang="en-US" sz="2300" b="1"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300" b="1" i="1">
                                  <a:effectLst/>
                                  <a:latin typeface="Cambria Math" panose="02040503050406030204" pitchFamily="18" charset="0"/>
                                  <a:ea typeface="SimSun" panose="02010600030101010101" pitchFamily="2" charset="-122"/>
                                  <a:cs typeface="Times New Roman" panose="02020603050405020304" pitchFamily="18" charset="0"/>
                                </a:rPr>
                                <m:t>𝒊</m:t>
                              </m:r>
                            </m:sub>
                            <m:sup/>
                            <m:e>
                              <m:nary>
                                <m:naryPr>
                                  <m:chr m:val="∑"/>
                                  <m:limLoc m:val="undOvr"/>
                                  <m:supHide m:val="on"/>
                                  <m:ctrlPr>
                                    <a:rPr lang="en-US" sz="2300" b="1"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300" b="1" i="1">
                                      <a:effectLst/>
                                      <a:latin typeface="Cambria Math" panose="02040503050406030204" pitchFamily="18" charset="0"/>
                                      <a:ea typeface="SimSun" panose="02010600030101010101" pitchFamily="2" charset="-122"/>
                                      <a:cs typeface="Times New Roman" panose="02020603050405020304" pitchFamily="18" charset="0"/>
                                    </a:rPr>
                                    <m:t>𝒋</m:t>
                                  </m:r>
                                </m:sub>
                                <m:sup/>
                                <m:e>
                                  <m:sSub>
                                    <m:sSubPr>
                                      <m:ctrlPr>
                                        <a:rPr lang="en-US" sz="2300" b="1"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300" b="1" i="1">
                                          <a:effectLst/>
                                          <a:latin typeface="Cambria Math" panose="02040503050406030204" pitchFamily="18" charset="0"/>
                                          <a:ea typeface="SimSun" panose="02010600030101010101" pitchFamily="2" charset="-122"/>
                                          <a:cs typeface="Times New Roman" panose="02020603050405020304" pitchFamily="18" charset="0"/>
                                        </a:rPr>
                                        <m:t>𝒓</m:t>
                                      </m:r>
                                    </m:e>
                                    <m:sub>
                                      <m:r>
                                        <a:rPr lang="en-US" sz="2300" b="1" i="1">
                                          <a:effectLst/>
                                          <a:latin typeface="Cambria Math" panose="02040503050406030204" pitchFamily="18" charset="0"/>
                                          <a:ea typeface="SimSun" panose="02010600030101010101" pitchFamily="2" charset="-122"/>
                                          <a:cs typeface="Times New Roman" panose="02020603050405020304" pitchFamily="18" charset="0"/>
                                        </a:rPr>
                                        <m:t>𝒊𝒋</m:t>
                                      </m:r>
                                    </m:sub>
                                  </m:sSub>
                                  <m:sSub>
                                    <m:sSubPr>
                                      <m:ctrlPr>
                                        <a:rPr lang="en-US" sz="2300" b="1"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300" b="1" i="1">
                                          <a:effectLst/>
                                          <a:latin typeface="Cambria Math" panose="02040503050406030204" pitchFamily="18" charset="0"/>
                                          <a:ea typeface="SimSun" panose="02010600030101010101" pitchFamily="2" charset="-122"/>
                                          <a:cs typeface="Times New Roman" panose="02020603050405020304" pitchFamily="18" charset="0"/>
                                        </a:rPr>
                                        <m:t>𝒙</m:t>
                                      </m:r>
                                    </m:e>
                                    <m:sub>
                                      <m:r>
                                        <a:rPr lang="en-US" sz="2300" b="1" i="1">
                                          <a:effectLst/>
                                          <a:latin typeface="Cambria Math" panose="02040503050406030204" pitchFamily="18" charset="0"/>
                                          <a:ea typeface="SimSun" panose="02010600030101010101" pitchFamily="2" charset="-122"/>
                                          <a:cs typeface="Times New Roman" panose="02020603050405020304" pitchFamily="18" charset="0"/>
                                        </a:rPr>
                                        <m:t>𝒊𝒋</m:t>
                                      </m:r>
                                    </m:sub>
                                  </m:sSub>
                                </m:e>
                              </m:nary>
                            </m:e>
                          </m:nary>
                        </m:e>
                      </m:func>
                      <m:r>
                        <a:rPr lang="en-US" sz="2300" b="1" i="1">
                          <a:effectLst/>
                          <a:latin typeface="Cambria Math" panose="02040503050406030204" pitchFamily="18" charset="0"/>
                          <a:ea typeface="SimSun" panose="02010600030101010101" pitchFamily="2" charset="-122"/>
                          <a:cs typeface="Times New Roman" panose="02020603050405020304" pitchFamily="18" charset="0"/>
                        </a:rPr>
                        <m:t> </m:t>
                      </m:r>
                    </m:oMath>
                  </m:oMathPara>
                </a14:m>
                <a:endParaRPr lang="en-US" sz="2300" b="1" dirty="0">
                  <a:effectLst/>
                  <a:latin typeface="Calibri" panose="020F0502020204030204" pitchFamily="34" charset="0"/>
                  <a:ea typeface="SimSun" panose="02010600030101010101" pitchFamily="2" charset="-122"/>
                  <a:cs typeface="Arial" panose="020B0604020202020204" pitchFamily="34" charset="0"/>
                </a:endParaRPr>
              </a:p>
              <a:p>
                <a:pPr marL="0" marR="0">
                  <a:lnSpc>
                    <a:spcPct val="120000"/>
                  </a:lnSpc>
                  <a:spcBef>
                    <a:spcPts val="0"/>
                  </a:spcBef>
                  <a:spcAft>
                    <a:spcPts val="0"/>
                  </a:spcAft>
                </a:pPr>
                <a:r>
                  <a:rPr lang="en-US" sz="2300" dirty="0">
                    <a:effectLst/>
                    <a:latin typeface="Calibri" panose="020F0502020204030204" pitchFamily="34" charset="0"/>
                    <a:ea typeface="SimSun" panose="02010600030101010101" pitchFamily="2" charset="-122"/>
                    <a:cs typeface="Times New Roman" panose="02020603050405020304" pitchFamily="18" charset="0"/>
                  </a:rPr>
                  <a:t>Subject to:</a:t>
                </a:r>
                <a:endParaRPr lang="en-US" sz="2300" dirty="0">
                  <a:effectLst/>
                  <a:latin typeface="Calibri" panose="020F0502020204030204" pitchFamily="34" charset="0"/>
                  <a:ea typeface="SimSun" panose="02010600030101010101" pitchFamily="2" charset="-122"/>
                  <a:cs typeface="Arial" panose="020B0604020202020204" pitchFamily="34" charset="0"/>
                </a:endParaRPr>
              </a:p>
              <a:p>
                <a:pPr marL="0" marR="0" indent="0">
                  <a:lnSpc>
                    <a:spcPct val="120000"/>
                  </a:lnSpc>
                  <a:spcBef>
                    <a:spcPts val="0"/>
                  </a:spcBef>
                  <a:spcAft>
                    <a:spcPts val="0"/>
                  </a:spcAft>
                  <a:buNone/>
                </a:pPr>
                <a14:m>
                  <m:oMathPara xmlns:m="http://schemas.openxmlformats.org/officeDocument/2006/math">
                    <m:oMathParaPr>
                      <m:jc m:val="centerGroup"/>
                    </m:oMathParaPr>
                    <m:oMath xmlns:m="http://schemas.openxmlformats.org/officeDocument/2006/math">
                      <m:nary>
                        <m:naryPr>
                          <m:chr m:val="∑"/>
                          <m:limLoc m:val="undOvr"/>
                          <m:supHide m:val="on"/>
                          <m:ctrlPr>
                            <a:rPr lang="en-US" sz="23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300" i="1">
                              <a:effectLst/>
                              <a:latin typeface="Cambria Math" panose="02040503050406030204" pitchFamily="18" charset="0"/>
                              <a:ea typeface="SimSun" panose="02010600030101010101" pitchFamily="2" charset="-122"/>
                              <a:cs typeface="Times New Roman" panose="02020603050405020304" pitchFamily="18" charset="0"/>
                            </a:rPr>
                            <m:t>𝑗</m:t>
                          </m:r>
                        </m:sub>
                        <m:sup/>
                        <m:e>
                          <m:r>
                            <a:rPr lang="en-US" sz="23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3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3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300" i="1">
                                  <a:effectLst/>
                                  <a:latin typeface="Cambria Math" panose="02040503050406030204" pitchFamily="18" charset="0"/>
                                  <a:ea typeface="SimSun" panose="02010600030101010101" pitchFamily="2" charset="-122"/>
                                  <a:cs typeface="Times New Roman" panose="02020603050405020304" pitchFamily="18" charset="0"/>
                                </a:rPr>
                                <m:t>𝑖𝑗</m:t>
                              </m:r>
                            </m:sub>
                          </m:sSub>
                          <m:r>
                            <a:rPr lang="en-US" sz="23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3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3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300" i="1">
                                  <a:effectLst/>
                                  <a:latin typeface="Cambria Math" panose="02040503050406030204" pitchFamily="18" charset="0"/>
                                  <a:ea typeface="SimSun" panose="02010600030101010101" pitchFamily="2" charset="-122"/>
                                  <a:cs typeface="Times New Roman" panose="02020603050405020304" pitchFamily="18" charset="0"/>
                                </a:rPr>
                                <m:t>𝑗𝑖</m:t>
                              </m:r>
                            </m:sub>
                          </m:sSub>
                          <m:r>
                            <a:rPr lang="en-US" sz="2300" i="1">
                              <a:effectLst/>
                              <a:latin typeface="Cambria Math" panose="02040503050406030204" pitchFamily="18" charset="0"/>
                              <a:ea typeface="SimSun" panose="02010600030101010101" pitchFamily="2" charset="-122"/>
                              <a:cs typeface="Times New Roman" panose="02020603050405020304" pitchFamily="18" charset="0"/>
                            </a:rPr>
                            <m:t>)</m:t>
                          </m:r>
                        </m:e>
                      </m:nary>
                      <m:r>
                        <a:rPr lang="en-US" sz="2300" i="1">
                          <a:effectLst/>
                          <a:latin typeface="Cambria Math" panose="02040503050406030204" pitchFamily="18" charset="0"/>
                          <a:ea typeface="SimSun" panose="02010600030101010101" pitchFamily="2" charset="-122"/>
                          <a:cs typeface="Times New Roman" panose="02020603050405020304" pitchFamily="18" charset="0"/>
                        </a:rPr>
                        <m:t>=</m:t>
                      </m:r>
                      <m:d>
                        <m:dPr>
                          <m:begChr m:val="{"/>
                          <m:endChr m:val=""/>
                          <m:ctrlPr>
                            <a:rPr lang="en-US" sz="23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2"/>
                                    <m:mcJc m:val="center"/>
                                  </m:mcPr>
                                </m:mc>
                              </m:mcs>
                              <m:ctrlPr>
                                <a:rPr lang="en-US" sz="23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2300" i="1">
                                    <a:effectLst/>
                                    <a:latin typeface="Cambria Math" panose="02040503050406030204" pitchFamily="18" charset="0"/>
                                    <a:ea typeface="SimSun" panose="02010600030101010101" pitchFamily="2" charset="-122"/>
                                    <a:cs typeface="Times New Roman" panose="02020603050405020304" pitchFamily="18" charset="0"/>
                                  </a:rPr>
                                  <m:t>1,</m:t>
                                </m:r>
                              </m:e>
                              <m:e>
                                <m:r>
                                  <a:rPr lang="en-US" sz="23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300" i="1">
                                    <a:effectLst/>
                                    <a:latin typeface="Cambria Math" panose="02040503050406030204" pitchFamily="18" charset="0"/>
                                    <a:ea typeface="SimSun" panose="02010600030101010101" pitchFamily="2" charset="-122"/>
                                    <a:cs typeface="Times New Roman" panose="02020603050405020304" pitchFamily="18" charset="0"/>
                                  </a:rPr>
                                  <m:t>=</m:t>
                                </m:r>
                                <m:r>
                                  <a:rPr lang="en-US" sz="2300" i="1">
                                    <a:effectLst/>
                                    <a:latin typeface="Cambria Math" panose="02040503050406030204" pitchFamily="18" charset="0"/>
                                    <a:ea typeface="SimSun" panose="02010600030101010101" pitchFamily="2" charset="-122"/>
                                    <a:cs typeface="Times New Roman" panose="02020603050405020304" pitchFamily="18" charset="0"/>
                                  </a:rPr>
                                  <m:t>𝑂</m:t>
                                </m:r>
                              </m:e>
                            </m:mr>
                            <m:mr>
                              <m:e>
                                <m:r>
                                  <a:rPr lang="en-US" sz="2300" i="1">
                                    <a:effectLst/>
                                    <a:latin typeface="Cambria Math" panose="02040503050406030204" pitchFamily="18" charset="0"/>
                                    <a:ea typeface="SimSun" panose="02010600030101010101" pitchFamily="2" charset="-122"/>
                                    <a:cs typeface="Times New Roman" panose="02020603050405020304" pitchFamily="18" charset="0"/>
                                  </a:rPr>
                                  <m:t>0,</m:t>
                                </m:r>
                              </m:e>
                              <m:e>
                                <m:r>
                                  <a:rPr lang="en-US" sz="23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300" i="1">
                                    <a:effectLst/>
                                    <a:latin typeface="Cambria Math" panose="02040503050406030204" pitchFamily="18" charset="0"/>
                                    <a:ea typeface="SimSun" panose="02010600030101010101" pitchFamily="2" charset="-122"/>
                                    <a:cs typeface="Times New Roman" panose="02020603050405020304" pitchFamily="18" charset="0"/>
                                  </a:rPr>
                                  <m:t>≠</m:t>
                                </m:r>
                                <m:r>
                                  <a:rPr lang="en-US" sz="2300" i="1">
                                    <a:effectLst/>
                                    <a:latin typeface="Cambria Math" panose="02040503050406030204" pitchFamily="18" charset="0"/>
                                    <a:ea typeface="SimSun" panose="02010600030101010101" pitchFamily="2" charset="-122"/>
                                    <a:cs typeface="Times New Roman" panose="02020603050405020304" pitchFamily="18" charset="0"/>
                                  </a:rPr>
                                  <m:t>𝑂</m:t>
                                </m:r>
                                <m:r>
                                  <a:rPr lang="en-US" sz="2300" i="1">
                                    <a:effectLst/>
                                    <a:latin typeface="Cambria Math" panose="02040503050406030204" pitchFamily="18" charset="0"/>
                                    <a:ea typeface="SimSun" panose="02010600030101010101" pitchFamily="2" charset="-122"/>
                                    <a:cs typeface="Times New Roman" panose="02020603050405020304" pitchFamily="18" charset="0"/>
                                  </a:rPr>
                                  <m:t>, </m:t>
                                </m:r>
                                <m:r>
                                  <a:rPr lang="en-US" sz="2300" i="1">
                                    <a:effectLst/>
                                    <a:latin typeface="Cambria Math" panose="02040503050406030204" pitchFamily="18" charset="0"/>
                                    <a:ea typeface="SimSun" panose="02010600030101010101" pitchFamily="2" charset="-122"/>
                                    <a:cs typeface="Times New Roman" panose="02020603050405020304" pitchFamily="18" charset="0"/>
                                  </a:rPr>
                                  <m:t>𝐷</m:t>
                                </m:r>
                              </m:e>
                            </m:mr>
                            <m:mr>
                              <m:e>
                                <m:r>
                                  <a:rPr lang="en-US" sz="2300" i="1">
                                    <a:effectLst/>
                                    <a:latin typeface="Cambria Math" panose="02040503050406030204" pitchFamily="18" charset="0"/>
                                    <a:ea typeface="SimSun" panose="02010600030101010101" pitchFamily="2" charset="-122"/>
                                    <a:cs typeface="Times New Roman" panose="02020603050405020304" pitchFamily="18" charset="0"/>
                                  </a:rPr>
                                  <m:t>−1,</m:t>
                                </m:r>
                              </m:e>
                              <m:e>
                                <m:r>
                                  <a:rPr lang="en-US" sz="23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300" i="1">
                                    <a:effectLst/>
                                    <a:latin typeface="Cambria Math" panose="02040503050406030204" pitchFamily="18" charset="0"/>
                                    <a:ea typeface="SimSun" panose="02010600030101010101" pitchFamily="2" charset="-122"/>
                                    <a:cs typeface="Times New Roman" panose="02020603050405020304" pitchFamily="18" charset="0"/>
                                  </a:rPr>
                                  <m:t>=</m:t>
                                </m:r>
                                <m:r>
                                  <a:rPr lang="en-US" sz="2300" i="1">
                                    <a:effectLst/>
                                    <a:latin typeface="Cambria Math" panose="02040503050406030204" pitchFamily="18" charset="0"/>
                                    <a:ea typeface="SimSun" panose="02010600030101010101" pitchFamily="2" charset="-122"/>
                                    <a:cs typeface="Times New Roman" panose="02020603050405020304" pitchFamily="18" charset="0"/>
                                  </a:rPr>
                                  <m:t>𝐷</m:t>
                                </m:r>
                              </m:e>
                            </m:mr>
                          </m:m>
                        </m:e>
                      </m:d>
                    </m:oMath>
                  </m:oMathPara>
                </a14:m>
                <a:endParaRPr lang="en-US" sz="2300" dirty="0">
                  <a:effectLst/>
                  <a:latin typeface="Calibri" panose="020F0502020204030204" pitchFamily="34" charset="0"/>
                  <a:ea typeface="SimSun" panose="02010600030101010101" pitchFamily="2" charset="-122"/>
                  <a:cs typeface="Arial" panose="020B0604020202020204" pitchFamily="34" charset="0"/>
                </a:endParaRPr>
              </a:p>
              <a:p>
                <a:pPr marL="0" marR="0" indent="0">
                  <a:lnSpc>
                    <a:spcPct val="120000"/>
                  </a:lnSpc>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23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3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300" i="1">
                              <a:effectLst/>
                              <a:latin typeface="Cambria Math" panose="02040503050406030204" pitchFamily="18" charset="0"/>
                              <a:ea typeface="SimSun" panose="02010600030101010101" pitchFamily="2" charset="-122"/>
                              <a:cs typeface="Times New Roman" panose="02020603050405020304" pitchFamily="18" charset="0"/>
                            </a:rPr>
                            <m:t>𝑖𝑗</m:t>
                          </m:r>
                        </m:sub>
                      </m:sSub>
                      <m:r>
                        <a:rPr lang="en-US" sz="2300" i="1">
                          <a:effectLst/>
                          <a:latin typeface="Cambria Math" panose="02040503050406030204" pitchFamily="18" charset="0"/>
                          <a:ea typeface="SimSun" panose="02010600030101010101" pitchFamily="2" charset="-122"/>
                          <a:cs typeface="Times New Roman" panose="02020603050405020304" pitchFamily="18" charset="0"/>
                        </a:rPr>
                        <m:t>∈</m:t>
                      </m:r>
                      <m:d>
                        <m:dPr>
                          <m:begChr m:val="["/>
                          <m:endChr m:val="]"/>
                          <m:ctrlPr>
                            <a:rPr lang="en-US" sz="23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300" i="1">
                              <a:effectLst/>
                              <a:latin typeface="Cambria Math" panose="02040503050406030204" pitchFamily="18" charset="0"/>
                              <a:ea typeface="SimSun" panose="02010600030101010101" pitchFamily="2" charset="-122"/>
                              <a:cs typeface="Times New Roman" panose="02020603050405020304" pitchFamily="18" charset="0"/>
                            </a:rPr>
                            <m:t>0,1</m:t>
                          </m:r>
                        </m:e>
                      </m:d>
                    </m:oMath>
                  </m:oMathPara>
                </a14:m>
                <a:endParaRPr lang="en-US" sz="2300" dirty="0">
                  <a:effectLst/>
                  <a:latin typeface="Calibri" panose="020F0502020204030204" pitchFamily="34" charset="0"/>
                  <a:ea typeface="SimSun" panose="02010600030101010101" pitchFamily="2" charset="-122"/>
                  <a:cs typeface="Arial" panose="020B0604020202020204" pitchFamily="34" charset="0"/>
                </a:endParaRPr>
              </a:p>
              <a:p>
                <a:pPr marL="0" marR="0" indent="0">
                  <a:lnSpc>
                    <a:spcPct val="120000"/>
                  </a:lnSpc>
                  <a:spcBef>
                    <a:spcPts val="0"/>
                  </a:spcBef>
                  <a:spcAft>
                    <a:spcPts val="0"/>
                  </a:spcAft>
                  <a:buNone/>
                </a:pPr>
                <a:r>
                  <a:rPr lang="en-US" sz="2300" dirty="0">
                    <a:effectLst/>
                    <a:latin typeface="Calibri" panose="020F0502020204030204" pitchFamily="34" charset="0"/>
                    <a:ea typeface="SimSun" panose="02010600030101010101" pitchFamily="2" charset="-122"/>
                    <a:cs typeface="Times New Roman" panose="02020603050405020304" pitchFamily="18" charset="0"/>
                  </a:rPr>
                  <a:t>In the above formulation:</a:t>
                </a:r>
                <a:endParaRPr lang="en-US" sz="2300" dirty="0">
                  <a:effectLst/>
                  <a:latin typeface="Calibri" panose="020F0502020204030204" pitchFamily="34" charset="0"/>
                  <a:ea typeface="SimSun" panose="02010600030101010101" pitchFamily="2" charset="-122"/>
                  <a:cs typeface="Arial" panose="020B0604020202020204" pitchFamily="34" charset="0"/>
                </a:endParaRPr>
              </a:p>
              <a:p>
                <a:pPr>
                  <a:lnSpc>
                    <a:spcPct val="120000"/>
                  </a:lnSpc>
                  <a:spcBef>
                    <a:spcPts val="0"/>
                  </a:spcBef>
                  <a:spcAft>
                    <a:spcPts val="0"/>
                  </a:spcAft>
                </a:pP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𝑥</m:t>
                        </m:r>
                      </m:e>
                      <m:sub>
                        <m:r>
                          <a:rPr lang="en-US" sz="2300" i="1">
                            <a:latin typeface="Cambria Math" panose="02040503050406030204" pitchFamily="18" charset="0"/>
                          </a:rPr>
                          <m:t>𝑖𝑗</m:t>
                        </m:r>
                      </m:sub>
                    </m:sSub>
                    <m:r>
                      <a:rPr lang="en-US" sz="2300" i="1">
                        <a:latin typeface="Cambria Math" panose="02040503050406030204" pitchFamily="18" charset="0"/>
                      </a:rPr>
                      <m:t>:</m:t>
                    </m:r>
                  </m:oMath>
                </a14:m>
                <a:r>
                  <a:rPr lang="en-US" sz="2300" dirty="0"/>
                  <a:t>	Binary decision variable, equal to one if </a:t>
                </a:r>
                <a14:m>
                  <m:oMath xmlns:m="http://schemas.openxmlformats.org/officeDocument/2006/math">
                    <m:d>
                      <m:dPr>
                        <m:ctrlPr>
                          <a:rPr lang="en-US" sz="2300" i="1">
                            <a:latin typeface="Cambria Math" panose="02040503050406030204" pitchFamily="18" charset="0"/>
                          </a:rPr>
                        </m:ctrlPr>
                      </m:dPr>
                      <m:e>
                        <m:r>
                          <a:rPr lang="en-US" sz="2300" i="1">
                            <a:latin typeface="Cambria Math" panose="02040503050406030204" pitchFamily="18" charset="0"/>
                          </a:rPr>
                          <m:t>𝑖</m:t>
                        </m:r>
                        <m:r>
                          <a:rPr lang="en-US" sz="2300" i="1">
                            <a:latin typeface="Cambria Math" panose="02040503050406030204" pitchFamily="18" charset="0"/>
                          </a:rPr>
                          <m:t>, </m:t>
                        </m:r>
                        <m:r>
                          <a:rPr lang="en-US" sz="2300" i="1">
                            <a:latin typeface="Cambria Math" panose="02040503050406030204" pitchFamily="18" charset="0"/>
                          </a:rPr>
                          <m:t>𝑗</m:t>
                        </m:r>
                      </m:e>
                    </m:d>
                    <m:r>
                      <a:rPr lang="en-US" sz="2300" i="1">
                        <a:latin typeface="Cambria Math" panose="02040503050406030204" pitchFamily="18" charset="0"/>
                      </a:rPr>
                      <m:t> </m:t>
                    </m:r>
                  </m:oMath>
                </a14:m>
                <a:r>
                  <a:rPr lang="en-US" sz="2300" dirty="0"/>
                  <a:t>traversed by vehicle</a:t>
                </a:r>
              </a:p>
              <a:p>
                <a:pPr>
                  <a:lnSpc>
                    <a:spcPct val="120000"/>
                  </a:lnSpc>
                  <a:spcBef>
                    <a:spcPts val="0"/>
                  </a:spcBef>
                  <a:spcAft>
                    <a:spcPts val="0"/>
                  </a:spcAft>
                </a:pP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𝑟</m:t>
                        </m:r>
                      </m:e>
                      <m:sub>
                        <m:r>
                          <a:rPr lang="en-US" sz="2300" i="1">
                            <a:latin typeface="Cambria Math" panose="02040503050406030204" pitchFamily="18" charset="0"/>
                          </a:rPr>
                          <m:t>𝑖𝑗</m:t>
                        </m:r>
                      </m:sub>
                    </m:sSub>
                    <m:r>
                      <a:rPr lang="en-US" sz="2300" i="1">
                        <a:latin typeface="Cambria Math" panose="02040503050406030204" pitchFamily="18" charset="0"/>
                      </a:rPr>
                      <m:t>:</m:t>
                    </m:r>
                  </m:oMath>
                </a14:m>
                <a:r>
                  <a:rPr lang="en-US" sz="2300" dirty="0"/>
                  <a:t>	Potential reward for travelling on a link</a:t>
                </a:r>
                <a14:m>
                  <m:oMath xmlns:m="http://schemas.openxmlformats.org/officeDocument/2006/math">
                    <m:r>
                      <a:rPr lang="en-US" sz="2300" i="1">
                        <a:latin typeface="Cambria Math" panose="02040503050406030204" pitchFamily="18" charset="0"/>
                      </a:rPr>
                      <m:t> (</m:t>
                    </m:r>
                    <m:r>
                      <a:rPr lang="en-US" sz="2300" i="1">
                        <a:latin typeface="Cambria Math" panose="02040503050406030204" pitchFamily="18" charset="0"/>
                      </a:rPr>
                      <m:t>𝑖</m:t>
                    </m:r>
                    <m:r>
                      <a:rPr lang="en-US" sz="2300" i="1">
                        <a:latin typeface="Cambria Math" panose="02040503050406030204" pitchFamily="18" charset="0"/>
                      </a:rPr>
                      <m:t>, </m:t>
                    </m:r>
                    <m:r>
                      <a:rPr lang="en-US" sz="2300" i="1">
                        <a:latin typeface="Cambria Math" panose="02040503050406030204" pitchFamily="18" charset="0"/>
                      </a:rPr>
                      <m:t>𝑗</m:t>
                    </m:r>
                    <m:r>
                      <a:rPr lang="en-US" sz="2300" i="1">
                        <a:latin typeface="Cambria Math" panose="02040503050406030204" pitchFamily="18" charset="0"/>
                      </a:rPr>
                      <m:t>)</m:t>
                    </m:r>
                  </m:oMath>
                </a14:m>
                <a:endParaRPr lang="en-US" sz="2300" dirty="0"/>
              </a:p>
              <a:p>
                <a:pPr>
                  <a:lnSpc>
                    <a:spcPct val="120000"/>
                  </a:lnSpc>
                  <a:spcBef>
                    <a:spcPts val="0"/>
                  </a:spcBef>
                  <a:spcAft>
                    <a:spcPts val="0"/>
                  </a:spcAft>
                </a:pP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𝑐</m:t>
                        </m:r>
                      </m:e>
                      <m:sub>
                        <m:r>
                          <a:rPr lang="en-US" sz="2300" i="1">
                            <a:latin typeface="Cambria Math" panose="02040503050406030204" pitchFamily="18" charset="0"/>
                          </a:rPr>
                          <m:t>𝑖𝑗</m:t>
                        </m:r>
                      </m:sub>
                    </m:sSub>
                    <m:r>
                      <a:rPr lang="en-US" sz="2300" i="1">
                        <a:latin typeface="Cambria Math" panose="02040503050406030204" pitchFamily="18" charset="0"/>
                      </a:rPr>
                      <m:t>:</m:t>
                    </m:r>
                  </m:oMath>
                </a14:m>
                <a:r>
                  <a:rPr lang="en-US" sz="2300" dirty="0"/>
                  <a:t>	Cost of traversing link</a:t>
                </a:r>
                <a14:m>
                  <m:oMath xmlns:m="http://schemas.openxmlformats.org/officeDocument/2006/math">
                    <m:r>
                      <a:rPr lang="en-US" sz="2300" i="1">
                        <a:latin typeface="Cambria Math" panose="02040503050406030204" pitchFamily="18" charset="0"/>
                      </a:rPr>
                      <m:t> (</m:t>
                    </m:r>
                    <m:r>
                      <a:rPr lang="en-US" sz="2300" i="1">
                        <a:latin typeface="Cambria Math" panose="02040503050406030204" pitchFamily="18" charset="0"/>
                      </a:rPr>
                      <m:t>𝑖</m:t>
                    </m:r>
                    <m:r>
                      <a:rPr lang="en-US" sz="2300" i="1">
                        <a:latin typeface="Cambria Math" panose="02040503050406030204" pitchFamily="18" charset="0"/>
                      </a:rPr>
                      <m:t>, </m:t>
                    </m:r>
                    <m:r>
                      <a:rPr lang="en-US" sz="2300" i="1">
                        <a:latin typeface="Cambria Math" panose="02040503050406030204" pitchFamily="18" charset="0"/>
                      </a:rPr>
                      <m:t>𝑗</m:t>
                    </m:r>
                    <m:r>
                      <a:rPr lang="en-US" sz="2300" i="1">
                        <a:latin typeface="Cambria Math" panose="02040503050406030204" pitchFamily="18" charset="0"/>
                      </a:rPr>
                      <m:t>)</m:t>
                    </m:r>
                  </m:oMath>
                </a14:m>
                <a:endParaRPr lang="en-US" sz="2300" dirty="0"/>
              </a:p>
              <a:p>
                <a:pPr>
                  <a:lnSpc>
                    <a:spcPct val="120000"/>
                  </a:lnSpc>
                  <a:spcBef>
                    <a:spcPts val="0"/>
                  </a:spcBef>
                  <a:spcAft>
                    <a:spcPts val="0"/>
                  </a:spcAft>
                </a:pPr>
                <a:endParaRPr lang="en-US" sz="2000" dirty="0"/>
              </a:p>
            </p:txBody>
          </p:sp>
        </mc:Choice>
        <mc:Fallback>
          <p:sp>
            <p:nvSpPr>
              <p:cNvPr id="3" name="Content Placeholder 2">
                <a:extLst>
                  <a:ext uri="{FF2B5EF4-FFF2-40B4-BE49-F238E27FC236}">
                    <a16:creationId xmlns:a16="http://schemas.microsoft.com/office/drawing/2014/main" id="{5C91CBCE-0C11-4A34-9C3F-A6E0FCCCAF36}"/>
                  </a:ext>
                </a:extLst>
              </p:cNvPr>
              <p:cNvSpPr>
                <a:spLocks noGrp="1" noRot="1" noChangeAspect="1" noMove="1" noResize="1" noEditPoints="1" noAdjustHandles="1" noChangeArrowheads="1" noChangeShapeType="1" noTextEdit="1"/>
              </p:cNvSpPr>
              <p:nvPr>
                <p:ph idx="1"/>
              </p:nvPr>
            </p:nvSpPr>
            <p:spPr>
              <a:xfrm>
                <a:off x="838199" y="1852769"/>
                <a:ext cx="7865534" cy="4556908"/>
              </a:xfrm>
              <a:blipFill>
                <a:blip r:embed="rId2"/>
                <a:stretch>
                  <a:fillRect l="-1782" t="-803"/>
                </a:stretch>
              </a:blipFill>
            </p:spPr>
            <p:txBody>
              <a:bodyPr/>
              <a:lstStyle/>
              <a:p>
                <a:r>
                  <a:rPr lang="en-US">
                    <a:noFill/>
                  </a:rPr>
                  <a:t> </a:t>
                </a:r>
              </a:p>
            </p:txBody>
          </p:sp>
        </mc:Fallback>
      </mc:AlternateContent>
      <p:pic>
        <p:nvPicPr>
          <p:cNvPr id="4" name="Content Placeholder 3">
            <a:extLst>
              <a:ext uri="{FF2B5EF4-FFF2-40B4-BE49-F238E27FC236}">
                <a16:creationId xmlns:a16="http://schemas.microsoft.com/office/drawing/2014/main" id="{CEAD99DA-7E37-4EA9-9B51-F492061577A1}"/>
              </a:ext>
            </a:extLst>
          </p:cNvPr>
          <p:cNvPicPr>
            <a:picLocks noChangeAspect="1"/>
          </p:cNvPicPr>
          <p:nvPr/>
        </p:nvPicPr>
        <p:blipFill rotWithShape="1">
          <a:blip r:embed="rId3"/>
          <a:srcRect l="35544"/>
          <a:stretch/>
        </p:blipFill>
        <p:spPr>
          <a:xfrm>
            <a:off x="8524326" y="2073460"/>
            <a:ext cx="3558929" cy="3880772"/>
          </a:xfrm>
          <a:prstGeom prst="rect">
            <a:avLst/>
          </a:prstGeom>
        </p:spPr>
      </p:pic>
      <p:sp>
        <p:nvSpPr>
          <p:cNvPr id="5" name="Footer Placeholder 4">
            <a:extLst>
              <a:ext uri="{FF2B5EF4-FFF2-40B4-BE49-F238E27FC236}">
                <a16:creationId xmlns:a16="http://schemas.microsoft.com/office/drawing/2014/main" id="{D4FD90C6-D3C6-279A-DAB1-8CF925BBBDD6}"/>
              </a:ext>
            </a:extLst>
          </p:cNvPr>
          <p:cNvSpPr>
            <a:spLocks noGrp="1"/>
          </p:cNvSpPr>
          <p:nvPr>
            <p:ph type="ftr" idx="11"/>
          </p:nvPr>
        </p:nvSpPr>
        <p:spPr/>
        <p:txBody>
          <a:bodyPr/>
          <a:lstStyle/>
          <a:p>
            <a:r>
              <a:rPr lang="en-US"/>
              <a:t>Prof. Mike Hyland</a:t>
            </a:r>
          </a:p>
        </p:txBody>
      </p:sp>
      <p:sp>
        <p:nvSpPr>
          <p:cNvPr id="6" name="Slide Number Placeholder 5">
            <a:extLst>
              <a:ext uri="{FF2B5EF4-FFF2-40B4-BE49-F238E27FC236}">
                <a16:creationId xmlns:a16="http://schemas.microsoft.com/office/drawing/2014/main" id="{069BEB72-E512-3C97-5B6B-1B59E8EB8520}"/>
              </a:ext>
            </a:extLst>
          </p:cNvPr>
          <p:cNvSpPr>
            <a:spLocks noGrp="1"/>
          </p:cNvSpPr>
          <p:nvPr>
            <p:ph type="sldNum" idx="12"/>
          </p:nvPr>
        </p:nvSpPr>
        <p:spPr/>
        <p:txBody>
          <a:bodyPr/>
          <a:lstStyle/>
          <a:p>
            <a:fld id="{FADD189E-A86A-40ED-B175-256E5AFB3947}" type="slidenum">
              <a:rPr lang="en-US" smtClean="0"/>
              <a:t>47</a:t>
            </a:fld>
            <a:endParaRPr lang="en-US"/>
          </a:p>
        </p:txBody>
      </p:sp>
    </p:spTree>
    <p:extLst>
      <p:ext uri="{BB962C8B-B14F-4D97-AF65-F5344CB8AC3E}">
        <p14:creationId xmlns:p14="http://schemas.microsoft.com/office/powerpoint/2010/main" val="304902277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D561-52EB-4A81-B730-38F5078CD1E0}"/>
              </a:ext>
            </a:extLst>
          </p:cNvPr>
          <p:cNvSpPr>
            <a:spLocks noGrp="1"/>
          </p:cNvSpPr>
          <p:nvPr>
            <p:ph type="title"/>
          </p:nvPr>
        </p:nvSpPr>
        <p:spPr/>
        <p:txBody>
          <a:bodyPr/>
          <a:lstStyle/>
          <a:p>
            <a:r>
              <a:rPr lang="en-US" dirty="0"/>
              <a:t>Methodology: Step 5 -- Path Assignment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E63DC0E-E927-444C-B091-321734B4BE57}"/>
                  </a:ext>
                </a:extLst>
              </p:cNvPr>
              <p:cNvSpPr>
                <a:spLocks noGrp="1"/>
              </p:cNvSpPr>
              <p:nvPr>
                <p:ph idx="1"/>
              </p:nvPr>
            </p:nvSpPr>
            <p:spPr/>
            <p:txBody>
              <a:bodyPr/>
              <a:lstStyle/>
              <a:p>
                <a:r>
                  <a:rPr lang="en-US" sz="1800" dirty="0"/>
                  <a:t>Combine the two objective functions </a:t>
                </a:r>
                <a:r>
                  <a:rPr lang="en-US" dirty="0"/>
                  <a:t> </a:t>
                </a:r>
              </a:p>
              <a:p>
                <a:pPr marL="0" indent="0">
                  <a:buNone/>
                </a:pPr>
                <a14:m>
                  <m:oMathPara xmlns:m="http://schemas.openxmlformats.org/officeDocument/2006/math">
                    <m:oMathParaPr>
                      <m:jc m:val="centerGroup"/>
                    </m:oMathParaPr>
                    <m:oMath xmlns:m="http://schemas.openxmlformats.org/officeDocument/2006/math">
                      <m:func>
                        <m:funcPr>
                          <m:ctrlPr>
                            <a:rPr lang="en-US" sz="1800" i="1" smtClean="0">
                              <a:effectLst/>
                              <a:latin typeface="Cambria Math" panose="02040503050406030204" pitchFamily="18" charset="0"/>
                              <a:ea typeface="SimSun" panose="02010600030101010101" pitchFamily="2" charset="-122"/>
                              <a:cs typeface="Times New Roman" panose="02020603050405020304" pitchFamily="18" charset="0"/>
                            </a:rPr>
                          </m:ctrlPr>
                        </m:funcPr>
                        <m:fName>
                          <m:limLow>
                            <m:limLowPr>
                              <m:ctrlPr>
                                <a:rPr lang="en-US" sz="1800" i="1">
                                  <a:effectLst/>
                                  <a:latin typeface="Cambria Math" panose="02040503050406030204" pitchFamily="18" charset="0"/>
                                  <a:ea typeface="SimSun" panose="02010600030101010101" pitchFamily="2" charset="-122"/>
                                  <a:cs typeface="Times New Roman" panose="02020603050405020304" pitchFamily="18" charset="0"/>
                                </a:rPr>
                              </m:ctrlPr>
                            </m:limLowPr>
                            <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max</m:t>
                              </m:r>
                            </m:e>
                            <m:lim>
                              <m:sSub>
                                <m:sSubPr>
                                  <m:ctrlPr>
                                    <a:rPr lang="en-US" sz="18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𝑖𝑗</m:t>
                                  </m:r>
                                </m:sub>
                              </m:sSub>
                            </m:lim>
                          </m:limLow>
                        </m:fName>
                        <m:e>
                          <m:nary>
                            <m:naryPr>
                              <m:chr m:val="∑"/>
                              <m:limLoc m:val="undOvr"/>
                              <m:supHide m:val="on"/>
                              <m:ctrlPr>
                                <a:rPr lang="en-US" sz="18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𝑖</m:t>
                              </m:r>
                            </m:sub>
                            <m:sup/>
                            <m:e>
                              <m:nary>
                                <m:naryPr>
                                  <m:chr m:val="∑"/>
                                  <m:limLoc m:val="undOvr"/>
                                  <m:supHide m:val="on"/>
                                  <m:ctrlPr>
                                    <a:rPr lang="en-US" sz="18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𝑗</m:t>
                                  </m:r>
                                </m:sub>
                                <m:sup/>
                                <m:e>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8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𝑤</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𝑟</m:t>
                                      </m:r>
                                    </m:sub>
                                  </m:sSub>
                                  <m:sSub>
                                    <m:sSubPr>
                                      <m:ctrlPr>
                                        <a:rPr lang="en-US" sz="18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𝑖𝑗</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8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𝑐</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𝑖𝑗</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8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𝑖𝑗</m:t>
                                      </m:r>
                                    </m:sub>
                                  </m:sSub>
                                </m:e>
                              </m:nary>
                            </m:e>
                          </m:nary>
                        </m:e>
                      </m:func>
                    </m:oMath>
                  </m:oMathPara>
                </a14:m>
                <a:endParaRPr lang="en-US" sz="1800" dirty="0">
                  <a:effectLst/>
                  <a:latin typeface="Calibri" panose="020F0502020204030204" pitchFamily="34" charset="0"/>
                  <a:ea typeface="SimSun" panose="02010600030101010101" pitchFamily="2" charset="-122"/>
                  <a:cs typeface="Arial" panose="020B0604020202020204" pitchFamily="34" charset="0"/>
                </a:endParaRPr>
              </a:p>
              <a:p>
                <a:pPr marL="0" indent="0">
                  <a:buNone/>
                </a:pPr>
                <a:endParaRPr lang="en-US" dirty="0"/>
              </a:p>
            </p:txBody>
          </p:sp>
        </mc:Choice>
        <mc:Fallback>
          <p:sp>
            <p:nvSpPr>
              <p:cNvPr id="3" name="Content Placeholder 2">
                <a:extLst>
                  <a:ext uri="{FF2B5EF4-FFF2-40B4-BE49-F238E27FC236}">
                    <a16:creationId xmlns:a16="http://schemas.microsoft.com/office/drawing/2014/main" id="{5E63DC0E-E927-444C-B091-321734B4BE57}"/>
                  </a:ext>
                </a:extLst>
              </p:cNvPr>
              <p:cNvSpPr>
                <a:spLocks noGrp="1" noRot="1" noChangeAspect="1" noMove="1" noResize="1" noEditPoints="1" noAdjustHandles="1" noChangeArrowheads="1" noChangeShapeType="1" noTextEdit="1"/>
              </p:cNvSpPr>
              <p:nvPr>
                <p:ph idx="1"/>
              </p:nvPr>
            </p:nvSpPr>
            <p:spPr>
              <a:blipFill>
                <a:blip r:embed="rId2"/>
                <a:stretch>
                  <a:fillRect l="-464"/>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91EF01C3-F15F-47B4-AADD-FDFA0102E3A7}"/>
              </a:ext>
            </a:extLst>
          </p:cNvPr>
          <p:cNvGrpSpPr/>
          <p:nvPr/>
        </p:nvGrpSpPr>
        <p:grpSpPr>
          <a:xfrm>
            <a:off x="1103502" y="1982056"/>
            <a:ext cx="5452844" cy="1424248"/>
            <a:chOff x="906011" y="2374084"/>
            <a:chExt cx="5452844" cy="1424248"/>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2E691A1-90CE-4FDF-BA08-AACB91F633CB}"/>
                    </a:ext>
                  </a:extLst>
                </p:cNvPr>
                <p:cNvSpPr txBox="1"/>
                <p:nvPr/>
              </p:nvSpPr>
              <p:spPr>
                <a:xfrm>
                  <a:off x="906011" y="3429000"/>
                  <a:ext cx="5452844" cy="369332"/>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sz="1800" i="1" smtClean="0">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𝑤</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𝑟</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𝑓</m:t>
                      </m:r>
                      <m:d>
                        <m:dPr>
                          <m:ctrlPr>
                            <a:rPr lang="en-US" sz="18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𝑜𝑐𝑐𝑢𝑝𝑎𝑛𝑐𝑦</m:t>
                          </m:r>
                          <m:r>
                            <a:rPr lang="en-US" sz="1800" i="1">
                              <a:effectLst/>
                              <a:latin typeface="Cambria Math" panose="02040503050406030204" pitchFamily="18" charset="0"/>
                              <a:ea typeface="SimSun" panose="02010600030101010101" pitchFamily="2" charset="-122"/>
                              <a:cs typeface="Times New Roman" panose="02020603050405020304" pitchFamily="18" charset="0"/>
                            </a:rPr>
                            <m:t>, </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𝑡𝑖𝑚𝑒</m:t>
                          </m:r>
                          <m:r>
                            <a:rPr lang="en-US" sz="1800" i="1">
                              <a:effectLst/>
                              <a:latin typeface="Cambria Math" panose="02040503050406030204" pitchFamily="18" charset="0"/>
                              <a:ea typeface="SimSun" panose="02010600030101010101" pitchFamily="2" charset="-122"/>
                              <a:cs typeface="Times New Roman" panose="02020603050405020304" pitchFamily="18" charset="0"/>
                            </a:rPr>
                            <m:t> </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𝑠𝑙𝑎𝑐𝑘</m:t>
                          </m:r>
                        </m:e>
                      </m:d>
                    </m:oMath>
                  </a14:m>
                  <a:endParaRPr lang="en-US" dirty="0"/>
                </a:p>
              </p:txBody>
            </p:sp>
          </mc:Choice>
          <mc:Fallback xmlns="">
            <p:sp>
              <p:nvSpPr>
                <p:cNvPr id="4" name="TextBox 3">
                  <a:extLst>
                    <a:ext uri="{FF2B5EF4-FFF2-40B4-BE49-F238E27FC236}">
                      <a16:creationId xmlns:a16="http://schemas.microsoft.com/office/drawing/2014/main" id="{82E691A1-90CE-4FDF-BA08-AACB91F633CB}"/>
                    </a:ext>
                  </a:extLst>
                </p:cNvPr>
                <p:cNvSpPr txBox="1">
                  <a:spLocks noRot="1" noChangeAspect="1" noMove="1" noResize="1" noEditPoints="1" noAdjustHandles="1" noChangeArrowheads="1" noChangeShapeType="1" noTextEdit="1"/>
                </p:cNvSpPr>
                <p:nvPr/>
              </p:nvSpPr>
              <p:spPr>
                <a:xfrm>
                  <a:off x="906011" y="3429000"/>
                  <a:ext cx="5452844" cy="369332"/>
                </a:xfrm>
                <a:prstGeom prst="rect">
                  <a:avLst/>
                </a:prstGeom>
                <a:blipFill>
                  <a:blip r:embed="rId3"/>
                  <a:stretch>
                    <a:fillRect l="-783" t="-5000" b="-18333"/>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409D7490-BC08-42F8-9C57-FC586DAE503F}"/>
                </a:ext>
              </a:extLst>
            </p:cNvPr>
            <p:cNvGrpSpPr/>
            <p:nvPr/>
          </p:nvGrpSpPr>
          <p:grpSpPr>
            <a:xfrm>
              <a:off x="4605556" y="2374084"/>
              <a:ext cx="1291905" cy="1054916"/>
              <a:chOff x="4605556" y="2374084"/>
              <a:chExt cx="1291905" cy="1054916"/>
            </a:xfrm>
          </p:grpSpPr>
          <p:sp>
            <p:nvSpPr>
              <p:cNvPr id="7" name="Rectangle 6">
                <a:extLst>
                  <a:ext uri="{FF2B5EF4-FFF2-40B4-BE49-F238E27FC236}">
                    <a16:creationId xmlns:a16="http://schemas.microsoft.com/office/drawing/2014/main" id="{F4790F10-339C-45F4-B23D-7B7CE6B26B51}"/>
                  </a:ext>
                </a:extLst>
              </p:cNvPr>
              <p:cNvSpPr/>
              <p:nvPr/>
            </p:nvSpPr>
            <p:spPr>
              <a:xfrm>
                <a:off x="5578679" y="2374084"/>
                <a:ext cx="318782" cy="3187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3AE45A8-E349-411E-BA81-90AC32F05DC9}"/>
                  </a:ext>
                </a:extLst>
              </p:cNvPr>
              <p:cNvCxnSpPr>
                <a:cxnSpLocks/>
              </p:cNvCxnSpPr>
              <p:nvPr/>
            </p:nvCxnSpPr>
            <p:spPr>
              <a:xfrm flipH="1">
                <a:off x="4605556" y="2755783"/>
                <a:ext cx="1132514" cy="6732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D58B92BE-581F-4120-B93D-73AFD993667D}"/>
              </a:ext>
            </a:extLst>
          </p:cNvPr>
          <p:cNvGrpSpPr/>
          <p:nvPr/>
        </p:nvGrpSpPr>
        <p:grpSpPr>
          <a:xfrm>
            <a:off x="6096000" y="1982056"/>
            <a:ext cx="4194496" cy="1786478"/>
            <a:chOff x="5863904" y="2374084"/>
            <a:chExt cx="4194496" cy="1786478"/>
          </a:xfrm>
        </p:grpSpPr>
        <p:sp>
          <p:nvSpPr>
            <p:cNvPr id="13" name="Rectangle 12">
              <a:extLst>
                <a:ext uri="{FF2B5EF4-FFF2-40B4-BE49-F238E27FC236}">
                  <a16:creationId xmlns:a16="http://schemas.microsoft.com/office/drawing/2014/main" id="{CB0D5B49-F2AB-48F4-8DF1-D8A9E20D00BC}"/>
                </a:ext>
              </a:extLst>
            </p:cNvPr>
            <p:cNvSpPr/>
            <p:nvPr/>
          </p:nvSpPr>
          <p:spPr>
            <a:xfrm>
              <a:off x="5863904" y="2374084"/>
              <a:ext cx="318782" cy="3187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6E179D42-6D48-4985-86A9-98DA6B12712E}"/>
                </a:ext>
              </a:extLst>
            </p:cNvPr>
            <p:cNvCxnSpPr>
              <a:cxnSpLocks/>
            </p:cNvCxnSpPr>
            <p:nvPr/>
          </p:nvCxnSpPr>
          <p:spPr>
            <a:xfrm>
              <a:off x="6023295" y="2755783"/>
              <a:ext cx="956345" cy="6732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2AD88DA-DC91-4DF8-9F78-1D9CF71DF580}"/>
                    </a:ext>
                  </a:extLst>
                </p:cNvPr>
                <p:cNvSpPr txBox="1"/>
                <p:nvPr/>
              </p:nvSpPr>
              <p:spPr>
                <a:xfrm>
                  <a:off x="6348018" y="3491917"/>
                  <a:ext cx="3710382" cy="668645"/>
                </a:xfrm>
                <a:prstGeom prst="rect">
                  <a:avLst/>
                </a:prstGeom>
                <a:noFill/>
              </p:spPr>
              <p:txBody>
                <a:bodyPr wrap="square" rtlCol="0">
                  <a:spAutoFit/>
                </a:bodyPr>
                <a:lstStyle/>
                <a:p>
                  <a:pPr marL="285750" indent="-285750">
                    <a:buFont typeface="Arial" panose="020B0604020202020204" pitchFamily="34" charset="0"/>
                    <a:buChar char="•"/>
                  </a:pPr>
                  <a:r>
                    <a:rPr lang="en-US" i="1" dirty="0"/>
                    <a:t>Reward term, </a:t>
                  </a:r>
                  <a14:m>
                    <m:oMath xmlns:m="http://schemas.openxmlformats.org/officeDocument/2006/math">
                      <m:sSub>
                        <m:sSubPr>
                          <m:ctrlPr>
                            <a:rPr lang="en-US" sz="1800" i="1" smtClean="0">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𝑖𝑗</m:t>
                          </m:r>
                        </m:sub>
                      </m:sSub>
                    </m:oMath>
                  </a14:m>
                  <a:endParaRPr lang="en-US" i="1" dirty="0"/>
                </a:p>
                <a:p>
                  <a:pPr marL="285750" indent="-285750">
                    <a:buFont typeface="Arial" panose="020B0604020202020204" pitchFamily="34" charset="0"/>
                    <a:buChar char="•"/>
                  </a:pPr>
                  <a:r>
                    <a:rPr lang="en-US" i="1" dirty="0"/>
                    <a:t>Related to potential link demand</a:t>
                  </a:r>
                </a:p>
              </p:txBody>
            </p:sp>
          </mc:Choice>
          <mc:Fallback xmlns="">
            <p:sp>
              <p:nvSpPr>
                <p:cNvPr id="16" name="TextBox 15">
                  <a:extLst>
                    <a:ext uri="{FF2B5EF4-FFF2-40B4-BE49-F238E27FC236}">
                      <a16:creationId xmlns:a16="http://schemas.microsoft.com/office/drawing/2014/main" id="{D2AD88DA-DC91-4DF8-9F78-1D9CF71DF580}"/>
                    </a:ext>
                  </a:extLst>
                </p:cNvPr>
                <p:cNvSpPr txBox="1">
                  <a:spLocks noRot="1" noChangeAspect="1" noMove="1" noResize="1" noEditPoints="1" noAdjustHandles="1" noChangeArrowheads="1" noChangeShapeType="1" noTextEdit="1"/>
                </p:cNvSpPr>
                <p:nvPr/>
              </p:nvSpPr>
              <p:spPr>
                <a:xfrm>
                  <a:off x="6348018" y="3491917"/>
                  <a:ext cx="3710382" cy="668645"/>
                </a:xfrm>
                <a:prstGeom prst="rect">
                  <a:avLst/>
                </a:prstGeom>
                <a:blipFill>
                  <a:blip r:embed="rId4"/>
                  <a:stretch>
                    <a:fillRect l="-985" t="-4545" b="-13636"/>
                  </a:stretch>
                </a:blipFill>
              </p:spPr>
              <p:txBody>
                <a:bodyPr/>
                <a:lstStyle/>
                <a:p>
                  <a:r>
                    <a:rPr lang="en-US">
                      <a:noFill/>
                    </a:rPr>
                    <a:t> </a:t>
                  </a:r>
                </a:p>
              </p:txBody>
            </p:sp>
          </mc:Fallback>
        </mc:AlternateContent>
      </p:grpSp>
      <p:sp>
        <p:nvSpPr>
          <p:cNvPr id="17" name="TextBox 16">
            <a:extLst>
              <a:ext uri="{FF2B5EF4-FFF2-40B4-BE49-F238E27FC236}">
                <a16:creationId xmlns:a16="http://schemas.microsoft.com/office/drawing/2014/main" id="{94C73DC0-AD6F-4E37-9EC7-544094D91FEA}"/>
              </a:ext>
            </a:extLst>
          </p:cNvPr>
          <p:cNvSpPr txBox="1"/>
          <p:nvPr/>
        </p:nvSpPr>
        <p:spPr>
          <a:xfrm>
            <a:off x="1127465" y="5024475"/>
            <a:ext cx="10085032" cy="1506823"/>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Calibri" panose="020F0502020204030204" pitchFamily="34" charset="0"/>
                <a:ea typeface="SimSun" panose="02010600030101010101" pitchFamily="2" charset="-122"/>
                <a:cs typeface="Times New Roman" panose="02020603050405020304" pitchFamily="18" charset="0"/>
              </a:rPr>
              <a:t>We test bi-criteria pathfinding under three conditions</a:t>
            </a:r>
          </a:p>
          <a:p>
            <a:pPr marL="800100" lvl="1" indent="-342900">
              <a:lnSpc>
                <a:spcPct val="107000"/>
              </a:lnSpc>
              <a:spcBef>
                <a:spcPts val="0"/>
              </a:spcBef>
              <a:buFont typeface="+mj-lt"/>
              <a:buAutoNum type="arabicPeriod"/>
            </a:pPr>
            <a:r>
              <a:rPr lang="en-US" sz="1400" b="1" dirty="0">
                <a:ea typeface="DengXian" panose="02010600030101010101" pitchFamily="2" charset="-122"/>
                <a:cs typeface="Times New Roman" panose="02020603050405020304" pitchFamily="18" charset="0"/>
              </a:rPr>
              <a:t>The vehicle has only one drop off task remaining</a:t>
            </a:r>
          </a:p>
          <a:p>
            <a:pPr marL="800100" lvl="1" indent="-342900">
              <a:lnSpc>
                <a:spcPct val="107000"/>
              </a:lnSpc>
              <a:spcBef>
                <a:spcPts val="0"/>
              </a:spcBef>
              <a:buFont typeface="+mj-lt"/>
              <a:buAutoNum type="arabicPeriod"/>
            </a:pPr>
            <a:r>
              <a:rPr lang="en-US" sz="1400" b="1" dirty="0">
                <a:ea typeface="DengXian" panose="02010600030101010101" pitchFamily="2" charset="-122"/>
                <a:cs typeface="Times New Roman" panose="02020603050405020304" pitchFamily="18" charset="0"/>
              </a:rPr>
              <a:t>The vehicle has two drop-off tasks and no pickup tasks remaining</a:t>
            </a:r>
          </a:p>
          <a:p>
            <a:pPr marL="800100" lvl="1" indent="-342900">
              <a:lnSpc>
                <a:spcPct val="107000"/>
              </a:lnSpc>
              <a:spcBef>
                <a:spcPts val="0"/>
              </a:spcBef>
              <a:buFont typeface="+mj-lt"/>
              <a:buAutoNum type="arabicPeriod"/>
            </a:pPr>
            <a:r>
              <a:rPr lang="en-US" sz="1400" b="1" dirty="0">
                <a:ea typeface="DengXian" panose="02010600030101010101" pitchFamily="2" charset="-122"/>
                <a:cs typeface="Times New Roman" panose="02020603050405020304" pitchFamily="18" charset="0"/>
              </a:rPr>
              <a:t>The vehicle has two drop-off tasks and no pickup tasks remaining OR the vehicle is empty and </a:t>
            </a:r>
            <a:r>
              <a:rPr lang="en-US" sz="1400" b="1" dirty="0" err="1">
                <a:ea typeface="DengXian" panose="02010600030101010101" pitchFamily="2" charset="-122"/>
                <a:cs typeface="Times New Roman" panose="02020603050405020304" pitchFamily="18" charset="0"/>
              </a:rPr>
              <a:t>en</a:t>
            </a:r>
            <a:r>
              <a:rPr lang="en-US" sz="1400" b="1" dirty="0">
                <a:ea typeface="DengXian" panose="02010600030101010101" pitchFamily="2" charset="-122"/>
                <a:cs typeface="Times New Roman" panose="02020603050405020304" pitchFamily="18" charset="0"/>
              </a:rPr>
              <a:t>-route to a pickup task</a:t>
            </a:r>
          </a:p>
          <a:p>
            <a:endParaRPr lang="en-US" dirty="0"/>
          </a:p>
        </p:txBody>
      </p:sp>
      <p:sp>
        <p:nvSpPr>
          <p:cNvPr id="5" name="Footer Placeholder 4">
            <a:extLst>
              <a:ext uri="{FF2B5EF4-FFF2-40B4-BE49-F238E27FC236}">
                <a16:creationId xmlns:a16="http://schemas.microsoft.com/office/drawing/2014/main" id="{A35C17E9-42B2-40FC-21A5-1A0605A2A141}"/>
              </a:ext>
            </a:extLst>
          </p:cNvPr>
          <p:cNvSpPr>
            <a:spLocks noGrp="1"/>
          </p:cNvSpPr>
          <p:nvPr>
            <p:ph type="ftr" idx="11"/>
          </p:nvPr>
        </p:nvSpPr>
        <p:spPr/>
        <p:txBody>
          <a:bodyPr/>
          <a:lstStyle/>
          <a:p>
            <a:r>
              <a:rPr lang="en-US"/>
              <a:t>Prof. Mike Hyland</a:t>
            </a:r>
          </a:p>
        </p:txBody>
      </p:sp>
      <p:sp>
        <p:nvSpPr>
          <p:cNvPr id="6" name="Slide Number Placeholder 5">
            <a:extLst>
              <a:ext uri="{FF2B5EF4-FFF2-40B4-BE49-F238E27FC236}">
                <a16:creationId xmlns:a16="http://schemas.microsoft.com/office/drawing/2014/main" id="{40CC54CD-F670-6B6A-7860-CCB880CF9D1C}"/>
              </a:ext>
            </a:extLst>
          </p:cNvPr>
          <p:cNvSpPr>
            <a:spLocks noGrp="1"/>
          </p:cNvSpPr>
          <p:nvPr>
            <p:ph type="sldNum" idx="12"/>
          </p:nvPr>
        </p:nvSpPr>
        <p:spPr/>
        <p:txBody>
          <a:bodyPr/>
          <a:lstStyle/>
          <a:p>
            <a:fld id="{FADD189E-A86A-40ED-B175-256E5AFB3947}" type="slidenum">
              <a:rPr lang="en-US" smtClean="0"/>
              <a:t>48</a:t>
            </a:fld>
            <a:endParaRPr lang="en-US"/>
          </a:p>
        </p:txBody>
      </p:sp>
    </p:spTree>
    <p:extLst>
      <p:ext uri="{BB962C8B-B14F-4D97-AF65-F5344CB8AC3E}">
        <p14:creationId xmlns:p14="http://schemas.microsoft.com/office/powerpoint/2010/main" val="399509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5D151-C535-4335-99D6-B3B728B056E4}"/>
              </a:ext>
            </a:extLst>
          </p:cNvPr>
          <p:cNvSpPr>
            <a:spLocks noGrp="1"/>
          </p:cNvSpPr>
          <p:nvPr>
            <p:ph type="title"/>
          </p:nvPr>
        </p:nvSpPr>
        <p:spPr/>
        <p:txBody>
          <a:bodyPr>
            <a:normAutofit fontScale="90000"/>
          </a:bodyPr>
          <a:lstStyle/>
          <a:p>
            <a:r>
              <a:rPr lang="en-US" dirty="0"/>
              <a:t>Methodology: Link reward calculation (Potential Demand on Links)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84B594F-7543-4CBE-BB94-5C3807C80653}"/>
                  </a:ext>
                </a:extLst>
              </p:cNvPr>
              <p:cNvSpPr>
                <a:spLocks noGrp="1"/>
              </p:cNvSpPr>
              <p:nvPr>
                <p:ph idx="1"/>
              </p:nvPr>
            </p:nvSpPr>
            <p:spPr>
              <a:xfrm>
                <a:off x="416482" y="1812692"/>
                <a:ext cx="6371483" cy="4023360"/>
              </a:xfrm>
            </p:spPr>
            <p:txBody>
              <a:bodyPr>
                <a:normAutofit fontScale="85000" lnSpcReduction="10000"/>
              </a:bodyPr>
              <a:lstStyle/>
              <a:p>
                <a:r>
                  <a:rPr lang="en-US" dirty="0"/>
                  <a:t>1. Construct a ‘Detour ellipse’ </a:t>
                </a:r>
              </a:p>
              <a:p>
                <a:pPr lvl="1"/>
                <a:r>
                  <a:rPr lang="en-US" dirty="0"/>
                  <a:t>Vehicle’s </a:t>
                </a:r>
                <a:r>
                  <a:rPr lang="en-US" dirty="0">
                    <a:solidFill>
                      <a:srgbClr val="F35BCB"/>
                    </a:solidFill>
                  </a:rPr>
                  <a:t>current location (316) </a:t>
                </a:r>
                <a:r>
                  <a:rPr lang="en-US" dirty="0"/>
                  <a:t>and </a:t>
                </a:r>
                <a:r>
                  <a:rPr lang="en-US" dirty="0">
                    <a:solidFill>
                      <a:schemeClr val="accent1"/>
                    </a:solidFill>
                  </a:rPr>
                  <a:t>Destination (406)</a:t>
                </a:r>
                <a:r>
                  <a:rPr lang="en-US" dirty="0"/>
                  <a:t> as focal points </a:t>
                </a:r>
              </a:p>
              <a:p>
                <a:pPr lvl="1"/>
                <a:r>
                  <a:rPr lang="en-US" dirty="0"/>
                  <a:t>‘Distance + Max Detour’ as major axis length</a:t>
                </a:r>
              </a:p>
              <a:p>
                <a:r>
                  <a:rPr lang="en-US" dirty="0"/>
                  <a:t>2. For each </a:t>
                </a:r>
                <a:r>
                  <a:rPr lang="en-US" b="1" dirty="0"/>
                  <a:t>Origin</a:t>
                </a:r>
                <a:r>
                  <a:rPr lang="en-US" dirty="0"/>
                  <a:t> node in the </a:t>
                </a:r>
                <a:r>
                  <a:rPr lang="en-US" dirty="0">
                    <a:solidFill>
                      <a:srgbClr val="FFC000"/>
                    </a:solidFill>
                  </a:rPr>
                  <a:t>Detour ellipse region</a:t>
                </a:r>
                <a:r>
                  <a:rPr lang="en-US" dirty="0"/>
                  <a:t>:</a:t>
                </a:r>
              </a:p>
              <a:p>
                <a:pPr lvl="1"/>
                <a:r>
                  <a:rPr lang="en-US" dirty="0"/>
                  <a:t>Find </a:t>
                </a:r>
                <a:r>
                  <a:rPr lang="en-US" dirty="0">
                    <a:solidFill>
                      <a:srgbClr val="7030A0"/>
                    </a:solidFill>
                  </a:rPr>
                  <a:t>Destination</a:t>
                </a:r>
                <a:r>
                  <a:rPr lang="en-US" dirty="0"/>
                  <a:t> nodes </a:t>
                </a:r>
                <a:r>
                  <a:rPr lang="en-US" u="sng" dirty="0"/>
                  <a:t>within</a:t>
                </a:r>
                <a:r>
                  <a:rPr lang="en-US" dirty="0"/>
                  <a:t> the </a:t>
                </a:r>
                <a:r>
                  <a:rPr lang="en-US" dirty="0">
                    <a:solidFill>
                      <a:srgbClr val="FFC000"/>
                    </a:solidFill>
                  </a:rPr>
                  <a:t>region</a:t>
                </a:r>
                <a:r>
                  <a:rPr lang="en-US" dirty="0">
                    <a:solidFill>
                      <a:schemeClr val="accent5">
                        <a:lumMod val="60000"/>
                        <a:lumOff val="40000"/>
                      </a:schemeClr>
                    </a:solidFill>
                  </a:rPr>
                  <a:t>.</a:t>
                </a:r>
              </a:p>
              <a:p>
                <a:pPr lvl="2"/>
                <a:r>
                  <a:rPr lang="en-US" dirty="0"/>
                  <a:t>Store </a:t>
                </a:r>
                <a:r>
                  <a:rPr lang="en-US" b="1" dirty="0"/>
                  <a:t>Origin</a:t>
                </a:r>
                <a:r>
                  <a:rPr lang="en-US" dirty="0"/>
                  <a:t> to </a:t>
                </a:r>
                <a:r>
                  <a:rPr lang="en-US" dirty="0">
                    <a:solidFill>
                      <a:srgbClr val="7030A0"/>
                    </a:solidFill>
                  </a:rPr>
                  <a:t>Destination </a:t>
                </a:r>
                <a:r>
                  <a:rPr lang="en-US" dirty="0"/>
                  <a:t>demand</a:t>
                </a:r>
                <a:endParaRPr lang="en-US" b="1" dirty="0"/>
              </a:p>
              <a:p>
                <a:pPr lvl="1"/>
                <a:r>
                  <a:rPr lang="en-US" dirty="0"/>
                  <a:t>Find </a:t>
                </a:r>
                <a:r>
                  <a:rPr lang="en-US" dirty="0">
                    <a:solidFill>
                      <a:srgbClr val="7030A0"/>
                    </a:solidFill>
                  </a:rPr>
                  <a:t>Destination</a:t>
                </a:r>
                <a:r>
                  <a:rPr lang="en-US" dirty="0"/>
                  <a:t> nodes </a:t>
                </a:r>
                <a:r>
                  <a:rPr lang="en-US" u="sng" dirty="0"/>
                  <a:t>outside</a:t>
                </a:r>
                <a:r>
                  <a:rPr lang="en-US" dirty="0"/>
                  <a:t> of the </a:t>
                </a:r>
                <a:r>
                  <a:rPr lang="en-US" dirty="0">
                    <a:solidFill>
                      <a:srgbClr val="FFC000"/>
                    </a:solidFill>
                  </a:rPr>
                  <a:t>region</a:t>
                </a:r>
                <a:r>
                  <a:rPr lang="en-US" dirty="0"/>
                  <a:t>, where the shortest path from the </a:t>
                </a:r>
                <a:r>
                  <a:rPr lang="en-US" b="1" dirty="0"/>
                  <a:t>Origin </a:t>
                </a:r>
                <a:r>
                  <a:rPr lang="en-US" dirty="0"/>
                  <a:t>to the </a:t>
                </a:r>
                <a:r>
                  <a:rPr lang="en-US" dirty="0">
                    <a:solidFill>
                      <a:srgbClr val="7030A0"/>
                    </a:solidFill>
                  </a:rPr>
                  <a:t>Destination</a:t>
                </a:r>
                <a:r>
                  <a:rPr lang="en-US" dirty="0"/>
                  <a:t> passes through the current vehicle </a:t>
                </a:r>
                <a:r>
                  <a:rPr lang="en-US" dirty="0">
                    <a:solidFill>
                      <a:schemeClr val="accent1"/>
                    </a:solidFill>
                  </a:rPr>
                  <a:t>Destination (406)</a:t>
                </a:r>
                <a:r>
                  <a:rPr lang="en-US" dirty="0"/>
                  <a:t>.</a:t>
                </a:r>
              </a:p>
              <a:p>
                <a:pPr lvl="2"/>
                <a:r>
                  <a:rPr lang="en-US" dirty="0"/>
                  <a:t>Store </a:t>
                </a:r>
                <a:r>
                  <a:rPr lang="en-US" b="1" dirty="0"/>
                  <a:t>Origin</a:t>
                </a:r>
                <a:r>
                  <a:rPr lang="en-US" dirty="0"/>
                  <a:t> to </a:t>
                </a:r>
                <a:r>
                  <a:rPr lang="en-US" dirty="0">
                    <a:solidFill>
                      <a:srgbClr val="7030A0"/>
                    </a:solidFill>
                  </a:rPr>
                  <a:t>Destination </a:t>
                </a:r>
                <a:r>
                  <a:rPr lang="en-US" dirty="0"/>
                  <a:t>demand</a:t>
                </a:r>
                <a:endParaRPr lang="en-US" b="1" dirty="0"/>
              </a:p>
              <a:p>
                <a:pPr lvl="1"/>
                <a:r>
                  <a:rPr lang="en-US" dirty="0"/>
                  <a:t>Assign </a:t>
                </a:r>
                <a:r>
                  <a:rPr lang="en-US" b="1" dirty="0"/>
                  <a:t>Origin</a:t>
                </a:r>
                <a:r>
                  <a:rPr lang="en-US" dirty="0"/>
                  <a:t> to </a:t>
                </a:r>
                <a:r>
                  <a:rPr lang="en-US" dirty="0">
                    <a:solidFill>
                      <a:srgbClr val="7030A0"/>
                    </a:solidFill>
                  </a:rPr>
                  <a:t>Destination </a:t>
                </a:r>
                <a:r>
                  <a:rPr lang="en-US" dirty="0"/>
                  <a:t>demand to </a:t>
                </a:r>
                <a:r>
                  <a:rPr lang="en-US" b="1" dirty="0"/>
                  <a:t>Origin</a:t>
                </a:r>
                <a:r>
                  <a:rPr lang="en-US" dirty="0"/>
                  <a:t> outbound link on Shortest Path from the </a:t>
                </a:r>
                <a:r>
                  <a:rPr lang="en-US" b="1" dirty="0"/>
                  <a:t>Origin</a:t>
                </a:r>
                <a:r>
                  <a:rPr lang="en-US" dirty="0"/>
                  <a:t> node to the </a:t>
                </a:r>
                <a:r>
                  <a:rPr lang="en-US" dirty="0">
                    <a:solidFill>
                      <a:schemeClr val="accent1"/>
                    </a:solidFill>
                  </a:rPr>
                  <a:t>Destination (406)</a:t>
                </a:r>
                <a:r>
                  <a:rPr lang="en-US" dirty="0">
                    <a:solidFill>
                      <a:srgbClr val="FF0000"/>
                    </a:solidFill>
                  </a:rPr>
                  <a:t> </a:t>
                </a:r>
                <a:r>
                  <a:rPr lang="en-US" dirty="0"/>
                  <a:t>node</a:t>
                </a:r>
              </a:p>
              <a:p>
                <a:pPr lvl="2"/>
                <a:r>
                  <a:rPr lang="en-US" dirty="0"/>
                  <a:t>The summation of all this demand is the Link Reward </a:t>
                </a:r>
                <a14:m>
                  <m:oMath xmlns:m="http://schemas.openxmlformats.org/officeDocument/2006/math">
                    <m:sSub>
                      <m:sSubPr>
                        <m:ctrlPr>
                          <a:rPr lang="en-US" i="1">
                            <a:latin typeface="Cambria Math" panose="02040503050406030204" pitchFamily="18" charset="0"/>
                            <a:ea typeface="SimSun" panose="02010600030101010101" pitchFamily="2" charset="-122"/>
                            <a:cs typeface="Times New Roman" panose="020206030504050203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𝑟</m:t>
                        </m:r>
                      </m:e>
                      <m:sub>
                        <m:r>
                          <a:rPr lang="en-US" i="1">
                            <a:latin typeface="Cambria Math" panose="02040503050406030204" pitchFamily="18" charset="0"/>
                            <a:ea typeface="SimSun" panose="02010600030101010101" pitchFamily="2" charset="-122"/>
                            <a:cs typeface="Times New Roman" panose="02020603050405020304" pitchFamily="18" charset="0"/>
                          </a:rPr>
                          <m:t>𝑖𝑗</m:t>
                        </m:r>
                      </m:sub>
                    </m:sSub>
                  </m:oMath>
                </a14:m>
                <a:endParaRPr lang="en-US" dirty="0"/>
              </a:p>
              <a:p>
                <a:pPr lvl="1"/>
                <a:endParaRPr lang="en-US" dirty="0"/>
              </a:p>
              <a:p>
                <a:pPr lvl="1"/>
                <a:endParaRPr lang="en-US" dirty="0"/>
              </a:p>
              <a:p>
                <a:endParaRPr lang="en-US" dirty="0"/>
              </a:p>
            </p:txBody>
          </p:sp>
        </mc:Choice>
        <mc:Fallback>
          <p:sp>
            <p:nvSpPr>
              <p:cNvPr id="3" name="Content Placeholder 2">
                <a:extLst>
                  <a:ext uri="{FF2B5EF4-FFF2-40B4-BE49-F238E27FC236}">
                    <a16:creationId xmlns:a16="http://schemas.microsoft.com/office/drawing/2014/main" id="{C84B594F-7543-4CBE-BB94-5C3807C80653}"/>
                  </a:ext>
                </a:extLst>
              </p:cNvPr>
              <p:cNvSpPr>
                <a:spLocks noGrp="1" noRot="1" noChangeAspect="1" noMove="1" noResize="1" noEditPoints="1" noAdjustHandles="1" noChangeArrowheads="1" noChangeShapeType="1" noTextEdit="1"/>
              </p:cNvSpPr>
              <p:nvPr>
                <p:ph idx="1"/>
              </p:nvPr>
            </p:nvSpPr>
            <p:spPr>
              <a:xfrm>
                <a:off x="416482" y="1812692"/>
                <a:ext cx="6371483" cy="4023360"/>
              </a:xfrm>
              <a:blipFill>
                <a:blip r:embed="rId2"/>
                <a:stretch>
                  <a:fillRect l="-669" r="-1147"/>
                </a:stretch>
              </a:blipFill>
            </p:spPr>
            <p:txBody>
              <a:bodyPr/>
              <a:lstStyle/>
              <a:p>
                <a:r>
                  <a:rPr lang="en-US">
                    <a:noFill/>
                  </a:rPr>
                  <a:t> </a:t>
                </a:r>
              </a:p>
            </p:txBody>
          </p:sp>
        </mc:Fallback>
      </mc:AlternateContent>
      <p:pic>
        <p:nvPicPr>
          <p:cNvPr id="6" name="Content Placeholder 7" descr="A picture containing diagram&#10;&#10;Description automatically generated">
            <a:extLst>
              <a:ext uri="{FF2B5EF4-FFF2-40B4-BE49-F238E27FC236}">
                <a16:creationId xmlns:a16="http://schemas.microsoft.com/office/drawing/2014/main" id="{2C9C18C4-AA64-4EBB-B850-55143DA4FD05}"/>
              </a:ext>
            </a:extLst>
          </p:cNvPr>
          <p:cNvPicPr>
            <a:picLocks/>
          </p:cNvPicPr>
          <p:nvPr/>
        </p:nvPicPr>
        <p:blipFill rotWithShape="1">
          <a:blip r:embed="rId3">
            <a:extLst>
              <a:ext uri="{28A0092B-C50C-407E-A947-70E740481C1C}">
                <a14:useLocalDpi xmlns:a14="http://schemas.microsoft.com/office/drawing/2010/main" val="0"/>
              </a:ext>
            </a:extLst>
          </a:blip>
          <a:srcRect l="9683" t="17749" r="9422" b="9723"/>
          <a:stretch/>
        </p:blipFill>
        <p:spPr bwMode="auto">
          <a:xfrm>
            <a:off x="7061201" y="982134"/>
            <a:ext cx="4714318" cy="5293024"/>
          </a:xfrm>
          <a:prstGeom prst="rect">
            <a:avLst/>
          </a:prstGeom>
          <a:extLst>
            <a:ext uri="{53640926-AAD7-44D8-BBD7-CCE9431645EC}">
              <a14:shadowObscured xmlns:a14="http://schemas.microsoft.com/office/drawing/2010/main"/>
            </a:ext>
          </a:extLst>
        </p:spPr>
      </p:pic>
      <p:sp>
        <p:nvSpPr>
          <p:cNvPr id="4" name="Footer Placeholder 3">
            <a:extLst>
              <a:ext uri="{FF2B5EF4-FFF2-40B4-BE49-F238E27FC236}">
                <a16:creationId xmlns:a16="http://schemas.microsoft.com/office/drawing/2014/main" id="{39C539BC-40C6-ECA4-915B-C3BA321CFFE9}"/>
              </a:ext>
            </a:extLst>
          </p:cNvPr>
          <p:cNvSpPr>
            <a:spLocks noGrp="1"/>
          </p:cNvSpPr>
          <p:nvPr>
            <p:ph type="ftr" idx="11"/>
          </p:nvPr>
        </p:nvSpPr>
        <p:spPr/>
        <p:txBody>
          <a:bodyPr/>
          <a:lstStyle/>
          <a:p>
            <a:r>
              <a:rPr lang="en-US"/>
              <a:t>Prof. Mike Hyland</a:t>
            </a:r>
          </a:p>
        </p:txBody>
      </p:sp>
      <p:sp>
        <p:nvSpPr>
          <p:cNvPr id="5" name="Slide Number Placeholder 4">
            <a:extLst>
              <a:ext uri="{FF2B5EF4-FFF2-40B4-BE49-F238E27FC236}">
                <a16:creationId xmlns:a16="http://schemas.microsoft.com/office/drawing/2014/main" id="{9A1E14BB-286F-0935-1E44-1DAEB4512EE7}"/>
              </a:ext>
            </a:extLst>
          </p:cNvPr>
          <p:cNvSpPr>
            <a:spLocks noGrp="1"/>
          </p:cNvSpPr>
          <p:nvPr>
            <p:ph type="sldNum" idx="12"/>
          </p:nvPr>
        </p:nvSpPr>
        <p:spPr/>
        <p:txBody>
          <a:bodyPr/>
          <a:lstStyle/>
          <a:p>
            <a:fld id="{FADD189E-A86A-40ED-B175-256E5AFB3947}" type="slidenum">
              <a:rPr lang="en-US" smtClean="0"/>
              <a:t>49</a:t>
            </a:fld>
            <a:endParaRPr lang="en-US"/>
          </a:p>
        </p:txBody>
      </p:sp>
    </p:spTree>
    <p:extLst>
      <p:ext uri="{BB962C8B-B14F-4D97-AF65-F5344CB8AC3E}">
        <p14:creationId xmlns:p14="http://schemas.microsoft.com/office/powerpoint/2010/main" val="2965222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F50E-9E5F-4F85-B9E1-35BA6A7AE5AC}"/>
              </a:ext>
            </a:extLst>
          </p:cNvPr>
          <p:cNvSpPr>
            <a:spLocks noGrp="1"/>
          </p:cNvSpPr>
          <p:nvPr>
            <p:ph type="title"/>
          </p:nvPr>
        </p:nvSpPr>
        <p:spPr/>
        <p:txBody>
          <a:bodyPr/>
          <a:lstStyle/>
          <a:p>
            <a:r>
              <a:rPr lang="en-US" dirty="0"/>
              <a:t>Motivation</a:t>
            </a:r>
          </a:p>
        </p:txBody>
      </p:sp>
      <p:pic>
        <p:nvPicPr>
          <p:cNvPr id="5" name="Picture 4">
            <a:extLst>
              <a:ext uri="{FF2B5EF4-FFF2-40B4-BE49-F238E27FC236}">
                <a16:creationId xmlns:a16="http://schemas.microsoft.com/office/drawing/2014/main" id="{5C0BC356-232C-4A15-A376-56727341EB7C}"/>
              </a:ext>
            </a:extLst>
          </p:cNvPr>
          <p:cNvPicPr>
            <a:picLocks noChangeAspect="1"/>
          </p:cNvPicPr>
          <p:nvPr/>
        </p:nvPicPr>
        <p:blipFill>
          <a:blip r:embed="rId2"/>
          <a:stretch>
            <a:fillRect/>
          </a:stretch>
        </p:blipFill>
        <p:spPr>
          <a:xfrm>
            <a:off x="7634526" y="1848051"/>
            <a:ext cx="4345260" cy="4654060"/>
          </a:xfrm>
          <a:prstGeom prst="rect">
            <a:avLst/>
          </a:prstGeom>
          <a:ln w="38100">
            <a:solidFill>
              <a:schemeClr val="accent1"/>
            </a:solidFill>
          </a:ln>
        </p:spPr>
      </p:pic>
      <p:pic>
        <p:nvPicPr>
          <p:cNvPr id="6" name="Picture 5">
            <a:extLst>
              <a:ext uri="{FF2B5EF4-FFF2-40B4-BE49-F238E27FC236}">
                <a16:creationId xmlns:a16="http://schemas.microsoft.com/office/drawing/2014/main" id="{E4CA0CC7-2186-429A-ACDA-5466368150F0}"/>
              </a:ext>
            </a:extLst>
          </p:cNvPr>
          <p:cNvPicPr>
            <a:picLocks noChangeAspect="1"/>
          </p:cNvPicPr>
          <p:nvPr/>
        </p:nvPicPr>
        <p:blipFill>
          <a:blip r:embed="rId3"/>
          <a:stretch>
            <a:fillRect/>
          </a:stretch>
        </p:blipFill>
        <p:spPr>
          <a:xfrm>
            <a:off x="677333" y="1848050"/>
            <a:ext cx="5184405" cy="4654059"/>
          </a:xfrm>
          <a:prstGeom prst="rect">
            <a:avLst/>
          </a:prstGeom>
          <a:ln w="38100">
            <a:solidFill>
              <a:schemeClr val="accent1"/>
            </a:solidFill>
          </a:ln>
        </p:spPr>
      </p:pic>
      <p:pic>
        <p:nvPicPr>
          <p:cNvPr id="7" name="Picture 6">
            <a:extLst>
              <a:ext uri="{FF2B5EF4-FFF2-40B4-BE49-F238E27FC236}">
                <a16:creationId xmlns:a16="http://schemas.microsoft.com/office/drawing/2014/main" id="{5D495F44-04AC-4A50-A15E-7D159035AF7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958141" y="1770574"/>
            <a:ext cx="8668753" cy="4809009"/>
          </a:xfrm>
          <a:prstGeom prst="rect">
            <a:avLst/>
          </a:prstGeom>
        </p:spPr>
      </p:pic>
      <p:sp>
        <p:nvSpPr>
          <p:cNvPr id="3" name="TextBox 2">
            <a:extLst>
              <a:ext uri="{FF2B5EF4-FFF2-40B4-BE49-F238E27FC236}">
                <a16:creationId xmlns:a16="http://schemas.microsoft.com/office/drawing/2014/main" id="{655A91E5-3F20-4D8E-9CB7-805FBFDE4517}"/>
              </a:ext>
            </a:extLst>
          </p:cNvPr>
          <p:cNvSpPr txBox="1"/>
          <p:nvPr/>
        </p:nvSpPr>
        <p:spPr>
          <a:xfrm>
            <a:off x="1958141" y="1108854"/>
            <a:ext cx="8768614" cy="1323439"/>
          </a:xfrm>
          <a:prstGeom prst="rect">
            <a:avLst/>
          </a:prstGeom>
          <a:solidFill>
            <a:schemeClr val="bg1"/>
          </a:solidFill>
        </p:spPr>
        <p:txBody>
          <a:bodyPr wrap="square" rtlCol="0">
            <a:spAutoFit/>
          </a:bodyPr>
          <a:lstStyle/>
          <a:p>
            <a:r>
              <a:rPr lang="en-US" sz="4000" dirty="0">
                <a:solidFill>
                  <a:srgbClr val="FF0000"/>
                </a:solidFill>
              </a:rPr>
              <a:t>But what about Uber Pool and Lyft Line?</a:t>
            </a:r>
          </a:p>
        </p:txBody>
      </p:sp>
      <p:sp>
        <p:nvSpPr>
          <p:cNvPr id="8" name="TextBox 7">
            <a:extLst>
              <a:ext uri="{FF2B5EF4-FFF2-40B4-BE49-F238E27FC236}">
                <a16:creationId xmlns:a16="http://schemas.microsoft.com/office/drawing/2014/main" id="{9C9E7ECA-B794-42C6-8DFB-115BD7BADBF1}"/>
              </a:ext>
            </a:extLst>
          </p:cNvPr>
          <p:cNvSpPr txBox="1"/>
          <p:nvPr/>
        </p:nvSpPr>
        <p:spPr>
          <a:xfrm>
            <a:off x="2153877" y="5125927"/>
            <a:ext cx="8768614" cy="707886"/>
          </a:xfrm>
          <a:prstGeom prst="rect">
            <a:avLst/>
          </a:prstGeom>
          <a:solidFill>
            <a:schemeClr val="bg1"/>
          </a:solidFill>
        </p:spPr>
        <p:txBody>
          <a:bodyPr wrap="square" rtlCol="0">
            <a:spAutoFit/>
          </a:bodyPr>
          <a:lstStyle/>
          <a:p>
            <a:r>
              <a:rPr lang="en-US" sz="4000" dirty="0">
                <a:solidFill>
                  <a:schemeClr val="accent4"/>
                </a:solidFill>
              </a:rPr>
              <a:t>Not a majority of TNC trips</a:t>
            </a:r>
          </a:p>
        </p:txBody>
      </p:sp>
      <p:sp>
        <p:nvSpPr>
          <p:cNvPr id="4" name="Footer Placeholder 3">
            <a:extLst>
              <a:ext uri="{FF2B5EF4-FFF2-40B4-BE49-F238E27FC236}">
                <a16:creationId xmlns:a16="http://schemas.microsoft.com/office/drawing/2014/main" id="{F9D4F171-C951-A095-5D56-15EC79C74D79}"/>
              </a:ext>
            </a:extLst>
          </p:cNvPr>
          <p:cNvSpPr>
            <a:spLocks noGrp="1"/>
          </p:cNvSpPr>
          <p:nvPr>
            <p:ph type="ftr" idx="11"/>
          </p:nvPr>
        </p:nvSpPr>
        <p:spPr/>
        <p:txBody>
          <a:bodyPr/>
          <a:lstStyle/>
          <a:p>
            <a:r>
              <a:rPr lang="en-US"/>
              <a:t>Prof. Mike Hyland</a:t>
            </a:r>
          </a:p>
        </p:txBody>
      </p:sp>
      <p:sp>
        <p:nvSpPr>
          <p:cNvPr id="9" name="Slide Number Placeholder 8">
            <a:extLst>
              <a:ext uri="{FF2B5EF4-FFF2-40B4-BE49-F238E27FC236}">
                <a16:creationId xmlns:a16="http://schemas.microsoft.com/office/drawing/2014/main" id="{2389EE96-38E1-3EEF-D2F3-EB015A79AE5D}"/>
              </a:ext>
            </a:extLst>
          </p:cNvPr>
          <p:cNvSpPr>
            <a:spLocks noGrp="1"/>
          </p:cNvSpPr>
          <p:nvPr>
            <p:ph type="sldNum" idx="12"/>
          </p:nvPr>
        </p:nvSpPr>
        <p:spPr/>
        <p:txBody>
          <a:bodyPr/>
          <a:lstStyle/>
          <a:p>
            <a:fld id="{FADD189E-A86A-40ED-B175-256E5AFB3947}" type="slidenum">
              <a:rPr lang="en-US" smtClean="0"/>
              <a:t>5</a:t>
            </a:fld>
            <a:endParaRPr lang="en-US"/>
          </a:p>
        </p:txBody>
      </p:sp>
    </p:spTree>
    <p:extLst>
      <p:ext uri="{BB962C8B-B14F-4D97-AF65-F5344CB8AC3E}">
        <p14:creationId xmlns:p14="http://schemas.microsoft.com/office/powerpoint/2010/main" val="2678984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diagram&#10;&#10;Description automatically generated">
            <a:extLst>
              <a:ext uri="{FF2B5EF4-FFF2-40B4-BE49-F238E27FC236}">
                <a16:creationId xmlns:a16="http://schemas.microsoft.com/office/drawing/2014/main" id="{95C9442B-865A-48A8-8D6F-C7B3385A4ABE}"/>
              </a:ext>
            </a:extLst>
          </p:cNvPr>
          <p:cNvPicPr>
            <a:picLocks noGrp="1"/>
          </p:cNvPicPr>
          <p:nvPr>
            <p:ph idx="4294967295"/>
          </p:nvPr>
        </p:nvPicPr>
        <p:blipFill rotWithShape="1">
          <a:blip r:embed="rId2">
            <a:extLst>
              <a:ext uri="{28A0092B-C50C-407E-A947-70E740481C1C}">
                <a14:useLocalDpi xmlns:a14="http://schemas.microsoft.com/office/drawing/2010/main" val="0"/>
              </a:ext>
            </a:extLst>
          </a:blip>
          <a:srcRect l="9683" t="17749" r="9422" b="9723"/>
          <a:stretch/>
        </p:blipFill>
        <p:spPr bwMode="auto">
          <a:xfrm>
            <a:off x="2884390" y="0"/>
            <a:ext cx="6423219" cy="6858000"/>
          </a:xfrm>
          <a:prstGeom prst="rect">
            <a:avLst/>
          </a:prstGeom>
          <a:extLst>
            <a:ext uri="{53640926-AAD7-44D8-BBD7-CCE9431645EC}">
              <a14:shadowObscured xmlns:a14="http://schemas.microsoft.com/office/drawing/2010/main"/>
            </a:ext>
          </a:extLst>
        </p:spPr>
      </p:pic>
      <p:sp>
        <p:nvSpPr>
          <p:cNvPr id="2" name="Footer Placeholder 1">
            <a:extLst>
              <a:ext uri="{FF2B5EF4-FFF2-40B4-BE49-F238E27FC236}">
                <a16:creationId xmlns:a16="http://schemas.microsoft.com/office/drawing/2014/main" id="{1D491DD4-82C4-697E-465D-B3D3FED33854}"/>
              </a:ext>
            </a:extLst>
          </p:cNvPr>
          <p:cNvSpPr>
            <a:spLocks noGrp="1"/>
          </p:cNvSpPr>
          <p:nvPr>
            <p:ph type="ftr" idx="11"/>
          </p:nvPr>
        </p:nvSpPr>
        <p:spPr/>
        <p:txBody>
          <a:bodyPr/>
          <a:lstStyle/>
          <a:p>
            <a:r>
              <a:rPr lang="en-US"/>
              <a:t>Prof. Mike Hyland</a:t>
            </a:r>
          </a:p>
        </p:txBody>
      </p:sp>
      <p:sp>
        <p:nvSpPr>
          <p:cNvPr id="3" name="Slide Number Placeholder 2">
            <a:extLst>
              <a:ext uri="{FF2B5EF4-FFF2-40B4-BE49-F238E27FC236}">
                <a16:creationId xmlns:a16="http://schemas.microsoft.com/office/drawing/2014/main" id="{1782BD50-8DD7-677E-03E5-09511E6E2966}"/>
              </a:ext>
            </a:extLst>
          </p:cNvPr>
          <p:cNvSpPr>
            <a:spLocks noGrp="1"/>
          </p:cNvSpPr>
          <p:nvPr>
            <p:ph type="sldNum" idx="12"/>
          </p:nvPr>
        </p:nvSpPr>
        <p:spPr/>
        <p:txBody>
          <a:bodyPr/>
          <a:lstStyle/>
          <a:p>
            <a:fld id="{FADD189E-A86A-40ED-B175-256E5AFB3947}" type="slidenum">
              <a:rPr lang="en-US" smtClean="0"/>
              <a:t>50</a:t>
            </a:fld>
            <a:endParaRPr lang="en-US"/>
          </a:p>
        </p:txBody>
      </p:sp>
    </p:spTree>
    <p:extLst>
      <p:ext uri="{BB962C8B-B14F-4D97-AF65-F5344CB8AC3E}">
        <p14:creationId xmlns:p14="http://schemas.microsoft.com/office/powerpoint/2010/main" val="147806257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F62B-D459-4C69-8A3A-23B9CF8798A2}"/>
              </a:ext>
            </a:extLst>
          </p:cNvPr>
          <p:cNvSpPr>
            <a:spLocks noGrp="1"/>
          </p:cNvSpPr>
          <p:nvPr>
            <p:ph type="title"/>
          </p:nvPr>
        </p:nvSpPr>
        <p:spPr/>
        <p:txBody>
          <a:bodyPr/>
          <a:lstStyle/>
          <a:p>
            <a:r>
              <a:rPr lang="en-US" dirty="0"/>
              <a:t>Case Study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AD24789-0908-4266-A5DA-FCAD3F5C3937}"/>
                  </a:ext>
                </a:extLst>
              </p:cNvPr>
              <p:cNvSpPr>
                <a:spLocks noGrp="1"/>
              </p:cNvSpPr>
              <p:nvPr>
                <p:ph idx="1"/>
              </p:nvPr>
            </p:nvSpPr>
            <p:spPr>
              <a:xfrm>
                <a:off x="838200" y="1371600"/>
                <a:ext cx="6843566" cy="4572000"/>
              </a:xfrm>
            </p:spPr>
            <p:txBody>
              <a:bodyPr/>
              <a:lstStyle/>
              <a:p>
                <a:r>
                  <a:rPr lang="en-US" b="1" dirty="0"/>
                  <a:t>Inputs:</a:t>
                </a:r>
              </a:p>
              <a:p>
                <a:pPr lvl="1"/>
                <a:r>
                  <a:rPr lang="en-US" dirty="0"/>
                  <a:t>Anaheim Network </a:t>
                </a:r>
              </a:p>
              <a:p>
                <a:pPr lvl="2"/>
                <a:r>
                  <a:rPr lang="en-US" dirty="0"/>
                  <a:t>401 nodes (223 nodes with demand) and 854 links</a:t>
                </a:r>
              </a:p>
              <a:p>
                <a:pPr lvl="1"/>
                <a:r>
                  <a:rPr lang="en-US" dirty="0"/>
                  <a:t>Fleet size: 20, 50, 100, 200</a:t>
                </a:r>
              </a:p>
              <a:p>
                <a:pPr lvl="1"/>
                <a:r>
                  <a:rPr lang="en-US" dirty="0"/>
                  <a:t>Number of Requests: [100 to 2,100]</a:t>
                </a:r>
              </a:p>
              <a:p>
                <a:pPr lvl="1"/>
                <a:r>
                  <a:rPr lang="en-US" dirty="0"/>
                  <a:t>Reward coefficient </a:t>
                </a:r>
                <a14:m>
                  <m:oMath xmlns:m="http://schemas.openxmlformats.org/officeDocument/2006/math">
                    <m:sSub>
                      <m:sSubPr>
                        <m:ctrlPr>
                          <a:rPr lang="en-US" smtClean="0"/>
                        </m:ctrlPr>
                      </m:sSubPr>
                      <m:e>
                        <m:r>
                          <a:rPr lang="en-US"/>
                          <m:t>𝑤</m:t>
                        </m:r>
                      </m:e>
                      <m:sub>
                        <m:r>
                          <a:rPr lang="en-US"/>
                          <m:t>𝑟</m:t>
                        </m:r>
                      </m:sub>
                    </m:sSub>
                  </m:oMath>
                </a14:m>
                <a:r>
                  <a:rPr lang="en-US" dirty="0"/>
                  <a:t>: 0.01, 0.1, 0.5, 1</a:t>
                </a:r>
              </a:p>
              <a:p>
                <a:pPr lvl="1"/>
                <a:r>
                  <a:rPr lang="en-US" dirty="0"/>
                  <a:t>Bi-criteria Conditions</a:t>
                </a:r>
              </a:p>
              <a:p>
                <a:pPr marL="1114425" lvl="2" indent="-342900">
                  <a:buFont typeface="+mj-lt"/>
                  <a:buAutoNum type="arabicPeriod"/>
                </a:pPr>
                <a:r>
                  <a:rPr lang="en-US" dirty="0"/>
                  <a:t>Vehicle has only one drop-off</a:t>
                </a:r>
              </a:p>
              <a:p>
                <a:pPr marL="1114425" lvl="2" indent="-342900">
                  <a:buFont typeface="+mj-lt"/>
                  <a:buAutoNum type="arabicPeriod"/>
                </a:pPr>
                <a:r>
                  <a:rPr lang="en-US" dirty="0"/>
                  <a:t>Vehicle has two drop-offs and no pickup</a:t>
                </a:r>
              </a:p>
              <a:p>
                <a:pPr marL="1114425" lvl="2" indent="-342900">
                  <a:buFont typeface="+mj-lt"/>
                  <a:buAutoNum type="arabicPeriod"/>
                </a:pPr>
                <a:r>
                  <a:rPr lang="en-US" dirty="0"/>
                  <a:t>Vehicle has two drop-offs, and no pickup OR vehicle is empty and en-route to a pickup</a:t>
                </a:r>
              </a:p>
              <a:p>
                <a:r>
                  <a:rPr lang="en-US" b="1" dirty="0"/>
                  <a:t>Outputs:</a:t>
                </a:r>
              </a:p>
              <a:p>
                <a:pPr lvl="1"/>
                <a:r>
                  <a:rPr lang="en-US" dirty="0"/>
                  <a:t>Shortest path vs. Bi-criteria pathfinding, difference in:</a:t>
                </a:r>
              </a:p>
              <a:p>
                <a:pPr lvl="2"/>
                <a:r>
                  <a:rPr lang="en-US" dirty="0"/>
                  <a:t>Customer waiting time </a:t>
                </a:r>
              </a:p>
              <a:p>
                <a:pPr lvl="2"/>
                <a:r>
                  <a:rPr lang="en-US" dirty="0"/>
                  <a:t>In-vehicle travel time</a:t>
                </a:r>
              </a:p>
              <a:p>
                <a:pPr lvl="2"/>
                <a:r>
                  <a:rPr lang="en-US" dirty="0"/>
                  <a:t>Combination of wait and in-vehicle time</a:t>
                </a:r>
              </a:p>
            </p:txBody>
          </p:sp>
        </mc:Choice>
        <mc:Fallback>
          <p:sp>
            <p:nvSpPr>
              <p:cNvPr id="3" name="Content Placeholder 2">
                <a:extLst>
                  <a:ext uri="{FF2B5EF4-FFF2-40B4-BE49-F238E27FC236}">
                    <a16:creationId xmlns:a16="http://schemas.microsoft.com/office/drawing/2014/main" id="{1AD24789-0908-4266-A5DA-FCAD3F5C3937}"/>
                  </a:ext>
                </a:extLst>
              </p:cNvPr>
              <p:cNvSpPr>
                <a:spLocks noGrp="1" noRot="1" noChangeAspect="1" noMove="1" noResize="1" noEditPoints="1" noAdjustHandles="1" noChangeArrowheads="1" noChangeShapeType="1" noTextEdit="1"/>
              </p:cNvSpPr>
              <p:nvPr>
                <p:ph idx="1"/>
              </p:nvPr>
            </p:nvSpPr>
            <p:spPr>
              <a:xfrm>
                <a:off x="838200" y="1371600"/>
                <a:ext cx="6843566" cy="4572000"/>
              </a:xfrm>
              <a:blipFill>
                <a:blip r:embed="rId3"/>
                <a:stretch>
                  <a:fillRect l="-713" r="-89" b="-1920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7D39916-8742-44FB-87F1-DF1CAE4EF0B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350632" y="485542"/>
            <a:ext cx="3596533" cy="4294421"/>
          </a:xfrm>
          <a:prstGeom prst="rect">
            <a:avLst/>
          </a:prstGeom>
          <a:noFill/>
          <a:ln w="12700">
            <a:solidFill>
              <a:schemeClr val="tx1"/>
            </a:solidFill>
          </a:ln>
        </p:spPr>
      </p:pic>
      <p:sp>
        <p:nvSpPr>
          <p:cNvPr id="9" name="Footer Placeholder 8">
            <a:extLst>
              <a:ext uri="{FF2B5EF4-FFF2-40B4-BE49-F238E27FC236}">
                <a16:creationId xmlns:a16="http://schemas.microsoft.com/office/drawing/2014/main" id="{C24220A0-187A-6215-ED24-95F809FDC795}"/>
              </a:ext>
            </a:extLst>
          </p:cNvPr>
          <p:cNvSpPr>
            <a:spLocks noGrp="1"/>
          </p:cNvSpPr>
          <p:nvPr>
            <p:ph type="ftr" idx="11"/>
          </p:nvPr>
        </p:nvSpPr>
        <p:spPr/>
        <p:txBody>
          <a:bodyPr/>
          <a:lstStyle/>
          <a:p>
            <a:r>
              <a:rPr lang="en-US"/>
              <a:t>Prof. Mike Hyland</a:t>
            </a:r>
          </a:p>
        </p:txBody>
      </p:sp>
      <p:sp>
        <p:nvSpPr>
          <p:cNvPr id="10" name="Slide Number Placeholder 9">
            <a:extLst>
              <a:ext uri="{FF2B5EF4-FFF2-40B4-BE49-F238E27FC236}">
                <a16:creationId xmlns:a16="http://schemas.microsoft.com/office/drawing/2014/main" id="{12BB6636-1356-262F-18B1-9839C3A39C32}"/>
              </a:ext>
            </a:extLst>
          </p:cNvPr>
          <p:cNvSpPr>
            <a:spLocks noGrp="1"/>
          </p:cNvSpPr>
          <p:nvPr>
            <p:ph type="sldNum" idx="12"/>
          </p:nvPr>
        </p:nvSpPr>
        <p:spPr/>
        <p:txBody>
          <a:bodyPr/>
          <a:lstStyle/>
          <a:p>
            <a:fld id="{FADD189E-A86A-40ED-B175-256E5AFB3947}" type="slidenum">
              <a:rPr lang="en-US" smtClean="0"/>
              <a:t>51</a:t>
            </a:fld>
            <a:endParaRPr lang="en-US"/>
          </a:p>
        </p:txBody>
      </p:sp>
    </p:spTree>
    <p:extLst>
      <p:ext uri="{BB962C8B-B14F-4D97-AF65-F5344CB8AC3E}">
        <p14:creationId xmlns:p14="http://schemas.microsoft.com/office/powerpoint/2010/main" val="1199391795"/>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1741-57AF-44E9-9135-5159C8B24259}"/>
              </a:ext>
            </a:extLst>
          </p:cNvPr>
          <p:cNvSpPr>
            <a:spLocks noGrp="1"/>
          </p:cNvSpPr>
          <p:nvPr>
            <p:ph type="title"/>
          </p:nvPr>
        </p:nvSpPr>
        <p:spPr/>
        <p:txBody>
          <a:bodyPr>
            <a:normAutofit fontScale="90000"/>
          </a:bodyPr>
          <a:lstStyle/>
          <a:p>
            <a:r>
              <a:rPr lang="en-US" sz="4000" dirty="0"/>
              <a:t>Base Case:</a:t>
            </a:r>
            <a:br>
              <a:rPr lang="en-US" sz="4000" dirty="0"/>
            </a:br>
            <a:r>
              <a:rPr lang="en-US" sz="4000" dirty="0"/>
              <a:t>Condition 1, Fleet Size 100, Reward Coeff = 0.1</a:t>
            </a:r>
          </a:p>
        </p:txBody>
      </p:sp>
      <p:sp>
        <p:nvSpPr>
          <p:cNvPr id="3" name="Content Placeholder 2">
            <a:extLst>
              <a:ext uri="{FF2B5EF4-FFF2-40B4-BE49-F238E27FC236}">
                <a16:creationId xmlns:a16="http://schemas.microsoft.com/office/drawing/2014/main" id="{A920EA6B-330A-4ED9-AB69-FDE4C1621380}"/>
              </a:ext>
            </a:extLst>
          </p:cNvPr>
          <p:cNvSpPr>
            <a:spLocks noGrp="1"/>
          </p:cNvSpPr>
          <p:nvPr>
            <p:ph idx="1"/>
          </p:nvPr>
        </p:nvSpPr>
        <p:spPr>
          <a:xfrm>
            <a:off x="838200" y="2324391"/>
            <a:ext cx="3387571" cy="3852572"/>
          </a:xfrm>
        </p:spPr>
        <p:txBody>
          <a:bodyPr>
            <a:normAutofit/>
          </a:bodyPr>
          <a:lstStyle/>
          <a:p>
            <a:r>
              <a:rPr lang="en-US" altLang="zh-CN" sz="2000" dirty="0"/>
              <a:t>Bi-criteria pathfinding is reasonably effective when # Requests is between 300 and 1000</a:t>
            </a:r>
          </a:p>
          <a:p>
            <a:pPr lvl="1"/>
            <a:r>
              <a:rPr lang="en-US" altLang="zh-CN" sz="1600" dirty="0"/>
              <a:t>This represents moderate oversupply to moderate undersupply</a:t>
            </a:r>
          </a:p>
          <a:p>
            <a:r>
              <a:rPr lang="en-US" altLang="zh-CN" sz="2000" dirty="0"/>
              <a:t>Bi-criteria pathfinding is ineffective in extreme undersupply and oversupply cases</a:t>
            </a:r>
          </a:p>
        </p:txBody>
      </p:sp>
      <p:pic>
        <p:nvPicPr>
          <p:cNvPr id="4" name="Picture 3">
            <a:extLst>
              <a:ext uri="{FF2B5EF4-FFF2-40B4-BE49-F238E27FC236}">
                <a16:creationId xmlns:a16="http://schemas.microsoft.com/office/drawing/2014/main" id="{ECE47092-6E89-44DC-BAA4-0905FC6EA3EB}"/>
              </a:ext>
            </a:extLst>
          </p:cNvPr>
          <p:cNvPicPr/>
          <p:nvPr/>
        </p:nvPicPr>
        <p:blipFill>
          <a:blip r:embed="rId3">
            <a:extLst>
              <a:ext uri="{28A0092B-C50C-407E-A947-70E740481C1C}">
                <a14:useLocalDpi xmlns:a14="http://schemas.microsoft.com/office/drawing/2010/main" val="0"/>
              </a:ext>
            </a:extLst>
          </a:blip>
          <a:stretch>
            <a:fillRect/>
          </a:stretch>
        </p:blipFill>
        <p:spPr>
          <a:xfrm>
            <a:off x="4225771" y="1746528"/>
            <a:ext cx="7966229" cy="4876213"/>
          </a:xfrm>
          <a:prstGeom prst="rect">
            <a:avLst/>
          </a:prstGeom>
        </p:spPr>
      </p:pic>
      <p:sp>
        <p:nvSpPr>
          <p:cNvPr id="5" name="Rectangle 4">
            <a:extLst>
              <a:ext uri="{FF2B5EF4-FFF2-40B4-BE49-F238E27FC236}">
                <a16:creationId xmlns:a16="http://schemas.microsoft.com/office/drawing/2014/main" id="{B9C72BCA-5B2D-4C3A-9DB0-B477DFD9E72A}"/>
              </a:ext>
            </a:extLst>
          </p:cNvPr>
          <p:cNvSpPr/>
          <p:nvPr/>
        </p:nvSpPr>
        <p:spPr>
          <a:xfrm>
            <a:off x="6261197" y="1932757"/>
            <a:ext cx="1284823" cy="1920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053F9A-56BF-413E-AC94-FB3D35AAE76E}"/>
              </a:ext>
            </a:extLst>
          </p:cNvPr>
          <p:cNvSpPr/>
          <p:nvPr/>
        </p:nvSpPr>
        <p:spPr>
          <a:xfrm>
            <a:off x="10246864" y="1952732"/>
            <a:ext cx="1277832" cy="1920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F395D9-B6A3-4757-9618-2BED69948CB3}"/>
              </a:ext>
            </a:extLst>
          </p:cNvPr>
          <p:cNvSpPr/>
          <p:nvPr/>
        </p:nvSpPr>
        <p:spPr>
          <a:xfrm>
            <a:off x="10246864" y="4353948"/>
            <a:ext cx="1277832" cy="1920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900149-4856-4EE6-8C69-60C66AB11D2B}"/>
              </a:ext>
            </a:extLst>
          </p:cNvPr>
          <p:cNvSpPr/>
          <p:nvPr/>
        </p:nvSpPr>
        <p:spPr>
          <a:xfrm>
            <a:off x="6261197" y="4353949"/>
            <a:ext cx="1352145" cy="1920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0F6B1F-28C9-493A-9F51-65DCB4B2A3B7}"/>
              </a:ext>
            </a:extLst>
          </p:cNvPr>
          <p:cNvSpPr/>
          <p:nvPr/>
        </p:nvSpPr>
        <p:spPr>
          <a:xfrm>
            <a:off x="4612718" y="2156867"/>
            <a:ext cx="365760" cy="1696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E0F401-76A4-463E-9FD0-9749B55F6DB5}"/>
              </a:ext>
            </a:extLst>
          </p:cNvPr>
          <p:cNvSpPr/>
          <p:nvPr/>
        </p:nvSpPr>
        <p:spPr>
          <a:xfrm>
            <a:off x="8598385" y="2176842"/>
            <a:ext cx="365760" cy="1696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6DB66C-1C48-4C22-85B4-248BF95E8D67}"/>
              </a:ext>
            </a:extLst>
          </p:cNvPr>
          <p:cNvSpPr/>
          <p:nvPr/>
        </p:nvSpPr>
        <p:spPr>
          <a:xfrm>
            <a:off x="8598385" y="4578058"/>
            <a:ext cx="365760" cy="1696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88E8E88-CDB4-4199-83CF-2B83D32A3DAC}"/>
              </a:ext>
            </a:extLst>
          </p:cNvPr>
          <p:cNvSpPr/>
          <p:nvPr/>
        </p:nvSpPr>
        <p:spPr>
          <a:xfrm>
            <a:off x="4612719" y="4353948"/>
            <a:ext cx="365760" cy="1920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4ECC2767-22D8-E619-F3EA-9D52E454E3CB}"/>
              </a:ext>
            </a:extLst>
          </p:cNvPr>
          <p:cNvSpPr>
            <a:spLocks noGrp="1"/>
          </p:cNvSpPr>
          <p:nvPr>
            <p:ph type="ftr" idx="11"/>
          </p:nvPr>
        </p:nvSpPr>
        <p:spPr/>
        <p:txBody>
          <a:bodyPr/>
          <a:lstStyle/>
          <a:p>
            <a:r>
              <a:rPr lang="en-US"/>
              <a:t>Prof. Mike Hyland</a:t>
            </a:r>
          </a:p>
        </p:txBody>
      </p:sp>
      <p:sp>
        <p:nvSpPr>
          <p:cNvPr id="14" name="Slide Number Placeholder 13">
            <a:extLst>
              <a:ext uri="{FF2B5EF4-FFF2-40B4-BE49-F238E27FC236}">
                <a16:creationId xmlns:a16="http://schemas.microsoft.com/office/drawing/2014/main" id="{4CDD6477-B6BB-2A51-D39F-E8F189C645A3}"/>
              </a:ext>
            </a:extLst>
          </p:cNvPr>
          <p:cNvSpPr>
            <a:spLocks noGrp="1"/>
          </p:cNvSpPr>
          <p:nvPr>
            <p:ph type="sldNum" idx="12"/>
          </p:nvPr>
        </p:nvSpPr>
        <p:spPr/>
        <p:txBody>
          <a:bodyPr/>
          <a:lstStyle/>
          <a:p>
            <a:fld id="{FADD189E-A86A-40ED-B175-256E5AFB3947}" type="slidenum">
              <a:rPr lang="en-US" smtClean="0"/>
              <a:t>52</a:t>
            </a:fld>
            <a:endParaRPr lang="en-US"/>
          </a:p>
        </p:txBody>
      </p:sp>
    </p:spTree>
    <p:extLst>
      <p:ext uri="{BB962C8B-B14F-4D97-AF65-F5344CB8AC3E}">
        <p14:creationId xmlns:p14="http://schemas.microsoft.com/office/powerpoint/2010/main" val="1677646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9B385607-4E06-49C7-A236-04A25F52ECE7}"/>
                  </a:ext>
                </a:extLst>
              </p:cNvPr>
              <p:cNvSpPr>
                <a:spLocks noGrp="1"/>
              </p:cNvSpPr>
              <p:nvPr>
                <p:ph type="title"/>
              </p:nvPr>
            </p:nvSpPr>
            <p:spPr/>
            <p:txBody>
              <a:bodyPr>
                <a:normAutofit fontScale="90000"/>
              </a:bodyPr>
              <a:lstStyle/>
              <a:p>
                <a:r>
                  <a:rPr lang="en-US" sz="4000" dirty="0"/>
                  <a:t>Impact of Reward Coefficient: </a:t>
                </a:r>
                <a14:m>
                  <m:oMath xmlns:m="http://schemas.openxmlformats.org/officeDocument/2006/math">
                    <m:sSub>
                      <m:sSubPr>
                        <m:ctrlPr>
                          <a:rPr lang="en-US" sz="4000" i="1">
                            <a:latin typeface="Cambria Math" panose="02040503050406030204" pitchFamily="18" charset="0"/>
                          </a:rPr>
                        </m:ctrlPr>
                      </m:sSubPr>
                      <m:e>
                        <m:r>
                          <a:rPr lang="en-US" sz="4000">
                            <a:latin typeface="Cambria Math" panose="02040503050406030204" pitchFamily="18" charset="0"/>
                          </a:rPr>
                          <m:t>𝑤</m:t>
                        </m:r>
                      </m:e>
                      <m:sub>
                        <m:r>
                          <a:rPr lang="en-US" sz="4000">
                            <a:latin typeface="Cambria Math" panose="02040503050406030204" pitchFamily="18" charset="0"/>
                          </a:rPr>
                          <m:t>𝑟</m:t>
                        </m:r>
                      </m:sub>
                    </m:sSub>
                  </m:oMath>
                </a14:m>
                <a:endParaRPr lang="en-US" sz="4000" dirty="0"/>
              </a:p>
            </p:txBody>
          </p:sp>
        </mc:Choice>
        <mc:Fallback>
          <p:sp>
            <p:nvSpPr>
              <p:cNvPr id="2" name="Title 1">
                <a:extLst>
                  <a:ext uri="{FF2B5EF4-FFF2-40B4-BE49-F238E27FC236}">
                    <a16:creationId xmlns:a16="http://schemas.microsoft.com/office/drawing/2014/main" id="{9B385607-4E06-49C7-A236-04A25F52ECE7}"/>
                  </a:ext>
                </a:extLst>
              </p:cNvPr>
              <p:cNvSpPr>
                <a:spLocks noGrp="1" noRot="1" noChangeAspect="1" noMove="1" noResize="1" noEditPoints="1" noAdjustHandles="1" noChangeArrowheads="1" noChangeShapeType="1" noTextEdit="1"/>
              </p:cNvSpPr>
              <p:nvPr>
                <p:ph type="title"/>
              </p:nvPr>
            </p:nvSpPr>
            <p:spPr>
              <a:blipFill>
                <a:blip r:embed="rId3"/>
                <a:stretch>
                  <a:fillRect l="-2667" t="-46667" b="-64000"/>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E4258FEB-3D1D-48BC-B084-D1387D3E6340}"/>
              </a:ext>
            </a:extLst>
          </p:cNvPr>
          <p:cNvSpPr>
            <a:spLocks noGrp="1"/>
          </p:cNvSpPr>
          <p:nvPr>
            <p:ph idx="1"/>
          </p:nvPr>
        </p:nvSpPr>
        <p:spPr>
          <a:xfrm>
            <a:off x="838200" y="1825625"/>
            <a:ext cx="4222019" cy="4351338"/>
          </a:xfrm>
        </p:spPr>
        <p:txBody>
          <a:bodyPr>
            <a:normAutofit lnSpcReduction="10000"/>
          </a:bodyPr>
          <a:lstStyle/>
          <a:p>
            <a:pPr>
              <a:spcBef>
                <a:spcPts val="1000"/>
              </a:spcBef>
              <a:spcAft>
                <a:spcPts val="0"/>
              </a:spcAft>
              <a:buClrTx/>
              <a:buSzTx/>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mn-ea"/>
                <a:cs typeface="+mn-cs"/>
              </a:rPr>
              <a:t>High variance in the results</a:t>
            </a:r>
          </a:p>
          <a:p>
            <a:pPr lvl="1">
              <a:spcBef>
                <a:spcPts val="1000"/>
              </a:spcBef>
              <a:defRPr/>
            </a:pPr>
            <a:r>
              <a:rPr lang="en-US" altLang="zh-CN" sz="1600" dirty="0">
                <a:solidFill>
                  <a:prstClr val="black"/>
                </a:solidFill>
                <a:latin typeface="Calibri" panose="020F0502020204030204"/>
              </a:rPr>
              <a:t>Indicates an area of future research</a:t>
            </a:r>
          </a:p>
          <a:p>
            <a:pPr lvl="1">
              <a:spcBef>
                <a:spcPts val="1000"/>
              </a:spcBef>
              <a:defRPr/>
            </a:pPr>
            <a:r>
              <a:rPr lang="en-US" altLang="zh-CN" sz="1600" dirty="0">
                <a:solidFill>
                  <a:prstClr val="black"/>
                </a:solidFill>
                <a:latin typeface="Calibri" panose="020F0502020204030204"/>
              </a:rPr>
              <a:t>Need to be selective when using bi-criteria pathfinding</a:t>
            </a:r>
          </a:p>
          <a:p>
            <a:pPr marL="457200" lvl="1" indent="0">
              <a:spcBef>
                <a:spcPts val="1000"/>
              </a:spcBef>
              <a:buNone/>
              <a:defRPr/>
            </a:pPr>
            <a:endParaRPr kumimoji="0" lang="en-US" altLang="zh-CN"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spcBef>
                <a:spcPts val="1000"/>
              </a:spcBef>
              <a:spcAft>
                <a:spcPts val="0"/>
              </a:spcAft>
              <a:buClrTx/>
              <a:buSzTx/>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mn-ea"/>
                <a:cs typeface="+mn-cs"/>
              </a:rPr>
              <a:t>Using reward coefficient of 0.1 outperforms others</a:t>
            </a:r>
          </a:p>
          <a:p>
            <a:pPr lvl="1">
              <a:spcBef>
                <a:spcPts val="1000"/>
              </a:spcBef>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mn-ea"/>
                <a:cs typeface="+mn-cs"/>
              </a:rPr>
              <a:t>It works especially well when request are between 300 to 1000.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a:spcBef>
                <a:spcPts val="1000"/>
              </a:spcBef>
              <a:spcAft>
                <a:spcPts val="0"/>
              </a:spcAft>
              <a:buClrTx/>
              <a:buSzTx/>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Giving large weights to reward terms does not make bi-criteria path more effective.</a:t>
            </a:r>
          </a:p>
          <a:p>
            <a:pPr lvl="1">
              <a:spcBef>
                <a:spcPts val="1000"/>
              </a:spcBef>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spcBef>
                <a:spcPts val="1000"/>
              </a:spcBef>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721BD95-60D9-43A8-8DC4-E823FDB23B09}"/>
              </a:ext>
            </a:extLst>
          </p:cNvPr>
          <p:cNvPicPr>
            <a:picLocks noChangeAspect="1"/>
          </p:cNvPicPr>
          <p:nvPr/>
        </p:nvPicPr>
        <p:blipFill>
          <a:blip r:embed="rId4"/>
          <a:stretch>
            <a:fillRect/>
          </a:stretch>
        </p:blipFill>
        <p:spPr>
          <a:xfrm>
            <a:off x="5060219" y="1690688"/>
            <a:ext cx="7131781" cy="5032032"/>
          </a:xfrm>
          <a:prstGeom prst="rect">
            <a:avLst/>
          </a:prstGeom>
          <a:ln>
            <a:noFill/>
          </a:ln>
        </p:spPr>
      </p:pic>
      <p:sp>
        <p:nvSpPr>
          <p:cNvPr id="5" name="Rectangle 4">
            <a:extLst>
              <a:ext uri="{FF2B5EF4-FFF2-40B4-BE49-F238E27FC236}">
                <a16:creationId xmlns:a16="http://schemas.microsoft.com/office/drawing/2014/main" id="{A3311B8E-779B-4E89-BB4A-51A89745A646}"/>
              </a:ext>
            </a:extLst>
          </p:cNvPr>
          <p:cNvSpPr/>
          <p:nvPr/>
        </p:nvSpPr>
        <p:spPr>
          <a:xfrm>
            <a:off x="7217478" y="1923880"/>
            <a:ext cx="1322841" cy="1920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AB04CF-FD8D-4B1D-8B57-9FB1FD64CD3E}"/>
              </a:ext>
            </a:extLst>
          </p:cNvPr>
          <p:cNvSpPr/>
          <p:nvPr/>
        </p:nvSpPr>
        <p:spPr>
          <a:xfrm>
            <a:off x="10777424" y="1923879"/>
            <a:ext cx="1322841" cy="1920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0CDC75E-C202-4D19-84B9-01869BB3208A}"/>
              </a:ext>
            </a:extLst>
          </p:cNvPr>
          <p:cNvSpPr/>
          <p:nvPr/>
        </p:nvSpPr>
        <p:spPr>
          <a:xfrm>
            <a:off x="7217478" y="4462892"/>
            <a:ext cx="1322841" cy="1920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D6E876-C17C-4D89-A09F-A26911DAB8F9}"/>
              </a:ext>
            </a:extLst>
          </p:cNvPr>
          <p:cNvSpPr/>
          <p:nvPr/>
        </p:nvSpPr>
        <p:spPr>
          <a:xfrm>
            <a:off x="5547187" y="2595283"/>
            <a:ext cx="27432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E79E058-19FD-401B-AD33-9D56EB2AB309}"/>
              </a:ext>
            </a:extLst>
          </p:cNvPr>
          <p:cNvSpPr/>
          <p:nvPr/>
        </p:nvSpPr>
        <p:spPr>
          <a:xfrm>
            <a:off x="9107133" y="2595282"/>
            <a:ext cx="27432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C3F6BF-20FC-4BD4-B7DA-D757CEF4CF7A}"/>
              </a:ext>
            </a:extLst>
          </p:cNvPr>
          <p:cNvSpPr/>
          <p:nvPr/>
        </p:nvSpPr>
        <p:spPr>
          <a:xfrm>
            <a:off x="5547187" y="5134295"/>
            <a:ext cx="27432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0">
            <a:extLst>
              <a:ext uri="{FF2B5EF4-FFF2-40B4-BE49-F238E27FC236}">
                <a16:creationId xmlns:a16="http://schemas.microsoft.com/office/drawing/2014/main" id="{8E3430B5-F20E-E40A-1C4E-4F2B450FB00E}"/>
              </a:ext>
            </a:extLst>
          </p:cNvPr>
          <p:cNvSpPr>
            <a:spLocks noGrp="1"/>
          </p:cNvSpPr>
          <p:nvPr>
            <p:ph type="ftr" idx="11"/>
          </p:nvPr>
        </p:nvSpPr>
        <p:spPr/>
        <p:txBody>
          <a:bodyPr/>
          <a:lstStyle/>
          <a:p>
            <a:r>
              <a:rPr lang="en-US"/>
              <a:t>Prof. Mike Hyland</a:t>
            </a:r>
          </a:p>
        </p:txBody>
      </p:sp>
      <p:sp>
        <p:nvSpPr>
          <p:cNvPr id="12" name="Slide Number Placeholder 11">
            <a:extLst>
              <a:ext uri="{FF2B5EF4-FFF2-40B4-BE49-F238E27FC236}">
                <a16:creationId xmlns:a16="http://schemas.microsoft.com/office/drawing/2014/main" id="{87277B63-BB15-6767-37BC-5478DE33FE9B}"/>
              </a:ext>
            </a:extLst>
          </p:cNvPr>
          <p:cNvSpPr>
            <a:spLocks noGrp="1"/>
          </p:cNvSpPr>
          <p:nvPr>
            <p:ph type="sldNum" idx="12"/>
          </p:nvPr>
        </p:nvSpPr>
        <p:spPr/>
        <p:txBody>
          <a:bodyPr/>
          <a:lstStyle/>
          <a:p>
            <a:fld id="{FADD189E-A86A-40ED-B175-256E5AFB3947}" type="slidenum">
              <a:rPr lang="en-US" smtClean="0"/>
              <a:t>53</a:t>
            </a:fld>
            <a:endParaRPr lang="en-US"/>
          </a:p>
        </p:txBody>
      </p:sp>
    </p:spTree>
    <p:extLst>
      <p:ext uri="{BB962C8B-B14F-4D97-AF65-F5344CB8AC3E}">
        <p14:creationId xmlns:p14="http://schemas.microsoft.com/office/powerpoint/2010/main" val="143706135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8C54-A47B-437B-8CD1-FF85215DC92B}"/>
              </a:ext>
            </a:extLst>
          </p:cNvPr>
          <p:cNvSpPr>
            <a:spLocks noGrp="1"/>
          </p:cNvSpPr>
          <p:nvPr>
            <p:ph type="title"/>
          </p:nvPr>
        </p:nvSpPr>
        <p:spPr/>
        <p:txBody>
          <a:bodyPr>
            <a:normAutofit fontScale="90000"/>
          </a:bodyPr>
          <a:lstStyle/>
          <a:p>
            <a:r>
              <a:rPr lang="en-US" sz="4000" dirty="0"/>
              <a:t>Testing Conditions for Bi-criteria Paths</a:t>
            </a:r>
          </a:p>
        </p:txBody>
      </p:sp>
      <p:sp>
        <p:nvSpPr>
          <p:cNvPr id="3" name="Content Placeholder 2">
            <a:extLst>
              <a:ext uri="{FF2B5EF4-FFF2-40B4-BE49-F238E27FC236}">
                <a16:creationId xmlns:a16="http://schemas.microsoft.com/office/drawing/2014/main" id="{DC07A45B-84E9-4247-A5BC-8F0ED0C2B65B}"/>
              </a:ext>
            </a:extLst>
          </p:cNvPr>
          <p:cNvSpPr>
            <a:spLocks noGrp="1"/>
          </p:cNvSpPr>
          <p:nvPr>
            <p:ph idx="1"/>
          </p:nvPr>
        </p:nvSpPr>
        <p:spPr>
          <a:xfrm>
            <a:off x="838200" y="1825625"/>
            <a:ext cx="3955742"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Condition 1 outperforms 2 and 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Simple policy is better than complex ones</a:t>
            </a:r>
            <a:endParaRPr lang="en-US" sz="20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Need to be selective about employing bi-criteria pathfinding</a:t>
            </a:r>
          </a:p>
        </p:txBody>
      </p:sp>
      <p:pic>
        <p:nvPicPr>
          <p:cNvPr id="4" name="Picture 3">
            <a:extLst>
              <a:ext uri="{FF2B5EF4-FFF2-40B4-BE49-F238E27FC236}">
                <a16:creationId xmlns:a16="http://schemas.microsoft.com/office/drawing/2014/main" id="{71C02541-C0A4-4E34-A86F-ABEF81BF5ED7}"/>
              </a:ext>
            </a:extLst>
          </p:cNvPr>
          <p:cNvPicPr>
            <a:picLocks noChangeAspect="1"/>
          </p:cNvPicPr>
          <p:nvPr/>
        </p:nvPicPr>
        <p:blipFill>
          <a:blip r:embed="rId2"/>
          <a:stretch>
            <a:fillRect/>
          </a:stretch>
        </p:blipFill>
        <p:spPr>
          <a:xfrm>
            <a:off x="5133770" y="1825625"/>
            <a:ext cx="6907675" cy="4665204"/>
          </a:xfrm>
          <a:prstGeom prst="rect">
            <a:avLst/>
          </a:prstGeom>
        </p:spPr>
      </p:pic>
      <p:sp>
        <p:nvSpPr>
          <p:cNvPr id="6" name="TextBox 5">
            <a:extLst>
              <a:ext uri="{FF2B5EF4-FFF2-40B4-BE49-F238E27FC236}">
                <a16:creationId xmlns:a16="http://schemas.microsoft.com/office/drawing/2014/main" id="{978F014C-1E57-4AEF-A7E8-B3A1C72F7F87}"/>
              </a:ext>
            </a:extLst>
          </p:cNvPr>
          <p:cNvSpPr txBox="1"/>
          <p:nvPr/>
        </p:nvSpPr>
        <p:spPr>
          <a:xfrm>
            <a:off x="8587608" y="4339144"/>
            <a:ext cx="3590511" cy="1924886"/>
          </a:xfrm>
          <a:prstGeom prst="rect">
            <a:avLst/>
          </a:prstGeom>
          <a:noFill/>
        </p:spPr>
        <p:txBody>
          <a:bodyPr wrap="square">
            <a:spAutoFit/>
          </a:bodyPr>
          <a:lstStyle/>
          <a:p>
            <a:pPr marL="800100" lvl="1" indent="-342900">
              <a:lnSpc>
                <a:spcPct val="107000"/>
              </a:lnSpc>
              <a:spcBef>
                <a:spcPts val="0"/>
              </a:spcBef>
              <a:buFont typeface="+mj-lt"/>
              <a:buAutoNum type="arabicPeriod"/>
            </a:pPr>
            <a:r>
              <a:rPr lang="en-US" sz="1600" b="1" i="1" dirty="0">
                <a:effectLst/>
                <a:ea typeface="DengXian" panose="02010600030101010101" pitchFamily="2" charset="-122"/>
                <a:cs typeface="Times New Roman" panose="02020603050405020304" pitchFamily="18" charset="0"/>
              </a:rPr>
              <a:t>If a vehicle has only one drop off task assigned.</a:t>
            </a:r>
          </a:p>
          <a:p>
            <a:pPr marL="800100" lvl="1" indent="-342900">
              <a:lnSpc>
                <a:spcPct val="107000"/>
              </a:lnSpc>
              <a:spcBef>
                <a:spcPts val="0"/>
              </a:spcBef>
              <a:buFont typeface="+mj-lt"/>
              <a:buAutoNum type="arabicPeriod"/>
            </a:pPr>
            <a:r>
              <a:rPr lang="en-US" sz="1600" b="1" i="1" dirty="0">
                <a:effectLst/>
                <a:ea typeface="DengXian" panose="02010600030101010101" pitchFamily="2" charset="-122"/>
                <a:cs typeface="Times New Roman" panose="02020603050405020304" pitchFamily="18" charset="0"/>
              </a:rPr>
              <a:t>If a vehicle has two or less drop off tasks assigned.</a:t>
            </a:r>
          </a:p>
          <a:p>
            <a:pPr marL="800100" lvl="1" indent="-342900">
              <a:lnSpc>
                <a:spcPct val="107000"/>
              </a:lnSpc>
              <a:spcBef>
                <a:spcPts val="0"/>
              </a:spcBef>
              <a:spcAft>
                <a:spcPts val="800"/>
              </a:spcAft>
              <a:buFont typeface="+mj-lt"/>
              <a:buAutoNum type="arabicPeriod"/>
            </a:pPr>
            <a:r>
              <a:rPr lang="en-US" sz="1600" b="1" i="1" dirty="0">
                <a:effectLst/>
                <a:ea typeface="DengXian" panose="02010600030101010101" pitchFamily="2" charset="-122"/>
                <a:cs typeface="Times New Roman" panose="02020603050405020304" pitchFamily="18" charset="0"/>
              </a:rPr>
              <a:t>Condition 2 &amp; if a vehicle is empty and en-route to a pickup task</a:t>
            </a:r>
            <a:r>
              <a:rPr lang="en-US" sz="1600" b="1" i="1" dirty="0">
                <a:effectLst/>
                <a:ea typeface="Calibri" panose="020F0502020204030204" pitchFamily="34" charset="0"/>
                <a:cs typeface="Times New Roman" panose="02020603050405020304" pitchFamily="18" charset="0"/>
              </a:rPr>
              <a:t> </a:t>
            </a:r>
            <a:endParaRPr lang="en-US" sz="1600" b="1" i="1" dirty="0">
              <a:effectLst/>
              <a:ea typeface="DengXian" panose="02010600030101010101" pitchFamily="2" charset="-122"/>
              <a:cs typeface="Times New Roman" panose="02020603050405020304" pitchFamily="18" charset="0"/>
            </a:endParaRPr>
          </a:p>
        </p:txBody>
      </p:sp>
      <p:sp>
        <p:nvSpPr>
          <p:cNvPr id="7" name="Rectangle 6">
            <a:extLst>
              <a:ext uri="{FF2B5EF4-FFF2-40B4-BE49-F238E27FC236}">
                <a16:creationId xmlns:a16="http://schemas.microsoft.com/office/drawing/2014/main" id="{4110A745-D1DE-4733-A115-8D79EF0C36A6}"/>
              </a:ext>
            </a:extLst>
          </p:cNvPr>
          <p:cNvSpPr/>
          <p:nvPr/>
        </p:nvSpPr>
        <p:spPr>
          <a:xfrm>
            <a:off x="7474391" y="2002576"/>
            <a:ext cx="967666" cy="1837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F2B718-1738-411E-BE79-04040B447CB0}"/>
              </a:ext>
            </a:extLst>
          </p:cNvPr>
          <p:cNvSpPr/>
          <p:nvPr/>
        </p:nvSpPr>
        <p:spPr>
          <a:xfrm>
            <a:off x="10972801" y="2022088"/>
            <a:ext cx="967666" cy="1837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D2E7A-1344-4BBC-A0A2-F415EF092EF3}"/>
              </a:ext>
            </a:extLst>
          </p:cNvPr>
          <p:cNvSpPr/>
          <p:nvPr/>
        </p:nvSpPr>
        <p:spPr>
          <a:xfrm>
            <a:off x="7474391" y="4339144"/>
            <a:ext cx="967666" cy="1837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5A806EB-052D-4A5B-A3E8-218EF8162745}"/>
              </a:ext>
            </a:extLst>
          </p:cNvPr>
          <p:cNvSpPr/>
          <p:nvPr/>
        </p:nvSpPr>
        <p:spPr>
          <a:xfrm>
            <a:off x="5588586" y="2468848"/>
            <a:ext cx="323603"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9C9150-A2F1-4AA7-B251-C9678A6E559F}"/>
              </a:ext>
            </a:extLst>
          </p:cNvPr>
          <p:cNvSpPr/>
          <p:nvPr/>
        </p:nvSpPr>
        <p:spPr>
          <a:xfrm>
            <a:off x="9121896" y="2467420"/>
            <a:ext cx="323603"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149D59-EEA3-45D4-9561-09F188CE4F7B}"/>
              </a:ext>
            </a:extLst>
          </p:cNvPr>
          <p:cNvSpPr/>
          <p:nvPr/>
        </p:nvSpPr>
        <p:spPr>
          <a:xfrm>
            <a:off x="5588586" y="4805416"/>
            <a:ext cx="323603"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E4F5359F-CA58-EFAB-C92D-8DF62F6AA06C}"/>
              </a:ext>
            </a:extLst>
          </p:cNvPr>
          <p:cNvSpPr>
            <a:spLocks noGrp="1"/>
          </p:cNvSpPr>
          <p:nvPr>
            <p:ph type="ftr" idx="11"/>
          </p:nvPr>
        </p:nvSpPr>
        <p:spPr/>
        <p:txBody>
          <a:bodyPr/>
          <a:lstStyle/>
          <a:p>
            <a:r>
              <a:rPr lang="en-US"/>
              <a:t>Prof. Mike Hyland</a:t>
            </a:r>
          </a:p>
        </p:txBody>
      </p:sp>
      <p:sp>
        <p:nvSpPr>
          <p:cNvPr id="13" name="Slide Number Placeholder 12">
            <a:extLst>
              <a:ext uri="{FF2B5EF4-FFF2-40B4-BE49-F238E27FC236}">
                <a16:creationId xmlns:a16="http://schemas.microsoft.com/office/drawing/2014/main" id="{079075F4-FC85-2773-4003-7D7797D1AEFA}"/>
              </a:ext>
            </a:extLst>
          </p:cNvPr>
          <p:cNvSpPr>
            <a:spLocks noGrp="1"/>
          </p:cNvSpPr>
          <p:nvPr>
            <p:ph type="sldNum" idx="12"/>
          </p:nvPr>
        </p:nvSpPr>
        <p:spPr/>
        <p:txBody>
          <a:bodyPr/>
          <a:lstStyle/>
          <a:p>
            <a:fld id="{FADD189E-A86A-40ED-B175-256E5AFB3947}" type="slidenum">
              <a:rPr lang="en-US" smtClean="0"/>
              <a:t>54</a:t>
            </a:fld>
            <a:endParaRPr lang="en-US"/>
          </a:p>
        </p:txBody>
      </p:sp>
    </p:spTree>
    <p:extLst>
      <p:ext uri="{BB962C8B-B14F-4D97-AF65-F5344CB8AC3E}">
        <p14:creationId xmlns:p14="http://schemas.microsoft.com/office/powerpoint/2010/main" val="200895429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B5F5-511F-4088-AC29-A2EBAB015927}"/>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A2B4AC7-F9EE-4C0B-AF19-1AB9E357B893}"/>
              </a:ext>
            </a:extLst>
          </p:cNvPr>
          <p:cNvSpPr>
            <a:spLocks noGrp="1"/>
          </p:cNvSpPr>
          <p:nvPr>
            <p:ph idx="1"/>
          </p:nvPr>
        </p:nvSpPr>
        <p:spPr/>
        <p:txBody>
          <a:bodyPr/>
          <a:lstStyle/>
          <a:p>
            <a:r>
              <a:rPr lang="en-US" dirty="0"/>
              <a:t>Bi-criteria path usage is effective for reducing both customer waiting time and in-vehicle travel time</a:t>
            </a:r>
          </a:p>
          <a:p>
            <a:pPr lvl="1"/>
            <a:r>
              <a:rPr lang="en-US" dirty="0"/>
              <a:t>The reduction of total time for passengers with with bi-criteria path is 3-5%</a:t>
            </a:r>
          </a:p>
          <a:p>
            <a:r>
              <a:rPr lang="en-US" dirty="0"/>
              <a:t>Bi-criteria pathfinding works best in cases where the supply of vehicles and request demand are relatively balanced</a:t>
            </a:r>
          </a:p>
          <a:p>
            <a:r>
              <a:rPr lang="en-US" dirty="0"/>
              <a:t>Link reward weights impact performance</a:t>
            </a:r>
          </a:p>
          <a:p>
            <a:r>
              <a:rPr lang="en-US" dirty="0"/>
              <a:t>Condition 1 outperforms Condition 2 and 3</a:t>
            </a:r>
          </a:p>
          <a:p>
            <a:pPr lvl="1"/>
            <a:r>
              <a:rPr lang="en-US" dirty="0"/>
              <a:t>Only consider bi-criteria paths when vehicle is empty or has one remaining drop-off</a:t>
            </a:r>
          </a:p>
          <a:p>
            <a:endParaRPr lang="en-US" dirty="0"/>
          </a:p>
        </p:txBody>
      </p:sp>
      <p:sp>
        <p:nvSpPr>
          <p:cNvPr id="6" name="Footer Placeholder 5">
            <a:extLst>
              <a:ext uri="{FF2B5EF4-FFF2-40B4-BE49-F238E27FC236}">
                <a16:creationId xmlns:a16="http://schemas.microsoft.com/office/drawing/2014/main" id="{C00F29A5-3285-C6FC-DBFA-5CC2A26C2E54}"/>
              </a:ext>
            </a:extLst>
          </p:cNvPr>
          <p:cNvSpPr>
            <a:spLocks noGrp="1"/>
          </p:cNvSpPr>
          <p:nvPr>
            <p:ph type="ftr" idx="11"/>
          </p:nvPr>
        </p:nvSpPr>
        <p:spPr/>
        <p:txBody>
          <a:bodyPr/>
          <a:lstStyle/>
          <a:p>
            <a:r>
              <a:rPr lang="en-US"/>
              <a:t>Prof. Mike Hyland</a:t>
            </a:r>
          </a:p>
        </p:txBody>
      </p:sp>
      <p:sp>
        <p:nvSpPr>
          <p:cNvPr id="7" name="Slide Number Placeholder 6">
            <a:extLst>
              <a:ext uri="{FF2B5EF4-FFF2-40B4-BE49-F238E27FC236}">
                <a16:creationId xmlns:a16="http://schemas.microsoft.com/office/drawing/2014/main" id="{01BA2D85-88FC-1AD7-E99E-777739C21CBB}"/>
              </a:ext>
            </a:extLst>
          </p:cNvPr>
          <p:cNvSpPr>
            <a:spLocks noGrp="1"/>
          </p:cNvSpPr>
          <p:nvPr>
            <p:ph type="sldNum" idx="12"/>
          </p:nvPr>
        </p:nvSpPr>
        <p:spPr/>
        <p:txBody>
          <a:bodyPr/>
          <a:lstStyle/>
          <a:p>
            <a:fld id="{FADD189E-A86A-40ED-B175-256E5AFB3947}" type="slidenum">
              <a:rPr lang="en-US" smtClean="0"/>
              <a:t>55</a:t>
            </a:fld>
            <a:endParaRPr lang="en-US"/>
          </a:p>
        </p:txBody>
      </p:sp>
    </p:spTree>
    <p:extLst>
      <p:ext uri="{BB962C8B-B14F-4D97-AF65-F5344CB8AC3E}">
        <p14:creationId xmlns:p14="http://schemas.microsoft.com/office/powerpoint/2010/main" val="382029354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313E-3ED5-4625-9961-000B2F319F77}"/>
              </a:ext>
            </a:extLst>
          </p:cNvPr>
          <p:cNvSpPr>
            <a:spLocks noGrp="1"/>
          </p:cNvSpPr>
          <p:nvPr>
            <p:ph type="title"/>
          </p:nvPr>
        </p:nvSpPr>
        <p:spPr/>
        <p:txBody>
          <a:bodyPr/>
          <a:lstStyle/>
          <a:p>
            <a:r>
              <a:rPr lang="en-US" dirty="0"/>
              <a:t>Future Enhancements	</a:t>
            </a:r>
          </a:p>
        </p:txBody>
      </p:sp>
      <p:sp>
        <p:nvSpPr>
          <p:cNvPr id="3" name="Content Placeholder 2">
            <a:extLst>
              <a:ext uri="{FF2B5EF4-FFF2-40B4-BE49-F238E27FC236}">
                <a16:creationId xmlns:a16="http://schemas.microsoft.com/office/drawing/2014/main" id="{F1A20504-B78A-4817-80DB-77E0FC56C1B7}"/>
              </a:ext>
            </a:extLst>
          </p:cNvPr>
          <p:cNvSpPr>
            <a:spLocks noGrp="1"/>
          </p:cNvSpPr>
          <p:nvPr>
            <p:ph idx="1"/>
          </p:nvPr>
        </p:nvSpPr>
        <p:spPr/>
        <p:txBody>
          <a:bodyPr>
            <a:normAutofit/>
          </a:bodyPr>
          <a:lstStyle/>
          <a:p>
            <a:r>
              <a:rPr lang="en-US" dirty="0"/>
              <a:t>Improve link reward estimation method to better estimate potential demand</a:t>
            </a:r>
          </a:p>
          <a:p>
            <a:r>
              <a:rPr lang="en-US" dirty="0"/>
              <a:t>Improve pickup/drop-off resequencing when the vehicle is on a bicriterion path</a:t>
            </a:r>
          </a:p>
          <a:p>
            <a:r>
              <a:rPr lang="en-US" dirty="0"/>
              <a:t>Incorporate remaining travel time buffer of in-vehicle passengers and current vehicle occupancy during bi-criteria path choice</a:t>
            </a:r>
          </a:p>
          <a:p>
            <a:r>
              <a:rPr lang="en-US" b="1" dirty="0"/>
              <a:t>Account for spatial and temporal availability of VEHICLES (in addition to demand) when assigning vehicles to paths</a:t>
            </a:r>
          </a:p>
          <a:p>
            <a:r>
              <a:rPr lang="en-US" b="1" dirty="0"/>
              <a:t>Optimal dispersion of vehicles through multiple bi-criterion paths, instead of assigning all vehicles on the same path</a:t>
            </a:r>
          </a:p>
          <a:p>
            <a:r>
              <a:rPr lang="en-US" b="1" dirty="0"/>
              <a:t>Make reward term in objective function, conditional on state of system</a:t>
            </a:r>
          </a:p>
          <a:p>
            <a:pPr lvl="1"/>
            <a:r>
              <a:rPr lang="en-US" b="1" dirty="0"/>
              <a:t>Supply-demand imbalance, vehicle occupancy, etc. </a:t>
            </a:r>
          </a:p>
        </p:txBody>
      </p:sp>
      <p:sp>
        <p:nvSpPr>
          <p:cNvPr id="6" name="Footer Placeholder 5">
            <a:extLst>
              <a:ext uri="{FF2B5EF4-FFF2-40B4-BE49-F238E27FC236}">
                <a16:creationId xmlns:a16="http://schemas.microsoft.com/office/drawing/2014/main" id="{87B4DB92-4E52-D192-D9BD-4F55486EF8B1}"/>
              </a:ext>
            </a:extLst>
          </p:cNvPr>
          <p:cNvSpPr>
            <a:spLocks noGrp="1"/>
          </p:cNvSpPr>
          <p:nvPr>
            <p:ph type="ftr" idx="11"/>
          </p:nvPr>
        </p:nvSpPr>
        <p:spPr/>
        <p:txBody>
          <a:bodyPr/>
          <a:lstStyle/>
          <a:p>
            <a:r>
              <a:rPr lang="en-US"/>
              <a:t>Prof. Mike Hyland</a:t>
            </a:r>
          </a:p>
        </p:txBody>
      </p:sp>
      <p:sp>
        <p:nvSpPr>
          <p:cNvPr id="7" name="Slide Number Placeholder 6">
            <a:extLst>
              <a:ext uri="{FF2B5EF4-FFF2-40B4-BE49-F238E27FC236}">
                <a16:creationId xmlns:a16="http://schemas.microsoft.com/office/drawing/2014/main" id="{EEA825C6-3A74-4FF0-FD07-8A3F520617C9}"/>
              </a:ext>
            </a:extLst>
          </p:cNvPr>
          <p:cNvSpPr>
            <a:spLocks noGrp="1"/>
          </p:cNvSpPr>
          <p:nvPr>
            <p:ph type="sldNum" idx="12"/>
          </p:nvPr>
        </p:nvSpPr>
        <p:spPr/>
        <p:txBody>
          <a:bodyPr/>
          <a:lstStyle/>
          <a:p>
            <a:fld id="{FADD189E-A86A-40ED-B175-256E5AFB3947}" type="slidenum">
              <a:rPr lang="en-US" smtClean="0"/>
              <a:t>56</a:t>
            </a:fld>
            <a:endParaRPr lang="en-US"/>
          </a:p>
        </p:txBody>
      </p:sp>
    </p:spTree>
    <p:extLst>
      <p:ext uri="{BB962C8B-B14F-4D97-AF65-F5344CB8AC3E}">
        <p14:creationId xmlns:p14="http://schemas.microsoft.com/office/powerpoint/2010/main" val="3233664692"/>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19A6-77C2-4844-8F64-1C9549D4130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EEA91DDF-042F-45CD-9864-3114E6A876FF}"/>
              </a:ext>
            </a:extLst>
          </p:cNvPr>
          <p:cNvSpPr>
            <a:spLocks noGrp="1"/>
          </p:cNvSpPr>
          <p:nvPr>
            <p:ph idx="1"/>
          </p:nvPr>
        </p:nvSpPr>
        <p:spPr/>
        <p:txBody>
          <a:bodyPr/>
          <a:lstStyle/>
          <a:p>
            <a:r>
              <a:rPr lang="en-US" dirty="0"/>
              <a:t>Contact</a:t>
            </a:r>
          </a:p>
          <a:p>
            <a:pPr lvl="1"/>
            <a:r>
              <a:rPr lang="en-US" dirty="0">
                <a:hlinkClick r:id="rId2"/>
              </a:rPr>
              <a:t>hylandm@uci.edu</a:t>
            </a:r>
            <a:endParaRPr lang="en-US" dirty="0"/>
          </a:p>
          <a:p>
            <a:endParaRPr lang="en-US" dirty="0"/>
          </a:p>
        </p:txBody>
      </p:sp>
      <p:sp>
        <p:nvSpPr>
          <p:cNvPr id="4" name="Footer Placeholder 3">
            <a:extLst>
              <a:ext uri="{FF2B5EF4-FFF2-40B4-BE49-F238E27FC236}">
                <a16:creationId xmlns:a16="http://schemas.microsoft.com/office/drawing/2014/main" id="{993E394F-6CBC-61F6-E506-032FF6C30E0D}"/>
              </a:ext>
            </a:extLst>
          </p:cNvPr>
          <p:cNvSpPr>
            <a:spLocks noGrp="1"/>
          </p:cNvSpPr>
          <p:nvPr>
            <p:ph type="ftr" idx="11"/>
          </p:nvPr>
        </p:nvSpPr>
        <p:spPr/>
        <p:txBody>
          <a:bodyPr/>
          <a:lstStyle/>
          <a:p>
            <a:r>
              <a:rPr lang="en-US"/>
              <a:t>Prof. Mike Hyland</a:t>
            </a:r>
          </a:p>
        </p:txBody>
      </p:sp>
      <p:sp>
        <p:nvSpPr>
          <p:cNvPr id="5" name="Slide Number Placeholder 4">
            <a:extLst>
              <a:ext uri="{FF2B5EF4-FFF2-40B4-BE49-F238E27FC236}">
                <a16:creationId xmlns:a16="http://schemas.microsoft.com/office/drawing/2014/main" id="{1B40A3DB-8C61-D910-21AA-430C3A502359}"/>
              </a:ext>
            </a:extLst>
          </p:cNvPr>
          <p:cNvSpPr>
            <a:spLocks noGrp="1"/>
          </p:cNvSpPr>
          <p:nvPr>
            <p:ph type="sldNum" idx="12"/>
          </p:nvPr>
        </p:nvSpPr>
        <p:spPr/>
        <p:txBody>
          <a:bodyPr/>
          <a:lstStyle/>
          <a:p>
            <a:fld id="{FADD189E-A86A-40ED-B175-256E5AFB3947}" type="slidenum">
              <a:rPr lang="en-US" smtClean="0"/>
              <a:t>57</a:t>
            </a:fld>
            <a:endParaRPr lang="en-US"/>
          </a:p>
        </p:txBody>
      </p:sp>
    </p:spTree>
    <p:extLst>
      <p:ext uri="{BB962C8B-B14F-4D97-AF65-F5344CB8AC3E}">
        <p14:creationId xmlns:p14="http://schemas.microsoft.com/office/powerpoint/2010/main" val="404956042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1908-B261-467B-8E52-A2652EA3CC1B}"/>
              </a:ext>
            </a:extLst>
          </p:cNvPr>
          <p:cNvSpPr>
            <a:spLocks noGrp="1"/>
          </p:cNvSpPr>
          <p:nvPr>
            <p:ph type="title"/>
          </p:nvPr>
        </p:nvSpPr>
        <p:spPr/>
        <p:txBody>
          <a:bodyPr/>
          <a:lstStyle/>
          <a:p>
            <a:r>
              <a:rPr lang="en-US" dirty="0"/>
              <a:t>Motivation</a:t>
            </a:r>
          </a:p>
        </p:txBody>
      </p:sp>
      <p:sp>
        <p:nvSpPr>
          <p:cNvPr id="4" name="Content Placeholder 3">
            <a:extLst>
              <a:ext uri="{FF2B5EF4-FFF2-40B4-BE49-F238E27FC236}">
                <a16:creationId xmlns:a16="http://schemas.microsoft.com/office/drawing/2014/main" id="{346D0453-93E5-4BFF-84A0-7E5331EA798E}"/>
              </a:ext>
            </a:extLst>
          </p:cNvPr>
          <p:cNvSpPr>
            <a:spLocks noGrp="1"/>
          </p:cNvSpPr>
          <p:nvPr>
            <p:ph idx="1"/>
          </p:nvPr>
        </p:nvSpPr>
        <p:spPr/>
        <p:txBody>
          <a:bodyPr/>
          <a:lstStyle/>
          <a:p>
            <a:pPr marL="0" indent="0">
              <a:buNone/>
            </a:pPr>
            <a:r>
              <a:rPr lang="en-US" sz="2000" b="1" dirty="0"/>
              <a:t>Challenges/Problems</a:t>
            </a:r>
          </a:p>
          <a:p>
            <a:pPr>
              <a:buFont typeface="+mj-lt"/>
              <a:buAutoNum type="arabicPeriod"/>
            </a:pPr>
            <a:r>
              <a:rPr lang="en-US" dirty="0"/>
              <a:t>Travelers have an aversion to sharing rides</a:t>
            </a:r>
          </a:p>
          <a:p>
            <a:pPr lvl="1"/>
            <a:r>
              <a:rPr lang="en-US" dirty="0"/>
              <a:t>A global pandemic did not improve the situation</a:t>
            </a:r>
          </a:p>
          <a:p>
            <a:pPr>
              <a:buFont typeface="+mj-lt"/>
              <a:buAutoNum type="arabicPeriod"/>
            </a:pPr>
            <a:r>
              <a:rPr lang="en-US" dirty="0"/>
              <a:t>Operating shared-ride vehicle fleets is challenging</a:t>
            </a:r>
          </a:p>
          <a:p>
            <a:pPr lvl="1"/>
            <a:r>
              <a:rPr lang="en-US" dirty="0"/>
              <a:t>Trade-offs between sharing opportunities, detours, and price</a:t>
            </a:r>
          </a:p>
          <a:p>
            <a:pPr lvl="1"/>
            <a:r>
              <a:rPr lang="en-US" dirty="0"/>
              <a:t>Uncertainties/Stochasticity everywhere</a:t>
            </a:r>
          </a:p>
          <a:p>
            <a:pPr lvl="2"/>
            <a:r>
              <a:rPr lang="en-US" dirty="0"/>
              <a:t>New traveler requests</a:t>
            </a:r>
          </a:p>
          <a:p>
            <a:pPr lvl="2"/>
            <a:r>
              <a:rPr lang="en-US" dirty="0"/>
              <a:t>Link travel times</a:t>
            </a:r>
          </a:p>
          <a:p>
            <a:pPr lvl="2"/>
            <a:r>
              <a:rPr lang="en-US" dirty="0"/>
              <a:t>Pickup times (and to a lesser extent) drop-off times</a:t>
            </a:r>
          </a:p>
          <a:p>
            <a:pPr>
              <a:buFont typeface="+mj-lt"/>
              <a:buAutoNum type="arabicPeriod"/>
            </a:pPr>
            <a:r>
              <a:rPr lang="en-US" dirty="0"/>
              <a:t>What policy interventions would be helpful?</a:t>
            </a:r>
          </a:p>
          <a:p>
            <a:pPr lvl="2"/>
            <a:endParaRPr lang="en-US" dirty="0"/>
          </a:p>
        </p:txBody>
      </p:sp>
      <p:pic>
        <p:nvPicPr>
          <p:cNvPr id="1026" name="Picture 2" descr="Image result for children not sharing">
            <a:extLst>
              <a:ext uri="{FF2B5EF4-FFF2-40B4-BE49-F238E27FC236}">
                <a16:creationId xmlns:a16="http://schemas.microsoft.com/office/drawing/2014/main" id="{6232038E-1A15-43C3-BEC3-B6B08E3CE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9357" y="643870"/>
            <a:ext cx="3255309" cy="21589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F13811C-4EAA-46E6-8411-853108A6CCB1}"/>
              </a:ext>
            </a:extLst>
          </p:cNvPr>
          <p:cNvPicPr>
            <a:picLocks noChangeAspect="1"/>
          </p:cNvPicPr>
          <p:nvPr/>
        </p:nvPicPr>
        <p:blipFill>
          <a:blip r:embed="rId3"/>
          <a:stretch>
            <a:fillRect/>
          </a:stretch>
        </p:blipFill>
        <p:spPr>
          <a:xfrm>
            <a:off x="8165055" y="3280102"/>
            <a:ext cx="3629744" cy="3198488"/>
          </a:xfrm>
          <a:prstGeom prst="rect">
            <a:avLst/>
          </a:prstGeom>
        </p:spPr>
      </p:pic>
      <p:sp>
        <p:nvSpPr>
          <p:cNvPr id="3" name="Footer Placeholder 2">
            <a:extLst>
              <a:ext uri="{FF2B5EF4-FFF2-40B4-BE49-F238E27FC236}">
                <a16:creationId xmlns:a16="http://schemas.microsoft.com/office/drawing/2014/main" id="{DB5AF4AB-A7BA-02A3-C6A6-978CB0EC8EC3}"/>
              </a:ext>
            </a:extLst>
          </p:cNvPr>
          <p:cNvSpPr>
            <a:spLocks noGrp="1"/>
          </p:cNvSpPr>
          <p:nvPr>
            <p:ph type="ftr" idx="11"/>
          </p:nvPr>
        </p:nvSpPr>
        <p:spPr/>
        <p:txBody>
          <a:bodyPr/>
          <a:lstStyle/>
          <a:p>
            <a:r>
              <a:rPr lang="en-US"/>
              <a:t>Prof. Mike Hyland</a:t>
            </a:r>
          </a:p>
        </p:txBody>
      </p:sp>
      <p:sp>
        <p:nvSpPr>
          <p:cNvPr id="5" name="Slide Number Placeholder 4">
            <a:extLst>
              <a:ext uri="{FF2B5EF4-FFF2-40B4-BE49-F238E27FC236}">
                <a16:creationId xmlns:a16="http://schemas.microsoft.com/office/drawing/2014/main" id="{A279EA34-2EFA-6EAB-046D-CF11D508A169}"/>
              </a:ext>
            </a:extLst>
          </p:cNvPr>
          <p:cNvSpPr>
            <a:spLocks noGrp="1"/>
          </p:cNvSpPr>
          <p:nvPr>
            <p:ph type="sldNum" idx="12"/>
          </p:nvPr>
        </p:nvSpPr>
        <p:spPr/>
        <p:txBody>
          <a:bodyPr/>
          <a:lstStyle/>
          <a:p>
            <a:fld id="{FADD189E-A86A-40ED-B175-256E5AFB3947}" type="slidenum">
              <a:rPr lang="en-US" smtClean="0"/>
              <a:t>6</a:t>
            </a:fld>
            <a:endParaRPr lang="en-US"/>
          </a:p>
        </p:txBody>
      </p:sp>
    </p:spTree>
    <p:extLst>
      <p:ext uri="{BB962C8B-B14F-4D97-AF65-F5344CB8AC3E}">
        <p14:creationId xmlns:p14="http://schemas.microsoft.com/office/powerpoint/2010/main" val="1122817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BDFDFE-28EF-409A-85EA-0B0229E692BB}"/>
              </a:ext>
            </a:extLst>
          </p:cNvPr>
          <p:cNvSpPr/>
          <p:nvPr/>
        </p:nvSpPr>
        <p:spPr>
          <a:xfrm>
            <a:off x="6621722" y="887962"/>
            <a:ext cx="2186483" cy="7410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Curbside Wait Time</a:t>
            </a:r>
          </a:p>
        </p:txBody>
      </p:sp>
      <p:cxnSp>
        <p:nvCxnSpPr>
          <p:cNvPr id="5" name="Connector: Curved 4">
            <a:extLst>
              <a:ext uri="{FF2B5EF4-FFF2-40B4-BE49-F238E27FC236}">
                <a16:creationId xmlns:a16="http://schemas.microsoft.com/office/drawing/2014/main" id="{B624D859-317D-4328-9EE7-E6C9E84C5307}"/>
              </a:ext>
            </a:extLst>
          </p:cNvPr>
          <p:cNvCxnSpPr>
            <a:cxnSpLocks/>
            <a:stCxn id="4" idx="2"/>
            <a:endCxn id="7" idx="3"/>
          </p:cNvCxnSpPr>
          <p:nvPr/>
        </p:nvCxnSpPr>
        <p:spPr>
          <a:xfrm rot="5400000">
            <a:off x="6099961" y="2628551"/>
            <a:ext cx="2614543" cy="615464"/>
          </a:xfrm>
          <a:prstGeom prst="curvedConnector2">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6" name="TextBox 5">
            <a:extLst>
              <a:ext uri="{FF2B5EF4-FFF2-40B4-BE49-F238E27FC236}">
                <a16:creationId xmlns:a16="http://schemas.microsoft.com/office/drawing/2014/main" id="{F5F7F2FE-6EEA-4C15-B829-F2E3C65A9C37}"/>
              </a:ext>
            </a:extLst>
          </p:cNvPr>
          <p:cNvSpPr txBox="1"/>
          <p:nvPr/>
        </p:nvSpPr>
        <p:spPr>
          <a:xfrm>
            <a:off x="6588406" y="1761729"/>
            <a:ext cx="435872" cy="369332"/>
          </a:xfrm>
          <a:prstGeom prst="rect">
            <a:avLst/>
          </a:prstGeom>
          <a:noFill/>
        </p:spPr>
        <p:txBody>
          <a:bodyPr wrap="square" rtlCol="0">
            <a:spAutoFit/>
          </a:bodyPr>
          <a:lstStyle/>
          <a:p>
            <a:r>
              <a:rPr lang="en-US" dirty="0"/>
              <a:t>-</a:t>
            </a:r>
          </a:p>
        </p:txBody>
      </p:sp>
      <p:sp>
        <p:nvSpPr>
          <p:cNvPr id="7" name="Rectangle 6">
            <a:extLst>
              <a:ext uri="{FF2B5EF4-FFF2-40B4-BE49-F238E27FC236}">
                <a16:creationId xmlns:a16="http://schemas.microsoft.com/office/drawing/2014/main" id="{1145A3B5-65B1-4740-9DC2-6A04CC5E9D1C}"/>
              </a:ext>
            </a:extLst>
          </p:cNvPr>
          <p:cNvSpPr/>
          <p:nvPr/>
        </p:nvSpPr>
        <p:spPr>
          <a:xfrm>
            <a:off x="4913017" y="3873030"/>
            <a:ext cx="2186483" cy="741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Operational Efficiency of Fleet</a:t>
            </a:r>
          </a:p>
        </p:txBody>
      </p:sp>
      <p:sp>
        <p:nvSpPr>
          <p:cNvPr id="8" name="Rectangle 7">
            <a:extLst>
              <a:ext uri="{FF2B5EF4-FFF2-40B4-BE49-F238E27FC236}">
                <a16:creationId xmlns:a16="http://schemas.microsoft.com/office/drawing/2014/main" id="{E855A5FE-745F-4346-9208-CFEF37B1DEBB}"/>
              </a:ext>
            </a:extLst>
          </p:cNvPr>
          <p:cNvSpPr/>
          <p:nvPr/>
        </p:nvSpPr>
        <p:spPr>
          <a:xfrm>
            <a:off x="1017829" y="3966917"/>
            <a:ext cx="2186483" cy="741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Demand for </a:t>
            </a:r>
          </a:p>
          <a:p>
            <a:pPr algn="ctr"/>
            <a:r>
              <a:rPr lang="en-US" dirty="0"/>
              <a:t>Shared Rides</a:t>
            </a:r>
          </a:p>
        </p:txBody>
      </p:sp>
      <p:cxnSp>
        <p:nvCxnSpPr>
          <p:cNvPr id="9" name="Connector: Curved 8">
            <a:extLst>
              <a:ext uri="{FF2B5EF4-FFF2-40B4-BE49-F238E27FC236}">
                <a16:creationId xmlns:a16="http://schemas.microsoft.com/office/drawing/2014/main" id="{E829F12B-E5C3-41A7-8EBB-C1CB4D9EF686}"/>
              </a:ext>
            </a:extLst>
          </p:cNvPr>
          <p:cNvCxnSpPr>
            <a:cxnSpLocks/>
            <a:stCxn id="8" idx="2"/>
            <a:endCxn id="10" idx="1"/>
          </p:cNvCxnSpPr>
          <p:nvPr/>
        </p:nvCxnSpPr>
        <p:spPr>
          <a:xfrm rot="16200000" flipH="1">
            <a:off x="2125229" y="4693809"/>
            <a:ext cx="740586" cy="768902"/>
          </a:xfrm>
          <a:prstGeom prst="curvedConnector2">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sp>
        <p:nvSpPr>
          <p:cNvPr id="10" name="Rectangle 9">
            <a:extLst>
              <a:ext uri="{FF2B5EF4-FFF2-40B4-BE49-F238E27FC236}">
                <a16:creationId xmlns:a16="http://schemas.microsoft.com/office/drawing/2014/main" id="{A0266B6F-9E49-490C-8917-401327C0917B}"/>
              </a:ext>
            </a:extLst>
          </p:cNvPr>
          <p:cNvSpPr/>
          <p:nvPr/>
        </p:nvSpPr>
        <p:spPr>
          <a:xfrm>
            <a:off x="2879973" y="5078028"/>
            <a:ext cx="2186483" cy="741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Shared-ride Opportunities</a:t>
            </a:r>
          </a:p>
        </p:txBody>
      </p:sp>
      <p:cxnSp>
        <p:nvCxnSpPr>
          <p:cNvPr id="11" name="Connector: Curved 10">
            <a:extLst>
              <a:ext uri="{FF2B5EF4-FFF2-40B4-BE49-F238E27FC236}">
                <a16:creationId xmlns:a16="http://schemas.microsoft.com/office/drawing/2014/main" id="{EDBFAC7A-F7BA-4841-B9C1-C790DB52D113}"/>
              </a:ext>
            </a:extLst>
          </p:cNvPr>
          <p:cNvCxnSpPr>
            <a:cxnSpLocks/>
            <a:stCxn id="10" idx="3"/>
            <a:endCxn id="7" idx="2"/>
          </p:cNvCxnSpPr>
          <p:nvPr/>
        </p:nvCxnSpPr>
        <p:spPr>
          <a:xfrm flipV="1">
            <a:off x="5066456" y="4614080"/>
            <a:ext cx="939803" cy="834473"/>
          </a:xfrm>
          <a:prstGeom prst="curvedConnector2">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sp>
        <p:nvSpPr>
          <p:cNvPr id="12" name="Rectangle 11">
            <a:extLst>
              <a:ext uri="{FF2B5EF4-FFF2-40B4-BE49-F238E27FC236}">
                <a16:creationId xmlns:a16="http://schemas.microsoft.com/office/drawing/2014/main" id="{89D95DF1-5D03-48B5-85D8-D9F87382425A}"/>
              </a:ext>
            </a:extLst>
          </p:cNvPr>
          <p:cNvSpPr/>
          <p:nvPr/>
        </p:nvSpPr>
        <p:spPr>
          <a:xfrm>
            <a:off x="2895539" y="1816275"/>
            <a:ext cx="2186483" cy="741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Fleet Cost</a:t>
            </a:r>
          </a:p>
        </p:txBody>
      </p:sp>
      <p:cxnSp>
        <p:nvCxnSpPr>
          <p:cNvPr id="13" name="Connector: Curved 12">
            <a:extLst>
              <a:ext uri="{FF2B5EF4-FFF2-40B4-BE49-F238E27FC236}">
                <a16:creationId xmlns:a16="http://schemas.microsoft.com/office/drawing/2014/main" id="{07A32A4C-5902-43E9-93F9-19DBB938963B}"/>
              </a:ext>
            </a:extLst>
          </p:cNvPr>
          <p:cNvCxnSpPr>
            <a:cxnSpLocks/>
            <a:stCxn id="7" idx="0"/>
            <a:endCxn id="12" idx="3"/>
          </p:cNvCxnSpPr>
          <p:nvPr/>
        </p:nvCxnSpPr>
        <p:spPr>
          <a:xfrm rot="16200000" flipV="1">
            <a:off x="4701026" y="2567796"/>
            <a:ext cx="1686230" cy="924237"/>
          </a:xfrm>
          <a:prstGeom prst="curvedConnector2">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cxnSp>
        <p:nvCxnSpPr>
          <p:cNvPr id="14" name="Connector: Curved 13">
            <a:extLst>
              <a:ext uri="{FF2B5EF4-FFF2-40B4-BE49-F238E27FC236}">
                <a16:creationId xmlns:a16="http://schemas.microsoft.com/office/drawing/2014/main" id="{AE5C9955-D347-46EE-ADE3-BAA9BAE474EF}"/>
              </a:ext>
            </a:extLst>
          </p:cNvPr>
          <p:cNvCxnSpPr>
            <a:cxnSpLocks/>
            <a:stCxn id="12" idx="1"/>
            <a:endCxn id="8" idx="0"/>
          </p:cNvCxnSpPr>
          <p:nvPr/>
        </p:nvCxnSpPr>
        <p:spPr>
          <a:xfrm rot="10800000" flipV="1">
            <a:off x="2111071" y="2186799"/>
            <a:ext cx="784468" cy="1780117"/>
          </a:xfrm>
          <a:prstGeom prst="curvedConnector2">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sp>
        <p:nvSpPr>
          <p:cNvPr id="15" name="TextBox 14">
            <a:extLst>
              <a:ext uri="{FF2B5EF4-FFF2-40B4-BE49-F238E27FC236}">
                <a16:creationId xmlns:a16="http://schemas.microsoft.com/office/drawing/2014/main" id="{104658C4-553A-4F2F-A1D0-4765E402F779}"/>
              </a:ext>
            </a:extLst>
          </p:cNvPr>
          <p:cNvSpPr txBox="1"/>
          <p:nvPr/>
        </p:nvSpPr>
        <p:spPr>
          <a:xfrm>
            <a:off x="5866308" y="2688582"/>
            <a:ext cx="435872" cy="369332"/>
          </a:xfrm>
          <a:prstGeom prst="rect">
            <a:avLst/>
          </a:prstGeom>
          <a:noFill/>
        </p:spPr>
        <p:txBody>
          <a:bodyPr wrap="square" rtlCol="0">
            <a:spAutoFit/>
          </a:bodyPr>
          <a:lstStyle/>
          <a:p>
            <a:r>
              <a:rPr lang="en-US" dirty="0"/>
              <a:t>-</a:t>
            </a:r>
          </a:p>
        </p:txBody>
      </p:sp>
      <p:sp>
        <p:nvSpPr>
          <p:cNvPr id="16" name="TextBox 15">
            <a:extLst>
              <a:ext uri="{FF2B5EF4-FFF2-40B4-BE49-F238E27FC236}">
                <a16:creationId xmlns:a16="http://schemas.microsoft.com/office/drawing/2014/main" id="{0DF7BB0B-ABC3-4477-96D3-CDB9095E99C4}"/>
              </a:ext>
            </a:extLst>
          </p:cNvPr>
          <p:cNvSpPr txBox="1"/>
          <p:nvPr/>
        </p:nvSpPr>
        <p:spPr>
          <a:xfrm>
            <a:off x="2081500" y="2529844"/>
            <a:ext cx="435872" cy="369332"/>
          </a:xfrm>
          <a:prstGeom prst="rect">
            <a:avLst/>
          </a:prstGeom>
          <a:noFill/>
        </p:spPr>
        <p:txBody>
          <a:bodyPr wrap="square" rtlCol="0">
            <a:spAutoFit/>
          </a:bodyPr>
          <a:lstStyle/>
          <a:p>
            <a:r>
              <a:rPr lang="en-US" dirty="0"/>
              <a:t>-</a:t>
            </a:r>
          </a:p>
        </p:txBody>
      </p:sp>
      <p:sp>
        <p:nvSpPr>
          <p:cNvPr id="17" name="TextBox 16">
            <a:extLst>
              <a:ext uri="{FF2B5EF4-FFF2-40B4-BE49-F238E27FC236}">
                <a16:creationId xmlns:a16="http://schemas.microsoft.com/office/drawing/2014/main" id="{3CE1012A-E899-4D16-836F-FAD48A316776}"/>
              </a:ext>
            </a:extLst>
          </p:cNvPr>
          <p:cNvSpPr txBox="1"/>
          <p:nvPr/>
        </p:nvSpPr>
        <p:spPr>
          <a:xfrm>
            <a:off x="1819696" y="4879513"/>
            <a:ext cx="512533" cy="369332"/>
          </a:xfrm>
          <a:prstGeom prst="rect">
            <a:avLst/>
          </a:prstGeom>
          <a:noFill/>
        </p:spPr>
        <p:txBody>
          <a:bodyPr wrap="square" rtlCol="0">
            <a:spAutoFit/>
          </a:bodyPr>
          <a:lstStyle/>
          <a:p>
            <a:r>
              <a:rPr lang="en-US" dirty="0"/>
              <a:t>+</a:t>
            </a:r>
          </a:p>
        </p:txBody>
      </p:sp>
      <p:sp>
        <p:nvSpPr>
          <p:cNvPr id="18" name="TextBox 17">
            <a:extLst>
              <a:ext uri="{FF2B5EF4-FFF2-40B4-BE49-F238E27FC236}">
                <a16:creationId xmlns:a16="http://schemas.microsoft.com/office/drawing/2014/main" id="{2C3DA67B-D13C-497F-B147-5DD94DE0764B}"/>
              </a:ext>
            </a:extLst>
          </p:cNvPr>
          <p:cNvSpPr txBox="1"/>
          <p:nvPr/>
        </p:nvSpPr>
        <p:spPr>
          <a:xfrm>
            <a:off x="5805052" y="5170463"/>
            <a:ext cx="512533" cy="369332"/>
          </a:xfrm>
          <a:prstGeom prst="rect">
            <a:avLst/>
          </a:prstGeom>
          <a:noFill/>
        </p:spPr>
        <p:txBody>
          <a:bodyPr wrap="square" rtlCol="0">
            <a:spAutoFit/>
          </a:bodyPr>
          <a:lstStyle/>
          <a:p>
            <a:r>
              <a:rPr lang="en-US" dirty="0"/>
              <a:t>+</a:t>
            </a:r>
          </a:p>
        </p:txBody>
      </p:sp>
      <p:sp>
        <p:nvSpPr>
          <p:cNvPr id="38" name="TextBox 37">
            <a:extLst>
              <a:ext uri="{FF2B5EF4-FFF2-40B4-BE49-F238E27FC236}">
                <a16:creationId xmlns:a16="http://schemas.microsoft.com/office/drawing/2014/main" id="{D71D67D3-EE6F-4BAF-91DD-58EF19A7C37C}"/>
              </a:ext>
            </a:extLst>
          </p:cNvPr>
          <p:cNvSpPr txBox="1"/>
          <p:nvPr/>
        </p:nvSpPr>
        <p:spPr>
          <a:xfrm flipH="1">
            <a:off x="7052520" y="4860301"/>
            <a:ext cx="2949496" cy="1077218"/>
          </a:xfrm>
          <a:prstGeom prst="rect">
            <a:avLst/>
          </a:prstGeom>
          <a:noFill/>
        </p:spPr>
        <p:txBody>
          <a:bodyPr wrap="square" rtlCol="0">
            <a:spAutoFit/>
          </a:bodyPr>
          <a:lstStyle/>
          <a:p>
            <a:r>
              <a:rPr lang="en-US" sz="1600" dirty="0">
                <a:solidFill>
                  <a:srgbClr val="FF0000"/>
                </a:solidFill>
              </a:rPr>
              <a:t>Study 2a: Impact of More Sharing Opportunities / Demand on Operational Efficiency of Fleet</a:t>
            </a:r>
          </a:p>
        </p:txBody>
      </p:sp>
      <p:sp>
        <p:nvSpPr>
          <p:cNvPr id="39" name="Oval 38">
            <a:extLst>
              <a:ext uri="{FF2B5EF4-FFF2-40B4-BE49-F238E27FC236}">
                <a16:creationId xmlns:a16="http://schemas.microsoft.com/office/drawing/2014/main" id="{375B9C50-40F0-48ED-994B-9D9152A9CBFC}"/>
              </a:ext>
            </a:extLst>
          </p:cNvPr>
          <p:cNvSpPr/>
          <p:nvPr/>
        </p:nvSpPr>
        <p:spPr>
          <a:xfrm>
            <a:off x="5179727" y="3476743"/>
            <a:ext cx="6272571" cy="25087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1F040DE-4286-4B3F-A800-8AD678FDEE04}"/>
              </a:ext>
            </a:extLst>
          </p:cNvPr>
          <p:cNvSpPr txBox="1"/>
          <p:nvPr/>
        </p:nvSpPr>
        <p:spPr>
          <a:xfrm flipH="1">
            <a:off x="8527268" y="2153304"/>
            <a:ext cx="2097737" cy="1323439"/>
          </a:xfrm>
          <a:prstGeom prst="rect">
            <a:avLst/>
          </a:prstGeom>
          <a:noFill/>
        </p:spPr>
        <p:txBody>
          <a:bodyPr wrap="square" rtlCol="0">
            <a:spAutoFit/>
          </a:bodyPr>
          <a:lstStyle/>
          <a:p>
            <a:r>
              <a:rPr lang="en-US" sz="1600" dirty="0">
                <a:solidFill>
                  <a:srgbClr val="FF0000"/>
                </a:solidFill>
              </a:rPr>
              <a:t>Study 3: Improving Operational Efficiency to Reduce Fleet (and/or User) Costs</a:t>
            </a:r>
          </a:p>
        </p:txBody>
      </p:sp>
      <p:sp>
        <p:nvSpPr>
          <p:cNvPr id="41" name="Oval 40">
            <a:extLst>
              <a:ext uri="{FF2B5EF4-FFF2-40B4-BE49-F238E27FC236}">
                <a16:creationId xmlns:a16="http://schemas.microsoft.com/office/drawing/2014/main" id="{654DEE49-3AC1-4432-B0AA-E6AD51D2FFDF}"/>
              </a:ext>
            </a:extLst>
          </p:cNvPr>
          <p:cNvSpPr/>
          <p:nvPr/>
        </p:nvSpPr>
        <p:spPr>
          <a:xfrm>
            <a:off x="5119146" y="2649658"/>
            <a:ext cx="3511894" cy="20882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1C7A51E-6D78-46D0-9836-095BCF80AB3E}"/>
              </a:ext>
            </a:extLst>
          </p:cNvPr>
          <p:cNvSpPr/>
          <p:nvPr/>
        </p:nvSpPr>
        <p:spPr>
          <a:xfrm>
            <a:off x="2932663" y="2761455"/>
            <a:ext cx="2186483" cy="741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Service Quality</a:t>
            </a:r>
          </a:p>
        </p:txBody>
      </p:sp>
      <p:cxnSp>
        <p:nvCxnSpPr>
          <p:cNvPr id="47" name="Connector: Curved 46">
            <a:extLst>
              <a:ext uri="{FF2B5EF4-FFF2-40B4-BE49-F238E27FC236}">
                <a16:creationId xmlns:a16="http://schemas.microsoft.com/office/drawing/2014/main" id="{8E167D62-323E-4B56-99AB-6F98AA0D5DA5}"/>
              </a:ext>
            </a:extLst>
          </p:cNvPr>
          <p:cNvCxnSpPr>
            <a:cxnSpLocks/>
            <a:stCxn id="42" idx="1"/>
            <a:endCxn id="8" idx="0"/>
          </p:cNvCxnSpPr>
          <p:nvPr/>
        </p:nvCxnSpPr>
        <p:spPr>
          <a:xfrm rot="10800000" flipV="1">
            <a:off x="2111071" y="3131979"/>
            <a:ext cx="821592" cy="834937"/>
          </a:xfrm>
          <a:prstGeom prst="curvedConnector2">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cxnSp>
        <p:nvCxnSpPr>
          <p:cNvPr id="51" name="Connector: Curved 50">
            <a:extLst>
              <a:ext uri="{FF2B5EF4-FFF2-40B4-BE49-F238E27FC236}">
                <a16:creationId xmlns:a16="http://schemas.microsoft.com/office/drawing/2014/main" id="{B2459738-7B19-4936-B8F2-9FC3C0677003}"/>
              </a:ext>
            </a:extLst>
          </p:cNvPr>
          <p:cNvCxnSpPr>
            <a:cxnSpLocks/>
            <a:stCxn id="7" idx="0"/>
            <a:endCxn id="42" idx="3"/>
          </p:cNvCxnSpPr>
          <p:nvPr/>
        </p:nvCxnSpPr>
        <p:spPr>
          <a:xfrm rot="16200000" flipV="1">
            <a:off x="5192178" y="3058948"/>
            <a:ext cx="741050" cy="887113"/>
          </a:xfrm>
          <a:prstGeom prst="curvedConnector2">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sp>
        <p:nvSpPr>
          <p:cNvPr id="54" name="TextBox 53">
            <a:extLst>
              <a:ext uri="{FF2B5EF4-FFF2-40B4-BE49-F238E27FC236}">
                <a16:creationId xmlns:a16="http://schemas.microsoft.com/office/drawing/2014/main" id="{3C0191EB-B1DA-4237-B503-6C3357FA9B22}"/>
              </a:ext>
            </a:extLst>
          </p:cNvPr>
          <p:cNvSpPr txBox="1"/>
          <p:nvPr/>
        </p:nvSpPr>
        <p:spPr>
          <a:xfrm>
            <a:off x="5513002" y="3242635"/>
            <a:ext cx="435872" cy="369332"/>
          </a:xfrm>
          <a:prstGeom prst="rect">
            <a:avLst/>
          </a:prstGeom>
          <a:noFill/>
        </p:spPr>
        <p:txBody>
          <a:bodyPr wrap="square" rtlCol="0">
            <a:spAutoFit/>
          </a:bodyPr>
          <a:lstStyle/>
          <a:p>
            <a:r>
              <a:rPr lang="en-US" dirty="0"/>
              <a:t>+</a:t>
            </a:r>
          </a:p>
        </p:txBody>
      </p:sp>
      <p:sp>
        <p:nvSpPr>
          <p:cNvPr id="55" name="TextBox 54">
            <a:extLst>
              <a:ext uri="{FF2B5EF4-FFF2-40B4-BE49-F238E27FC236}">
                <a16:creationId xmlns:a16="http://schemas.microsoft.com/office/drawing/2014/main" id="{4C4034E7-3D72-4C7B-823B-3E8DC6A44AA7}"/>
              </a:ext>
            </a:extLst>
          </p:cNvPr>
          <p:cNvSpPr txBox="1"/>
          <p:nvPr/>
        </p:nvSpPr>
        <p:spPr>
          <a:xfrm>
            <a:off x="2485913" y="3180115"/>
            <a:ext cx="435872" cy="369332"/>
          </a:xfrm>
          <a:prstGeom prst="rect">
            <a:avLst/>
          </a:prstGeom>
          <a:noFill/>
        </p:spPr>
        <p:txBody>
          <a:bodyPr wrap="square" rtlCol="0">
            <a:spAutoFit/>
          </a:bodyPr>
          <a:lstStyle/>
          <a:p>
            <a:r>
              <a:rPr lang="en-US" dirty="0"/>
              <a:t>+</a:t>
            </a:r>
          </a:p>
        </p:txBody>
      </p:sp>
      <p:sp>
        <p:nvSpPr>
          <p:cNvPr id="56" name="TextBox 55">
            <a:extLst>
              <a:ext uri="{FF2B5EF4-FFF2-40B4-BE49-F238E27FC236}">
                <a16:creationId xmlns:a16="http://schemas.microsoft.com/office/drawing/2014/main" id="{D117D2DA-1BCF-4E44-A72B-0C8D9B9CF086}"/>
              </a:ext>
            </a:extLst>
          </p:cNvPr>
          <p:cNvSpPr txBox="1"/>
          <p:nvPr/>
        </p:nvSpPr>
        <p:spPr>
          <a:xfrm flipH="1">
            <a:off x="5624751" y="151997"/>
            <a:ext cx="2949497" cy="830997"/>
          </a:xfrm>
          <a:prstGeom prst="rect">
            <a:avLst/>
          </a:prstGeom>
          <a:noFill/>
        </p:spPr>
        <p:txBody>
          <a:bodyPr wrap="square" rtlCol="0">
            <a:spAutoFit/>
          </a:bodyPr>
          <a:lstStyle/>
          <a:p>
            <a:r>
              <a:rPr lang="en-US" sz="1600" dirty="0">
                <a:solidFill>
                  <a:srgbClr val="FF0000"/>
                </a:solidFill>
              </a:rPr>
              <a:t>Study 2b: Understanding the Impact of Stochastic Curbside Wait Times</a:t>
            </a:r>
          </a:p>
        </p:txBody>
      </p:sp>
      <p:sp>
        <p:nvSpPr>
          <p:cNvPr id="57" name="Oval 56">
            <a:extLst>
              <a:ext uri="{FF2B5EF4-FFF2-40B4-BE49-F238E27FC236}">
                <a16:creationId xmlns:a16="http://schemas.microsoft.com/office/drawing/2014/main" id="{42A86654-94ED-423F-B427-ED189EDB50F5}"/>
              </a:ext>
            </a:extLst>
          </p:cNvPr>
          <p:cNvSpPr/>
          <p:nvPr/>
        </p:nvSpPr>
        <p:spPr>
          <a:xfrm>
            <a:off x="6156655" y="1428322"/>
            <a:ext cx="1127982" cy="10296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4D018DA-7FF0-498B-AD89-89F39C023B5B}"/>
              </a:ext>
            </a:extLst>
          </p:cNvPr>
          <p:cNvSpPr/>
          <p:nvPr/>
        </p:nvSpPr>
        <p:spPr>
          <a:xfrm>
            <a:off x="8808205" y="4138463"/>
            <a:ext cx="2186483" cy="741050"/>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Fully-Automated Vehicles</a:t>
            </a:r>
          </a:p>
        </p:txBody>
      </p:sp>
      <p:cxnSp>
        <p:nvCxnSpPr>
          <p:cNvPr id="35" name="Connector: Curved 34">
            <a:extLst>
              <a:ext uri="{FF2B5EF4-FFF2-40B4-BE49-F238E27FC236}">
                <a16:creationId xmlns:a16="http://schemas.microsoft.com/office/drawing/2014/main" id="{50E1EC97-D184-4A9A-809A-DC9BCF5A251C}"/>
              </a:ext>
            </a:extLst>
          </p:cNvPr>
          <p:cNvCxnSpPr>
            <a:cxnSpLocks/>
            <a:stCxn id="34" idx="1"/>
            <a:endCxn id="7" idx="3"/>
          </p:cNvCxnSpPr>
          <p:nvPr/>
        </p:nvCxnSpPr>
        <p:spPr>
          <a:xfrm rot="10800000">
            <a:off x="7099501" y="4243556"/>
            <a:ext cx="1708705" cy="265433"/>
          </a:xfrm>
          <a:prstGeom prst="curvedConnector3">
            <a:avLst>
              <a:gd name="adj1" fmla="val 50000"/>
            </a:avLst>
          </a:prstGeom>
          <a:ln w="38100">
            <a:solidFill>
              <a:srgbClr val="7030A0"/>
            </a:solidFill>
            <a:tailEnd type="triangle"/>
          </a:ln>
        </p:spPr>
        <p:style>
          <a:lnRef idx="1">
            <a:schemeClr val="accent6"/>
          </a:lnRef>
          <a:fillRef idx="0">
            <a:schemeClr val="accent6"/>
          </a:fillRef>
          <a:effectRef idx="0">
            <a:schemeClr val="accent6"/>
          </a:effectRef>
          <a:fontRef idx="minor">
            <a:schemeClr val="tx1"/>
          </a:fontRef>
        </p:style>
      </p:cxnSp>
      <p:sp>
        <p:nvSpPr>
          <p:cNvPr id="43" name="TextBox 42">
            <a:extLst>
              <a:ext uri="{FF2B5EF4-FFF2-40B4-BE49-F238E27FC236}">
                <a16:creationId xmlns:a16="http://schemas.microsoft.com/office/drawing/2014/main" id="{A54BC8CA-2FDB-40FB-92DB-25D4BC5823DE}"/>
              </a:ext>
            </a:extLst>
          </p:cNvPr>
          <p:cNvSpPr txBox="1"/>
          <p:nvPr/>
        </p:nvSpPr>
        <p:spPr>
          <a:xfrm>
            <a:off x="8014735" y="4006941"/>
            <a:ext cx="512533" cy="369332"/>
          </a:xfrm>
          <a:prstGeom prst="rect">
            <a:avLst/>
          </a:prstGeom>
          <a:noFill/>
        </p:spPr>
        <p:txBody>
          <a:bodyPr wrap="square" rtlCol="0">
            <a:spAutoFit/>
          </a:bodyPr>
          <a:lstStyle/>
          <a:p>
            <a:r>
              <a:rPr lang="en-US" dirty="0"/>
              <a:t>+</a:t>
            </a:r>
          </a:p>
        </p:txBody>
      </p:sp>
      <p:sp>
        <p:nvSpPr>
          <p:cNvPr id="2" name="Title 1">
            <a:extLst>
              <a:ext uri="{FF2B5EF4-FFF2-40B4-BE49-F238E27FC236}">
                <a16:creationId xmlns:a16="http://schemas.microsoft.com/office/drawing/2014/main" id="{FBDD027E-0675-4977-A5F1-1FCBC959530C}"/>
              </a:ext>
            </a:extLst>
          </p:cNvPr>
          <p:cNvSpPr>
            <a:spLocks noGrp="1"/>
          </p:cNvSpPr>
          <p:nvPr>
            <p:ph type="title"/>
          </p:nvPr>
        </p:nvSpPr>
        <p:spPr/>
        <p:txBody>
          <a:bodyPr/>
          <a:lstStyle/>
          <a:p>
            <a:r>
              <a:rPr lang="en-US" dirty="0"/>
              <a:t>Conceptual Framework</a:t>
            </a:r>
          </a:p>
        </p:txBody>
      </p:sp>
      <p:sp>
        <p:nvSpPr>
          <p:cNvPr id="19" name="Slide Number Placeholder 18">
            <a:extLst>
              <a:ext uri="{FF2B5EF4-FFF2-40B4-BE49-F238E27FC236}">
                <a16:creationId xmlns:a16="http://schemas.microsoft.com/office/drawing/2014/main" id="{5B178DEA-4040-4619-A6AD-6F45240E7276}"/>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33" name="TextBox 32">
            <a:extLst>
              <a:ext uri="{FF2B5EF4-FFF2-40B4-BE49-F238E27FC236}">
                <a16:creationId xmlns:a16="http://schemas.microsoft.com/office/drawing/2014/main" id="{EA68BFEC-CF9B-17DC-CB98-B850DBA4A37F}"/>
              </a:ext>
            </a:extLst>
          </p:cNvPr>
          <p:cNvSpPr txBox="1"/>
          <p:nvPr/>
        </p:nvSpPr>
        <p:spPr>
          <a:xfrm flipH="1">
            <a:off x="114533" y="1685131"/>
            <a:ext cx="2193668" cy="830997"/>
          </a:xfrm>
          <a:prstGeom prst="rect">
            <a:avLst/>
          </a:prstGeom>
          <a:noFill/>
        </p:spPr>
        <p:txBody>
          <a:bodyPr wrap="square" rtlCol="0">
            <a:spAutoFit/>
          </a:bodyPr>
          <a:lstStyle/>
          <a:p>
            <a:r>
              <a:rPr lang="en-US" sz="1600" dirty="0">
                <a:solidFill>
                  <a:srgbClr val="FF0000"/>
                </a:solidFill>
              </a:rPr>
              <a:t>Study 1: Behavioral model of demand for shared-ride services</a:t>
            </a:r>
          </a:p>
        </p:txBody>
      </p:sp>
      <p:sp>
        <p:nvSpPr>
          <p:cNvPr id="36" name="Oval 35">
            <a:extLst>
              <a:ext uri="{FF2B5EF4-FFF2-40B4-BE49-F238E27FC236}">
                <a16:creationId xmlns:a16="http://schemas.microsoft.com/office/drawing/2014/main" id="{A108AD8E-7DF3-22A0-E355-54C43F55916F}"/>
              </a:ext>
            </a:extLst>
          </p:cNvPr>
          <p:cNvSpPr/>
          <p:nvPr/>
        </p:nvSpPr>
        <p:spPr>
          <a:xfrm>
            <a:off x="840664" y="2529844"/>
            <a:ext cx="2017751" cy="22377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21">
            <a:extLst>
              <a:ext uri="{FF2B5EF4-FFF2-40B4-BE49-F238E27FC236}">
                <a16:creationId xmlns:a16="http://schemas.microsoft.com/office/drawing/2014/main" id="{7D8C0B17-C0D3-11BA-0219-B271D87DBB37}"/>
              </a:ext>
            </a:extLst>
          </p:cNvPr>
          <p:cNvSpPr>
            <a:spLocks noGrp="1"/>
          </p:cNvSpPr>
          <p:nvPr>
            <p:ph type="ftr" idx="11"/>
          </p:nvPr>
        </p:nvSpPr>
        <p:spPr/>
        <p:txBody>
          <a:bodyPr/>
          <a:lstStyle/>
          <a:p>
            <a:r>
              <a:rPr lang="en-US"/>
              <a:t>Prof. Mike Hyland</a:t>
            </a:r>
          </a:p>
        </p:txBody>
      </p:sp>
    </p:spTree>
    <p:extLst>
      <p:ext uri="{BB962C8B-B14F-4D97-AF65-F5344CB8AC3E}">
        <p14:creationId xmlns:p14="http://schemas.microsoft.com/office/powerpoint/2010/main" val="7379645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56"/>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10" grpId="0" animBg="1"/>
      <p:bldP spid="12" grpId="0" animBg="1"/>
      <p:bldP spid="15" grpId="0"/>
      <p:bldP spid="16" grpId="0"/>
      <p:bldP spid="17" grpId="0"/>
      <p:bldP spid="18" grpId="0"/>
      <p:bldP spid="38" grpId="0"/>
      <p:bldP spid="39" grpId="0" animBg="1"/>
      <p:bldP spid="40" grpId="0"/>
      <p:bldP spid="41" grpId="0" animBg="1"/>
      <p:bldP spid="42" grpId="0" animBg="1"/>
      <p:bldP spid="54" grpId="0"/>
      <p:bldP spid="55" grpId="0"/>
      <p:bldP spid="56" grpId="0"/>
      <p:bldP spid="57" grpId="0" animBg="1"/>
      <p:bldP spid="34" grpId="0" animBg="1"/>
      <p:bldP spid="43" grpId="0"/>
      <p:bldP spid="2" grpId="0"/>
      <p:bldP spid="33" grpId="0"/>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ECD5-E5F9-94B0-9E52-E9AAB920E5D6}"/>
              </a:ext>
            </a:extLst>
          </p:cNvPr>
          <p:cNvSpPr>
            <a:spLocks noGrp="1"/>
          </p:cNvSpPr>
          <p:nvPr>
            <p:ph type="title"/>
          </p:nvPr>
        </p:nvSpPr>
        <p:spPr/>
        <p:txBody>
          <a:bodyPr/>
          <a:lstStyle/>
          <a:p>
            <a:r>
              <a:rPr lang="en-US" dirty="0"/>
              <a:t>Acknowledgements</a:t>
            </a:r>
          </a:p>
        </p:txBody>
      </p:sp>
      <p:sp>
        <p:nvSpPr>
          <p:cNvPr id="3" name="Text Placeholder 2">
            <a:extLst>
              <a:ext uri="{FF2B5EF4-FFF2-40B4-BE49-F238E27FC236}">
                <a16:creationId xmlns:a16="http://schemas.microsoft.com/office/drawing/2014/main" id="{B21D1BCA-202D-E32D-6454-9578BC6C6B00}"/>
              </a:ext>
            </a:extLst>
          </p:cNvPr>
          <p:cNvSpPr>
            <a:spLocks noGrp="1"/>
          </p:cNvSpPr>
          <p:nvPr>
            <p:ph type="body" idx="1"/>
          </p:nvPr>
        </p:nvSpPr>
        <p:spPr/>
        <p:txBody>
          <a:bodyPr/>
          <a:lstStyle/>
          <a:p>
            <a:r>
              <a:rPr lang="en-US" b="1" dirty="0"/>
              <a:t>Study 1: Demand for demand-adaptive transit</a:t>
            </a:r>
          </a:p>
          <a:p>
            <a:pPr lvl="1"/>
            <a:r>
              <a:rPr lang="en-US" dirty="0"/>
              <a:t>PhD Cohort Colleague, Dr. Charlotte Frei, dissertation</a:t>
            </a:r>
          </a:p>
          <a:p>
            <a:r>
              <a:rPr lang="en-US" b="1" dirty="0"/>
              <a:t>Study 2: Operational benefits and challenges of shared-ride mobility services</a:t>
            </a:r>
          </a:p>
          <a:p>
            <a:pPr lvl="1"/>
            <a:r>
              <a:rPr lang="en-US" dirty="0"/>
              <a:t>My dissertation, with advisor Dr. Hani Mahmassani</a:t>
            </a:r>
          </a:p>
          <a:p>
            <a:pPr lvl="1"/>
            <a:r>
              <a:rPr lang="en-US" dirty="0"/>
              <a:t>U.S. DOT Eisenhower Fellowship</a:t>
            </a:r>
          </a:p>
          <a:p>
            <a:r>
              <a:rPr lang="en-US" b="1" dirty="0"/>
              <a:t>Study 3: Smarter pathfinding for shared-ride fleet vehicles</a:t>
            </a:r>
          </a:p>
          <a:p>
            <a:pPr lvl="1"/>
            <a:r>
              <a:rPr lang="en-US" dirty="0"/>
              <a:t>UCI PhD students Dr. Dingtong Yang and Navjyoth Sarma</a:t>
            </a:r>
          </a:p>
          <a:p>
            <a:pPr lvl="1"/>
            <a:r>
              <a:rPr lang="en-US" dirty="0"/>
              <a:t>Caltrans, via USC/METRANS, via US DOT Pacific Southwest University Transportation Center</a:t>
            </a:r>
          </a:p>
          <a:p>
            <a:r>
              <a:rPr lang="en-US" b="1" dirty="0"/>
              <a:t>Ongoing Study: Corner-to-corner mobility-on-demand with walking legs</a:t>
            </a:r>
          </a:p>
          <a:p>
            <a:pPr lvl="1"/>
            <a:r>
              <a:rPr lang="en-US" dirty="0"/>
              <a:t>UCI PhD students Navjyoth Sarma, Zifan Wang, Younghun Bahk</a:t>
            </a:r>
          </a:p>
          <a:p>
            <a:pPr lvl="1"/>
            <a:r>
              <a:rPr lang="en-US" dirty="0"/>
              <a:t>Argonne National Laboratory: Krishna “Murthy” </a:t>
            </a:r>
            <a:r>
              <a:rPr lang="en-US" dirty="0" err="1"/>
              <a:t>Gurumurthy</a:t>
            </a:r>
            <a:r>
              <a:rPr lang="en-US" dirty="0"/>
              <a:t>, Felipe de Souza</a:t>
            </a:r>
          </a:p>
          <a:p>
            <a:r>
              <a:rPr lang="en-US" b="1" dirty="0"/>
              <a:t>New Study: Is Microtransit a Scalable Complement to Traditional Public Transit?</a:t>
            </a:r>
          </a:p>
          <a:p>
            <a:pPr lvl="1"/>
            <a:r>
              <a:rPr lang="en-US" dirty="0"/>
              <a:t>UC Davis Colleagues: Dr. Susie Pike and Dr. Yan Xing</a:t>
            </a:r>
          </a:p>
          <a:p>
            <a:pPr lvl="1"/>
            <a:r>
              <a:rPr lang="en-US" dirty="0"/>
              <a:t>The California Resilient and Innovative Mobility Initiative</a:t>
            </a:r>
          </a:p>
        </p:txBody>
      </p:sp>
      <p:sp>
        <p:nvSpPr>
          <p:cNvPr id="4" name="Footer Placeholder 3">
            <a:extLst>
              <a:ext uri="{FF2B5EF4-FFF2-40B4-BE49-F238E27FC236}">
                <a16:creationId xmlns:a16="http://schemas.microsoft.com/office/drawing/2014/main" id="{AEF187BB-53D8-D587-7757-8DA8A689D021}"/>
              </a:ext>
            </a:extLst>
          </p:cNvPr>
          <p:cNvSpPr>
            <a:spLocks noGrp="1"/>
          </p:cNvSpPr>
          <p:nvPr>
            <p:ph type="ftr" idx="11"/>
          </p:nvPr>
        </p:nvSpPr>
        <p:spPr/>
        <p:txBody>
          <a:bodyPr/>
          <a:lstStyle/>
          <a:p>
            <a:r>
              <a:rPr lang="en-US"/>
              <a:t>Prof. Mike Hyland</a:t>
            </a:r>
          </a:p>
        </p:txBody>
      </p:sp>
      <p:sp>
        <p:nvSpPr>
          <p:cNvPr id="5" name="Slide Number Placeholder 4">
            <a:extLst>
              <a:ext uri="{FF2B5EF4-FFF2-40B4-BE49-F238E27FC236}">
                <a16:creationId xmlns:a16="http://schemas.microsoft.com/office/drawing/2014/main" id="{2D6E81EB-5B33-3E11-0C70-FD9388F28E6F}"/>
              </a:ext>
            </a:extLst>
          </p:cNvPr>
          <p:cNvSpPr>
            <a:spLocks noGrp="1"/>
          </p:cNvSpPr>
          <p:nvPr>
            <p:ph type="sldNum" idx="12"/>
          </p:nvPr>
        </p:nvSpPr>
        <p:spPr/>
        <p:txBody>
          <a:bodyPr/>
          <a:lstStyle/>
          <a:p>
            <a:fld id="{FADD189E-A86A-40ED-B175-256E5AFB3947}" type="slidenum">
              <a:rPr lang="en-US" smtClean="0"/>
              <a:t>8</a:t>
            </a:fld>
            <a:endParaRPr lang="en-US"/>
          </a:p>
        </p:txBody>
      </p:sp>
    </p:spTree>
    <p:extLst>
      <p:ext uri="{BB962C8B-B14F-4D97-AF65-F5344CB8AC3E}">
        <p14:creationId xmlns:p14="http://schemas.microsoft.com/office/powerpoint/2010/main" val="164761718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A4A5-D1FB-3501-CE5E-1EF868124E2F}"/>
              </a:ext>
            </a:extLst>
          </p:cNvPr>
          <p:cNvSpPr>
            <a:spLocks noGrp="1"/>
          </p:cNvSpPr>
          <p:nvPr>
            <p:ph type="title"/>
          </p:nvPr>
        </p:nvSpPr>
        <p:spPr/>
        <p:txBody>
          <a:bodyPr/>
          <a:lstStyle/>
          <a:p>
            <a:r>
              <a:rPr lang="en-US" dirty="0"/>
              <a:t>Big Picture Research Questions</a:t>
            </a:r>
          </a:p>
        </p:txBody>
      </p:sp>
      <p:sp>
        <p:nvSpPr>
          <p:cNvPr id="3" name="Text Placeholder 2">
            <a:extLst>
              <a:ext uri="{FF2B5EF4-FFF2-40B4-BE49-F238E27FC236}">
                <a16:creationId xmlns:a16="http://schemas.microsoft.com/office/drawing/2014/main" id="{C7E07014-9D54-17B3-EB86-8ABCE6A7E924}"/>
              </a:ext>
            </a:extLst>
          </p:cNvPr>
          <p:cNvSpPr>
            <a:spLocks noGrp="1"/>
          </p:cNvSpPr>
          <p:nvPr>
            <p:ph type="body" idx="1"/>
          </p:nvPr>
        </p:nvSpPr>
        <p:spPr/>
        <p:txBody>
          <a:bodyPr/>
          <a:lstStyle/>
          <a:p>
            <a:r>
              <a:rPr lang="en-US" dirty="0"/>
              <a:t>Will people ride shared-ride transit?</a:t>
            </a:r>
          </a:p>
          <a:p>
            <a:r>
              <a:rPr lang="en-US" dirty="0"/>
              <a:t>Do shared-ride services have operational benefits?</a:t>
            </a:r>
          </a:p>
          <a:p>
            <a:r>
              <a:rPr lang="en-US" dirty="0"/>
              <a:t>Can being anticipatory about assigning vehicles to network paths, improve efficiency?</a:t>
            </a:r>
          </a:p>
        </p:txBody>
      </p:sp>
      <p:sp>
        <p:nvSpPr>
          <p:cNvPr id="4" name="Footer Placeholder 3">
            <a:extLst>
              <a:ext uri="{FF2B5EF4-FFF2-40B4-BE49-F238E27FC236}">
                <a16:creationId xmlns:a16="http://schemas.microsoft.com/office/drawing/2014/main" id="{EBE858F7-8300-5802-5EF4-85E83811504C}"/>
              </a:ext>
            </a:extLst>
          </p:cNvPr>
          <p:cNvSpPr>
            <a:spLocks noGrp="1"/>
          </p:cNvSpPr>
          <p:nvPr>
            <p:ph type="ftr" idx="11"/>
          </p:nvPr>
        </p:nvSpPr>
        <p:spPr/>
        <p:txBody>
          <a:bodyPr/>
          <a:lstStyle/>
          <a:p>
            <a:r>
              <a:rPr lang="en-US"/>
              <a:t>Prof. Mike Hyland</a:t>
            </a:r>
          </a:p>
        </p:txBody>
      </p:sp>
      <p:sp>
        <p:nvSpPr>
          <p:cNvPr id="5" name="Slide Number Placeholder 4">
            <a:extLst>
              <a:ext uri="{FF2B5EF4-FFF2-40B4-BE49-F238E27FC236}">
                <a16:creationId xmlns:a16="http://schemas.microsoft.com/office/drawing/2014/main" id="{0EF3A0D9-51BC-5EF0-AD14-C8C6F9DD04A7}"/>
              </a:ext>
            </a:extLst>
          </p:cNvPr>
          <p:cNvSpPr>
            <a:spLocks noGrp="1"/>
          </p:cNvSpPr>
          <p:nvPr>
            <p:ph type="sldNum" idx="12"/>
          </p:nvPr>
        </p:nvSpPr>
        <p:spPr/>
        <p:txBody>
          <a:bodyPr/>
          <a:lstStyle/>
          <a:p>
            <a:fld id="{FADD189E-A86A-40ED-B175-256E5AFB3947}" type="slidenum">
              <a:rPr lang="en-US" smtClean="0"/>
              <a:t>9</a:t>
            </a:fld>
            <a:endParaRPr lang="en-US"/>
          </a:p>
        </p:txBody>
      </p:sp>
    </p:spTree>
    <p:extLst>
      <p:ext uri="{BB962C8B-B14F-4D97-AF65-F5344CB8AC3E}">
        <p14:creationId xmlns:p14="http://schemas.microsoft.com/office/powerpoint/2010/main" val="50047576"/>
      </p:ext>
    </p:extLst>
  </p:cSld>
  <p:clrMapOvr>
    <a:masterClrMapping/>
  </p:clrMapOvr>
  <p:transition>
    <p:fade/>
  </p:transition>
</p:sld>
</file>

<file path=ppt/theme/theme1.xml><?xml version="1.0" encoding="utf-8"?>
<a:theme xmlns:a="http://schemas.openxmlformats.org/drawingml/2006/main" name="Theme1-UCI-ITS">
  <a:themeElements>
    <a:clrScheme name="UC ITS Palette">
      <a:dk1>
        <a:srgbClr val="7C7E7F"/>
      </a:dk1>
      <a:lt1>
        <a:srgbClr val="FFFFFF"/>
      </a:lt1>
      <a:dk2>
        <a:srgbClr val="517791"/>
      </a:dk2>
      <a:lt2>
        <a:srgbClr val="FFFFFF"/>
      </a:lt2>
      <a:accent1>
        <a:srgbClr val="1295D8"/>
      </a:accent1>
      <a:accent2>
        <a:srgbClr val="FFB511"/>
      </a:accent2>
      <a:accent3>
        <a:srgbClr val="005581"/>
      </a:accent3>
      <a:accent4>
        <a:srgbClr val="72CDF4"/>
      </a:accent4>
      <a:accent5>
        <a:srgbClr val="FFE552"/>
      </a:accent5>
      <a:accent6>
        <a:srgbClr val="00A3AD"/>
      </a:accent6>
      <a:hlink>
        <a:srgbClr val="72CDF4"/>
      </a:hlink>
      <a:folHlink>
        <a:srgbClr val="72CD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UCI-ITS" id="{50211416-044D-48A1-9650-BB89CEBF98E9}" vid="{6D127507-E963-41DB-80E7-F9EF29F67D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Theme1-UCI-ITS</Template>
  <TotalTime>120</TotalTime>
  <Words>3293</Words>
  <Application>Microsoft Office PowerPoint</Application>
  <PresentationFormat>Widescreen</PresentationFormat>
  <Paragraphs>610</Paragraphs>
  <Slides>57</Slides>
  <Notes>7</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Cambria Math</vt:lpstr>
      <vt:lpstr>Noto Sans Symbols</vt:lpstr>
      <vt:lpstr>NTR</vt:lpstr>
      <vt:lpstr>Times New Roman</vt:lpstr>
      <vt:lpstr>Theme1-UCI-ITS</vt:lpstr>
      <vt:lpstr>Increasing Vehicle Occupancy through Shared-Ride Mobility Services </vt:lpstr>
      <vt:lpstr>Agenda</vt:lpstr>
      <vt:lpstr>Preliminaries</vt:lpstr>
      <vt:lpstr>Motivation</vt:lpstr>
      <vt:lpstr>Motivation</vt:lpstr>
      <vt:lpstr>Motivation</vt:lpstr>
      <vt:lpstr>Conceptual Framework</vt:lpstr>
      <vt:lpstr>Acknowledgements</vt:lpstr>
      <vt:lpstr>Big Picture Research Questions</vt:lpstr>
      <vt:lpstr>Study 1: </vt:lpstr>
      <vt:lpstr>Survey Basics</vt:lpstr>
      <vt:lpstr>Basic Survey Statistics</vt:lpstr>
      <vt:lpstr>Example Choice Experiment</vt:lpstr>
      <vt:lpstr>Google Maps API</vt:lpstr>
      <vt:lpstr>Key Findings: Service Design</vt:lpstr>
      <vt:lpstr>Key Findings: Elasticity of Demand</vt:lpstr>
      <vt:lpstr>Key Findings: Potential Users of Flexible Transit</vt:lpstr>
      <vt:lpstr>Study 2: </vt:lpstr>
      <vt:lpstr>Research Questions</vt:lpstr>
      <vt:lpstr>Concept of Operations</vt:lpstr>
      <vt:lpstr>Problem Statement</vt:lpstr>
      <vt:lpstr>Problem Statement Continued</vt:lpstr>
      <vt:lpstr>Simulation</vt:lpstr>
      <vt:lpstr>Study 2: Input Parameters</vt:lpstr>
      <vt:lpstr>Study 2: Input Parameters</vt:lpstr>
      <vt:lpstr>Scenarios/Sensitivity Analysis</vt:lpstr>
      <vt:lpstr>Scenarios/Sensitivity Analysis</vt:lpstr>
      <vt:lpstr>Shared-ride Benefit Results</vt:lpstr>
      <vt:lpstr>Shared-ride Benefit Results</vt:lpstr>
      <vt:lpstr>Shared-ride Benefit Results</vt:lpstr>
      <vt:lpstr>Shared-ride Benefit Results</vt:lpstr>
      <vt:lpstr>Shared-ride Benefit Results</vt:lpstr>
      <vt:lpstr>Societal Implications</vt:lpstr>
      <vt:lpstr>Shared-ride Operational Challenges Results</vt:lpstr>
      <vt:lpstr>Shared-ride Operational Challenges Results</vt:lpstr>
      <vt:lpstr>Shared-ride Operational Challenges Results</vt:lpstr>
      <vt:lpstr>Shared-ride Operational Challenges Results</vt:lpstr>
      <vt:lpstr>Study 3: </vt:lpstr>
      <vt:lpstr>Background</vt:lpstr>
      <vt:lpstr>Research Hypothesis</vt:lpstr>
      <vt:lpstr>Key Idea: Bi-criteria Pathfinding</vt:lpstr>
      <vt:lpstr>Key Idea: Bi-criteria Pathfinding</vt:lpstr>
      <vt:lpstr>Goals and Research Questions</vt:lpstr>
      <vt:lpstr>Methodology: Architecture Overview</vt:lpstr>
      <vt:lpstr>Methodology: Step 2 – Cost Measure</vt:lpstr>
      <vt:lpstr>Methodology: Step 3 -- Matching</vt:lpstr>
      <vt:lpstr>Methodology: Step 5 -- Path Assignment</vt:lpstr>
      <vt:lpstr>Methodology: Step 5 -- Path Assignment</vt:lpstr>
      <vt:lpstr>Methodology: Link reward calculation (Potential Demand on Links)</vt:lpstr>
      <vt:lpstr>PowerPoint Presentation</vt:lpstr>
      <vt:lpstr>Case Study</vt:lpstr>
      <vt:lpstr>Base Case: Condition 1, Fleet Size 100, Reward Coeff = 0.1</vt:lpstr>
      <vt:lpstr>Impact of Reward Coefficient: w_r</vt:lpstr>
      <vt:lpstr>Testing Conditions for Bi-criteria Paths</vt:lpstr>
      <vt:lpstr>Conclusions</vt:lpstr>
      <vt:lpstr>Future Enhancements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Vehicle Occupancy through Shared-Ride Mobility Services </dc:title>
  <dc:creator>Michael Hyland</dc:creator>
  <cp:lastModifiedBy>Michael Hyland</cp:lastModifiedBy>
  <cp:revision>1</cp:revision>
  <dcterms:created xsi:type="dcterms:W3CDTF">2022-06-01T05:18:21Z</dcterms:created>
  <dcterms:modified xsi:type="dcterms:W3CDTF">2022-06-01T07:18:32Z</dcterms:modified>
</cp:coreProperties>
</file>