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0" r:id="rId4"/>
    <p:sldMasterId id="2147484015" r:id="rId5"/>
    <p:sldMasterId id="2147483960" r:id="rId6"/>
    <p:sldMasterId id="2147484027" r:id="rId7"/>
  </p:sldMasterIdLst>
  <p:notesMasterIdLst>
    <p:notesMasterId r:id="rId20"/>
  </p:notesMasterIdLst>
  <p:handoutMasterIdLst>
    <p:handoutMasterId r:id="rId21"/>
  </p:handoutMasterIdLst>
  <p:sldIdLst>
    <p:sldId id="259" r:id="rId8"/>
    <p:sldId id="4368" r:id="rId9"/>
    <p:sldId id="4363" r:id="rId10"/>
    <p:sldId id="4344" r:id="rId11"/>
    <p:sldId id="4364" r:id="rId12"/>
    <p:sldId id="4362" r:id="rId13"/>
    <p:sldId id="4295" r:id="rId14"/>
    <p:sldId id="4360" r:id="rId15"/>
    <p:sldId id="4346" r:id="rId16"/>
    <p:sldId id="4369" r:id="rId17"/>
    <p:sldId id="4315" r:id="rId18"/>
    <p:sldId id="436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BB67FA-3F9A-426C-9D5B-450B65BB838F}">
          <p14:sldIdLst>
            <p14:sldId id="259"/>
            <p14:sldId id="4368"/>
            <p14:sldId id="4363"/>
            <p14:sldId id="4344"/>
            <p14:sldId id="4364"/>
            <p14:sldId id="4362"/>
            <p14:sldId id="4295"/>
            <p14:sldId id="4360"/>
            <p14:sldId id="4346"/>
            <p14:sldId id="4369"/>
            <p14:sldId id="4315"/>
            <p14:sldId id="4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6E"/>
    <a:srgbClr val="080808"/>
    <a:srgbClr val="0099CC"/>
    <a:srgbClr val="FB11BE"/>
    <a:srgbClr val="02374F"/>
    <a:srgbClr val="04638E"/>
    <a:srgbClr val="5F5F5F"/>
    <a:srgbClr val="6E6E6E"/>
    <a:srgbClr val="777777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63" autoAdjust="0"/>
    <p:restoredTop sz="81781" autoAdjust="0"/>
  </p:normalViewPr>
  <p:slideViewPr>
    <p:cSldViewPr snapToGrid="0">
      <p:cViewPr varScale="1">
        <p:scale>
          <a:sx n="51" d="100"/>
          <a:sy n="51" d="100"/>
        </p:scale>
        <p:origin x="1772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48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/>
            </a:lvl1pPr>
          </a:lstStyle>
          <a:p>
            <a:fld id="{A37B1AA3-3E43-4A52-BC49-1085128A00D8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/>
            </a:lvl1pPr>
          </a:lstStyle>
          <a:p>
            <a:fld id="{6FA11C27-7CE1-41FA-893D-577FB665C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/>
            </a:lvl1pPr>
          </a:lstStyle>
          <a:p>
            <a:fld id="{F81F16E2-043A-4850-8121-9CA75DF2B2FF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0" tIns="48326" rIns="96650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/>
            </a:lvl1pPr>
          </a:lstStyle>
          <a:p>
            <a:fld id="{F2B9B248-2746-4BFC-8FA3-91AC76DD8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 Action and Adaption Plan in 2019; and the development of our 10-year strategic plan Moving Beyond Sustainability or MBS are our guiding documents of the future.</a:t>
            </a:r>
          </a:p>
          <a:p>
            <a:endParaRPr lang="en-US" dirty="0"/>
          </a:p>
          <a:p>
            <a:r>
              <a:rPr lang="en-US" dirty="0"/>
              <a:t>Thirteen strategies outlined in the cap brings us to up to 80% GHG emissions reduction compared to our 2017 baseline; and a net zero emissions agency by 2050, also compared to 2017 baseline.</a:t>
            </a:r>
          </a:p>
          <a:p>
            <a:endParaRPr lang="en-US" dirty="0"/>
          </a:p>
          <a:p>
            <a:r>
              <a:rPr lang="en-US" dirty="0"/>
              <a:t>Our 10-year strategic plan outlines approximately 200 strategies in the areas of water, solid waste, materials construction and operations, energy, emissions and pollution control, economic and workforce development, equity and inclusivity.</a:t>
            </a:r>
          </a:p>
          <a:p>
            <a:endParaRPr lang="en-US" dirty="0"/>
          </a:p>
          <a:p>
            <a:r>
              <a:rPr lang="en-US" dirty="0"/>
              <a:t>The hallmark of this program is monetizing values that when realized are designed to be invested back into the program.</a:t>
            </a:r>
          </a:p>
          <a:p>
            <a:endParaRPr lang="en-US" dirty="0"/>
          </a:p>
          <a:p>
            <a:r>
              <a:rPr lang="en-US" dirty="0"/>
              <a:t>We’re not stopping there. We are taking on a greater leadership role in our industry and our community to expand on the positive impacts we are already creating.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7A480F-8D74-6E4E-8C30-AD878B641DA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D1F3E-7306-408C-95EE-CE500530B7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1E1A66-837F-47E5-A09C-1978787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5306C3-298C-4187-9FFC-30199074834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360327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3440" y="1196817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7472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7472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2566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7472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7472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E49A29-3B91-484E-B50C-016F9E80A64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54880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853758-93FB-4D88-8063-B0A94795E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54880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39958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A4FA63-F8FC-43A7-9B7B-7150441E51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54923" y="1501825"/>
            <a:ext cx="3931875" cy="210312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BD0B67-183D-487A-8D7A-E774E66AC7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754924" y="1188720"/>
            <a:ext cx="3931920" cy="32104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7D594-1ED8-4107-95AB-3C66C75E82E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54923" y="4098925"/>
            <a:ext cx="3931875" cy="210312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1E278-13BD-4858-9D79-06BEDE926B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4924" y="3765254"/>
            <a:ext cx="3931875" cy="349546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117367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2CC2-75BF-4DA8-97E8-B5295206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51079-4F7B-42C7-9B32-016AF3419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4F8A-69EC-4284-9D00-657C9F7862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472" y="1188720"/>
            <a:ext cx="8339328" cy="1828800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DA030-7061-42B2-994D-24788A0405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47472" y="3505200"/>
            <a:ext cx="8339329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0C7A17-0E9D-484A-9304-12C5C5874F0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7472" y="3187058"/>
            <a:ext cx="8339328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52838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0279-0C5F-4575-B257-FB700EB1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A928C-058B-41A0-A3E6-7BE95815F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DF64A-E22F-490E-AA9C-1A2F9B605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472" y="1188720"/>
            <a:ext cx="8351962" cy="1828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87EE2E-7EB3-4090-977C-890CD9CF705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47472" y="3518542"/>
            <a:ext cx="3931920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61532-C3DF-49B1-9179-3529138F82A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7472" y="3200400"/>
            <a:ext cx="3931920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3B10E-1857-4778-84C0-6FE4B118789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767514" y="3518542"/>
            <a:ext cx="3931920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FF34BE-7920-454A-9307-A9A583E79B2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67514" y="3200400"/>
            <a:ext cx="3931920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102743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8049-9B9D-49A2-86D2-069FD164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52E00-0898-4C98-9CA1-D7EE30F51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919-855A-43F7-9FE3-3F475E54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AB2F8-AEF3-4D46-80DA-9A0D12328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1002-1A64-4AE0-88DF-9FAF6D114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57400" y="1676400"/>
            <a:ext cx="6934200" cy="472440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05DB7-12FF-4625-833D-F9AF596E2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057400" y="1066800"/>
            <a:ext cx="6934200" cy="3048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878DAB5A-DED8-4AD3-8C05-B61C16586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1066800"/>
            <a:ext cx="1600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DBBF-C914-4477-85B9-6C43524F43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057400" y="1371600"/>
            <a:ext cx="6934200" cy="304800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>
                <a:solidFill>
                  <a:srgbClr val="6E6E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5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Takeaways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7472" y="1188720"/>
            <a:ext cx="8153400" cy="5135880"/>
          </a:xfrm>
        </p:spPr>
        <p:txBody>
          <a:bodyPr tIns="45720" bIns="45720"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5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537A2-5821-467E-AA8B-1EBE7F3E0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1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103595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Title Slide">
    <p:bg>
      <p:bgPr>
        <a:blipFill dpi="0" rotWithShape="1">
          <a:blip r:embed="rId2">
            <a:alphaModFix amt="3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8C1E3E-B3B3-4184-94DB-222AD407C5ED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EDED3-C6F7-472D-BFD0-ACCA8C56458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43BB75E-7DC1-4CFE-9121-3D98EBDC20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A60B99-8A1B-4591-8002-EF0D5F2AC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EFA854-59DE-40E2-8C99-B1D8ECEA170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41598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D48E31-4EE7-433A-92DA-4E87D571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426836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B4D186-202B-4D9D-9B84-6613D97D8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264539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933955-677B-47AF-A0B4-99F1D1F87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331649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54775-40FE-4E94-9FBA-844B92601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r">
              <a:buNone/>
              <a:defRPr b="0">
                <a:latin typeface="+mn-lt"/>
              </a:defRPr>
            </a:lvl1pPr>
          </a:lstStyle>
          <a:p>
            <a:r>
              <a:rPr lang="en-US" dirty="0"/>
              <a:t>Custom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5A50EE-79B8-4272-A450-DF231F227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5849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4D779-EE9F-40B6-805A-EFE0D96E237D}"/>
              </a:ext>
            </a:extLst>
          </p:cNvPr>
          <p:cNvSpPr txBox="1"/>
          <p:nvPr userDrawn="1"/>
        </p:nvSpPr>
        <p:spPr>
          <a:xfrm>
            <a:off x="2362200" y="88822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6725A6-AF01-47D9-A284-4A222E1FA29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738458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1931-AAB8-4F9E-A73B-DEC0D9384BF7}"/>
              </a:ext>
            </a:extLst>
          </p:cNvPr>
          <p:cNvSpPr txBox="1"/>
          <p:nvPr userDrawn="1"/>
        </p:nvSpPr>
        <p:spPr>
          <a:xfrm>
            <a:off x="1522054" y="2450513"/>
            <a:ext cx="71647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Thank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70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5DD9-D8E4-43B4-89FB-14124CD02EA5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2D2CD-DE00-4670-8124-24CCE02E8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7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12B3C7-0111-42C0-BC80-F2614B970B2F}"/>
              </a:ext>
            </a:extLst>
          </p:cNvPr>
          <p:cNvSpPr/>
          <p:nvPr userDrawn="1"/>
        </p:nvSpPr>
        <p:spPr>
          <a:xfrm>
            <a:off x="0" y="2"/>
            <a:ext cx="9144000" cy="109945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"/>
            <a:ext cx="7886700" cy="1099456"/>
          </a:xfrm>
          <a:solidFill>
            <a:srgbClr val="0099CC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400" b="1">
                <a:solidFill>
                  <a:schemeClr val="bg1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1pPr>
            <a:lvl2pPr marL="5143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SzPct val="85000"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2pPr>
            <a:lvl3pPr marL="8572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3pPr>
            <a:lvl4pPr marL="12001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4pPr>
            <a:lvl5pPr marL="15430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6538" y="6356353"/>
            <a:ext cx="348813" cy="365125"/>
          </a:xfrm>
          <a:noFill/>
        </p:spPr>
        <p:txBody>
          <a:bodyPr vert="horz" lIns="91440" tIns="45720" rIns="91440" bIns="45720" rtlCol="0" anchor="ctr"/>
          <a:lstStyle>
            <a:lvl1pPr algn="ctr">
              <a:defRPr lang="en-US" sz="900" b="1" smtClean="0">
                <a:solidFill>
                  <a:srgbClr val="0099CC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fld id="{02BD575D-4689-4F8F-8336-C13C10086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40E3B2-83F0-44CF-B10A-B21C0F852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99CC"/>
                </a:solidFill>
                <a:latin typeface="Palatino Linotype" panose="02040502050505030304" pitchFamily="18" charset="0"/>
              </a:defRPr>
            </a:lvl1pPr>
          </a:lstStyle>
          <a:p>
            <a:fld id="{97F90306-3E7B-4C49-AB0E-B261C5FDB541}" type="datetime1">
              <a:rPr lang="en-US" smtClean="0"/>
              <a:t>6/1/2022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9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solidFill>
            <a:srgbClr val="0099CC"/>
          </a:solidFill>
        </p:spPr>
        <p:txBody>
          <a:bodyPr anchor="b">
            <a:normAutofit/>
          </a:bodyPr>
          <a:lstStyle>
            <a:lvl1pPr>
              <a:defRPr sz="27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99CC"/>
                </a:solidFill>
                <a:latin typeface="Palatino Linotype" panose="02040502050505030304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9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6CDFFC-2E9C-46D4-86CD-B0DDA3E3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8655" y="6356353"/>
            <a:ext cx="356696" cy="365123"/>
          </a:xfrm>
          <a:noFill/>
        </p:spPr>
        <p:txBody>
          <a:bodyPr vert="horz" lIns="91440" tIns="45720" rIns="91440" bIns="45720" rtlCol="0" anchor="ctr"/>
          <a:lstStyle>
            <a:lvl1pPr algn="ctr">
              <a:defRPr lang="en-US" sz="900" b="1" smtClean="0">
                <a:solidFill>
                  <a:srgbClr val="0099CC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fld id="{02BD575D-4689-4F8F-8336-C13C10086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BE2AA-8194-4DCF-9915-6FAAF1AECD80}"/>
              </a:ext>
            </a:extLst>
          </p:cNvPr>
          <p:cNvSpPr/>
          <p:nvPr userDrawn="1"/>
        </p:nvSpPr>
        <p:spPr>
          <a:xfrm>
            <a:off x="0" y="2"/>
            <a:ext cx="9144000" cy="109945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2BFEFF-D5A4-433F-B307-0CA96306D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"/>
            <a:ext cx="7886700" cy="1099456"/>
          </a:xfrm>
          <a:solidFill>
            <a:srgbClr val="0099CC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400" b="1">
                <a:solidFill>
                  <a:schemeClr val="bg1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B5D20-7746-4AA7-8B79-8514933C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94076" cy="1968609"/>
          </a:xfrm>
        </p:spPr>
        <p:txBody>
          <a:bodyPr/>
          <a:lstStyle>
            <a:lvl1pPr marL="1714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1pPr>
            <a:lvl2pPr marL="5143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SzPct val="85000"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2pPr>
            <a:lvl3pPr marL="8572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3pPr>
            <a:lvl4pPr marL="12001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4pPr>
            <a:lvl5pPr marL="15430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2D66A-A0DE-4F78-9911-6797D4C2D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3941380"/>
            <a:ext cx="7894076" cy="2240501"/>
          </a:xfrm>
        </p:spPr>
        <p:txBody>
          <a:bodyPr/>
          <a:lstStyle>
            <a:lvl1pPr marL="1714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1pPr>
            <a:lvl2pPr marL="5143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SzPct val="85000"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2pPr>
            <a:lvl3pPr marL="8572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3pPr>
            <a:lvl4pPr marL="12001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4pPr>
            <a:lvl5pPr marL="15430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72CE8E3-DA50-4DE8-8F0A-E87C3B37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9BB3464-62EB-44EA-BE90-804CCD3C1C8F}" type="datetime1">
              <a:rPr lang="en-US" smtClean="0"/>
              <a:t>6/1/2022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44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6CDFFC-2E9C-46D4-86CD-B0DDA3E3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8655" y="6356353"/>
            <a:ext cx="356696" cy="365123"/>
          </a:xfrm>
          <a:noFill/>
        </p:spPr>
        <p:txBody>
          <a:bodyPr vert="horz" lIns="91440" tIns="45720" rIns="91440" bIns="45720" rtlCol="0" anchor="ctr"/>
          <a:lstStyle>
            <a:lvl1pPr algn="ctr">
              <a:defRPr lang="en-US" sz="900" b="1" smtClean="0">
                <a:solidFill>
                  <a:srgbClr val="0099CC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fld id="{02BD575D-4689-4F8F-8336-C13C10086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BE2AA-8194-4DCF-9915-6FAAF1AECD80}"/>
              </a:ext>
            </a:extLst>
          </p:cNvPr>
          <p:cNvSpPr/>
          <p:nvPr userDrawn="1"/>
        </p:nvSpPr>
        <p:spPr>
          <a:xfrm>
            <a:off x="0" y="2"/>
            <a:ext cx="9144000" cy="109945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2BFEFF-D5A4-433F-B307-0CA96306D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"/>
            <a:ext cx="7886700" cy="1099456"/>
          </a:xfrm>
          <a:solidFill>
            <a:srgbClr val="0099CC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400" b="1">
                <a:solidFill>
                  <a:schemeClr val="bg1"/>
                </a:solidFill>
                <a:latin typeface="Palatino Linotype" panose="020405020505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B5D20-7746-4AA7-8B79-8514933C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32737" cy="4351338"/>
          </a:xfrm>
        </p:spPr>
        <p:txBody>
          <a:bodyPr/>
          <a:lstStyle>
            <a:lvl1pPr marL="1714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1pPr>
            <a:lvl2pPr marL="5143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SzPct val="85000"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2pPr>
            <a:lvl3pPr marL="8572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3pPr>
            <a:lvl4pPr marL="12001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4pPr>
            <a:lvl5pPr marL="15430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2D66A-A0DE-4F78-9911-6797D4C2D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989" y="1830542"/>
            <a:ext cx="3832737" cy="4351338"/>
          </a:xfrm>
        </p:spPr>
        <p:txBody>
          <a:bodyPr/>
          <a:lstStyle>
            <a:lvl1pPr marL="1714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1pPr>
            <a:lvl2pPr marL="5143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rgbClr val="0099CC"/>
              </a:buClr>
              <a:buSzPct val="85000"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2pPr>
            <a:lvl3pPr marL="8572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3pPr>
            <a:lvl4pPr marL="12001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4pPr>
            <a:lvl5pPr marL="1543050" indent="-171450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Georgia" panose="02040502050405020303" pitchFamily="18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72CE8E3-DA50-4DE8-8F0A-E87C3B37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ABBA032-BFC2-46FE-9537-CF7FA2FAC55A}" type="datetime1">
              <a:rPr lang="en-US" smtClean="0"/>
              <a:t>6/1/2022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8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ston_Title Slide"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401550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7A480F-8D74-6E4E-8C30-AD878B641DA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D1F3E-7306-408C-95EE-CE500530B7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1E1A66-837F-47E5-A09C-1978787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5306C3-298C-4187-9FFC-30199074834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682270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291840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3A7B31-3552-4F9E-A292-D53B53D0D1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3440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979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54881" y="1508760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754881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321928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7B48-D0CD-4DD0-B599-8E7F3802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E030A-6109-4DFC-9556-66504EC4F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D51FA-0BDC-4A3B-BD19-6C50ECE5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613C-5074-4BEF-AFAB-4B61139515A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AFA94-6E9D-4218-8C99-BAEA3E4C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07615-DE0F-414A-8CC2-D4087F6B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2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46FE-B309-44F8-863D-D595E5AD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11684-B3DD-4D33-97D5-90EBA493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A829-626A-4096-BD3D-86CAFC8B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490A-0100-4A1E-ACC9-0301EC4EE26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9395-62C9-4C6F-BFDD-8C7883BA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F2B6-4193-4AE4-AD27-7ACE5409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51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56C0-0EAD-4FB7-B4C2-C59879F2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80BA7-6CD3-473A-826E-07B4D922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8B32F-5EB9-4A0C-9368-ADD6951E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C0BD-E677-448E-B76F-D025ECDEB567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1B64-76B2-45F5-9FBB-1057AD5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98BB1-D47E-4395-A182-52AEDDEE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5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8BD4-1BFB-4EAA-B9F2-829BAC43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4B4F-47F6-4B99-A1EF-23862438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15343-25A6-4904-BB2F-E95B0E78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68A07-CE4C-483F-983F-15A2EDC4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FAB1-324E-45CE-B1B2-FF026548D371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777E8-CD15-4451-BA51-70E64BBB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744B-9A90-4BA8-98D0-26FBB8B3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E7B2-8E58-4FA0-A645-94BB468B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336D8-FDEE-48C8-A10F-E00840B58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2C005-408A-43BF-9E79-EABDBAD57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90D79-F6BE-4A65-A592-9FE7CE1DB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CAC85-A81B-46A4-BE86-C10422E1E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8E6-B0DA-4307-8489-4889E0CA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89CF-500F-490B-878B-72D31AE56BDE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D7172-9A96-4991-8F91-FD694BF6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875AA-289F-4F4C-A534-15F31062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6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cago_Title Slide">
    <p:bg>
      <p:bgPr>
        <a:blipFill dpi="0" rotWithShape="1">
          <a:blip r:embed="rId2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73521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C597-B2AE-491D-AC64-A855537E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6968B-6563-43F7-BA29-D8D3DCC6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99F-FECB-4751-8198-BEAFCA3B3C0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7B21D-2CE3-496D-B32C-A5FCFF09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B8578-57C2-425A-AE07-A633AAEB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7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1CF2C-43F1-4AFC-8A9B-9E9CF204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3FC0-568F-4746-B11D-63B93FD76949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B432C-C90F-416B-862F-56F4658E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9123D-25CB-4454-B3B8-AAF81999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63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8E88-3C01-4AC8-A765-70DA7735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49E8-2421-49A5-A3FF-F9AF2F20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FE5B4-070C-46AA-988C-02DDCE6FB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59F5-0A96-46E0-B99D-75B47ED2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B17D-4DE6-4507-B982-85DA1C6B470E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7ED7-1AAF-463E-8CC5-87A1E243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BFE1-E9E6-4D56-835D-D12607A4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13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D7CA-FD9E-4481-8693-C0FF50AC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E5843-CBBB-4373-93BA-5571B76D7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45507-C6A4-4DDE-8188-0A3F2265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5276E-86B4-4F5F-BA6B-9FBC85F9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8180-2C08-4ACC-A144-89DC1A2E4525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2C077-C331-422E-8D03-B90B44BB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2A6F-A739-4ED1-B0E0-6B757ED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65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337C-36B5-4B8C-91BB-93320CD4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DB5B8-B27C-4C15-BF3C-B55C9A3D7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BECA-8FCD-4418-B7C7-23D3ECC0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1BF-45D4-4BCC-9F73-51322366BDA0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7703-0435-4604-B864-5DA60A8D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EFBEB-C9A3-4087-AA4C-8ABF707A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7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C5EF-2BB8-4A0D-8298-FCE52DFD5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C93B-057D-445D-8B07-D3C1C4A6F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1AB1-1283-4056-9086-FDAE4325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D98-F7D0-448B-8D5C-23165837FA13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E93BE-197B-4261-BDD3-E2BA786A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797E8-3185-4DD2-8C43-0137F15E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24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7A480F-8D74-6E4E-8C30-AD878B641DA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D1F3E-7306-408C-95EE-CE500530B7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1E1A66-837F-47E5-A09C-1978787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5306C3-298C-4187-9FFC-30199074834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08541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Title Slide">
    <p:bg>
      <p:bgPr>
        <a:blipFill dpi="0" rotWithShape="1">
          <a:blip r:embed="rId2">
            <a:alphaModFix amt="3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8C1E3E-B3B3-4184-94DB-222AD407C5ED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EDED3-C6F7-472D-BFD0-ACCA8C56458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43BB75E-7DC1-4CFE-9121-3D98EBDC20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A60B99-8A1B-4591-8002-EF0D5F2AC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EFA854-59DE-40E2-8C99-B1D8ECEA170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78845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ston_Title Slide"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332484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cago_Title Slide">
    <p:bg>
      <p:bgPr>
        <a:blipFill dpi="0" rotWithShape="1">
          <a:blip r:embed="rId2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E6FAA-E4D1-43DE-B78D-942E2149BD5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316333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11959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424388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287C-96D6-4E5C-A125-94E737A3E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r>
              <a:rPr lang="en-US" dirty="0"/>
              <a:t>Custom Background</a:t>
            </a:r>
          </a:p>
        </p:txBody>
      </p:sp>
    </p:spTree>
    <p:extLst>
      <p:ext uri="{BB962C8B-B14F-4D97-AF65-F5344CB8AC3E}">
        <p14:creationId xmlns:p14="http://schemas.microsoft.com/office/powerpoint/2010/main" val="36687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419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3A7B31-3552-4F9E-A292-D53B53D0D1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3440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737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54881" y="1508760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754881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792543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3440" y="1196817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7472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7472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997164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7472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7472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E49A29-3B91-484E-B50C-016F9E80A64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54880" y="1525089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853758-93FB-4D88-8063-B0A94795E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54880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077326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A4FA63-F8FC-43A7-9B7B-7150441E51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54923" y="1501825"/>
            <a:ext cx="3931875" cy="210312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BD0B67-183D-487A-8D7A-E774E66AC7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754924" y="1188720"/>
            <a:ext cx="3931920" cy="32104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7D594-1ED8-4107-95AB-3C66C75E82E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54923" y="4098925"/>
            <a:ext cx="3931875" cy="210312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1E278-13BD-4858-9D79-06BEDE926B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4924" y="3765254"/>
            <a:ext cx="3931875" cy="349546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590953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2CC2-75BF-4DA8-97E8-B5295206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51079-4F7B-42C7-9B32-016AF3419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4F8A-69EC-4284-9D00-657C9F7862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472" y="1188720"/>
            <a:ext cx="8339328" cy="1828800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DA030-7061-42B2-994D-24788A0405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47472" y="3505200"/>
            <a:ext cx="8339329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0C7A17-0E9D-484A-9304-12C5C5874F0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7472" y="3187058"/>
            <a:ext cx="8339328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948467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0279-0C5F-4575-B257-FB700EB1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A928C-058B-41A0-A3E6-7BE95815F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DF64A-E22F-490E-AA9C-1A2F9B605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472" y="1188720"/>
            <a:ext cx="8351962" cy="1828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87EE2E-7EB3-4090-977C-890CD9CF705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47472" y="3518542"/>
            <a:ext cx="3931920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61532-C3DF-49B1-9179-3529138F82A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7472" y="3200400"/>
            <a:ext cx="3931920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3B10E-1857-4778-84C0-6FE4B118789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767514" y="3518542"/>
            <a:ext cx="3931920" cy="2743200"/>
          </a:xfrm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FF34BE-7920-454A-9307-A9A583E79B2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67514" y="3200400"/>
            <a:ext cx="3931920" cy="347472"/>
          </a:xfr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18712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429000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054" y="3810000"/>
            <a:ext cx="40386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054" y="2133599"/>
            <a:ext cx="7164746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760554" y="6183824"/>
            <a:ext cx="3926246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287C-96D6-4E5C-A125-94E737A3E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r>
              <a:rPr lang="en-US" dirty="0"/>
              <a:t>Custom Background</a:t>
            </a:r>
          </a:p>
        </p:txBody>
      </p:sp>
    </p:spTree>
    <p:extLst>
      <p:ext uri="{BB962C8B-B14F-4D97-AF65-F5344CB8AC3E}">
        <p14:creationId xmlns:p14="http://schemas.microsoft.com/office/powerpoint/2010/main" val="72140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8049-9B9D-49A2-86D2-069FD164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52E00-0898-4C98-9CA1-D7EE30F51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52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919-855A-43F7-9FE3-3F475E54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AB2F8-AEF3-4D46-80DA-9A0D12328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1002-1A64-4AE0-88DF-9FAF6D114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57400" y="1676400"/>
            <a:ext cx="6934200" cy="472440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05DB7-12FF-4625-833D-F9AF596E2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057400" y="1066800"/>
            <a:ext cx="6934200" cy="3048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878DAB5A-DED8-4AD3-8C05-B61C16586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1066800"/>
            <a:ext cx="1600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DBBF-C914-4477-85B9-6C43524F43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057400" y="1371600"/>
            <a:ext cx="6934200" cy="304800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>
                <a:solidFill>
                  <a:srgbClr val="6E6E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160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Takeaways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7472" y="1188720"/>
            <a:ext cx="8153400" cy="5135880"/>
          </a:xfrm>
        </p:spPr>
        <p:txBody>
          <a:bodyPr tIns="45720" bIns="45720"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019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537A2-5821-467E-AA8B-1EBE7F3E0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9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249926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D48E31-4EE7-433A-92DA-4E87D571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86671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B4D186-202B-4D9D-9B84-6613D97D8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404216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933955-677B-47AF-A0B4-99F1D1F87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209038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54775-40FE-4E94-9FBA-844B92601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r">
              <a:buNone/>
              <a:defRPr b="0">
                <a:latin typeface="+mn-lt"/>
              </a:defRPr>
            </a:lvl1pPr>
          </a:lstStyle>
          <a:p>
            <a:r>
              <a:rPr lang="en-US" dirty="0"/>
              <a:t>Custom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1BF0B-44F5-4282-8B57-180934584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5A50EE-79B8-4272-A450-DF231F227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1400"/>
            <a:ext cx="74676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</p:spTree>
    <p:extLst>
      <p:ext uri="{BB962C8B-B14F-4D97-AF65-F5344CB8AC3E}">
        <p14:creationId xmlns:p14="http://schemas.microsoft.com/office/powerpoint/2010/main" val="178998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960120" y="391466"/>
            <a:ext cx="3383280" cy="357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0"/>
            <a:ext cx="9144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4D779-EE9F-40B6-805A-EFE0D96E237D}"/>
              </a:ext>
            </a:extLst>
          </p:cNvPr>
          <p:cNvSpPr txBox="1"/>
          <p:nvPr userDrawn="1"/>
        </p:nvSpPr>
        <p:spPr>
          <a:xfrm>
            <a:off x="2362200" y="88822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6725A6-AF01-47D9-A284-4A222E1FA29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2054" y="3738458"/>
            <a:ext cx="7164746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1931-AAB8-4F9E-A73B-DEC0D9384BF7}"/>
              </a:ext>
            </a:extLst>
          </p:cNvPr>
          <p:cNvSpPr txBox="1"/>
          <p:nvPr userDrawn="1"/>
        </p:nvSpPr>
        <p:spPr>
          <a:xfrm>
            <a:off x="1522054" y="2450513"/>
            <a:ext cx="71647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Thank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25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7990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F944-BDCC-4D51-BFDA-A185A54CDF0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87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B2E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2EC7-7C84-4914-8FEF-373082DFB474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12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10919"/>
          </a:xfrm>
          <a:custGeom>
            <a:avLst/>
            <a:gdLst/>
            <a:ahLst/>
            <a:cxnLst/>
            <a:rect l="l" t="t" r="r" b="b"/>
            <a:pathLst>
              <a:path w="9144000" h="1010919">
                <a:moveTo>
                  <a:pt x="0" y="1010412"/>
                </a:moveTo>
                <a:lnTo>
                  <a:pt x="9144000" y="1010412"/>
                </a:lnTo>
                <a:lnTo>
                  <a:pt x="9144000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21A6B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6231635"/>
            <a:ext cx="9144000" cy="626745"/>
          </a:xfrm>
          <a:custGeom>
            <a:avLst/>
            <a:gdLst/>
            <a:ahLst/>
            <a:cxnLst/>
            <a:rect l="l" t="t" r="r" b="b"/>
            <a:pathLst>
              <a:path w="9144000" h="626745">
                <a:moveTo>
                  <a:pt x="0" y="626363"/>
                </a:moveTo>
                <a:lnTo>
                  <a:pt x="9144000" y="626363"/>
                </a:lnTo>
                <a:lnTo>
                  <a:pt x="9144000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5683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19815" y="465227"/>
            <a:ext cx="755650" cy="205104"/>
          </a:xfrm>
          <a:custGeom>
            <a:avLst/>
            <a:gdLst/>
            <a:ahLst/>
            <a:cxnLst/>
            <a:rect l="l" t="t" r="r" b="b"/>
            <a:pathLst>
              <a:path w="755650" h="205104">
                <a:moveTo>
                  <a:pt x="681274" y="205037"/>
                </a:moveTo>
                <a:lnTo>
                  <a:pt x="651682" y="199208"/>
                </a:lnTo>
                <a:lnTo>
                  <a:pt x="628076" y="183093"/>
                </a:lnTo>
                <a:lnTo>
                  <a:pt x="612449" y="158749"/>
                </a:lnTo>
                <a:lnTo>
                  <a:pt x="606797" y="128234"/>
                </a:lnTo>
                <a:lnTo>
                  <a:pt x="612449" y="97916"/>
                </a:lnTo>
                <a:lnTo>
                  <a:pt x="628076" y="73674"/>
                </a:lnTo>
                <a:lnTo>
                  <a:pt x="651682" y="57597"/>
                </a:lnTo>
                <a:lnTo>
                  <a:pt x="681274" y="51773"/>
                </a:lnTo>
                <a:lnTo>
                  <a:pt x="710666" y="57597"/>
                </a:lnTo>
                <a:lnTo>
                  <a:pt x="734171" y="73674"/>
                </a:lnTo>
                <a:lnTo>
                  <a:pt x="740372" y="83317"/>
                </a:lnTo>
                <a:lnTo>
                  <a:pt x="681274" y="83317"/>
                </a:lnTo>
                <a:lnTo>
                  <a:pt x="668344" y="86912"/>
                </a:lnTo>
                <a:lnTo>
                  <a:pt x="657635" y="96647"/>
                </a:lnTo>
                <a:lnTo>
                  <a:pt x="650336" y="110945"/>
                </a:lnTo>
                <a:lnTo>
                  <a:pt x="647639" y="128234"/>
                </a:lnTo>
                <a:lnTo>
                  <a:pt x="650288" y="145918"/>
                </a:lnTo>
                <a:lnTo>
                  <a:pt x="657506" y="160421"/>
                </a:lnTo>
                <a:lnTo>
                  <a:pt x="668199" y="170230"/>
                </a:lnTo>
                <a:lnTo>
                  <a:pt x="681274" y="173836"/>
                </a:lnTo>
                <a:lnTo>
                  <a:pt x="740099" y="173836"/>
                </a:lnTo>
                <a:lnTo>
                  <a:pt x="734171" y="183093"/>
                </a:lnTo>
                <a:lnTo>
                  <a:pt x="710666" y="199208"/>
                </a:lnTo>
                <a:lnTo>
                  <a:pt x="681274" y="205037"/>
                </a:lnTo>
                <a:close/>
              </a:path>
              <a:path w="755650" h="205104">
                <a:moveTo>
                  <a:pt x="740099" y="173836"/>
                </a:moveTo>
                <a:lnTo>
                  <a:pt x="681274" y="173836"/>
                </a:lnTo>
                <a:lnTo>
                  <a:pt x="694149" y="170230"/>
                </a:lnTo>
                <a:lnTo>
                  <a:pt x="704741" y="160421"/>
                </a:lnTo>
                <a:lnTo>
                  <a:pt x="711921" y="145918"/>
                </a:lnTo>
                <a:lnTo>
                  <a:pt x="714565" y="128234"/>
                </a:lnTo>
                <a:lnTo>
                  <a:pt x="711921" y="110945"/>
                </a:lnTo>
                <a:lnTo>
                  <a:pt x="704741" y="96647"/>
                </a:lnTo>
                <a:lnTo>
                  <a:pt x="694149" y="86912"/>
                </a:lnTo>
                <a:lnTo>
                  <a:pt x="681274" y="83317"/>
                </a:lnTo>
                <a:lnTo>
                  <a:pt x="740372" y="83317"/>
                </a:lnTo>
                <a:lnTo>
                  <a:pt x="749760" y="97916"/>
                </a:lnTo>
                <a:lnTo>
                  <a:pt x="755407" y="128234"/>
                </a:lnTo>
                <a:lnTo>
                  <a:pt x="749760" y="158749"/>
                </a:lnTo>
                <a:lnTo>
                  <a:pt x="740099" y="173836"/>
                </a:lnTo>
                <a:close/>
              </a:path>
              <a:path w="755650" h="205104">
                <a:moveTo>
                  <a:pt x="590719" y="84689"/>
                </a:moveTo>
                <a:lnTo>
                  <a:pt x="542273" y="84689"/>
                </a:lnTo>
                <a:lnTo>
                  <a:pt x="551776" y="70267"/>
                </a:lnTo>
                <a:lnTo>
                  <a:pt x="560120" y="60602"/>
                </a:lnTo>
                <a:lnTo>
                  <a:pt x="567950" y="55180"/>
                </a:lnTo>
                <a:lnTo>
                  <a:pt x="575908" y="53488"/>
                </a:lnTo>
                <a:lnTo>
                  <a:pt x="583802" y="53488"/>
                </a:lnTo>
                <a:lnTo>
                  <a:pt x="591009" y="56916"/>
                </a:lnTo>
                <a:lnTo>
                  <a:pt x="597187" y="64117"/>
                </a:lnTo>
                <a:lnTo>
                  <a:pt x="597530" y="64459"/>
                </a:lnTo>
                <a:lnTo>
                  <a:pt x="590719" y="84689"/>
                </a:lnTo>
                <a:close/>
              </a:path>
              <a:path w="755650" h="205104">
                <a:moveTo>
                  <a:pt x="546048" y="201951"/>
                </a:moveTo>
                <a:lnTo>
                  <a:pt x="506579" y="201951"/>
                </a:lnTo>
                <a:lnTo>
                  <a:pt x="506579" y="55888"/>
                </a:lnTo>
                <a:lnTo>
                  <a:pt x="540900" y="55888"/>
                </a:lnTo>
                <a:lnTo>
                  <a:pt x="541914" y="77730"/>
                </a:lnTo>
                <a:lnTo>
                  <a:pt x="542273" y="84689"/>
                </a:lnTo>
                <a:lnTo>
                  <a:pt x="590719" y="84689"/>
                </a:lnTo>
                <a:lnTo>
                  <a:pt x="586448" y="97375"/>
                </a:lnTo>
                <a:lnTo>
                  <a:pt x="567328" y="97375"/>
                </a:lnTo>
                <a:lnTo>
                  <a:pt x="561150" y="101147"/>
                </a:lnTo>
                <a:lnTo>
                  <a:pt x="546048" y="134405"/>
                </a:lnTo>
                <a:lnTo>
                  <a:pt x="546048" y="201951"/>
                </a:lnTo>
                <a:close/>
              </a:path>
              <a:path w="755650" h="205104">
                <a:moveTo>
                  <a:pt x="584831" y="102175"/>
                </a:moveTo>
                <a:lnTo>
                  <a:pt x="583458" y="101490"/>
                </a:lnTo>
                <a:lnTo>
                  <a:pt x="579683" y="98404"/>
                </a:lnTo>
                <a:lnTo>
                  <a:pt x="576937" y="97375"/>
                </a:lnTo>
                <a:lnTo>
                  <a:pt x="586448" y="97375"/>
                </a:lnTo>
                <a:lnTo>
                  <a:pt x="584831" y="102175"/>
                </a:lnTo>
                <a:close/>
              </a:path>
              <a:path w="755650" h="205104">
                <a:moveTo>
                  <a:pt x="476033" y="85032"/>
                </a:moveTo>
                <a:lnTo>
                  <a:pt x="385082" y="85032"/>
                </a:lnTo>
                <a:lnTo>
                  <a:pt x="385082" y="59659"/>
                </a:lnTo>
                <a:lnTo>
                  <a:pt x="404989" y="56231"/>
                </a:lnTo>
                <a:lnTo>
                  <a:pt x="406705" y="55888"/>
                </a:lnTo>
                <a:lnTo>
                  <a:pt x="406705" y="11657"/>
                </a:lnTo>
                <a:lnTo>
                  <a:pt x="443428" y="5828"/>
                </a:lnTo>
                <a:lnTo>
                  <a:pt x="444458" y="8571"/>
                </a:lnTo>
                <a:lnTo>
                  <a:pt x="444458" y="55888"/>
                </a:lnTo>
                <a:lnTo>
                  <a:pt x="476033" y="55888"/>
                </a:lnTo>
                <a:lnTo>
                  <a:pt x="476033" y="85032"/>
                </a:lnTo>
                <a:close/>
              </a:path>
              <a:path w="755650" h="205104">
                <a:moveTo>
                  <a:pt x="436221" y="205037"/>
                </a:moveTo>
                <a:lnTo>
                  <a:pt x="423211" y="203087"/>
                </a:lnTo>
                <a:lnTo>
                  <a:pt x="413998" y="197151"/>
                </a:lnTo>
                <a:lnTo>
                  <a:pt x="408517" y="187101"/>
                </a:lnTo>
                <a:lnTo>
                  <a:pt x="406705" y="172807"/>
                </a:lnTo>
                <a:lnTo>
                  <a:pt x="406705" y="85032"/>
                </a:lnTo>
                <a:lnTo>
                  <a:pt x="444458" y="85032"/>
                </a:lnTo>
                <a:lnTo>
                  <a:pt x="444458" y="164578"/>
                </a:lnTo>
                <a:lnTo>
                  <a:pt x="446174" y="167321"/>
                </a:lnTo>
                <a:lnTo>
                  <a:pt x="475447" y="167321"/>
                </a:lnTo>
                <a:lnTo>
                  <a:pt x="483584" y="185836"/>
                </a:lnTo>
                <a:lnTo>
                  <a:pt x="484270" y="186522"/>
                </a:lnTo>
                <a:lnTo>
                  <a:pt x="444319" y="204405"/>
                </a:lnTo>
                <a:lnTo>
                  <a:pt x="436221" y="205037"/>
                </a:lnTo>
                <a:close/>
              </a:path>
              <a:path w="755650" h="205104">
                <a:moveTo>
                  <a:pt x="475447" y="167321"/>
                </a:moveTo>
                <a:lnTo>
                  <a:pt x="455097" y="167321"/>
                </a:lnTo>
                <a:lnTo>
                  <a:pt x="460589" y="164921"/>
                </a:lnTo>
                <a:lnTo>
                  <a:pt x="471228" y="157721"/>
                </a:lnTo>
                <a:lnTo>
                  <a:pt x="475447" y="167321"/>
                </a:lnTo>
                <a:close/>
              </a:path>
              <a:path w="755650" h="205104">
                <a:moveTo>
                  <a:pt x="38782" y="201951"/>
                </a:moveTo>
                <a:lnTo>
                  <a:pt x="0" y="201951"/>
                </a:lnTo>
                <a:lnTo>
                  <a:pt x="0" y="0"/>
                </a:lnTo>
                <a:lnTo>
                  <a:pt x="53197" y="0"/>
                </a:lnTo>
                <a:lnTo>
                  <a:pt x="79018" y="75088"/>
                </a:lnTo>
                <a:lnTo>
                  <a:pt x="38782" y="75088"/>
                </a:lnTo>
                <a:lnTo>
                  <a:pt x="38782" y="201951"/>
                </a:lnTo>
                <a:close/>
              </a:path>
              <a:path w="755650" h="205104">
                <a:moveTo>
                  <a:pt x="142481" y="145720"/>
                </a:moveTo>
                <a:lnTo>
                  <a:pt x="103306" y="145720"/>
                </a:lnTo>
                <a:lnTo>
                  <a:pt x="153072" y="0"/>
                </a:lnTo>
                <a:lnTo>
                  <a:pt x="205926" y="0"/>
                </a:lnTo>
                <a:lnTo>
                  <a:pt x="205926" y="75774"/>
                </a:lnTo>
                <a:lnTo>
                  <a:pt x="167487" y="75774"/>
                </a:lnTo>
                <a:lnTo>
                  <a:pt x="162006" y="91391"/>
                </a:lnTo>
                <a:lnTo>
                  <a:pt x="142481" y="145720"/>
                </a:lnTo>
                <a:close/>
              </a:path>
              <a:path w="755650" h="205104">
                <a:moveTo>
                  <a:pt x="122526" y="201951"/>
                </a:moveTo>
                <a:lnTo>
                  <a:pt x="83743" y="201951"/>
                </a:lnTo>
                <a:lnTo>
                  <a:pt x="38782" y="75088"/>
                </a:lnTo>
                <a:lnTo>
                  <a:pt x="79018" y="75088"/>
                </a:lnTo>
                <a:lnTo>
                  <a:pt x="103306" y="145720"/>
                </a:lnTo>
                <a:lnTo>
                  <a:pt x="142481" y="145720"/>
                </a:lnTo>
                <a:lnTo>
                  <a:pt x="135729" y="164541"/>
                </a:lnTo>
                <a:lnTo>
                  <a:pt x="122526" y="201951"/>
                </a:lnTo>
                <a:close/>
              </a:path>
              <a:path w="755650" h="205104">
                <a:moveTo>
                  <a:pt x="205926" y="201951"/>
                </a:moveTo>
                <a:lnTo>
                  <a:pt x="167487" y="201951"/>
                </a:lnTo>
                <a:lnTo>
                  <a:pt x="167487" y="75774"/>
                </a:lnTo>
                <a:lnTo>
                  <a:pt x="205926" y="75774"/>
                </a:lnTo>
                <a:lnTo>
                  <a:pt x="205926" y="201951"/>
                </a:lnTo>
                <a:close/>
              </a:path>
              <a:path w="755650" h="205104">
                <a:moveTo>
                  <a:pt x="303741" y="205037"/>
                </a:moveTo>
                <a:lnTo>
                  <a:pt x="274343" y="199899"/>
                </a:lnTo>
                <a:lnTo>
                  <a:pt x="251831" y="185279"/>
                </a:lnTo>
                <a:lnTo>
                  <a:pt x="237427" y="162366"/>
                </a:lnTo>
                <a:lnTo>
                  <a:pt x="232353" y="132348"/>
                </a:lnTo>
                <a:lnTo>
                  <a:pt x="237952" y="100375"/>
                </a:lnTo>
                <a:lnTo>
                  <a:pt x="253461" y="74831"/>
                </a:lnTo>
                <a:lnTo>
                  <a:pt x="276949" y="57902"/>
                </a:lnTo>
                <a:lnTo>
                  <a:pt x="306487" y="51773"/>
                </a:lnTo>
                <a:lnTo>
                  <a:pt x="331541" y="56675"/>
                </a:lnTo>
                <a:lnTo>
                  <a:pt x="351190" y="70417"/>
                </a:lnTo>
                <a:lnTo>
                  <a:pt x="357980" y="81603"/>
                </a:lnTo>
                <a:lnTo>
                  <a:pt x="303741" y="81603"/>
                </a:lnTo>
                <a:lnTo>
                  <a:pt x="293048" y="83494"/>
                </a:lnTo>
                <a:lnTo>
                  <a:pt x="284350" y="89018"/>
                </a:lnTo>
                <a:lnTo>
                  <a:pt x="277968" y="97948"/>
                </a:lnTo>
                <a:lnTo>
                  <a:pt x="274225" y="110061"/>
                </a:lnTo>
                <a:lnTo>
                  <a:pt x="367155" y="110061"/>
                </a:lnTo>
                <a:lnTo>
                  <a:pt x="368608" y="118633"/>
                </a:lnTo>
                <a:lnTo>
                  <a:pt x="368608" y="135091"/>
                </a:lnTo>
                <a:lnTo>
                  <a:pt x="272166" y="135091"/>
                </a:lnTo>
                <a:lnTo>
                  <a:pt x="272852" y="146406"/>
                </a:lnTo>
                <a:lnTo>
                  <a:pt x="308546" y="173150"/>
                </a:lnTo>
                <a:lnTo>
                  <a:pt x="362336" y="173150"/>
                </a:lnTo>
                <a:lnTo>
                  <a:pt x="368951" y="186522"/>
                </a:lnTo>
                <a:lnTo>
                  <a:pt x="328581" y="202465"/>
                </a:lnTo>
                <a:lnTo>
                  <a:pt x="316370" y="204394"/>
                </a:lnTo>
                <a:lnTo>
                  <a:pt x="303741" y="205037"/>
                </a:lnTo>
                <a:close/>
              </a:path>
              <a:path w="755650" h="205104">
                <a:moveTo>
                  <a:pt x="367155" y="110061"/>
                </a:moveTo>
                <a:lnTo>
                  <a:pt x="328796" y="110061"/>
                </a:lnTo>
                <a:lnTo>
                  <a:pt x="326667" y="96936"/>
                </a:lnTo>
                <a:lnTo>
                  <a:pt x="322060" y="88118"/>
                </a:lnTo>
                <a:lnTo>
                  <a:pt x="314558" y="83157"/>
                </a:lnTo>
                <a:lnTo>
                  <a:pt x="303741" y="81603"/>
                </a:lnTo>
                <a:lnTo>
                  <a:pt x="357980" y="81603"/>
                </a:lnTo>
                <a:lnTo>
                  <a:pt x="364018" y="91552"/>
                </a:lnTo>
                <a:lnTo>
                  <a:pt x="367155" y="110061"/>
                </a:lnTo>
                <a:close/>
              </a:path>
              <a:path w="755650" h="205104">
                <a:moveTo>
                  <a:pt x="362336" y="173150"/>
                </a:moveTo>
                <a:lnTo>
                  <a:pt x="314724" y="173150"/>
                </a:lnTo>
                <a:lnTo>
                  <a:pt x="320216" y="172464"/>
                </a:lnTo>
                <a:lnTo>
                  <a:pt x="325364" y="170750"/>
                </a:lnTo>
                <a:lnTo>
                  <a:pt x="354193" y="156692"/>
                </a:lnTo>
                <a:lnTo>
                  <a:pt x="362336" y="173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460471" y="49334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995" y="29486"/>
                </a:moveTo>
                <a:lnTo>
                  <a:pt x="6864" y="29486"/>
                </a:lnTo>
                <a:lnTo>
                  <a:pt x="0" y="22972"/>
                </a:lnTo>
                <a:lnTo>
                  <a:pt x="0" y="6514"/>
                </a:lnTo>
                <a:lnTo>
                  <a:pt x="6864" y="0"/>
                </a:lnTo>
                <a:lnTo>
                  <a:pt x="22995" y="0"/>
                </a:lnTo>
                <a:lnTo>
                  <a:pt x="25397" y="2400"/>
                </a:lnTo>
                <a:lnTo>
                  <a:pt x="7893" y="2400"/>
                </a:lnTo>
                <a:lnTo>
                  <a:pt x="2402" y="7886"/>
                </a:lnTo>
                <a:lnTo>
                  <a:pt x="2402" y="21600"/>
                </a:lnTo>
                <a:lnTo>
                  <a:pt x="7893" y="27429"/>
                </a:lnTo>
                <a:lnTo>
                  <a:pt x="25054" y="27429"/>
                </a:lnTo>
                <a:lnTo>
                  <a:pt x="22995" y="29486"/>
                </a:lnTo>
                <a:close/>
              </a:path>
              <a:path w="29844" h="29845">
                <a:moveTo>
                  <a:pt x="25054" y="27429"/>
                </a:moveTo>
                <a:lnTo>
                  <a:pt x="21622" y="27429"/>
                </a:lnTo>
                <a:lnTo>
                  <a:pt x="27456" y="21600"/>
                </a:lnTo>
                <a:lnTo>
                  <a:pt x="27456" y="7886"/>
                </a:lnTo>
                <a:lnTo>
                  <a:pt x="21622" y="2400"/>
                </a:lnTo>
                <a:lnTo>
                  <a:pt x="25397" y="2400"/>
                </a:lnTo>
                <a:lnTo>
                  <a:pt x="29516" y="6514"/>
                </a:lnTo>
                <a:lnTo>
                  <a:pt x="29516" y="22972"/>
                </a:lnTo>
                <a:lnTo>
                  <a:pt x="25054" y="27429"/>
                </a:lnTo>
                <a:close/>
              </a:path>
              <a:path w="29844" h="29845">
                <a:moveTo>
                  <a:pt x="11669" y="23315"/>
                </a:moveTo>
                <a:lnTo>
                  <a:pt x="8580" y="23315"/>
                </a:lnTo>
                <a:lnTo>
                  <a:pt x="8580" y="6514"/>
                </a:lnTo>
                <a:lnTo>
                  <a:pt x="19219" y="6514"/>
                </a:lnTo>
                <a:lnTo>
                  <a:pt x="21279" y="7886"/>
                </a:lnTo>
                <a:lnTo>
                  <a:pt x="21279" y="8571"/>
                </a:lnTo>
                <a:lnTo>
                  <a:pt x="11669" y="8571"/>
                </a:lnTo>
                <a:lnTo>
                  <a:pt x="11669" y="14400"/>
                </a:lnTo>
                <a:lnTo>
                  <a:pt x="20935" y="14400"/>
                </a:lnTo>
                <a:lnTo>
                  <a:pt x="19563" y="15772"/>
                </a:lnTo>
                <a:lnTo>
                  <a:pt x="16474" y="16114"/>
                </a:lnTo>
                <a:lnTo>
                  <a:pt x="16751" y="16457"/>
                </a:lnTo>
                <a:lnTo>
                  <a:pt x="11669" y="16457"/>
                </a:lnTo>
                <a:lnTo>
                  <a:pt x="11669" y="23315"/>
                </a:lnTo>
                <a:close/>
              </a:path>
              <a:path w="29844" h="29845">
                <a:moveTo>
                  <a:pt x="20935" y="14400"/>
                </a:moveTo>
                <a:lnTo>
                  <a:pt x="16817" y="14400"/>
                </a:lnTo>
                <a:lnTo>
                  <a:pt x="18190" y="13372"/>
                </a:lnTo>
                <a:lnTo>
                  <a:pt x="18190" y="10286"/>
                </a:lnTo>
                <a:lnTo>
                  <a:pt x="17846" y="9257"/>
                </a:lnTo>
                <a:lnTo>
                  <a:pt x="17160" y="8914"/>
                </a:lnTo>
                <a:lnTo>
                  <a:pt x="16474" y="8914"/>
                </a:lnTo>
                <a:lnTo>
                  <a:pt x="15787" y="8571"/>
                </a:lnTo>
                <a:lnTo>
                  <a:pt x="21279" y="8571"/>
                </a:lnTo>
                <a:lnTo>
                  <a:pt x="21279" y="14057"/>
                </a:lnTo>
                <a:lnTo>
                  <a:pt x="20935" y="14400"/>
                </a:lnTo>
                <a:close/>
              </a:path>
              <a:path w="29844" h="29845">
                <a:moveTo>
                  <a:pt x="22308" y="23315"/>
                </a:moveTo>
                <a:lnTo>
                  <a:pt x="18533" y="23315"/>
                </a:lnTo>
                <a:lnTo>
                  <a:pt x="13385" y="16457"/>
                </a:lnTo>
                <a:lnTo>
                  <a:pt x="16751" y="16457"/>
                </a:lnTo>
                <a:lnTo>
                  <a:pt x="22308" y="23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13364" y="57551"/>
            <a:ext cx="504825" cy="504190"/>
          </a:xfrm>
          <a:custGeom>
            <a:avLst/>
            <a:gdLst/>
            <a:ahLst/>
            <a:cxnLst/>
            <a:rect l="l" t="t" r="r" b="b"/>
            <a:pathLst>
              <a:path w="504825" h="504190">
                <a:moveTo>
                  <a:pt x="252260" y="504021"/>
                </a:moveTo>
                <a:lnTo>
                  <a:pt x="207000" y="499962"/>
                </a:lnTo>
                <a:lnTo>
                  <a:pt x="164367" y="488258"/>
                </a:lnTo>
                <a:lnTo>
                  <a:pt x="125081" y="469620"/>
                </a:lnTo>
                <a:lnTo>
                  <a:pt x="89863" y="444760"/>
                </a:lnTo>
                <a:lnTo>
                  <a:pt x="59433" y="414388"/>
                </a:lnTo>
                <a:lnTo>
                  <a:pt x="34511" y="379216"/>
                </a:lnTo>
                <a:lnTo>
                  <a:pt x="15818" y="339955"/>
                </a:lnTo>
                <a:lnTo>
                  <a:pt x="4074" y="297316"/>
                </a:lnTo>
                <a:lnTo>
                  <a:pt x="0" y="252010"/>
                </a:lnTo>
                <a:lnTo>
                  <a:pt x="4074" y="206705"/>
                </a:lnTo>
                <a:lnTo>
                  <a:pt x="15818" y="164066"/>
                </a:lnTo>
                <a:lnTo>
                  <a:pt x="34511" y="124805"/>
                </a:lnTo>
                <a:lnTo>
                  <a:pt x="59433" y="89633"/>
                </a:lnTo>
                <a:lnTo>
                  <a:pt x="89863" y="59261"/>
                </a:lnTo>
                <a:lnTo>
                  <a:pt x="125081" y="34401"/>
                </a:lnTo>
                <a:lnTo>
                  <a:pt x="164367" y="15763"/>
                </a:lnTo>
                <a:lnTo>
                  <a:pt x="207000" y="4059"/>
                </a:lnTo>
                <a:lnTo>
                  <a:pt x="252260" y="0"/>
                </a:lnTo>
                <a:lnTo>
                  <a:pt x="297610" y="4059"/>
                </a:lnTo>
                <a:lnTo>
                  <a:pt x="340291" y="15763"/>
                </a:lnTo>
                <a:lnTo>
                  <a:pt x="379591" y="34401"/>
                </a:lnTo>
                <a:lnTo>
                  <a:pt x="414798" y="59261"/>
                </a:lnTo>
                <a:lnTo>
                  <a:pt x="445199" y="89633"/>
                </a:lnTo>
                <a:lnTo>
                  <a:pt x="470084" y="124805"/>
                </a:lnTo>
                <a:lnTo>
                  <a:pt x="488741" y="164066"/>
                </a:lnTo>
                <a:lnTo>
                  <a:pt x="500456" y="206705"/>
                </a:lnTo>
                <a:lnTo>
                  <a:pt x="504520" y="252010"/>
                </a:lnTo>
                <a:lnTo>
                  <a:pt x="500456" y="297316"/>
                </a:lnTo>
                <a:lnTo>
                  <a:pt x="488741" y="339955"/>
                </a:lnTo>
                <a:lnTo>
                  <a:pt x="470084" y="379216"/>
                </a:lnTo>
                <a:lnTo>
                  <a:pt x="445199" y="414388"/>
                </a:lnTo>
                <a:lnTo>
                  <a:pt x="414798" y="444760"/>
                </a:lnTo>
                <a:lnTo>
                  <a:pt x="379591" y="469620"/>
                </a:lnTo>
                <a:lnTo>
                  <a:pt x="340291" y="488258"/>
                </a:lnTo>
                <a:lnTo>
                  <a:pt x="297610" y="499962"/>
                </a:lnTo>
                <a:lnTo>
                  <a:pt x="252260" y="504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377980" y="159727"/>
            <a:ext cx="140970" cy="302895"/>
          </a:xfrm>
          <a:custGeom>
            <a:avLst/>
            <a:gdLst/>
            <a:ahLst/>
            <a:cxnLst/>
            <a:rect l="l" t="t" r="r" b="b"/>
            <a:pathLst>
              <a:path w="140970" h="302895">
                <a:moveTo>
                  <a:pt x="28143" y="271554"/>
                </a:moveTo>
                <a:lnTo>
                  <a:pt x="0" y="186865"/>
                </a:lnTo>
                <a:lnTo>
                  <a:pt x="62464" y="0"/>
                </a:lnTo>
                <a:lnTo>
                  <a:pt x="140373" y="0"/>
                </a:lnTo>
                <a:lnTo>
                  <a:pt x="140373" y="131662"/>
                </a:lnTo>
                <a:lnTo>
                  <a:pt x="76536" y="131662"/>
                </a:lnTo>
                <a:lnTo>
                  <a:pt x="69602" y="151544"/>
                </a:lnTo>
                <a:lnTo>
                  <a:pt x="28143" y="271554"/>
                </a:lnTo>
                <a:close/>
              </a:path>
              <a:path w="140970" h="302895">
                <a:moveTo>
                  <a:pt x="140373" y="302413"/>
                </a:moveTo>
                <a:lnTo>
                  <a:pt x="76536" y="302413"/>
                </a:lnTo>
                <a:lnTo>
                  <a:pt x="76536" y="131662"/>
                </a:lnTo>
                <a:lnTo>
                  <a:pt x="140373" y="131662"/>
                </a:lnTo>
                <a:lnTo>
                  <a:pt x="140373" y="30241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215641" y="159727"/>
            <a:ext cx="180340" cy="302895"/>
          </a:xfrm>
          <a:custGeom>
            <a:avLst/>
            <a:gdLst/>
            <a:ahLst/>
            <a:cxnLst/>
            <a:rect l="l" t="t" r="r" b="b"/>
            <a:pathLst>
              <a:path w="180340" h="302895">
                <a:moveTo>
                  <a:pt x="63494" y="302413"/>
                </a:moveTo>
                <a:lnTo>
                  <a:pt x="0" y="302413"/>
                </a:lnTo>
                <a:lnTo>
                  <a:pt x="0" y="0"/>
                </a:lnTo>
                <a:lnTo>
                  <a:pt x="77908" y="0"/>
                </a:lnTo>
                <a:lnTo>
                  <a:pt x="122288" y="131662"/>
                </a:lnTo>
                <a:lnTo>
                  <a:pt x="63494" y="131662"/>
                </a:lnTo>
                <a:lnTo>
                  <a:pt x="63494" y="302413"/>
                </a:lnTo>
                <a:close/>
              </a:path>
              <a:path w="180340" h="302895">
                <a:moveTo>
                  <a:pt x="179842" y="302413"/>
                </a:moveTo>
                <a:lnTo>
                  <a:pt x="123212" y="302413"/>
                </a:lnTo>
                <a:lnTo>
                  <a:pt x="74128" y="161958"/>
                </a:lnTo>
                <a:lnTo>
                  <a:pt x="63494" y="131662"/>
                </a:lnTo>
                <a:lnTo>
                  <a:pt x="122288" y="131662"/>
                </a:lnTo>
                <a:lnTo>
                  <a:pt x="179842" y="30241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6892302" y="0"/>
            <a:ext cx="2251697" cy="242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5711952" y="0"/>
            <a:ext cx="1681172" cy="1003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31-5975-4864-842F-9E1EF0E5CE6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01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0DEC-96D8-4489-A738-1616AC0F91F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23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8AD4-EDB7-46BC-A709-5078588BC326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07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7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3A7B31-3552-4F9E-A292-D53B53D0D1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3440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45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9066-C133-4702-B630-00A7589C7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402336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5E02B1-B9A5-4311-A2E1-2CAA0ED533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54881" y="1508760"/>
            <a:ext cx="3931920" cy="4717257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C23DC0-407B-42E3-BB3A-5F0BCF85ED8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754881" y="1188720"/>
            <a:ext cx="3931920" cy="32004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870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386" y="0"/>
            <a:ext cx="7616414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87E07A49-75A9-4983-B058-98C3BA1215F9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228600" y="14630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11304-9E1D-4C44-B5B7-B25FD623C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38628" r="5471" b="42418"/>
          <a:stretch/>
        </p:blipFill>
        <p:spPr>
          <a:xfrm>
            <a:off x="228600" y="6614160"/>
            <a:ext cx="2392680" cy="1828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5CAA-E4DF-4080-9EC1-2852E342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553200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2" r:id="rId2"/>
    <p:sldLayoutId id="2147483930" r:id="rId3"/>
    <p:sldLayoutId id="2147483942" r:id="rId4"/>
    <p:sldLayoutId id="2147483941" r:id="rId5"/>
    <p:sldLayoutId id="2147483944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9" r:id="rId17"/>
    <p:sldLayoutId id="2147483958" r:id="rId18"/>
    <p:sldLayoutId id="2147483932" r:id="rId19"/>
    <p:sldLayoutId id="2147483928" r:id="rId20"/>
    <p:sldLayoutId id="2147483934" r:id="rId21"/>
    <p:sldLayoutId id="2147483931" r:id="rId22"/>
    <p:sldLayoutId id="2147483943" r:id="rId23"/>
    <p:sldLayoutId id="2147483947" r:id="rId24"/>
    <p:sldLayoutId id="2147483986" r:id="rId25"/>
    <p:sldLayoutId id="2147483988" r:id="rId26"/>
    <p:sldLayoutId id="2147483989" r:id="rId27"/>
    <p:sldLayoutId id="2147483991" r:id="rId28"/>
    <p:sldLayoutId id="2147483992" r:id="rId29"/>
    <p:sldLayoutId id="2147484010" r:id="rId30"/>
    <p:sldLayoutId id="2147484011" r:id="rId31"/>
    <p:sldLayoutId id="2147484012" r:id="rId32"/>
    <p:sldLayoutId id="2147484013" r:id="rId33"/>
    <p:sldLayoutId id="2147484014" r:id="rId3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20040" indent="-320040" algn="l" defTabSz="914400" rtl="0" eaLnBrk="1" fontAlgn="ctr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rgbClr val="E85F31"/>
        </a:buClr>
        <a:buSzPct val="100000"/>
        <a:buFont typeface="Wingdings 2" panose="05020102010507070707" pitchFamily="18" charset="2"/>
        <a:buChar char="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584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258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7360" indent="-27432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7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7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92F8-99E1-442F-9521-23A95AC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2C46C-A8D6-4114-B901-B2C6F721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651A-00B3-4BEA-A930-F2E93BB01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DC4A-EC2F-4C23-9F8C-EDF5E8C4CDA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59DD4-A698-47DF-B7E1-A86D1EA28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F3AD-F8A0-444B-A3A0-E52D9F07D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7C8-0015-4962-B11B-D3429C1D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386" y="0"/>
            <a:ext cx="7616414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87E07A49-75A9-4983-B058-98C3BA1215F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228600" y="14630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11304-9E1D-4C44-B5B7-B25FD623C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38628" r="5471" b="42418"/>
          <a:stretch/>
        </p:blipFill>
        <p:spPr>
          <a:xfrm>
            <a:off x="228600" y="6614160"/>
            <a:ext cx="2392680" cy="1828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5CAA-E4DF-4080-9EC1-2852E342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553200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20040" indent="-320040" algn="l" defTabSz="914400" rtl="0" eaLnBrk="1" fontAlgn="ctr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rgbClr val="E85F31"/>
        </a:buClr>
        <a:buSzPct val="100000"/>
        <a:buFont typeface="Wingdings 2" panose="05020102010507070707" pitchFamily="18" charset="2"/>
        <a:buChar char="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584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258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7360" indent="-27432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7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10919"/>
          </a:xfrm>
          <a:custGeom>
            <a:avLst/>
            <a:gdLst/>
            <a:ahLst/>
            <a:cxnLst/>
            <a:rect l="l" t="t" r="r" b="b"/>
            <a:pathLst>
              <a:path w="9144000" h="1010919">
                <a:moveTo>
                  <a:pt x="0" y="1010412"/>
                </a:moveTo>
                <a:lnTo>
                  <a:pt x="9144000" y="1010412"/>
                </a:lnTo>
                <a:lnTo>
                  <a:pt x="9144000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21A6B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6231635"/>
            <a:ext cx="9144000" cy="626745"/>
          </a:xfrm>
          <a:custGeom>
            <a:avLst/>
            <a:gdLst/>
            <a:ahLst/>
            <a:cxnLst/>
            <a:rect l="l" t="t" r="r" b="b"/>
            <a:pathLst>
              <a:path w="9144000" h="626745">
                <a:moveTo>
                  <a:pt x="0" y="626363"/>
                </a:moveTo>
                <a:lnTo>
                  <a:pt x="9144000" y="626363"/>
                </a:lnTo>
                <a:lnTo>
                  <a:pt x="9144000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5683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19818" y="465223"/>
            <a:ext cx="755650" cy="205104"/>
          </a:xfrm>
          <a:custGeom>
            <a:avLst/>
            <a:gdLst/>
            <a:ahLst/>
            <a:cxnLst/>
            <a:rect l="l" t="t" r="r" b="b"/>
            <a:pathLst>
              <a:path w="755650" h="205104">
                <a:moveTo>
                  <a:pt x="681274" y="205037"/>
                </a:moveTo>
                <a:lnTo>
                  <a:pt x="651682" y="199208"/>
                </a:lnTo>
                <a:lnTo>
                  <a:pt x="628076" y="183093"/>
                </a:lnTo>
                <a:lnTo>
                  <a:pt x="612449" y="158749"/>
                </a:lnTo>
                <a:lnTo>
                  <a:pt x="606797" y="128234"/>
                </a:lnTo>
                <a:lnTo>
                  <a:pt x="612449" y="97916"/>
                </a:lnTo>
                <a:lnTo>
                  <a:pt x="628076" y="73674"/>
                </a:lnTo>
                <a:lnTo>
                  <a:pt x="651682" y="57597"/>
                </a:lnTo>
                <a:lnTo>
                  <a:pt x="681274" y="51773"/>
                </a:lnTo>
                <a:lnTo>
                  <a:pt x="710666" y="57597"/>
                </a:lnTo>
                <a:lnTo>
                  <a:pt x="734171" y="73674"/>
                </a:lnTo>
                <a:lnTo>
                  <a:pt x="740372" y="83317"/>
                </a:lnTo>
                <a:lnTo>
                  <a:pt x="681274" y="83317"/>
                </a:lnTo>
                <a:lnTo>
                  <a:pt x="668344" y="86912"/>
                </a:lnTo>
                <a:lnTo>
                  <a:pt x="657635" y="96647"/>
                </a:lnTo>
                <a:lnTo>
                  <a:pt x="650336" y="110945"/>
                </a:lnTo>
                <a:lnTo>
                  <a:pt x="647639" y="128234"/>
                </a:lnTo>
                <a:lnTo>
                  <a:pt x="650288" y="145918"/>
                </a:lnTo>
                <a:lnTo>
                  <a:pt x="657506" y="160421"/>
                </a:lnTo>
                <a:lnTo>
                  <a:pt x="668199" y="170230"/>
                </a:lnTo>
                <a:lnTo>
                  <a:pt x="681274" y="173836"/>
                </a:lnTo>
                <a:lnTo>
                  <a:pt x="740099" y="173836"/>
                </a:lnTo>
                <a:lnTo>
                  <a:pt x="734171" y="183093"/>
                </a:lnTo>
                <a:lnTo>
                  <a:pt x="710666" y="199208"/>
                </a:lnTo>
                <a:lnTo>
                  <a:pt x="681274" y="205037"/>
                </a:lnTo>
                <a:close/>
              </a:path>
              <a:path w="755650" h="205104">
                <a:moveTo>
                  <a:pt x="740099" y="173836"/>
                </a:moveTo>
                <a:lnTo>
                  <a:pt x="681274" y="173836"/>
                </a:lnTo>
                <a:lnTo>
                  <a:pt x="694149" y="170230"/>
                </a:lnTo>
                <a:lnTo>
                  <a:pt x="704741" y="160421"/>
                </a:lnTo>
                <a:lnTo>
                  <a:pt x="711921" y="145918"/>
                </a:lnTo>
                <a:lnTo>
                  <a:pt x="714565" y="128234"/>
                </a:lnTo>
                <a:lnTo>
                  <a:pt x="711921" y="110945"/>
                </a:lnTo>
                <a:lnTo>
                  <a:pt x="704741" y="96647"/>
                </a:lnTo>
                <a:lnTo>
                  <a:pt x="694149" y="86912"/>
                </a:lnTo>
                <a:lnTo>
                  <a:pt x="681274" y="83317"/>
                </a:lnTo>
                <a:lnTo>
                  <a:pt x="740372" y="83317"/>
                </a:lnTo>
                <a:lnTo>
                  <a:pt x="749760" y="97916"/>
                </a:lnTo>
                <a:lnTo>
                  <a:pt x="755407" y="128234"/>
                </a:lnTo>
                <a:lnTo>
                  <a:pt x="749760" y="158749"/>
                </a:lnTo>
                <a:lnTo>
                  <a:pt x="740099" y="173836"/>
                </a:lnTo>
                <a:close/>
              </a:path>
              <a:path w="755650" h="205104">
                <a:moveTo>
                  <a:pt x="590719" y="84689"/>
                </a:moveTo>
                <a:lnTo>
                  <a:pt x="542273" y="84689"/>
                </a:lnTo>
                <a:lnTo>
                  <a:pt x="551776" y="70267"/>
                </a:lnTo>
                <a:lnTo>
                  <a:pt x="560120" y="60602"/>
                </a:lnTo>
                <a:lnTo>
                  <a:pt x="567950" y="55180"/>
                </a:lnTo>
                <a:lnTo>
                  <a:pt x="575908" y="53488"/>
                </a:lnTo>
                <a:lnTo>
                  <a:pt x="583802" y="53488"/>
                </a:lnTo>
                <a:lnTo>
                  <a:pt x="591009" y="56916"/>
                </a:lnTo>
                <a:lnTo>
                  <a:pt x="597187" y="64117"/>
                </a:lnTo>
                <a:lnTo>
                  <a:pt x="597530" y="64459"/>
                </a:lnTo>
                <a:lnTo>
                  <a:pt x="590719" y="84689"/>
                </a:lnTo>
                <a:close/>
              </a:path>
              <a:path w="755650" h="205104">
                <a:moveTo>
                  <a:pt x="546048" y="201951"/>
                </a:moveTo>
                <a:lnTo>
                  <a:pt x="506579" y="201951"/>
                </a:lnTo>
                <a:lnTo>
                  <a:pt x="506579" y="55888"/>
                </a:lnTo>
                <a:lnTo>
                  <a:pt x="540900" y="55888"/>
                </a:lnTo>
                <a:lnTo>
                  <a:pt x="541914" y="77730"/>
                </a:lnTo>
                <a:lnTo>
                  <a:pt x="542273" y="84689"/>
                </a:lnTo>
                <a:lnTo>
                  <a:pt x="590719" y="84689"/>
                </a:lnTo>
                <a:lnTo>
                  <a:pt x="586448" y="97375"/>
                </a:lnTo>
                <a:lnTo>
                  <a:pt x="567328" y="97375"/>
                </a:lnTo>
                <a:lnTo>
                  <a:pt x="561150" y="101147"/>
                </a:lnTo>
                <a:lnTo>
                  <a:pt x="546048" y="134405"/>
                </a:lnTo>
                <a:lnTo>
                  <a:pt x="546048" y="201951"/>
                </a:lnTo>
                <a:close/>
              </a:path>
              <a:path w="755650" h="205104">
                <a:moveTo>
                  <a:pt x="584831" y="102175"/>
                </a:moveTo>
                <a:lnTo>
                  <a:pt x="583458" y="101490"/>
                </a:lnTo>
                <a:lnTo>
                  <a:pt x="579683" y="98404"/>
                </a:lnTo>
                <a:lnTo>
                  <a:pt x="576937" y="97375"/>
                </a:lnTo>
                <a:lnTo>
                  <a:pt x="586448" y="97375"/>
                </a:lnTo>
                <a:lnTo>
                  <a:pt x="584831" y="102175"/>
                </a:lnTo>
                <a:close/>
              </a:path>
              <a:path w="755650" h="205104">
                <a:moveTo>
                  <a:pt x="476033" y="85032"/>
                </a:moveTo>
                <a:lnTo>
                  <a:pt x="385082" y="85032"/>
                </a:lnTo>
                <a:lnTo>
                  <a:pt x="385082" y="59659"/>
                </a:lnTo>
                <a:lnTo>
                  <a:pt x="404989" y="56231"/>
                </a:lnTo>
                <a:lnTo>
                  <a:pt x="406705" y="55888"/>
                </a:lnTo>
                <a:lnTo>
                  <a:pt x="406705" y="11657"/>
                </a:lnTo>
                <a:lnTo>
                  <a:pt x="443428" y="5828"/>
                </a:lnTo>
                <a:lnTo>
                  <a:pt x="444458" y="8571"/>
                </a:lnTo>
                <a:lnTo>
                  <a:pt x="444458" y="55888"/>
                </a:lnTo>
                <a:lnTo>
                  <a:pt x="476033" y="55888"/>
                </a:lnTo>
                <a:lnTo>
                  <a:pt x="476033" y="85032"/>
                </a:lnTo>
                <a:close/>
              </a:path>
              <a:path w="755650" h="205104">
                <a:moveTo>
                  <a:pt x="436221" y="205037"/>
                </a:moveTo>
                <a:lnTo>
                  <a:pt x="423211" y="203087"/>
                </a:lnTo>
                <a:lnTo>
                  <a:pt x="413998" y="197151"/>
                </a:lnTo>
                <a:lnTo>
                  <a:pt x="408517" y="187101"/>
                </a:lnTo>
                <a:lnTo>
                  <a:pt x="406705" y="172807"/>
                </a:lnTo>
                <a:lnTo>
                  <a:pt x="406705" y="85032"/>
                </a:lnTo>
                <a:lnTo>
                  <a:pt x="444458" y="85032"/>
                </a:lnTo>
                <a:lnTo>
                  <a:pt x="444458" y="164578"/>
                </a:lnTo>
                <a:lnTo>
                  <a:pt x="446174" y="167321"/>
                </a:lnTo>
                <a:lnTo>
                  <a:pt x="475447" y="167321"/>
                </a:lnTo>
                <a:lnTo>
                  <a:pt x="483584" y="185836"/>
                </a:lnTo>
                <a:lnTo>
                  <a:pt x="484270" y="186522"/>
                </a:lnTo>
                <a:lnTo>
                  <a:pt x="444319" y="204405"/>
                </a:lnTo>
                <a:lnTo>
                  <a:pt x="436221" y="205037"/>
                </a:lnTo>
                <a:close/>
              </a:path>
              <a:path w="755650" h="205104">
                <a:moveTo>
                  <a:pt x="475447" y="167321"/>
                </a:moveTo>
                <a:lnTo>
                  <a:pt x="455097" y="167321"/>
                </a:lnTo>
                <a:lnTo>
                  <a:pt x="460589" y="164921"/>
                </a:lnTo>
                <a:lnTo>
                  <a:pt x="471228" y="157721"/>
                </a:lnTo>
                <a:lnTo>
                  <a:pt x="475447" y="167321"/>
                </a:lnTo>
                <a:close/>
              </a:path>
              <a:path w="755650" h="205104">
                <a:moveTo>
                  <a:pt x="38782" y="201951"/>
                </a:moveTo>
                <a:lnTo>
                  <a:pt x="0" y="201951"/>
                </a:lnTo>
                <a:lnTo>
                  <a:pt x="0" y="0"/>
                </a:lnTo>
                <a:lnTo>
                  <a:pt x="53197" y="0"/>
                </a:lnTo>
                <a:lnTo>
                  <a:pt x="79018" y="75088"/>
                </a:lnTo>
                <a:lnTo>
                  <a:pt x="38782" y="75088"/>
                </a:lnTo>
                <a:lnTo>
                  <a:pt x="38782" y="201951"/>
                </a:lnTo>
                <a:close/>
              </a:path>
              <a:path w="755650" h="205104">
                <a:moveTo>
                  <a:pt x="142481" y="145720"/>
                </a:moveTo>
                <a:lnTo>
                  <a:pt x="103306" y="145720"/>
                </a:lnTo>
                <a:lnTo>
                  <a:pt x="153072" y="0"/>
                </a:lnTo>
                <a:lnTo>
                  <a:pt x="205926" y="0"/>
                </a:lnTo>
                <a:lnTo>
                  <a:pt x="205926" y="75774"/>
                </a:lnTo>
                <a:lnTo>
                  <a:pt x="167487" y="75774"/>
                </a:lnTo>
                <a:lnTo>
                  <a:pt x="162006" y="91391"/>
                </a:lnTo>
                <a:lnTo>
                  <a:pt x="142481" y="145720"/>
                </a:lnTo>
                <a:close/>
              </a:path>
              <a:path w="755650" h="205104">
                <a:moveTo>
                  <a:pt x="122526" y="201951"/>
                </a:moveTo>
                <a:lnTo>
                  <a:pt x="83743" y="201951"/>
                </a:lnTo>
                <a:lnTo>
                  <a:pt x="38782" y="75088"/>
                </a:lnTo>
                <a:lnTo>
                  <a:pt x="79018" y="75088"/>
                </a:lnTo>
                <a:lnTo>
                  <a:pt x="103306" y="145720"/>
                </a:lnTo>
                <a:lnTo>
                  <a:pt x="142481" y="145720"/>
                </a:lnTo>
                <a:lnTo>
                  <a:pt x="135729" y="164541"/>
                </a:lnTo>
                <a:lnTo>
                  <a:pt x="122526" y="201951"/>
                </a:lnTo>
                <a:close/>
              </a:path>
              <a:path w="755650" h="205104">
                <a:moveTo>
                  <a:pt x="205926" y="201951"/>
                </a:moveTo>
                <a:lnTo>
                  <a:pt x="167487" y="201951"/>
                </a:lnTo>
                <a:lnTo>
                  <a:pt x="167487" y="75774"/>
                </a:lnTo>
                <a:lnTo>
                  <a:pt x="205926" y="75774"/>
                </a:lnTo>
                <a:lnTo>
                  <a:pt x="205926" y="201951"/>
                </a:lnTo>
                <a:close/>
              </a:path>
              <a:path w="755650" h="205104">
                <a:moveTo>
                  <a:pt x="303741" y="205037"/>
                </a:moveTo>
                <a:lnTo>
                  <a:pt x="274343" y="199899"/>
                </a:lnTo>
                <a:lnTo>
                  <a:pt x="251831" y="185279"/>
                </a:lnTo>
                <a:lnTo>
                  <a:pt x="237427" y="162366"/>
                </a:lnTo>
                <a:lnTo>
                  <a:pt x="232353" y="132348"/>
                </a:lnTo>
                <a:lnTo>
                  <a:pt x="237952" y="100375"/>
                </a:lnTo>
                <a:lnTo>
                  <a:pt x="253461" y="74831"/>
                </a:lnTo>
                <a:lnTo>
                  <a:pt x="276949" y="57902"/>
                </a:lnTo>
                <a:lnTo>
                  <a:pt x="306487" y="51773"/>
                </a:lnTo>
                <a:lnTo>
                  <a:pt x="331541" y="56675"/>
                </a:lnTo>
                <a:lnTo>
                  <a:pt x="351190" y="70417"/>
                </a:lnTo>
                <a:lnTo>
                  <a:pt x="357980" y="81603"/>
                </a:lnTo>
                <a:lnTo>
                  <a:pt x="303741" y="81603"/>
                </a:lnTo>
                <a:lnTo>
                  <a:pt x="293048" y="83494"/>
                </a:lnTo>
                <a:lnTo>
                  <a:pt x="284350" y="89018"/>
                </a:lnTo>
                <a:lnTo>
                  <a:pt x="277968" y="97948"/>
                </a:lnTo>
                <a:lnTo>
                  <a:pt x="274225" y="110061"/>
                </a:lnTo>
                <a:lnTo>
                  <a:pt x="367155" y="110061"/>
                </a:lnTo>
                <a:lnTo>
                  <a:pt x="368608" y="118633"/>
                </a:lnTo>
                <a:lnTo>
                  <a:pt x="368608" y="135091"/>
                </a:lnTo>
                <a:lnTo>
                  <a:pt x="272166" y="135091"/>
                </a:lnTo>
                <a:lnTo>
                  <a:pt x="272852" y="146406"/>
                </a:lnTo>
                <a:lnTo>
                  <a:pt x="308546" y="173150"/>
                </a:lnTo>
                <a:lnTo>
                  <a:pt x="362336" y="173150"/>
                </a:lnTo>
                <a:lnTo>
                  <a:pt x="368951" y="186522"/>
                </a:lnTo>
                <a:lnTo>
                  <a:pt x="328581" y="202465"/>
                </a:lnTo>
                <a:lnTo>
                  <a:pt x="316370" y="204394"/>
                </a:lnTo>
                <a:lnTo>
                  <a:pt x="303741" y="205037"/>
                </a:lnTo>
                <a:close/>
              </a:path>
              <a:path w="755650" h="205104">
                <a:moveTo>
                  <a:pt x="367155" y="110061"/>
                </a:moveTo>
                <a:lnTo>
                  <a:pt x="328796" y="110061"/>
                </a:lnTo>
                <a:lnTo>
                  <a:pt x="326667" y="96936"/>
                </a:lnTo>
                <a:lnTo>
                  <a:pt x="322060" y="88118"/>
                </a:lnTo>
                <a:lnTo>
                  <a:pt x="314558" y="83157"/>
                </a:lnTo>
                <a:lnTo>
                  <a:pt x="303741" y="81603"/>
                </a:lnTo>
                <a:lnTo>
                  <a:pt x="357980" y="81603"/>
                </a:lnTo>
                <a:lnTo>
                  <a:pt x="364018" y="91552"/>
                </a:lnTo>
                <a:lnTo>
                  <a:pt x="367155" y="110061"/>
                </a:lnTo>
                <a:close/>
              </a:path>
              <a:path w="755650" h="205104">
                <a:moveTo>
                  <a:pt x="362336" y="173150"/>
                </a:moveTo>
                <a:lnTo>
                  <a:pt x="314724" y="173150"/>
                </a:lnTo>
                <a:lnTo>
                  <a:pt x="320216" y="172464"/>
                </a:lnTo>
                <a:lnTo>
                  <a:pt x="325364" y="170750"/>
                </a:lnTo>
                <a:lnTo>
                  <a:pt x="354193" y="156692"/>
                </a:lnTo>
                <a:lnTo>
                  <a:pt x="362336" y="173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460468" y="49333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995" y="29486"/>
                </a:moveTo>
                <a:lnTo>
                  <a:pt x="6864" y="29486"/>
                </a:lnTo>
                <a:lnTo>
                  <a:pt x="0" y="22972"/>
                </a:lnTo>
                <a:lnTo>
                  <a:pt x="0" y="6514"/>
                </a:lnTo>
                <a:lnTo>
                  <a:pt x="6864" y="0"/>
                </a:lnTo>
                <a:lnTo>
                  <a:pt x="22995" y="0"/>
                </a:lnTo>
                <a:lnTo>
                  <a:pt x="25397" y="2400"/>
                </a:lnTo>
                <a:lnTo>
                  <a:pt x="7893" y="2400"/>
                </a:lnTo>
                <a:lnTo>
                  <a:pt x="2402" y="7886"/>
                </a:lnTo>
                <a:lnTo>
                  <a:pt x="2402" y="21600"/>
                </a:lnTo>
                <a:lnTo>
                  <a:pt x="7893" y="27429"/>
                </a:lnTo>
                <a:lnTo>
                  <a:pt x="25054" y="27429"/>
                </a:lnTo>
                <a:lnTo>
                  <a:pt x="22995" y="29486"/>
                </a:lnTo>
                <a:close/>
              </a:path>
              <a:path w="29844" h="29845">
                <a:moveTo>
                  <a:pt x="25054" y="27429"/>
                </a:moveTo>
                <a:lnTo>
                  <a:pt x="21622" y="27429"/>
                </a:lnTo>
                <a:lnTo>
                  <a:pt x="27456" y="21600"/>
                </a:lnTo>
                <a:lnTo>
                  <a:pt x="27456" y="7886"/>
                </a:lnTo>
                <a:lnTo>
                  <a:pt x="21622" y="2400"/>
                </a:lnTo>
                <a:lnTo>
                  <a:pt x="25397" y="2400"/>
                </a:lnTo>
                <a:lnTo>
                  <a:pt x="29516" y="6514"/>
                </a:lnTo>
                <a:lnTo>
                  <a:pt x="29516" y="22972"/>
                </a:lnTo>
                <a:lnTo>
                  <a:pt x="25054" y="27429"/>
                </a:lnTo>
                <a:close/>
              </a:path>
              <a:path w="29844" h="29845">
                <a:moveTo>
                  <a:pt x="11669" y="23315"/>
                </a:moveTo>
                <a:lnTo>
                  <a:pt x="8580" y="23315"/>
                </a:lnTo>
                <a:lnTo>
                  <a:pt x="8580" y="6514"/>
                </a:lnTo>
                <a:lnTo>
                  <a:pt x="19219" y="6514"/>
                </a:lnTo>
                <a:lnTo>
                  <a:pt x="21279" y="7886"/>
                </a:lnTo>
                <a:lnTo>
                  <a:pt x="21279" y="8571"/>
                </a:lnTo>
                <a:lnTo>
                  <a:pt x="11669" y="8571"/>
                </a:lnTo>
                <a:lnTo>
                  <a:pt x="11669" y="14400"/>
                </a:lnTo>
                <a:lnTo>
                  <a:pt x="20935" y="14400"/>
                </a:lnTo>
                <a:lnTo>
                  <a:pt x="19563" y="15772"/>
                </a:lnTo>
                <a:lnTo>
                  <a:pt x="16474" y="16114"/>
                </a:lnTo>
                <a:lnTo>
                  <a:pt x="16751" y="16457"/>
                </a:lnTo>
                <a:lnTo>
                  <a:pt x="11669" y="16457"/>
                </a:lnTo>
                <a:lnTo>
                  <a:pt x="11669" y="23315"/>
                </a:lnTo>
                <a:close/>
              </a:path>
              <a:path w="29844" h="29845">
                <a:moveTo>
                  <a:pt x="20935" y="14400"/>
                </a:moveTo>
                <a:lnTo>
                  <a:pt x="16817" y="14400"/>
                </a:lnTo>
                <a:lnTo>
                  <a:pt x="18190" y="13372"/>
                </a:lnTo>
                <a:lnTo>
                  <a:pt x="18190" y="10286"/>
                </a:lnTo>
                <a:lnTo>
                  <a:pt x="17846" y="9257"/>
                </a:lnTo>
                <a:lnTo>
                  <a:pt x="17160" y="8914"/>
                </a:lnTo>
                <a:lnTo>
                  <a:pt x="16474" y="8914"/>
                </a:lnTo>
                <a:lnTo>
                  <a:pt x="15787" y="8571"/>
                </a:lnTo>
                <a:lnTo>
                  <a:pt x="21279" y="8571"/>
                </a:lnTo>
                <a:lnTo>
                  <a:pt x="21279" y="14057"/>
                </a:lnTo>
                <a:lnTo>
                  <a:pt x="20935" y="14400"/>
                </a:lnTo>
                <a:close/>
              </a:path>
              <a:path w="29844" h="29845">
                <a:moveTo>
                  <a:pt x="22308" y="23315"/>
                </a:moveTo>
                <a:lnTo>
                  <a:pt x="18533" y="23315"/>
                </a:lnTo>
                <a:lnTo>
                  <a:pt x="13385" y="16457"/>
                </a:lnTo>
                <a:lnTo>
                  <a:pt x="16751" y="16457"/>
                </a:lnTo>
                <a:lnTo>
                  <a:pt x="22308" y="23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13364" y="57548"/>
            <a:ext cx="504825" cy="504190"/>
          </a:xfrm>
          <a:custGeom>
            <a:avLst/>
            <a:gdLst/>
            <a:ahLst/>
            <a:cxnLst/>
            <a:rect l="l" t="t" r="r" b="b"/>
            <a:pathLst>
              <a:path w="504825" h="504190">
                <a:moveTo>
                  <a:pt x="252260" y="504021"/>
                </a:moveTo>
                <a:lnTo>
                  <a:pt x="207000" y="499962"/>
                </a:lnTo>
                <a:lnTo>
                  <a:pt x="164367" y="488258"/>
                </a:lnTo>
                <a:lnTo>
                  <a:pt x="125081" y="469620"/>
                </a:lnTo>
                <a:lnTo>
                  <a:pt x="89863" y="444760"/>
                </a:lnTo>
                <a:lnTo>
                  <a:pt x="59433" y="414388"/>
                </a:lnTo>
                <a:lnTo>
                  <a:pt x="34511" y="379216"/>
                </a:lnTo>
                <a:lnTo>
                  <a:pt x="15818" y="339955"/>
                </a:lnTo>
                <a:lnTo>
                  <a:pt x="4074" y="297316"/>
                </a:lnTo>
                <a:lnTo>
                  <a:pt x="0" y="252010"/>
                </a:lnTo>
                <a:lnTo>
                  <a:pt x="4074" y="206705"/>
                </a:lnTo>
                <a:lnTo>
                  <a:pt x="15818" y="164066"/>
                </a:lnTo>
                <a:lnTo>
                  <a:pt x="34511" y="124805"/>
                </a:lnTo>
                <a:lnTo>
                  <a:pt x="59433" y="89633"/>
                </a:lnTo>
                <a:lnTo>
                  <a:pt x="89863" y="59261"/>
                </a:lnTo>
                <a:lnTo>
                  <a:pt x="125081" y="34401"/>
                </a:lnTo>
                <a:lnTo>
                  <a:pt x="164367" y="15763"/>
                </a:lnTo>
                <a:lnTo>
                  <a:pt x="207000" y="4059"/>
                </a:lnTo>
                <a:lnTo>
                  <a:pt x="252260" y="0"/>
                </a:lnTo>
                <a:lnTo>
                  <a:pt x="297610" y="4059"/>
                </a:lnTo>
                <a:lnTo>
                  <a:pt x="340291" y="15763"/>
                </a:lnTo>
                <a:lnTo>
                  <a:pt x="379591" y="34401"/>
                </a:lnTo>
                <a:lnTo>
                  <a:pt x="414798" y="59261"/>
                </a:lnTo>
                <a:lnTo>
                  <a:pt x="445199" y="89633"/>
                </a:lnTo>
                <a:lnTo>
                  <a:pt x="470084" y="124805"/>
                </a:lnTo>
                <a:lnTo>
                  <a:pt x="488741" y="164066"/>
                </a:lnTo>
                <a:lnTo>
                  <a:pt x="500456" y="206705"/>
                </a:lnTo>
                <a:lnTo>
                  <a:pt x="504520" y="252010"/>
                </a:lnTo>
                <a:lnTo>
                  <a:pt x="500456" y="297316"/>
                </a:lnTo>
                <a:lnTo>
                  <a:pt x="488741" y="339955"/>
                </a:lnTo>
                <a:lnTo>
                  <a:pt x="470084" y="379216"/>
                </a:lnTo>
                <a:lnTo>
                  <a:pt x="445199" y="414388"/>
                </a:lnTo>
                <a:lnTo>
                  <a:pt x="414798" y="444760"/>
                </a:lnTo>
                <a:lnTo>
                  <a:pt x="379591" y="469620"/>
                </a:lnTo>
                <a:lnTo>
                  <a:pt x="340291" y="488258"/>
                </a:lnTo>
                <a:lnTo>
                  <a:pt x="297610" y="499962"/>
                </a:lnTo>
                <a:lnTo>
                  <a:pt x="252260" y="504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377980" y="159724"/>
            <a:ext cx="140970" cy="302895"/>
          </a:xfrm>
          <a:custGeom>
            <a:avLst/>
            <a:gdLst/>
            <a:ahLst/>
            <a:cxnLst/>
            <a:rect l="l" t="t" r="r" b="b"/>
            <a:pathLst>
              <a:path w="140970" h="302895">
                <a:moveTo>
                  <a:pt x="28143" y="271554"/>
                </a:moveTo>
                <a:lnTo>
                  <a:pt x="0" y="186865"/>
                </a:lnTo>
                <a:lnTo>
                  <a:pt x="62464" y="0"/>
                </a:lnTo>
                <a:lnTo>
                  <a:pt x="140373" y="0"/>
                </a:lnTo>
                <a:lnTo>
                  <a:pt x="140373" y="131662"/>
                </a:lnTo>
                <a:lnTo>
                  <a:pt x="76536" y="131662"/>
                </a:lnTo>
                <a:lnTo>
                  <a:pt x="69602" y="151544"/>
                </a:lnTo>
                <a:lnTo>
                  <a:pt x="28143" y="271554"/>
                </a:lnTo>
                <a:close/>
              </a:path>
              <a:path w="140970" h="302895">
                <a:moveTo>
                  <a:pt x="140373" y="302413"/>
                </a:moveTo>
                <a:lnTo>
                  <a:pt x="76536" y="302413"/>
                </a:lnTo>
                <a:lnTo>
                  <a:pt x="76536" y="131662"/>
                </a:lnTo>
                <a:lnTo>
                  <a:pt x="140373" y="131662"/>
                </a:lnTo>
                <a:lnTo>
                  <a:pt x="140373" y="30241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215641" y="159724"/>
            <a:ext cx="180340" cy="302895"/>
          </a:xfrm>
          <a:custGeom>
            <a:avLst/>
            <a:gdLst/>
            <a:ahLst/>
            <a:cxnLst/>
            <a:rect l="l" t="t" r="r" b="b"/>
            <a:pathLst>
              <a:path w="180340" h="302895">
                <a:moveTo>
                  <a:pt x="63494" y="302413"/>
                </a:moveTo>
                <a:lnTo>
                  <a:pt x="0" y="302413"/>
                </a:lnTo>
                <a:lnTo>
                  <a:pt x="0" y="0"/>
                </a:lnTo>
                <a:lnTo>
                  <a:pt x="77908" y="0"/>
                </a:lnTo>
                <a:lnTo>
                  <a:pt x="122288" y="131662"/>
                </a:lnTo>
                <a:lnTo>
                  <a:pt x="63494" y="131662"/>
                </a:lnTo>
                <a:lnTo>
                  <a:pt x="63494" y="302413"/>
                </a:lnTo>
                <a:close/>
              </a:path>
              <a:path w="180340" h="302895">
                <a:moveTo>
                  <a:pt x="179842" y="302413"/>
                </a:moveTo>
                <a:lnTo>
                  <a:pt x="123212" y="302413"/>
                </a:lnTo>
                <a:lnTo>
                  <a:pt x="74128" y="161958"/>
                </a:lnTo>
                <a:lnTo>
                  <a:pt x="63494" y="131662"/>
                </a:lnTo>
                <a:lnTo>
                  <a:pt x="122288" y="131662"/>
                </a:lnTo>
                <a:lnTo>
                  <a:pt x="179842" y="30241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6892302" y="0"/>
            <a:ext cx="2251697" cy="2426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2691" y="2600309"/>
            <a:ext cx="4722495" cy="1924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B2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4E6D-B5E9-4B2F-A3B5-D53BBFE48F06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05C71F9-3F51-4FB1-94CF-D6ABCA479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4" r:id="rId6"/>
  </p:sldLayoutIdLst>
  <p:hf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ibanE@metro.net" TargetMode="Externa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1952" y="0"/>
            <a:ext cx="1681172" cy="1003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07618" y="2344091"/>
            <a:ext cx="832876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5190" marR="5080" indent="-2143125">
              <a:lnSpc>
                <a:spcPct val="100000"/>
              </a:lnSpc>
              <a:spcBef>
                <a:spcPts val="100"/>
              </a:spcBef>
            </a:pPr>
            <a:r>
              <a:rPr lang="en-US" sz="3200" b="1" spc="-155" dirty="0">
                <a:solidFill>
                  <a:srgbClr val="568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and Assessments Towards a Sustainable and Resilient LA Metro</a:t>
            </a:r>
            <a:endParaRPr lang="en-US" sz="2400" i="1" spc="-155" dirty="0">
              <a:solidFill>
                <a:srgbClr val="568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2935" y="3806461"/>
            <a:ext cx="18981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rgbClr val="8D8E89"/>
                </a:solidFill>
                <a:latin typeface="Arial"/>
                <a:cs typeface="Arial"/>
              </a:rPr>
              <a:t>Jun 1, 2022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587CA00-A52E-4335-954D-7D6B0AED640E}"/>
              </a:ext>
            </a:extLst>
          </p:cNvPr>
          <p:cNvSpPr txBox="1"/>
          <p:nvPr/>
        </p:nvSpPr>
        <p:spPr>
          <a:xfrm>
            <a:off x="3813823" y="5025606"/>
            <a:ext cx="4872978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600" b="1" i="1" spc="-75" dirty="0">
                <a:solidFill>
                  <a:srgbClr val="8D8E89"/>
                </a:solidFill>
                <a:latin typeface="Arial"/>
                <a:cs typeface="Arial"/>
              </a:rPr>
              <a:t>Presented by: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600" i="1" spc="-75" dirty="0">
                <a:solidFill>
                  <a:srgbClr val="8D8E89"/>
                </a:solidFill>
                <a:latin typeface="Arial"/>
                <a:cs typeface="Arial"/>
              </a:rPr>
              <a:t>Dr. Cris B. Liban, P.E., ENV SP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600" i="1" spc="-75" dirty="0">
                <a:solidFill>
                  <a:srgbClr val="8D8E89"/>
                </a:solidFill>
                <a:latin typeface="Arial"/>
                <a:cs typeface="Arial"/>
              </a:rPr>
              <a:t>Chief Sustainability Officer 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600" i="1" spc="-75" dirty="0">
                <a:solidFill>
                  <a:srgbClr val="8D8E89"/>
                </a:solidFill>
                <a:latin typeface="Arial"/>
                <a:cs typeface="Arial"/>
              </a:rPr>
              <a:t>Los Angeles County Metropolitan Transportation Authority</a:t>
            </a:r>
            <a:endParaRPr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77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C71F9-3F51-4FB1-94CF-D6ABCA479C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56630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Rethinking the Sustainability/Resiliency Strategy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tx2"/>
                </a:solidFill>
              </a:rPr>
              <a:t>Leveraging</a:t>
            </a:r>
            <a:r>
              <a:rPr lang="en-US" sz="2400" b="1" dirty="0">
                <a:solidFill>
                  <a:schemeClr val="tx2"/>
                </a:solidFill>
              </a:rPr>
              <a:t> vs. </a:t>
            </a:r>
            <a:r>
              <a:rPr lang="en-US" sz="2400" b="1" i="1" dirty="0">
                <a:solidFill>
                  <a:schemeClr val="tx2"/>
                </a:solidFill>
              </a:rPr>
              <a:t>Using</a:t>
            </a:r>
            <a:r>
              <a:rPr lang="en-US" sz="2400" b="1" dirty="0">
                <a:solidFill>
                  <a:schemeClr val="tx2"/>
                </a:solidFill>
              </a:rPr>
              <a:t> Existing Limited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Optimizing Economic Elements of Projects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Models Corrections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Operational Adjustments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Financial Optimization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Alternative Delivery/Financing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Adjustment to Climate and Sustainability Goals: 2030/2050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69332"/>
          </a:xfrm>
        </p:spPr>
        <p:txBody>
          <a:bodyPr/>
          <a:lstStyle/>
          <a:p>
            <a:r>
              <a:rPr lang="en-US" dirty="0"/>
              <a:t>What’s Next?	</a:t>
            </a:r>
          </a:p>
        </p:txBody>
      </p:sp>
    </p:spTree>
    <p:extLst>
      <p:ext uri="{BB962C8B-B14F-4D97-AF65-F5344CB8AC3E}">
        <p14:creationId xmlns:p14="http://schemas.microsoft.com/office/powerpoint/2010/main" val="283372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D5CA7F-689C-46F8-BBF3-2E4A2955A837}"/>
              </a:ext>
            </a:extLst>
          </p:cNvPr>
          <p:cNvSpPr>
            <a:spLocks/>
          </p:cNvSpPr>
          <p:nvPr/>
        </p:nvSpPr>
        <p:spPr bwMode="auto">
          <a:xfrm>
            <a:off x="738188" y="1219201"/>
            <a:ext cx="5584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79" tIns="26779" rIns="26779" bIns="26779"/>
          <a:lstStyle/>
          <a:p>
            <a:pPr algn="l" defTabSz="641200">
              <a:lnSpc>
                <a:spcPct val="100000"/>
              </a:lnSpc>
            </a:pPr>
            <a:endParaRPr lang="en-US" sz="2500" b="1" dirty="0">
              <a:cs typeface="Arial" charset="0"/>
              <a:sym typeface="ScalaSansLF-Bold" charset="0"/>
            </a:endParaRPr>
          </a:p>
          <a:p>
            <a:pPr algn="l" defTabSz="641200">
              <a:lnSpc>
                <a:spcPct val="100000"/>
              </a:lnSpc>
            </a:pPr>
            <a:r>
              <a:rPr lang="en-US" sz="2500" b="1" dirty="0">
                <a:cs typeface="Arial" charset="0"/>
                <a:sym typeface="ScalaSansLF-Bold" charset="0"/>
              </a:rPr>
              <a:t>Questions/Discussion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0EF79-96FE-45E3-B9EA-D9E8175BB34B}"/>
              </a:ext>
            </a:extLst>
          </p:cNvPr>
          <p:cNvSpPr>
            <a:spLocks/>
          </p:cNvSpPr>
          <p:nvPr/>
        </p:nvSpPr>
        <p:spPr bwMode="auto">
          <a:xfrm>
            <a:off x="712788" y="1974852"/>
            <a:ext cx="7812087" cy="35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79" tIns="26779" rIns="26779" bIns="26779"/>
          <a:lstStyle/>
          <a:p>
            <a:pPr algn="l" defTabSz="641200">
              <a:lnSpc>
                <a:spcPct val="120000"/>
              </a:lnSpc>
            </a:pPr>
            <a:r>
              <a:rPr lang="fr-FR" sz="2500" dirty="0">
                <a:cs typeface="Arial" charset="0"/>
                <a:sym typeface="ScalaSansLF-Regular" charset="0"/>
              </a:rPr>
              <a:t>Dr. Cris B. Liban, P.E., ENV SP</a:t>
            </a:r>
          </a:p>
          <a:p>
            <a:pPr algn="l" defTabSz="641200">
              <a:lnSpc>
                <a:spcPct val="120000"/>
              </a:lnSpc>
            </a:pPr>
            <a:r>
              <a:rPr lang="en-US" sz="2500" dirty="0">
                <a:cs typeface="Arial" charset="0"/>
                <a:sym typeface="ScalaSansLF-Regular" charset="0"/>
              </a:rPr>
              <a:t>e/m: </a:t>
            </a:r>
            <a:r>
              <a:rPr lang="en-US" sz="2500" dirty="0">
                <a:cs typeface="Arial" charset="0"/>
                <a:sym typeface="ScalaSansLF-Regular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LibanE@metro.net</a:t>
            </a:r>
            <a:endParaRPr lang="en-US" sz="2500" dirty="0">
              <a:cs typeface="Arial" charset="0"/>
              <a:sym typeface="ScalaSansLF-Regular" charset="0"/>
            </a:endParaRPr>
          </a:p>
          <a:p>
            <a:pPr algn="l" defTabSz="641200">
              <a:lnSpc>
                <a:spcPct val="120000"/>
              </a:lnSpc>
            </a:pPr>
            <a:endParaRPr lang="en-US" sz="2500" dirty="0">
              <a:cs typeface="Arial" charset="0"/>
              <a:sym typeface="ScalaSansLF-Regular" charset="0"/>
            </a:endParaRPr>
          </a:p>
          <a:p>
            <a:pPr algn="r" defTabSz="641200">
              <a:lnSpc>
                <a:spcPct val="120000"/>
              </a:lnSpc>
            </a:pPr>
            <a:endParaRPr lang="en-US" sz="2500" i="1" dirty="0">
              <a:cs typeface="Arial" charset="0"/>
              <a:sym typeface="ScalaSansLF-Regular" charset="0"/>
            </a:endParaRPr>
          </a:p>
          <a:p>
            <a:pPr algn="r" defTabSz="641200">
              <a:lnSpc>
                <a:spcPct val="120000"/>
              </a:lnSpc>
            </a:pPr>
            <a:endParaRPr lang="en-US" sz="2500" i="1" dirty="0">
              <a:cs typeface="Arial" charset="0"/>
              <a:sym typeface="ScalaSansLF-Regular" charset="0"/>
            </a:endParaRPr>
          </a:p>
          <a:p>
            <a:pPr algn="r" defTabSz="641200">
              <a:lnSpc>
                <a:spcPct val="120000"/>
              </a:lnSpc>
            </a:pPr>
            <a:r>
              <a:rPr lang="en-US" sz="2500" i="1" dirty="0">
                <a:cs typeface="Arial" charset="0"/>
                <a:sym typeface="ScalaSansLF-Regular" charset="0"/>
              </a:rPr>
              <a:t>www.metro.net/sustainability</a:t>
            </a:r>
          </a:p>
          <a:p>
            <a:pPr algn="r" defTabSz="641200">
              <a:lnSpc>
                <a:spcPct val="120000"/>
              </a:lnSpc>
            </a:pPr>
            <a:r>
              <a:rPr lang="en-US" sz="2500" i="1" dirty="0">
                <a:cs typeface="Arial" charset="0"/>
                <a:sym typeface="ScalaSansLF-Regular" charset="0"/>
              </a:rPr>
              <a:t>sustainability@metro.net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88F21-2183-46B5-9777-1A673D3762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3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25EE-4033-477D-ACD2-023D73F6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E393A-D032-4B0E-A78B-73FEB1CC8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691" y="1789471"/>
            <a:ext cx="7039425" cy="18466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4000" b="1" dirty="0">
              <a:solidFill>
                <a:schemeClr val="tx2"/>
              </a:solidFill>
            </a:endParaRPr>
          </a:p>
          <a:p>
            <a:endParaRPr lang="en-US" sz="4000" b="1" dirty="0">
              <a:solidFill>
                <a:schemeClr val="tx2"/>
              </a:solidFill>
            </a:endParaRPr>
          </a:p>
          <a:p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E08E-064F-43A6-AC44-117A4FE40C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CDB647C8-0015-4962-B11B-D3429C1DEA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B9D95-6CBF-4421-A495-8B4B227B6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47235" y="6382982"/>
            <a:ext cx="2103120" cy="246221"/>
          </a:xfrm>
        </p:spPr>
        <p:txBody>
          <a:bodyPr/>
          <a:lstStyle/>
          <a:p>
            <a:fld id="{105C71F9-3F51-4FB1-94CF-D6ABCA479C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C6FC3-B2AE-4AE7-A77C-06C1D1E6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738664"/>
          </a:xfrm>
        </p:spPr>
        <p:txBody>
          <a:bodyPr/>
          <a:lstStyle/>
          <a:p>
            <a:r>
              <a:rPr lang="en-US" sz="2400" b="1" dirty="0">
                <a:latin typeface="Scala Sans-Bold LF"/>
                <a:cs typeface="Arial" pitchFamily="34" charset="0"/>
                <a:sym typeface="ScalaSansLF-Bold" pitchFamily="2" charset="0"/>
              </a:rPr>
              <a:t>LA Metro is Los Angeles County’s…</a:t>
            </a:r>
            <a:br>
              <a:rPr lang="en-US" sz="2400" b="1" dirty="0">
                <a:latin typeface="Scala Sans-Bold LF"/>
                <a:cs typeface="Arial" pitchFamily="34" charset="0"/>
                <a:sym typeface="ScalaSansLF-Bold" pitchFamily="2" charset="0"/>
              </a:rPr>
            </a:b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2A1C96-23B7-416D-AD6F-E13FD4FF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73808"/>
            <a:ext cx="4679454" cy="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10" tIns="27655" rIns="55310" bIns="27655"/>
          <a:lstStyle/>
          <a:p>
            <a:pPr marL="207608" indent="-207608" algn="l" defTabSz="5536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cala Sans-Bold LF"/>
                <a:cs typeface="Arial" pitchFamily="34" charset="0"/>
              </a:rPr>
              <a:t>Regional Transit Planner/Funder 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DF5111D-C383-4856-A35B-4EB1FAC6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1531392"/>
            <a:ext cx="1189881" cy="464344"/>
          </a:xfrm>
          <a:prstGeom prst="chevron">
            <a:avLst>
              <a:gd name="adj" fmla="val 50174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91" tIns="32146" rIns="64291" bIns="32146"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328438-C01A-47BC-91C8-6C1F31C8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41886"/>
            <a:ext cx="4987528" cy="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10" tIns="27655" rIns="55310" bIns="27655"/>
          <a:lstStyle/>
          <a:p>
            <a:pPr marL="207608" indent="-207608" algn="l" defTabSz="5536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cala Sans-Bold LF"/>
                <a:cs typeface="Arial" pitchFamily="34" charset="0"/>
              </a:rPr>
              <a:t>Regional Transit System Builder 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5307413-6629-438E-B773-F5FADBF3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3287192"/>
            <a:ext cx="1189881" cy="463227"/>
          </a:xfrm>
          <a:prstGeom prst="chevron">
            <a:avLst>
              <a:gd name="adj" fmla="val 50174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91" tIns="32146" rIns="64291" bIns="32146"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468BCCF-44FB-490D-9A7B-2937B315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799" y="5056386"/>
            <a:ext cx="5129287" cy="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10" tIns="27655" rIns="55310" bIns="27655"/>
          <a:lstStyle/>
          <a:p>
            <a:pPr marL="207608" indent="-207608" algn="l" defTabSz="5536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cala Sans-Bold LF"/>
                <a:cs typeface="Arial" pitchFamily="34" charset="0"/>
              </a:rPr>
              <a:t>Regional Transit Operator 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0383BB7D-3211-47E1-8853-88717473E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5013970"/>
            <a:ext cx="1189881" cy="464344"/>
          </a:xfrm>
          <a:prstGeom prst="chevron">
            <a:avLst>
              <a:gd name="adj" fmla="val 50174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91" tIns="32146" rIns="64291" bIns="32146"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90796EAF-FCC7-4889-94BE-305E7AF3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84" y="2740249"/>
            <a:ext cx="1531441" cy="15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3E24617-597C-4781-A7B1-3361B7E8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33" y="973287"/>
            <a:ext cx="1524744" cy="15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3A1F806-BB49-4053-A999-2E699852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4496049"/>
            <a:ext cx="1535906" cy="152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10931-3586-97E8-D934-C18F0810D4CD}"/>
              </a:ext>
            </a:extLst>
          </p:cNvPr>
          <p:cNvSpPr txBox="1"/>
          <p:nvPr/>
        </p:nvSpPr>
        <p:spPr>
          <a:xfrm>
            <a:off x="276225" y="6336111"/>
            <a:ext cx="40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 County Area = </a:t>
            </a:r>
            <a:r>
              <a:rPr lang="en-US" b="1" i="1" dirty="0">
                <a:solidFill>
                  <a:schemeClr val="bg1"/>
                </a:solidFill>
              </a:rPr>
              <a:t>4,753 mi</a:t>
            </a:r>
            <a:r>
              <a:rPr lang="en-US" b="1" i="1" baseline="30000" dirty="0">
                <a:solidFill>
                  <a:schemeClr val="bg1"/>
                </a:solidFill>
              </a:rPr>
              <a:t>2</a:t>
            </a:r>
            <a:r>
              <a:rPr lang="en-US" b="1" i="1" dirty="0">
                <a:solidFill>
                  <a:schemeClr val="bg1"/>
                </a:solidFill>
              </a:rPr>
              <a:t> (12,310 km</a:t>
            </a:r>
            <a:r>
              <a:rPr lang="en-US" b="1" i="1" baseline="30000" dirty="0">
                <a:solidFill>
                  <a:schemeClr val="bg1"/>
                </a:solidFill>
              </a:rPr>
              <a:t>2</a:t>
            </a:r>
            <a:r>
              <a:rPr lang="en-US" b="1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67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C71F9-3F51-4FB1-94CF-D6ABCA479C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844350"/>
            <a:ext cx="8153400" cy="153888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69332"/>
          </a:xfrm>
        </p:spPr>
        <p:txBody>
          <a:bodyPr/>
          <a:lstStyle/>
          <a:p>
            <a:r>
              <a:rPr lang="en-US" dirty="0"/>
              <a:t>The Essence of Pathways to Zero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5E29D7-463F-D273-01E1-02027728B039}"/>
              </a:ext>
            </a:extLst>
          </p:cNvPr>
          <p:cNvSpPr txBox="1">
            <a:spLocks/>
          </p:cNvSpPr>
          <p:nvPr/>
        </p:nvSpPr>
        <p:spPr>
          <a:xfrm>
            <a:off x="281525" y="1510673"/>
            <a:ext cx="8580947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 Special Jurisdiction: LA County and parts of Orange County, CA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Our core business is transportation: </a:t>
            </a:r>
            <a:r>
              <a:rPr lang="en-US" sz="2000" i="1" dirty="0"/>
              <a:t>move people and goods </a:t>
            </a:r>
            <a:r>
              <a:rPr lang="en-US" sz="2000" dirty="0"/>
              <a:t>in the 16</a:t>
            </a:r>
            <a:r>
              <a:rPr lang="en-US" sz="2000" baseline="30000" dirty="0"/>
              <a:t>th</a:t>
            </a:r>
            <a:r>
              <a:rPr lang="en-US" sz="2000" dirty="0"/>
              <a:t> largest economy in the world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FY22, 8B, with ~$25B infrastructure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FY23 Budget, $8.8B with a focus on customer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influence goes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beyond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transportation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6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DB634-4296-411F-8002-E33BE5F422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647C8-0015-4962-B11B-D3429C1DEAF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F5E3E-F446-4414-9DDE-D2886B70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0" y="1452292"/>
            <a:ext cx="3402314" cy="4281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A5FB5-65AA-48A5-8B39-E0636F2FF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347" y="1452292"/>
            <a:ext cx="3361489" cy="4281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F9D672-92C5-48BF-AAEC-6955EA77C72C}"/>
              </a:ext>
            </a:extLst>
          </p:cNvPr>
          <p:cNvSpPr txBox="1"/>
          <p:nvPr/>
        </p:nvSpPr>
        <p:spPr>
          <a:xfrm>
            <a:off x="4739149" y="5806570"/>
            <a:ext cx="405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www.metro.net/sustainability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773574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C71F9-3F51-4FB1-94CF-D6ABCA479C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093027"/>
            <a:ext cx="8153400" cy="61863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Planning: Subscribing to a Life-Cycle Framework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Environmental Impact Assessment(s)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Prioritizing the Investments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Funding and Financing throughout the Life-Cycle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Design and Construction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Implementing the Engagement Team Process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Flexible Adaptation Pathway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Operations and Maintenance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Continual Improvement through an Environmental Management System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6214379" cy="369332"/>
          </a:xfrm>
        </p:spPr>
        <p:txBody>
          <a:bodyPr/>
          <a:lstStyle/>
          <a:p>
            <a:r>
              <a:rPr lang="en-US" dirty="0"/>
              <a:t>Risk Categories and How We Address Them</a:t>
            </a:r>
          </a:p>
        </p:txBody>
      </p:sp>
    </p:spTree>
    <p:extLst>
      <p:ext uri="{BB962C8B-B14F-4D97-AF65-F5344CB8AC3E}">
        <p14:creationId xmlns:p14="http://schemas.microsoft.com/office/powerpoint/2010/main" val="174314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C71F9-3F51-4FB1-94CF-D6ABCA479C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153400" cy="61555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Enterprise-wide Life Cycle Framework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chemeClr val="tx2"/>
                </a:solidFill>
              </a:rPr>
              <a:t>Begin</a:t>
            </a:r>
            <a:r>
              <a:rPr lang="en-US" sz="2800" b="1" dirty="0">
                <a:solidFill>
                  <a:schemeClr val="tx2"/>
                </a:solidFill>
              </a:rPr>
              <a:t> with the end in mind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chemeClr val="tx2"/>
                </a:solidFill>
              </a:rPr>
              <a:t>Require</a:t>
            </a:r>
            <a:r>
              <a:rPr lang="en-US" sz="2800" b="1" dirty="0">
                <a:solidFill>
                  <a:schemeClr val="tx2"/>
                </a:solidFill>
              </a:rPr>
              <a:t> investments upstream to ensure benefits </a:t>
            </a:r>
            <a:r>
              <a:rPr lang="en-US" sz="2800" b="1" dirty="0" err="1">
                <a:solidFill>
                  <a:schemeClr val="tx2"/>
                </a:solidFill>
              </a:rPr>
              <a:t>downsteam</a:t>
            </a:r>
            <a:endParaRPr lang="en-US" sz="2800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chemeClr val="tx2"/>
                </a:solidFill>
              </a:rPr>
              <a:t>Enhance</a:t>
            </a:r>
            <a:r>
              <a:rPr lang="en-US" sz="2800" b="1" dirty="0">
                <a:solidFill>
                  <a:schemeClr val="tx2"/>
                </a:solidFill>
              </a:rPr>
              <a:t> innovation at every phase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</a:rPr>
              <a:t>Reduce stakeholder pushback as </a:t>
            </a:r>
            <a:r>
              <a:rPr lang="en-US" sz="2800" b="1" i="1" u="sng" dirty="0">
                <a:solidFill>
                  <a:schemeClr val="tx2"/>
                </a:solidFill>
              </a:rPr>
              <a:t>phased goals are aligned with overall goal</a:t>
            </a:r>
            <a:r>
              <a:rPr lang="en-US" sz="2800" b="1" dirty="0">
                <a:solidFill>
                  <a:schemeClr val="tx2"/>
                </a:solidFill>
              </a:rPr>
              <a:t> for asset and program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chemeClr val="tx2"/>
                </a:solidFill>
              </a:rPr>
              <a:t>Maintain benefits and learn</a:t>
            </a:r>
            <a:r>
              <a:rPr lang="en-US" sz="2800" b="1" dirty="0">
                <a:solidFill>
                  <a:schemeClr val="tx2"/>
                </a:solidFill>
              </a:rPr>
              <a:t> throughout life cycle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738664"/>
          </a:xfrm>
        </p:spPr>
        <p:txBody>
          <a:bodyPr/>
          <a:lstStyle/>
          <a:p>
            <a:r>
              <a:rPr lang="en-US" dirty="0"/>
              <a:t>Enterprise-Wide Life Cycle Framework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159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339328" cy="56938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Incorporating Non-Stationary of Climate Science Throughout the Agency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Creating and Operating the Right Project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Technology Advancements in Planning for and Operating a Transportation System and Infrastructure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A Different Kind of Workforce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6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Harnessing Co-Benefits In Non-Traditional Ways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Security and Sustainability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69332"/>
          </a:xfrm>
        </p:spPr>
        <p:txBody>
          <a:bodyPr/>
          <a:lstStyle/>
          <a:p>
            <a:r>
              <a:rPr lang="en-US" dirty="0"/>
              <a:t>An Evolving Way to Do Business</a:t>
            </a:r>
          </a:p>
        </p:txBody>
      </p:sp>
    </p:spTree>
    <p:extLst>
      <p:ext uri="{BB962C8B-B14F-4D97-AF65-F5344CB8AC3E}">
        <p14:creationId xmlns:p14="http://schemas.microsoft.com/office/powerpoint/2010/main" val="298497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71F9-3F51-4FB1-94CF-D6ABCA479C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1188720"/>
            <a:ext cx="8339328" cy="5478423"/>
          </a:xfrm>
        </p:spPr>
        <p:txBody>
          <a:bodyPr/>
          <a:lstStyle/>
          <a:p>
            <a:pPr lvl="1"/>
            <a:endParaRPr lang="en-US" sz="26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Models are evolving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Data Collected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Assumptions &amp; Boundary Conditions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Pandemic Impacts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Funding/Financing Landscape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Ridership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Workforce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6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Social and Political Effects, </a:t>
            </a:r>
            <a:r>
              <a:rPr lang="en-US" sz="2600" b="1" dirty="0">
                <a:solidFill>
                  <a:schemeClr val="tx2"/>
                </a:solidFill>
              </a:rPr>
              <a:t>Equity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69332"/>
          </a:xfrm>
        </p:spPr>
        <p:txBody>
          <a:bodyPr/>
          <a:lstStyle/>
          <a:p>
            <a:r>
              <a:rPr lang="en-US" dirty="0"/>
              <a:t>The Challenge About Tools and Data</a:t>
            </a:r>
          </a:p>
        </p:txBody>
      </p:sp>
      <p:pic>
        <p:nvPicPr>
          <p:cNvPr id="6" name="Picture 5" descr="Graph">
            <a:extLst>
              <a:ext uri="{FF2B5EF4-FFF2-40B4-BE49-F238E27FC236}">
                <a16:creationId xmlns:a16="http://schemas.microsoft.com/office/drawing/2014/main" id="{14D3D0EC-5E4E-4AF0-B66D-42D830046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02" y="2949677"/>
            <a:ext cx="5063542" cy="31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BBEA-5952-498D-A77B-6E0393245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C71F9-3F51-4FB1-94CF-D6ABCA479C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E28C-ABAB-406E-A308-DD74E13016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472" y="844350"/>
            <a:ext cx="8153400" cy="754052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Prioritizing programs through vehicle miles travelled (VMT) and GHG reduction effectiveness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The need for sustainable and resilient infrastructure standards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Importance of resiliency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Infrastructure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Community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Organizational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</a:rPr>
              <a:t>Fiscal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Standardized metrics and reporting on investments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6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F1795-B626-45DC-AAA5-90076A9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72" y="475018"/>
            <a:ext cx="5602655" cy="369332"/>
          </a:xfrm>
        </p:spPr>
        <p:txBody>
          <a:bodyPr/>
          <a:lstStyle/>
          <a:p>
            <a:r>
              <a:rPr lang="en-US" dirty="0"/>
              <a:t>Emerging Issues	</a:t>
            </a:r>
          </a:p>
        </p:txBody>
      </p:sp>
    </p:spTree>
    <p:extLst>
      <p:ext uri="{BB962C8B-B14F-4D97-AF65-F5344CB8AC3E}">
        <p14:creationId xmlns:p14="http://schemas.microsoft.com/office/powerpoint/2010/main" val="378642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E3 2019">
      <a:dk1>
        <a:srgbClr val="034E6E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E3 2019">
      <a:dk1>
        <a:srgbClr val="034E6E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etro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Theme" id="{94EC3ED9-F007-4D30-A9F3-FFFC4F126214}" vid="{877777F3-AA59-4F67-84E7-43BDFA174FC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E698B3838884590169A5FDD0BF726" ma:contentTypeVersion="13" ma:contentTypeDescription="Create a new document." ma:contentTypeScope="" ma:versionID="0057fd769a571dbfeb872865971b02c2">
  <xsd:schema xmlns:xsd="http://www.w3.org/2001/XMLSchema" xmlns:xs="http://www.w3.org/2001/XMLSchema" xmlns:p="http://schemas.microsoft.com/office/2006/metadata/properties" xmlns:ns3="1767fe5c-e5c8-412a-ba0d-e61f4f0edf19" xmlns:ns4="a40d01a3-efb4-4b74-ad75-f3c02a73d2a1" targetNamespace="http://schemas.microsoft.com/office/2006/metadata/properties" ma:root="true" ma:fieldsID="1ac531585b02b66a6b60d67fc2893c56" ns3:_="" ns4:_="">
    <xsd:import namespace="1767fe5c-e5c8-412a-ba0d-e61f4f0edf19"/>
    <xsd:import namespace="a40d01a3-efb4-4b74-ad75-f3c02a73d2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7fe5c-e5c8-412a-ba0d-e61f4f0ed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d01a3-efb4-4b74-ad75-f3c02a73d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32289-8241-4D7B-8455-52C3926508B6}">
  <ds:schemaRefs>
    <ds:schemaRef ds:uri="a40d01a3-efb4-4b74-ad75-f3c02a73d2a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1767fe5c-e5c8-412a-ba0d-e61f4f0edf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BA3A37-3EF1-45DE-8C6B-4FC5613ED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1D363-4D0D-4ED6-966A-9BFB99FCD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7fe5c-e5c8-412a-ba0d-e61f4f0edf19"/>
    <ds:schemaRef ds:uri="a40d01a3-efb4-4b74-ad75-f3c02a73d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14148</TotalTime>
  <Words>596</Words>
  <Application>Microsoft Office PowerPoint</Application>
  <PresentationFormat>On-screen Show (4:3)</PresentationFormat>
  <Paragraphs>137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Georgia</vt:lpstr>
      <vt:lpstr>Palatino Linotype</vt:lpstr>
      <vt:lpstr>Scala Sans-Bold LF</vt:lpstr>
      <vt:lpstr>Trebuchet MS</vt:lpstr>
      <vt:lpstr>Wingdings</vt:lpstr>
      <vt:lpstr>Wingdings 2</vt:lpstr>
      <vt:lpstr>1_Custom Design</vt:lpstr>
      <vt:lpstr>Custom Design</vt:lpstr>
      <vt:lpstr>2_Custom Design</vt:lpstr>
      <vt:lpstr>MetroTheme</vt:lpstr>
      <vt:lpstr>PowerPoint Presentation</vt:lpstr>
      <vt:lpstr>LA Metro is Los Angeles County’s… </vt:lpstr>
      <vt:lpstr>The Essence of Pathways to Zero</vt:lpstr>
      <vt:lpstr>PowerPoint Presentation</vt:lpstr>
      <vt:lpstr>Risk Categories and How We Address Them</vt:lpstr>
      <vt:lpstr>Enterprise-Wide Life Cycle Framework  </vt:lpstr>
      <vt:lpstr>An Evolving Way to Do Business</vt:lpstr>
      <vt:lpstr>The Challenge About Tools and Data</vt:lpstr>
      <vt:lpstr>Emerging Issues </vt:lpstr>
      <vt:lpstr>What’s Next?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cris b. liban</cp:lastModifiedBy>
  <cp:revision>654</cp:revision>
  <cp:lastPrinted>2021-03-02T16:18:49Z</cp:lastPrinted>
  <dcterms:created xsi:type="dcterms:W3CDTF">2018-07-03T00:24:24Z</dcterms:created>
  <dcterms:modified xsi:type="dcterms:W3CDTF">2022-06-01T09:06:56Z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0x010100958E698B3838884590169A5FDD0BF726</vt:lpwstr>
  </property>
</Properties>
</file>