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72" r:id="rId3"/>
    <p:sldId id="273" r:id="rId4"/>
    <p:sldId id="274" r:id="rId5"/>
    <p:sldId id="277" r:id="rId6"/>
    <p:sldId id="278" r:id="rId7"/>
    <p:sldId id="279" r:id="rId8"/>
    <p:sldId id="281" r:id="rId9"/>
    <p:sldId id="280" r:id="rId10"/>
    <p:sldId id="282" r:id="rId11"/>
    <p:sldId id="284" r:id="rId12"/>
    <p:sldId id="289" r:id="rId13"/>
    <p:sldId id="290" r:id="rId14"/>
    <p:sldId id="292" r:id="rId15"/>
    <p:sldId id="291" r:id="rId16"/>
    <p:sldId id="296" r:id="rId17"/>
    <p:sldId id="293" r:id="rId18"/>
    <p:sldId id="295" r:id="rId19"/>
    <p:sldId id="286" r:id="rId20"/>
    <p:sldId id="298" r:id="rId21"/>
    <p:sldId id="287" r:id="rId22"/>
    <p:sldId id="299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312E1-F70B-4047-9D74-B70100E98D37}" v="1" dt="2022-05-27T15:24:45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9512" autoAdjust="0"/>
  </p:normalViewPr>
  <p:slideViewPr>
    <p:cSldViewPr snapToGrid="0" snapToObjects="1">
      <p:cViewPr>
        <p:scale>
          <a:sx n="78" d="100"/>
          <a:sy n="78" d="100"/>
        </p:scale>
        <p:origin x="426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cha YOUNG" userId="54dd3428-3456-4468-8056-2bf53a531ae0" providerId="ADAL" clId="{31C312E1-F70B-4047-9D74-B70100E98D37}"/>
    <pc:docChg chg="modSld">
      <pc:chgData name="Mischa YOUNG" userId="54dd3428-3456-4468-8056-2bf53a531ae0" providerId="ADAL" clId="{31C312E1-F70B-4047-9D74-B70100E98D37}" dt="2022-05-27T15:27:46.226" v="21" actId="20577"/>
      <pc:docMkLst>
        <pc:docMk/>
      </pc:docMkLst>
      <pc:sldChg chg="setBg">
        <pc:chgData name="Mischa YOUNG" userId="54dd3428-3456-4468-8056-2bf53a531ae0" providerId="ADAL" clId="{31C312E1-F70B-4047-9D74-B70100E98D37}" dt="2022-05-27T15:24:45.877" v="0"/>
        <pc:sldMkLst>
          <pc:docMk/>
          <pc:sldMk cId="1566056329" sldId="257"/>
        </pc:sldMkLst>
      </pc:sldChg>
      <pc:sldChg chg="modNotesTx">
        <pc:chgData name="Mischa YOUNG" userId="54dd3428-3456-4468-8056-2bf53a531ae0" providerId="ADAL" clId="{31C312E1-F70B-4047-9D74-B70100E98D37}" dt="2022-05-27T15:24:54.644" v="1" actId="20577"/>
        <pc:sldMkLst>
          <pc:docMk/>
          <pc:sldMk cId="1165333896" sldId="272"/>
        </pc:sldMkLst>
      </pc:sldChg>
      <pc:sldChg chg="modNotesTx">
        <pc:chgData name="Mischa YOUNG" userId="54dd3428-3456-4468-8056-2bf53a531ae0" providerId="ADAL" clId="{31C312E1-F70B-4047-9D74-B70100E98D37}" dt="2022-05-27T15:24:57.519" v="2" actId="20577"/>
        <pc:sldMkLst>
          <pc:docMk/>
          <pc:sldMk cId="2471961771" sldId="273"/>
        </pc:sldMkLst>
      </pc:sldChg>
      <pc:sldChg chg="modNotesTx">
        <pc:chgData name="Mischa YOUNG" userId="54dd3428-3456-4468-8056-2bf53a531ae0" providerId="ADAL" clId="{31C312E1-F70B-4047-9D74-B70100E98D37}" dt="2022-05-27T15:24:59.722" v="3" actId="20577"/>
        <pc:sldMkLst>
          <pc:docMk/>
          <pc:sldMk cId="3714419688" sldId="274"/>
        </pc:sldMkLst>
      </pc:sldChg>
      <pc:sldChg chg="modNotesTx">
        <pc:chgData name="Mischa YOUNG" userId="54dd3428-3456-4468-8056-2bf53a531ae0" providerId="ADAL" clId="{31C312E1-F70B-4047-9D74-B70100E98D37}" dt="2022-05-27T15:25:16.064" v="5" actId="20577"/>
        <pc:sldMkLst>
          <pc:docMk/>
          <pc:sldMk cId="453592479" sldId="277"/>
        </pc:sldMkLst>
      </pc:sldChg>
      <pc:sldChg chg="modNotesTx">
        <pc:chgData name="Mischa YOUNG" userId="54dd3428-3456-4468-8056-2bf53a531ae0" providerId="ADAL" clId="{31C312E1-F70B-4047-9D74-B70100E98D37}" dt="2022-05-27T15:25:25.441" v="6" actId="20577"/>
        <pc:sldMkLst>
          <pc:docMk/>
          <pc:sldMk cId="50096567" sldId="278"/>
        </pc:sldMkLst>
      </pc:sldChg>
      <pc:sldChg chg="modNotesTx">
        <pc:chgData name="Mischa YOUNG" userId="54dd3428-3456-4468-8056-2bf53a531ae0" providerId="ADAL" clId="{31C312E1-F70B-4047-9D74-B70100E98D37}" dt="2022-05-27T15:26:02.911" v="9" actId="115"/>
        <pc:sldMkLst>
          <pc:docMk/>
          <pc:sldMk cId="4159824718" sldId="280"/>
        </pc:sldMkLst>
      </pc:sldChg>
      <pc:sldChg chg="modNotesTx">
        <pc:chgData name="Mischa YOUNG" userId="54dd3428-3456-4468-8056-2bf53a531ae0" providerId="ADAL" clId="{31C312E1-F70B-4047-9D74-B70100E98D37}" dt="2022-05-27T15:25:54.105" v="8" actId="20577"/>
        <pc:sldMkLst>
          <pc:docMk/>
          <pc:sldMk cId="4056123882" sldId="281"/>
        </pc:sldMkLst>
      </pc:sldChg>
      <pc:sldChg chg="modNotesTx">
        <pc:chgData name="Mischa YOUNG" userId="54dd3428-3456-4468-8056-2bf53a531ae0" providerId="ADAL" clId="{31C312E1-F70B-4047-9D74-B70100E98D37}" dt="2022-05-27T15:26:26.573" v="12" actId="5793"/>
        <pc:sldMkLst>
          <pc:docMk/>
          <pc:sldMk cId="2223832709" sldId="282"/>
        </pc:sldMkLst>
      </pc:sldChg>
      <pc:sldChg chg="modNotesTx">
        <pc:chgData name="Mischa YOUNG" userId="54dd3428-3456-4468-8056-2bf53a531ae0" providerId="ADAL" clId="{31C312E1-F70B-4047-9D74-B70100E98D37}" dt="2022-05-27T15:27:32.459" v="19" actId="20577"/>
        <pc:sldMkLst>
          <pc:docMk/>
          <pc:sldMk cId="3185476310" sldId="286"/>
        </pc:sldMkLst>
      </pc:sldChg>
      <pc:sldChg chg="modNotesTx">
        <pc:chgData name="Mischa YOUNG" userId="54dd3428-3456-4468-8056-2bf53a531ae0" providerId="ADAL" clId="{31C312E1-F70B-4047-9D74-B70100E98D37}" dt="2022-05-27T15:27:38.170" v="20" actId="20577"/>
        <pc:sldMkLst>
          <pc:docMk/>
          <pc:sldMk cId="3426206272" sldId="287"/>
        </pc:sldMkLst>
      </pc:sldChg>
      <pc:sldChg chg="modNotesTx">
        <pc:chgData name="Mischa YOUNG" userId="54dd3428-3456-4468-8056-2bf53a531ae0" providerId="ADAL" clId="{31C312E1-F70B-4047-9D74-B70100E98D37}" dt="2022-05-27T15:27:46.226" v="21" actId="20577"/>
        <pc:sldMkLst>
          <pc:docMk/>
          <pc:sldMk cId="1745959753" sldId="288"/>
        </pc:sldMkLst>
      </pc:sldChg>
      <pc:sldChg chg="modNotesTx">
        <pc:chgData name="Mischa YOUNG" userId="54dd3428-3456-4468-8056-2bf53a531ae0" providerId="ADAL" clId="{31C312E1-F70B-4047-9D74-B70100E98D37}" dt="2022-05-27T15:27:03.563" v="16" actId="5793"/>
        <pc:sldMkLst>
          <pc:docMk/>
          <pc:sldMk cId="326457532" sldId="289"/>
        </pc:sldMkLst>
      </pc:sldChg>
      <pc:sldChg chg="modNotesTx">
        <pc:chgData name="Mischa YOUNG" userId="54dd3428-3456-4468-8056-2bf53a531ae0" providerId="ADAL" clId="{31C312E1-F70B-4047-9D74-B70100E98D37}" dt="2022-05-27T15:27:10.344" v="17" actId="20577"/>
        <pc:sldMkLst>
          <pc:docMk/>
          <pc:sldMk cId="2287901419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17CF4-A82D-D54F-BDB6-C6B3865BF2C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BDD0F-0232-514E-BC52-60402069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6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597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SRH demand – both at the origin and destination – increase the likelihood of a match occurring.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As demand for shared </a:t>
            </a:r>
            <a:r>
              <a:rPr lang="en-US" dirty="0" err="1"/>
              <a:t>ridehailing</a:t>
            </a:r>
            <a:r>
              <a:rPr lang="en-US" dirty="0"/>
              <a:t> doubles at the trip’s TAZ (traffic analysis zones) of origin the match rate increases by 7% percentage points, and this increases to 8% points when demand for SRH at the destination TAZ doubles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90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To be deemed comparable, a non-shared RH trips must </a:t>
            </a:r>
          </a:p>
          <a:p>
            <a:pPr marL="171450" indent="-171450">
              <a:buFontTx/>
              <a:buChar char="-"/>
            </a:pPr>
            <a:r>
              <a:rPr lang="en-US" dirty="0"/>
              <a:t>begin within +/- 30 minutes of the successfully matched shared </a:t>
            </a:r>
            <a:r>
              <a:rPr lang="en-US" dirty="0" err="1"/>
              <a:t>ridehailing</a:t>
            </a:r>
            <a:r>
              <a:rPr lang="en-US" dirty="0"/>
              <a:t> trip 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start within 500m of the successfully matched shared </a:t>
            </a:r>
            <a:r>
              <a:rPr lang="en-US" dirty="0" err="1"/>
              <a:t>ridehailing</a:t>
            </a:r>
            <a:r>
              <a:rPr lang="en-US" dirty="0"/>
              <a:t> trip’s origin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end within 500m of the successfully matched shared </a:t>
            </a:r>
            <a:r>
              <a:rPr lang="en-US" dirty="0" err="1"/>
              <a:t>ridehailing</a:t>
            </a:r>
            <a:r>
              <a:rPr lang="en-US" dirty="0"/>
              <a:t> trip’s destination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If all 3 criteria are met, then a non-pooled trip is deemed comparable and included in the analysis.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Detour penalty for each pooled trip = the travel time of that pooled trip (20 mins) – the average travel-time of all comparable non-pooled trips (10+12)/2. So travel time diff = 9mins!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60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 </a:t>
            </a:r>
            <a:r>
              <a:rPr lang="en-US" b="1" dirty="0"/>
              <a:t>avoid unrepresentative matches biasing our results we only include successfully matched SRH trips that have at least 3 comparable non shared trips </a:t>
            </a:r>
            <a:r>
              <a:rPr lang="en-US" dirty="0"/>
              <a:t>in our analysis. So the above example would not be include, you need at least 3 comparable non shared trips (green)</a:t>
            </a: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/>
              <a:t>In total we retain 151,468 </a:t>
            </a:r>
            <a:r>
              <a:rPr lang="en-US" b="1" dirty="0" err="1"/>
              <a:t>succesffully</a:t>
            </a:r>
            <a:r>
              <a:rPr lang="en-US" b="1" dirty="0"/>
              <a:t> matched SRH trips that have at least 3 comparable non-shared trips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5734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 explore the shared RH penalty further, we conduct a two-step Heckman selection model to account for the selection bias introduced by restricting our sample to successfully matched SRH trips with at least 3 equivalent non-shared trips (UberX).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 Previously mentioned, we only include SRH trips with at least 3 equivalent non-shared trips to avoid unrepresentative matches biasing our results (e.g. to avoid bias in travel difference between a particularly fast </a:t>
            </a:r>
            <a:r>
              <a:rPr lang="en-US" dirty="0" err="1"/>
              <a:t>UberPool</a:t>
            </a:r>
            <a:r>
              <a:rPr lang="en-US" dirty="0"/>
              <a:t> and particularly slow UberX trip).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Heckman two-step selection model treats the bias as an omitted variable.</a:t>
            </a:r>
            <a:br>
              <a:rPr lang="en-US" dirty="0"/>
            </a:br>
            <a:r>
              <a:rPr lang="en-US" dirty="0"/>
              <a:t> In step 1 we conduct a </a:t>
            </a:r>
            <a:r>
              <a:rPr lang="en-US" dirty="0" err="1"/>
              <a:t>probit</a:t>
            </a:r>
            <a:r>
              <a:rPr lang="en-US" dirty="0"/>
              <a:t> model to uncover the selection process and the selection effect is introduced in the second model (linear regressions) as an explanatory variable.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Longer trips are more likely to have longer detour time penalties.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8798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BDD0F-0232-514E-BC52-6040206933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4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detour of 3.6 minutes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BDD0F-0232-514E-BC52-6040206933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6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trip distance doubles, </a:t>
            </a:r>
          </a:p>
          <a:p>
            <a:r>
              <a:rPr lang="en-US" dirty="0"/>
              <a:t>	30% decrease it matching propensity, </a:t>
            </a:r>
          </a:p>
          <a:p>
            <a:r>
              <a:rPr lang="en-US" dirty="0"/>
              <a:t>	detour penalty increases by 3.5 minutes</a:t>
            </a:r>
          </a:p>
          <a:p>
            <a:r>
              <a:rPr lang="en-US" dirty="0"/>
              <a:t>	overall duration increases by 17%.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BDD0F-0232-514E-BC52-6040206933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1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43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905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84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764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4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046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75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12-million record dataset of all ride-hailing trips in Toronto between </a:t>
            </a: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September 7</a:t>
            </a:r>
            <a:r>
              <a:rPr lang="en-CA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,2016 and March 31</a:t>
            </a:r>
            <a:r>
              <a:rPr lang="en-CA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, 2017. </a:t>
            </a:r>
          </a:p>
          <a:p>
            <a:pPr algn="l"/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Type of RH trips (UberX, </a:t>
            </a:r>
            <a:r>
              <a:rPr lang="en-CA" dirty="0" err="1">
                <a:latin typeface="Calibri" panose="020F0502020204030204" pitchFamily="34" charset="0"/>
                <a:cs typeface="Calibri" panose="020F0502020204030204" pitchFamily="34" charset="0"/>
              </a:rPr>
              <a:t>UberPool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, etc.)</a:t>
            </a:r>
          </a:p>
          <a:p>
            <a:pPr marL="171450" indent="-171450" algn="l">
              <a:buFontTx/>
              <a:buChar char="-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Start-time and end time of trips at the closest second)</a:t>
            </a:r>
          </a:p>
          <a:p>
            <a:pPr marL="171450" indent="-171450" algn="l">
              <a:buFontTx/>
              <a:buChar char="-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Location (to the closest </a:t>
            </a:r>
            <a:r>
              <a:rPr lang="en-CA" dirty="0" err="1">
                <a:latin typeface="Calibri" panose="020F0502020204030204" pitchFamily="34" charset="0"/>
                <a:cs typeface="Calibri" panose="020F0502020204030204" pitchFamily="34" charset="0"/>
              </a:rPr>
              <a:t>interestction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of origin and destination)</a:t>
            </a:r>
          </a:p>
          <a:p>
            <a:pPr marL="171450" indent="-171450" algn="l">
              <a:buFontTx/>
              <a:buChar char="-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Whether shared trips were successfully matched or not. </a:t>
            </a:r>
          </a:p>
          <a:p>
            <a:pPr algn="l"/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27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84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also stands out is the travel-time difference between successfully matched pooled trips (21-22 minutes) and the average travel time for all </a:t>
            </a:r>
            <a:r>
              <a:rPr lang="en-US" dirty="0" err="1"/>
              <a:t>ridehailing</a:t>
            </a:r>
            <a:r>
              <a:rPr lang="en-US" dirty="0"/>
              <a:t> modes combined (pooled and </a:t>
            </a:r>
            <a:r>
              <a:rPr lang="en-US" dirty="0" err="1"/>
              <a:t>unpooled</a:t>
            </a:r>
            <a:r>
              <a:rPr lang="en-US" dirty="0"/>
              <a:t>) less than 15 minutes, which means there is definitely a detour time penalty associated with pooling. </a:t>
            </a:r>
          </a:p>
          <a:p>
            <a:endParaRPr lang="en-US" dirty="0"/>
          </a:p>
          <a:p>
            <a:r>
              <a:rPr lang="en-US" dirty="0"/>
              <a:t>And that there must therefore be a fare discount to account for this increase in travel duration.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35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Even within City of Toronto boundaries there are inner-suburban </a:t>
            </a:r>
            <a:r>
              <a:rPr lang="en-US" dirty="0" err="1"/>
              <a:t>neighbourhoods</a:t>
            </a:r>
            <a:r>
              <a:rPr lang="en-US" dirty="0"/>
              <a:t> that were not yet included in the coverage area of shared </a:t>
            </a:r>
            <a:r>
              <a:rPr lang="en-US" dirty="0" err="1"/>
              <a:t>ridehailing</a:t>
            </a:r>
            <a:r>
              <a:rPr lang="en-US" dirty="0"/>
              <a:t> services (like parts of Etobicoke and Scarborough)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59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Descriptive analysis to uncover the characteristics of successfully matched SRH trips.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Time of day: successfully matched trips are least likely to occur during midday periods (10am-3pm)</a:t>
            </a:r>
          </a:p>
          <a:p>
            <a:pPr marL="171450" indent="-171450">
              <a:buFontTx/>
              <a:buChar char="-"/>
            </a:pPr>
            <a:r>
              <a:rPr lang="en-US" dirty="0"/>
              <a:t>Time of year: successfully matched SRH trips are less likely to occur during the later months of our sample</a:t>
            </a:r>
          </a:p>
          <a:p>
            <a:pPr marL="171450" indent="-171450">
              <a:buFontTx/>
              <a:buChar char="-"/>
            </a:pPr>
            <a:r>
              <a:rPr lang="en-US" dirty="0"/>
              <a:t>Trip distance (as trip distance increases, the number of successfully matched SRH trips increase)</a:t>
            </a:r>
          </a:p>
          <a:p>
            <a:pPr marL="171450" indent="-171450">
              <a:buFontTx/>
              <a:buChar char="-"/>
            </a:pPr>
            <a:r>
              <a:rPr lang="en-US" dirty="0"/>
              <a:t>Wait-time (as wait-time, the time between which the passenger places an </a:t>
            </a:r>
            <a:r>
              <a:rPr lang="en-US" dirty="0" err="1"/>
              <a:t>UberPool</a:t>
            </a:r>
            <a:r>
              <a:rPr lang="en-US" dirty="0"/>
              <a:t> order and the driver arrives to the pick up location </a:t>
            </a:r>
            <a:r>
              <a:rPr lang="en-US" dirty="0" err="1"/>
              <a:t>increses</a:t>
            </a:r>
            <a:r>
              <a:rPr lang="en-US" dirty="0"/>
              <a:t>, match rate increases) Probably because that give the matching algorithm more time to find a potential match</a:t>
            </a:r>
          </a:p>
          <a:p>
            <a:pPr marL="171450" indent="-171450">
              <a:buFontTx/>
              <a:buChar char="-"/>
            </a:pPr>
            <a:br>
              <a:rPr lang="en-US" u="sng" dirty="0"/>
            </a:br>
            <a:r>
              <a:rPr lang="en-US" u="sng" dirty="0"/>
              <a:t>As demand increases, so does the likelihood that a shared RH trip will be matched.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br>
              <a:rPr lang="en-US" u="sng" dirty="0"/>
            </a:br>
            <a:r>
              <a:rPr lang="en-US" u="sng" dirty="0"/>
              <a:t>Downtown (which is where we see the highest demand for SRH services) is also were match rates are highest (between 60-80%!)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559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735A-4E26-C543-BF25-B0976A00C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9AC35-8614-7542-AB68-776387CCE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E7572-E082-D64B-9BFE-B7224608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9A792-08BB-084D-9607-BD316597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95A43-E6EF-AA44-AED9-42E90154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DFA4-5AEA-1D47-8D52-17704873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24F98-383A-3B41-B888-AB667CA28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7278-8965-BA40-824A-5E639D7D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F8198-414F-DD42-8099-46E03410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247B9-2ADF-224B-A9EB-C6F7A6C8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6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14971-F9F4-3D47-B826-D081F15A9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73019-7C0F-BD4B-9476-F7C318FD3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0CA18-C794-064F-9367-67DCF477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4AE21-92AC-664B-813B-28DB9CB9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39C12-45F2-1C4A-BCD7-1BF1FA83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7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2183-BC7A-1A4D-B405-3271C08F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C2958-DDFE-824C-89D9-B6F8B4C4E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DFF1A-A744-624E-B16D-5A1A7C17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8D215-7A5F-884C-934F-55AB5A47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2235E-5CD3-8042-A852-3D99BEFB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820D-467E-A245-B539-BB0921BC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6AAAB-35EE-CE4D-9BE8-ACD0383AA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DA325-D344-1449-BEBB-26E19D39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927B6-B63F-244F-9037-8173B724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4561-D553-2A47-A8F8-E7391250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F031-C3A2-9A40-973A-21863DD6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6B45-FC47-9B4E-8125-3EAEDC2E3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B4574-9881-8541-BEA5-DD9887092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10F3C-0A56-5E4D-B4FB-8F17A687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76C4B-9929-A643-AB77-3995F904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E1C3E-524E-4A45-8919-7720A2D4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9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4442-366B-9B44-AF6F-B5800E48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2A8D9-41A8-594E-8BF7-EA9E4EB3E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CAFDF-4153-9B44-9579-37E62B72A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C8CB8-FC93-1C42-84AC-D344A4D8A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4C805-5F4A-7D4D-A05E-4E4E69416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D7B7B-BDC1-8F47-9EE5-7DCC6E93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A32BB-E663-D740-B96F-00B5869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E6198-1D87-1B45-990D-BDFFF514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A1B3-A1CA-EB47-B2B7-DEE63CA5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A4D81-EDB2-C641-85DD-B1DE7C90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0C92A-F25A-EA4F-AA39-101A5CE1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B785B-B19D-4E4A-B417-C5B51E82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9D1D7-3C22-CA4C-BC8A-B0687EB8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65294-A06C-4049-BD81-B1641D83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A0C00-1E06-A743-AC7C-555787A5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7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D9B9-CD7A-2543-A569-B21EB772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A64A-A503-C34C-906E-7835B6089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D672E-3D4E-EB41-8720-F7B375882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56463-FF65-A242-8B18-3DE0C926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02466-17B8-2D45-BC3D-55A0297D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90E46-1DA2-9346-834D-7818470A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8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0B74-8A7B-D04D-A293-A5645757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304BCC-A1B3-7B45-994F-B8089D251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5905D-884C-6E44-BE14-A8F924421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AE706-D29A-7244-96DD-0CBAC538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1AD98-4F9D-4747-8DA9-6A64BC8F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9942D-E6BD-6F44-8F72-32D90742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8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C9FD9-099D-004B-92F8-1A1A3906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6B6D0-8320-7E49-A67D-CE8BA1C7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B92FD-D26A-7842-A253-88EF7F473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0EF9-ED3A-EF41-9C25-DC646D2AE2A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F8A48-DBF7-3244-BBED-7A7376EF4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922C9-C319-8B46-905F-E6B562E0E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D52B-BB0B-8A4F-82D7-ABD670FD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4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627" y="137524"/>
            <a:ext cx="9663545" cy="2479098"/>
          </a:xfrm>
        </p:spPr>
        <p:txBody>
          <a:bodyPr>
            <a:normAutofit/>
          </a:bodyPr>
          <a:lstStyle/>
          <a:p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THE TRUE COST OF SHARING: A DETOUR PENALTY ANALYSIS BETWEEN UBERPOOL AND UBERX IN TORONTO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399" y="3098901"/>
            <a:ext cx="9906000" cy="9779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2022 Conference on Sustainability and Emerging Transportation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9036" y="4693729"/>
            <a:ext cx="2988297" cy="1470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hape 85"/>
          <p:cNvSpPr txBox="1">
            <a:spLocks/>
          </p:cNvSpPr>
          <p:nvPr/>
        </p:nvSpPr>
        <p:spPr>
          <a:xfrm>
            <a:off x="2252803" y="4537590"/>
            <a:ext cx="7686394" cy="15685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  <a:defRPr sz="2000" b="0" i="0" u="none" strike="noStrike" cap="none" baseline="0">
                <a:latin typeface="Calibri"/>
                <a:ea typeface="Calibri"/>
                <a:cs typeface="Calibri"/>
                <a:rtl val="0"/>
              </a:defRPr>
            </a:lvl1pPr>
            <a:lvl2pPr marR="0" indent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rtl val="0"/>
              </a:defRPr>
            </a:lvl2pPr>
            <a:lvl3pPr marR="0" indent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rtl val="0"/>
              </a:defRPr>
            </a:lvl3pPr>
            <a:lvl4pPr marR="0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rtl val="0"/>
              </a:defRPr>
            </a:lvl4pPr>
            <a:lvl5pPr marR="0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rtl val="0"/>
              </a:defRPr>
            </a:lvl5pPr>
            <a:lvl6pPr marR="0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rtl val="0"/>
              </a:defRPr>
            </a:lvl6pPr>
            <a:lvl7pPr marR="0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rtl val="0"/>
              </a:defRPr>
            </a:lvl7pPr>
            <a:lvl8pPr marR="0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rtl val="0"/>
              </a:defRPr>
            </a:lvl8pPr>
            <a:lvl9pPr marR="0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rtl val="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/>
                <a:sym typeface="Calibri"/>
              </a:rPr>
              <a:t>Mischa Young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cs typeface="Arial"/>
              <a:sym typeface="Calibri"/>
            </a:endParaRP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/>
                <a:sym typeface="Calibri"/>
              </a:rPr>
              <a:t>Steven Farber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/>
                <a:sym typeface="Calibri"/>
              </a:rPr>
              <a:t>Matthew Palm</a:t>
            </a:r>
          </a:p>
        </p:txBody>
      </p:sp>
    </p:spTree>
    <p:extLst>
      <p:ext uri="{BB962C8B-B14F-4D97-AF65-F5344CB8AC3E}">
        <p14:creationId xmlns:p14="http://schemas.microsoft.com/office/powerpoint/2010/main" val="156605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Matching propensity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C4F5B-B093-AF4B-B83C-1F7D52347857}"/>
              </a:ext>
            </a:extLst>
          </p:cNvPr>
          <p:cNvSpPr txBox="1"/>
          <p:nvPr/>
        </p:nvSpPr>
        <p:spPr>
          <a:xfrm>
            <a:off x="743938" y="1493373"/>
            <a:ext cx="10673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6D2F29-B7E7-6D41-B70F-C15688D5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97" y="1932539"/>
            <a:ext cx="9554947" cy="47679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46F11F-0852-E14E-BD3A-9B13E0616D5E}"/>
              </a:ext>
            </a:extLst>
          </p:cNvPr>
          <p:cNvSpPr/>
          <p:nvPr/>
        </p:nvSpPr>
        <p:spPr>
          <a:xfrm>
            <a:off x="1296365" y="4060281"/>
            <a:ext cx="9347364" cy="302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Detour time penalty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9C4F5B-B093-AF4B-B83C-1F7D52347857}"/>
                  </a:ext>
                </a:extLst>
              </p:cNvPr>
              <p:cNvSpPr txBox="1"/>
              <p:nvPr/>
            </p:nvSpPr>
            <p:spPr>
              <a:xfrm>
                <a:off x="743938" y="1510958"/>
                <a:ext cx="10673644" cy="373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travel-time difference analysis between pooled </a:t>
                </a:r>
                <a:r>
                  <a:rPr lang="en-CA" sz="24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ridehailing</a:t>
                </a:r>
                <a:r>
                  <a:rPr lang="en-C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trips and comparable non-pooled trips.</a:t>
                </a:r>
              </a:p>
              <a:p>
                <a:endParaRPr lang="en-C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begin within ± 30 min. of pooled trip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Start within 500m of pooled trip’s origin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End within 500m of pooled trip’s </a:t>
                </a:r>
                <a:r>
                  <a:rPr lang="en-CA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dest</a:t>
                </a: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en-C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𝑃𝑜𝑜𝑙𝑒𝑑</m:t>
                    </m:r>
                    <m:r>
                      <a:rPr lang="fr-CA" sz="2000" b="0" i="1" baseline="-250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𝑡𝑡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𝐴𝑣𝑒𝑟𝑎𝑔𝑒</m:t>
                    </m:r>
                    <m:d>
                      <m:dPr>
                        <m:ctrlPr>
                          <a:rPr lang="fr-CA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𝑁𝑜𝑛𝑃𝑜𝑜𝑙𝑒𝑑</m:t>
                        </m:r>
                        <m:r>
                          <a:rPr lang="fr-CA" sz="2000" b="0" i="1" baseline="-250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𝑡𝑡</m:t>
                        </m:r>
                      </m:e>
                    </m:d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𝐷𝑒𝑡𝑜𝑢𝑟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𝑝𝑒𝑛𝑎𝑙𝑡𝑦</m:t>
                    </m:r>
                  </m:oMath>
                </a14:m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C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CA" sz="2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9C4F5B-B093-AF4B-B83C-1F7D5234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38" y="1510958"/>
                <a:ext cx="10673644" cy="3739485"/>
              </a:xfrm>
              <a:prstGeom prst="rect">
                <a:avLst/>
              </a:prstGeom>
              <a:blipFill>
                <a:blip r:embed="rId5"/>
                <a:stretch>
                  <a:fillRect l="-95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317E555-E5C2-384C-A829-291D73091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2329344"/>
            <a:ext cx="4264270" cy="4264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599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Detour time penalty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9C4F5B-B093-AF4B-B83C-1F7D52347857}"/>
                  </a:ext>
                </a:extLst>
              </p:cNvPr>
              <p:cNvSpPr txBox="1"/>
              <p:nvPr/>
            </p:nvSpPr>
            <p:spPr>
              <a:xfrm>
                <a:off x="743938" y="1510958"/>
                <a:ext cx="10673644" cy="472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travel-time difference analysis between pooled </a:t>
                </a:r>
                <a:r>
                  <a:rPr lang="en-CA" sz="24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ridehailing</a:t>
                </a:r>
                <a:r>
                  <a:rPr lang="en-C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trips and comparable non-pooled trips.</a:t>
                </a:r>
              </a:p>
              <a:p>
                <a:endParaRPr lang="en-C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begin within ± 30 min. of pooled trip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Start within 500m of pooled trip’s origin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End within 500m of pooled trip’s </a:t>
                </a:r>
                <a:r>
                  <a:rPr lang="en-CA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dest</a:t>
                </a: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en-C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𝑃𝑜𝑜𝑙𝑒𝑑</m:t>
                    </m:r>
                    <m:r>
                      <a:rPr lang="fr-CA" sz="2000" b="0" i="1" baseline="-250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𝑡𝑡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𝐴𝑣𝑒𝑟𝑎𝑔𝑒</m:t>
                    </m:r>
                    <m:d>
                      <m:dPr>
                        <m:ctrlPr>
                          <a:rPr lang="fr-CA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𝑁𝑜𝑛𝑃𝑜𝑜𝑙𝑒𝑑</m:t>
                        </m:r>
                        <m:r>
                          <a:rPr lang="fr-CA" sz="2000" b="0" i="1" baseline="-250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𝑡𝑡</m:t>
                        </m:r>
                      </m:e>
                    </m:d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𝐷𝑒𝑡𝑜𝑢𝑟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𝑝𝑒𝑛𝑎𝑙𝑡𝑦</m:t>
                    </m:r>
                  </m:oMath>
                </a14:m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C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20</m:t>
                      </m:r>
                      <m:r>
                        <a:rPr lang="fr-CA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𝑚𝑖𝑛𝑠</m:t>
                      </m:r>
                      <m:r>
                        <a:rPr lang="fr-CA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d>
                        <m:dPr>
                          <m:ctrlPr>
                            <a:rPr lang="fr-CA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10 </m:t>
                              </m:r>
                              <m: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𝑚𝑖𝑛𝑠</m:t>
                              </m:r>
                              <m: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+12 </m:t>
                              </m:r>
                              <m: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𝑚𝑖𝑛𝑠</m:t>
                              </m:r>
                            </m:num>
                            <m:den>
                              <m: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CA" sz="21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=</m:t>
                      </m:r>
                      <m:r>
                        <a:rPr lang="fr-CA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9</m:t>
                      </m:r>
                      <m:r>
                        <a:rPr lang="fr-CA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𝑚𝑖𝑛𝑠</m:t>
                      </m:r>
                    </m:oMath>
                  </m:oMathPara>
                </a14:m>
                <a:endParaRPr lang="en-CA" sz="2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CA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CA" sz="2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9C4F5B-B093-AF4B-B83C-1F7D5234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38" y="1510958"/>
                <a:ext cx="10673644" cy="4722768"/>
              </a:xfrm>
              <a:prstGeom prst="rect">
                <a:avLst/>
              </a:prstGeom>
              <a:blipFill>
                <a:blip r:embed="rId3"/>
                <a:stretch>
                  <a:fillRect l="-950" t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317E555-E5C2-384C-A829-291D73091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329344"/>
            <a:ext cx="4264270" cy="4264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45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Detour time penalty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9C4F5B-B093-AF4B-B83C-1F7D52347857}"/>
                  </a:ext>
                </a:extLst>
              </p:cNvPr>
              <p:cNvSpPr txBox="1"/>
              <p:nvPr/>
            </p:nvSpPr>
            <p:spPr>
              <a:xfrm>
                <a:off x="743938" y="1510958"/>
                <a:ext cx="10673644" cy="4834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travel-time difference analysis between pooled </a:t>
                </a:r>
                <a:r>
                  <a:rPr lang="en-CA" sz="24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ridehailing</a:t>
                </a:r>
                <a:r>
                  <a:rPr lang="en-C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trips and comparable non-pooled trips.</a:t>
                </a:r>
              </a:p>
              <a:p>
                <a:endParaRPr lang="en-C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begin within ± 30 min. of pooled trip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Start within 500m of pooled trip’s origin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End within 500m of pooled trip’s </a:t>
                </a:r>
                <a:r>
                  <a:rPr lang="en-CA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dest</a:t>
                </a:r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en-C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𝑃𝑜𝑜𝑙𝑒𝑑</m:t>
                    </m:r>
                    <m:r>
                      <a:rPr lang="fr-CA" sz="2000" b="0" i="1" baseline="-250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𝑡𝑡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𝐴𝑣𝑒𝑟𝑎𝑔𝑒</m:t>
                    </m:r>
                    <m:d>
                      <m:dPr>
                        <m:ctrlPr>
                          <a:rPr lang="fr-CA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𝑁𝑜𝑛𝑃𝑜𝑜𝑙𝑒𝑑</m:t>
                        </m:r>
                        <m:r>
                          <a:rPr lang="fr-CA" sz="2000" b="0" i="1" baseline="-250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𝑡𝑡</m:t>
                        </m:r>
                      </m:e>
                    </m:d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𝐷𝑒𝑡𝑜𝑢𝑟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𝑝𝑒𝑛𝑎𝑙𝑡𝑦</m:t>
                    </m:r>
                  </m:oMath>
                </a14:m>
                <a:r>
                  <a:rPr lang="en-C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C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20</m:t>
                      </m:r>
                      <m:r>
                        <a:rPr lang="fr-CA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𝑚𝑖𝑛𝑠</m:t>
                      </m:r>
                      <m:r>
                        <a:rPr lang="fr-CA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d>
                        <m:dPr>
                          <m:ctrlPr>
                            <a:rPr lang="fr-CA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10 </m:t>
                              </m:r>
                              <m: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𝑚𝑖𝑛𝑠</m:t>
                              </m:r>
                              <m: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+12 </m:t>
                              </m:r>
                              <m: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𝑚𝑖𝑛𝑠</m:t>
                              </m:r>
                            </m:num>
                            <m:den>
                              <m:r>
                                <a:rPr lang="fr-CA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CA" sz="21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=</m:t>
                      </m:r>
                      <m:r>
                        <a:rPr lang="fr-CA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9</m:t>
                      </m:r>
                      <m:r>
                        <a:rPr lang="fr-CA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𝑚𝑖𝑛𝑠</m:t>
                      </m:r>
                    </m:oMath>
                  </m:oMathPara>
                </a14:m>
                <a:endParaRPr lang="en-CA" sz="2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CA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CA" sz="2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9C4F5B-B093-AF4B-B83C-1F7D5234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38" y="1510958"/>
                <a:ext cx="10673644" cy="4834913"/>
              </a:xfrm>
              <a:prstGeom prst="rect">
                <a:avLst/>
              </a:prstGeom>
              <a:blipFill>
                <a:blip r:embed="rId3"/>
                <a:stretch>
                  <a:fillRect l="-857" t="-10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317E555-E5C2-384C-A829-291D73091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329344"/>
            <a:ext cx="4264270" cy="4264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790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1A5986-E1A8-4F60-81CC-4FAD89F4E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7919" y="1163454"/>
            <a:ext cx="7910481" cy="5685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4253F-4B71-4B82-8F21-17BE077D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 time penalty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03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5F9B-4C64-4655-8CB0-609E5611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Detour time penalty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9BA627-61EB-442F-B954-887A167A1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0606" y="1825625"/>
            <a:ext cx="7510787" cy="4351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1355B5-D093-495C-9F28-A1A0CF15AC99}"/>
              </a:ext>
            </a:extLst>
          </p:cNvPr>
          <p:cNvSpPr/>
          <p:nvPr/>
        </p:nvSpPr>
        <p:spPr>
          <a:xfrm>
            <a:off x="881711" y="6239147"/>
            <a:ext cx="4156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Average detour time penalty: </a:t>
            </a: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3.6 minutes </a:t>
            </a:r>
            <a:endParaRPr lang="en-CA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2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F4F5-45ED-44EF-9B16-488DC0DE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Heckman Selection Model Results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AD564F-2D65-4AC3-B120-97134C8D9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734" y="1227395"/>
            <a:ext cx="9234266" cy="56072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00D749-CCB7-40FE-803B-48E5E40EF839}"/>
              </a:ext>
            </a:extLst>
          </p:cNvPr>
          <p:cNvSpPr/>
          <p:nvPr/>
        </p:nvSpPr>
        <p:spPr>
          <a:xfrm>
            <a:off x="1785842" y="5934397"/>
            <a:ext cx="8732826" cy="202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12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F4F5-45ED-44EF-9B16-488DC0DE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Heckman Selection Model Results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AD564F-2D65-4AC3-B120-97134C8D9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734" y="1227395"/>
            <a:ext cx="9234266" cy="56072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00D749-CCB7-40FE-803B-48E5E40EF839}"/>
              </a:ext>
            </a:extLst>
          </p:cNvPr>
          <p:cNvSpPr/>
          <p:nvPr/>
        </p:nvSpPr>
        <p:spPr>
          <a:xfrm>
            <a:off x="1785842" y="3363028"/>
            <a:ext cx="6652413" cy="374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00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F4F5-45ED-44EF-9B16-488DC0DE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Heckman Selection Model Results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AD564F-2D65-4AC3-B120-97134C8D9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1734" y="1227395"/>
            <a:ext cx="9234266" cy="56072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00D749-CCB7-40FE-803B-48E5E40EF839}"/>
              </a:ext>
            </a:extLst>
          </p:cNvPr>
          <p:cNvSpPr/>
          <p:nvPr/>
        </p:nvSpPr>
        <p:spPr>
          <a:xfrm>
            <a:off x="1785842" y="5185690"/>
            <a:ext cx="8732826" cy="202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77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9E834-D5BA-AE4C-BD28-4D4E824375F2}"/>
              </a:ext>
            </a:extLst>
          </p:cNvPr>
          <p:cNvSpPr txBox="1"/>
          <p:nvPr/>
        </p:nvSpPr>
        <p:spPr>
          <a:xfrm>
            <a:off x="743937" y="1510958"/>
            <a:ext cx="1117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14% of </a:t>
            </a:r>
            <a:r>
              <a:rPr lang="en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ridehailing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 trips in our data were pooled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Only 52% of these are successfully matched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Cities intent on meeting their sustainable transport objective through pooling should pay close attention to the factors affecting shared </a:t>
            </a:r>
            <a:r>
              <a:rPr lang="en-C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ridehailing’s</a:t>
            </a:r>
            <a: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matching propensity. </a:t>
            </a:r>
          </a:p>
          <a:p>
            <a:endParaRPr lang="en-C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As demand at trip’s origin doubles within ± 10 min. from start-time       </a:t>
            </a:r>
          </a:p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	 7% increase in match rate</a:t>
            </a: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As demand at trip’s destination doubles within ±10 min. from end-time</a:t>
            </a:r>
          </a:p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8% increase in match rate</a:t>
            </a: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36B93CF-20FA-D449-8025-03A163A45C42}"/>
              </a:ext>
            </a:extLst>
          </p:cNvPr>
          <p:cNvSpPr/>
          <p:nvPr/>
        </p:nvSpPr>
        <p:spPr>
          <a:xfrm>
            <a:off x="1178170" y="4196863"/>
            <a:ext cx="562708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02EDFA6-B7B3-6845-B4E5-3F40C6243B49}"/>
              </a:ext>
            </a:extLst>
          </p:cNvPr>
          <p:cNvSpPr/>
          <p:nvPr/>
        </p:nvSpPr>
        <p:spPr>
          <a:xfrm>
            <a:off x="1178170" y="5277499"/>
            <a:ext cx="562708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Background - Pooling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9036" y="4693729"/>
            <a:ext cx="2988297" cy="1470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743938" y="1659648"/>
            <a:ext cx="10076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Policymakers have long understood the benefits of pooling</a:t>
            </a:r>
          </a:p>
          <a:p>
            <a:endParaRPr lang="en-US" sz="2400" dirty="0"/>
          </a:p>
          <a:p>
            <a:r>
              <a:rPr lang="en-US" sz="2400" dirty="0"/>
              <a:t>These have fallen short due to an insufficient pool of users... Until smartphones</a:t>
            </a:r>
          </a:p>
        </p:txBody>
      </p:sp>
      <p:pic>
        <p:nvPicPr>
          <p:cNvPr id="12" name="Picture 11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14F554A9-36C5-7F4C-A15B-28C53497D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0" y="3447716"/>
            <a:ext cx="4718010" cy="2962910"/>
          </a:xfrm>
          <a:prstGeom prst="rect">
            <a:avLst/>
          </a:prstGeom>
        </p:spPr>
      </p:pic>
      <p:pic>
        <p:nvPicPr>
          <p:cNvPr id="14" name="Picture 13" descr="A green street sign sitting on the side of a road&#10;&#10;Description automatically generated">
            <a:extLst>
              <a:ext uri="{FF2B5EF4-FFF2-40B4-BE49-F238E27FC236}">
                <a16:creationId xmlns:a16="http://schemas.microsoft.com/office/drawing/2014/main" id="{884496F6-DD46-2A4C-AEC4-576282FE8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572" y="3429000"/>
            <a:ext cx="4718010" cy="30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33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9E834-D5BA-AE4C-BD28-4D4E824375F2}"/>
              </a:ext>
            </a:extLst>
          </p:cNvPr>
          <p:cNvSpPr txBox="1"/>
          <p:nvPr/>
        </p:nvSpPr>
        <p:spPr>
          <a:xfrm>
            <a:off x="743937" y="1510958"/>
            <a:ext cx="1117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Average time penalty for shared </a:t>
            </a:r>
            <a:r>
              <a:rPr lang="en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ridehailing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 was just 3.6 minutes (17% of total travel 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small, compared to estimates for how long it takes to find parking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Many passengers experience no delay as they are picked up and dropped off within the context of another passenger’s trip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Uncertainty?  Average standard deviation of delay was just 1 minute</a:t>
            </a:r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4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Policy recommendations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0304E4-B6F2-8D49-9586-F75A31446133}"/>
              </a:ext>
            </a:extLst>
          </p:cNvPr>
          <p:cNvSpPr txBox="1"/>
          <p:nvPr/>
        </p:nvSpPr>
        <p:spPr>
          <a:xfrm>
            <a:off x="743938" y="1784789"/>
            <a:ext cx="1117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Reduce the cost of pooled trips (subsidize)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 the cost of non-pooled trips (Tax) to arrive at a feebate approach</a:t>
            </a:r>
            <a:b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Having pooling as the default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Better advertising the small delays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Better promote cost savings</a:t>
            </a: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6D4CD6D0-080C-7943-82D6-37FD240A4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71540"/>
            <a:ext cx="5574323" cy="3614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6206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FE36-24D9-431E-876D-024FDD07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D7631-E436-491D-8A7F-61C980404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provided to the City were incomplete</a:t>
            </a:r>
          </a:p>
          <a:p>
            <a:pPr lvl="1"/>
            <a:r>
              <a:rPr lang="en-US" dirty="0"/>
              <a:t>Trips were “unlinked”</a:t>
            </a:r>
          </a:p>
          <a:p>
            <a:pPr lvl="1"/>
            <a:r>
              <a:rPr lang="en-US" dirty="0"/>
              <a:t>No routes</a:t>
            </a:r>
          </a:p>
          <a:p>
            <a:pPr lvl="1"/>
            <a:r>
              <a:rPr lang="en-US" dirty="0"/>
              <a:t>No fares</a:t>
            </a:r>
          </a:p>
          <a:p>
            <a:pPr lvl="1"/>
            <a:endParaRPr lang="en-US" dirty="0"/>
          </a:p>
          <a:p>
            <a:r>
              <a:rPr lang="en-US" dirty="0"/>
              <a:t>Underrepresenting long distance trips</a:t>
            </a:r>
          </a:p>
          <a:p>
            <a:pPr lvl="1"/>
            <a:endParaRPr lang="en-US" dirty="0"/>
          </a:p>
          <a:p>
            <a:r>
              <a:rPr lang="en-US" dirty="0"/>
              <a:t>Work at the University has helped inform the renewal of the </a:t>
            </a:r>
            <a:r>
              <a:rPr lang="en-US" dirty="0" err="1"/>
              <a:t>ridehailing</a:t>
            </a:r>
            <a:r>
              <a:rPr lang="en-US" dirty="0"/>
              <a:t> permitting policies at City, including sharing of more complete data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456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0304E4-B6F2-8D49-9586-F75A31446133}"/>
              </a:ext>
            </a:extLst>
          </p:cNvPr>
          <p:cNvSpPr txBox="1"/>
          <p:nvPr/>
        </p:nvSpPr>
        <p:spPr>
          <a:xfrm>
            <a:off x="743938" y="1795478"/>
            <a:ext cx="1117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Young, M., Farber, S., &amp; Palm, M. (2020). The true cost of sharing: A detour penalty 	analysis between </a:t>
            </a:r>
            <a:r>
              <a:rPr lang="en-CA" sz="2400" dirty="0" err="1"/>
              <a:t>UberPool</a:t>
            </a:r>
            <a:r>
              <a:rPr lang="en-CA" sz="2400" dirty="0"/>
              <a:t> and UberX trips in Toronto. </a:t>
            </a:r>
            <a:r>
              <a:rPr lang="en-CA" sz="2400" i="1" dirty="0"/>
              <a:t>Transportation Research 	Part D: Transport and Environment</a:t>
            </a:r>
            <a:r>
              <a:rPr lang="en-CA" sz="2400" dirty="0"/>
              <a:t>, </a:t>
            </a:r>
            <a:r>
              <a:rPr lang="en-CA" sz="2400" i="1" dirty="0"/>
              <a:t>87</a:t>
            </a:r>
            <a:r>
              <a:rPr lang="en-CA" sz="2400" dirty="0"/>
              <a:t>, 102540.</a:t>
            </a:r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5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Background – Shared </a:t>
            </a:r>
            <a:r>
              <a:rPr lang="en-CA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ridehailing</a:t>
            </a:r>
            <a:endParaRPr lang="en-CA"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9036" y="4693729"/>
            <a:ext cx="2988297" cy="1470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7851B9B-CF89-7341-B59A-22E8118F2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13" y="4401700"/>
            <a:ext cx="3110408" cy="1751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70A98C69-0C94-654D-BEA7-EE98C042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760" y="1778993"/>
            <a:ext cx="4392175" cy="4392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EE2C3A-0154-E747-8A28-6BC56F255FB7}"/>
              </a:ext>
            </a:extLst>
          </p:cNvPr>
          <p:cNvSpPr txBox="1"/>
          <p:nvPr/>
        </p:nvSpPr>
        <p:spPr>
          <a:xfrm>
            <a:off x="705630" y="2017499"/>
            <a:ext cx="5775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Enable passengers to share ride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sizeable discounts in exchange for </a:t>
            </a:r>
            <a:br>
              <a:rPr lang="en-US" sz="2400" dirty="0"/>
            </a:br>
            <a:r>
              <a:rPr lang="en-US" sz="2400" dirty="0"/>
              <a:t>uncertainty and longer travel times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6C4F09-9EBE-084F-9EBD-295EBA548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301" y="4401700"/>
            <a:ext cx="3153409" cy="1769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196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Research objectives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9036" y="4693729"/>
            <a:ext cx="2988297" cy="1470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F5D76-FD4F-204C-99F4-5417734F83B8}"/>
              </a:ext>
            </a:extLst>
          </p:cNvPr>
          <p:cNvSpPr txBox="1"/>
          <p:nvPr/>
        </p:nvSpPr>
        <p:spPr>
          <a:xfrm>
            <a:off x="743938" y="2123341"/>
            <a:ext cx="10673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Determine the proportion of shared </a:t>
            </a:r>
            <a:r>
              <a:rPr lang="en-US" sz="2400" dirty="0" err="1"/>
              <a:t>ridehailing</a:t>
            </a:r>
            <a:r>
              <a:rPr lang="en-US" sz="2400" dirty="0"/>
              <a:t> services that are successfully matched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Determine the factors that influence whether shared </a:t>
            </a:r>
            <a:r>
              <a:rPr lang="en-US" sz="2400" dirty="0" err="1"/>
              <a:t>ridehailing</a:t>
            </a:r>
            <a:r>
              <a:rPr lang="en-US" sz="2400" dirty="0"/>
              <a:t> trips will be matched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Estimate the detour time penalty associated with pooling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1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Study area and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F5D76-FD4F-204C-99F4-5417734F83B8}"/>
              </a:ext>
            </a:extLst>
          </p:cNvPr>
          <p:cNvSpPr txBox="1"/>
          <p:nvPr/>
        </p:nvSpPr>
        <p:spPr>
          <a:xfrm>
            <a:off x="737845" y="1387377"/>
            <a:ext cx="10673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: 12-million record dataset of all ride-hailing trips in Toronto</a:t>
            </a: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Type of </a:t>
            </a:r>
            <a:r>
              <a:rPr lang="en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ridehailing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 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Start-time &amp; end-time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Origin/</a:t>
            </a:r>
            <a:r>
              <a:rPr lang="en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. Location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Trip was matched or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A0314B0-910A-ED42-AB82-62E6B34C1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32" y="2477986"/>
            <a:ext cx="7571306" cy="37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9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Study area and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FE4025-E8AE-5041-9F4F-015478079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98" y="2816860"/>
            <a:ext cx="10673644" cy="28779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C18AC3-E169-D24B-8D85-626728E3D171}"/>
              </a:ext>
            </a:extLst>
          </p:cNvPr>
          <p:cNvSpPr/>
          <p:nvPr/>
        </p:nvSpPr>
        <p:spPr>
          <a:xfrm>
            <a:off x="4678680" y="3977640"/>
            <a:ext cx="6738902" cy="4667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Study area and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FE4025-E8AE-5041-9F4F-015478079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98" y="2816860"/>
            <a:ext cx="10673644" cy="28779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C18AC3-E169-D24B-8D85-626728E3D171}"/>
              </a:ext>
            </a:extLst>
          </p:cNvPr>
          <p:cNvSpPr/>
          <p:nvPr/>
        </p:nvSpPr>
        <p:spPr>
          <a:xfrm>
            <a:off x="4711982" y="5202508"/>
            <a:ext cx="6352258" cy="253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Study area and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8831F2-3259-8447-99A4-2EF1A3F6C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675" y="1452561"/>
            <a:ext cx="7158649" cy="50586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612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8" y="245379"/>
            <a:ext cx="9663545" cy="896619"/>
          </a:xfrm>
        </p:spPr>
        <p:txBody>
          <a:bodyPr>
            <a:normAutofit/>
          </a:bodyPr>
          <a:lstStyle/>
          <a:p>
            <a:pPr algn="l"/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Matching propensity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A6E3-DA50-DF48-9C16-355E8762C3F6}"/>
              </a:ext>
            </a:extLst>
          </p:cNvPr>
          <p:cNvSpPr/>
          <p:nvPr/>
        </p:nvSpPr>
        <p:spPr>
          <a:xfrm>
            <a:off x="7117080" y="5623560"/>
            <a:ext cx="35052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0303D-CD7F-C740-9C5A-1EED4C4DD8F9}"/>
              </a:ext>
            </a:extLst>
          </p:cNvPr>
          <p:cNvSpPr txBox="1"/>
          <p:nvPr/>
        </p:nvSpPr>
        <p:spPr>
          <a:xfrm>
            <a:off x="882602" y="15539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C4F5B-B093-AF4B-B83C-1F7D52347857}"/>
              </a:ext>
            </a:extLst>
          </p:cNvPr>
          <p:cNvSpPr txBox="1"/>
          <p:nvPr/>
        </p:nvSpPr>
        <p:spPr>
          <a:xfrm>
            <a:off x="743938" y="1493373"/>
            <a:ext cx="10673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Factors that influence Shared </a:t>
            </a:r>
            <a:r>
              <a:rPr lang="en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ridehailing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 matching success:</a:t>
            </a:r>
            <a:b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Time of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Time of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Trip distance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Wait-time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Demand</a:t>
            </a:r>
            <a:b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383D3-5F1C-CF4E-B67F-0E51146F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615" y="2109396"/>
            <a:ext cx="6372631" cy="45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2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1394</Words>
  <Application>Microsoft Office PowerPoint</Application>
  <PresentationFormat>Widescreen</PresentationFormat>
  <Paragraphs>203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THE TRUE COST OF SHARING: A DETOUR PENALTY ANALYSIS BETWEEN UBERPOOL AND UBERX IN TORONTO</vt:lpstr>
      <vt:lpstr>Background - Pooling</vt:lpstr>
      <vt:lpstr>Background – Shared ridehailing</vt:lpstr>
      <vt:lpstr>Research objectives</vt:lpstr>
      <vt:lpstr>Study area and data</vt:lpstr>
      <vt:lpstr>Study area and data</vt:lpstr>
      <vt:lpstr>Study area and data</vt:lpstr>
      <vt:lpstr>Study area and data</vt:lpstr>
      <vt:lpstr>Matching propensity</vt:lpstr>
      <vt:lpstr>Matching propensity</vt:lpstr>
      <vt:lpstr>Detour time penalty</vt:lpstr>
      <vt:lpstr>Detour time penalty</vt:lpstr>
      <vt:lpstr>Detour time penalty</vt:lpstr>
      <vt:lpstr>Detour time penalty</vt:lpstr>
      <vt:lpstr>Detour time penalty</vt:lpstr>
      <vt:lpstr>Heckman Selection Model Results</vt:lpstr>
      <vt:lpstr>Heckman Selection Model Results</vt:lpstr>
      <vt:lpstr>Heckman Selection Model Results</vt:lpstr>
      <vt:lpstr>Discussion</vt:lpstr>
      <vt:lpstr>Discussion</vt:lpstr>
      <vt:lpstr>Policy recommendations</vt:lpstr>
      <vt:lpstr>Limitations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when Uber behaves as a substitute or complement to transit</dc:title>
  <dc:creator>Lindsay Jackowetz</dc:creator>
  <cp:lastModifiedBy>Steven Farber</cp:lastModifiedBy>
  <cp:revision>92</cp:revision>
  <dcterms:created xsi:type="dcterms:W3CDTF">2020-09-23T20:46:23Z</dcterms:created>
  <dcterms:modified xsi:type="dcterms:W3CDTF">2022-06-01T16:03:18Z</dcterms:modified>
</cp:coreProperties>
</file>