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omments/modernComment_4F7_99383069.xml" ContentType="application/vnd.ms-powerpoint.comment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xml" ContentType="application/vnd.openxmlformats-officedocument.presentationml.notesSlide+xml"/>
  <Override PartName="/ppt/comments/modernComment_51E_B1831739.xml" ContentType="application/vnd.ms-powerpoint.comments+xml"/>
  <Override PartName="/ppt/notesSlides/notesSlide11.xml" ContentType="application/vnd.openxmlformats-officedocument.presentationml.notesSlide+xml"/>
  <Override PartName="/ppt/comments/modernComment_50A_7EF85446.xml" ContentType="application/vnd.ms-powerpoint.comment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omments/modernComment_4FE_D7365508.xml" ContentType="application/vnd.ms-powerpoint.comment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omments/modernComment_523_3FF3F100.xml" ContentType="application/vnd.ms-powerpoint.comments+xml"/>
  <Override PartName="/ppt/notesSlides/notesSlide17.xml" ContentType="application/vnd.openxmlformats-officedocument.presentationml.notesSlide+xml"/>
  <Override PartName="/ppt/comments/modernComment_4FF_3630F72C.xml" ContentType="application/vnd.ms-powerpoint.comment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omments/modernComment_524_DAFE586A.xml" ContentType="application/vnd.ms-powerpoint.comment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omments/modernComment_525_46AD6F00.xml" ContentType="application/vnd.ms-powerpoint.comments+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6.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64" r:id="rId5"/>
  </p:sldMasterIdLst>
  <p:notesMasterIdLst>
    <p:notesMasterId r:id="rId46"/>
  </p:notesMasterIdLst>
  <p:sldIdLst>
    <p:sldId id="265" r:id="rId6"/>
    <p:sldId id="1291" r:id="rId7"/>
    <p:sldId id="1249" r:id="rId8"/>
    <p:sldId id="1271" r:id="rId9"/>
    <p:sldId id="1237" r:id="rId10"/>
    <p:sldId id="1274" r:id="rId11"/>
    <p:sldId id="1275" r:id="rId12"/>
    <p:sldId id="1292" r:id="rId13"/>
    <p:sldId id="1276" r:id="rId14"/>
    <p:sldId id="1312" r:id="rId15"/>
    <p:sldId id="1277" r:id="rId16"/>
    <p:sldId id="1299" r:id="rId17"/>
    <p:sldId id="1310" r:id="rId18"/>
    <p:sldId id="1290" r:id="rId19"/>
    <p:sldId id="1293" r:id="rId20"/>
    <p:sldId id="1308" r:id="rId21"/>
    <p:sldId id="1278" r:id="rId22"/>
    <p:sldId id="1281" r:id="rId23"/>
    <p:sldId id="1315" r:id="rId24"/>
    <p:sldId id="1279" r:id="rId25"/>
    <p:sldId id="1298" r:id="rId26"/>
    <p:sldId id="1316" r:id="rId27"/>
    <p:sldId id="1309" r:id="rId28"/>
    <p:sldId id="1307" r:id="rId29"/>
    <p:sldId id="1301" r:id="rId30"/>
    <p:sldId id="1297" r:id="rId31"/>
    <p:sldId id="1302" r:id="rId32"/>
    <p:sldId id="1303" r:id="rId33"/>
    <p:sldId id="1317" r:id="rId34"/>
    <p:sldId id="1289" r:id="rId35"/>
    <p:sldId id="1311" r:id="rId36"/>
    <p:sldId id="1294" r:id="rId37"/>
    <p:sldId id="1321" r:id="rId38"/>
    <p:sldId id="1313" r:id="rId39"/>
    <p:sldId id="1314" r:id="rId40"/>
    <p:sldId id="1285" r:id="rId41"/>
    <p:sldId id="1286" r:id="rId42"/>
    <p:sldId id="1287" r:id="rId43"/>
    <p:sldId id="1318" r:id="rId44"/>
    <p:sldId id="1320" r:id="rId4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C0F7214-8447-4112-DB9A-06AB351855EC}" name="Nag, Ambarish" initials="NA" userId="S::anag@nrel.gov::82af9823-ea24-4456-9d0c-9a66c577c995" providerId="AD"/>
  <p188:author id="{80241865-75DD-8AAF-8516-1FB0DB82ABC5}" name="Hoehne, Christopher" initials="HC" userId="S::choehne@nrel.gov::8ac93a97-03cb-4382-a731-2e96ec8c2242" providerId="AD"/>
  <p188:author id="{34B75A6D-0ED5-EAD7-FC11-D527ACA0A4DA}" name="Garikapati, Venu" initials="GV" userId="S::vgarikap@nrel.gov::acbe7cd8-d3f2-4012-99a1-162bf1e9c449"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p:restoredTop sz="79524"/>
  </p:normalViewPr>
  <p:slideViewPr>
    <p:cSldViewPr snapToGrid="0" snapToObjects="1">
      <p:cViewPr varScale="1">
        <p:scale>
          <a:sx n="100" d="100"/>
          <a:sy n="100" d="100"/>
        </p:scale>
        <p:origin x="1544"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viewProps" Target="viewProps.xml"/><Relationship Id="rId8" Type="http://schemas.openxmlformats.org/officeDocument/2006/relationships/slide" Target="slides/slide3.xml"/><Relationship Id="rId51" Type="http://schemas.microsoft.com/office/2018/10/relationships/authors" Target="authors.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notesMaster" Target="notesMasters/notesMaster1.xml"/><Relationship Id="rId20" Type="http://schemas.openxmlformats.org/officeDocument/2006/relationships/slide" Target="slides/slide15.xml"/><Relationship Id="rId41" Type="http://schemas.openxmlformats.org/officeDocument/2006/relationships/slide" Target="slides/slide36.xml"/><Relationship Id="rId1" Type="http://schemas.openxmlformats.org/officeDocument/2006/relationships/customXml" Target="../customXml/item1.xml"/><Relationship Id="rId6" Type="http://schemas.openxmlformats.org/officeDocument/2006/relationships/slide" Target="slides/slide1.xml"/></Relationships>
</file>

<file path=ppt/comments/modernComment_4F7_99383069.xml><?xml version="1.0" encoding="utf-8"?>
<p188:cmLst xmlns:a="http://schemas.openxmlformats.org/drawingml/2006/main" xmlns:r="http://schemas.openxmlformats.org/officeDocument/2006/relationships" xmlns:p188="http://schemas.microsoft.com/office/powerpoint/2018/8/main">
  <p188:cm id="{4195C235-5D7C-4599-8D51-DA017393E1AC}" authorId="{34B75A6D-0ED5-EAD7-FC11-D527ACA0A4DA}" status="resolved" created="2022-05-20T22:38:49.833" complete="100000">
    <ac:deMkLst xmlns:ac="http://schemas.microsoft.com/office/drawing/2013/main/command">
      <pc:docMk xmlns:pc="http://schemas.microsoft.com/office/powerpoint/2013/main/command"/>
      <pc:sldMk xmlns:pc="http://schemas.microsoft.com/office/powerpoint/2013/main/command" cId="2570596457" sldId="1271"/>
      <ac:picMk id="5" creationId="{65668959-354E-5DF2-011F-E95AF9B94B00}"/>
    </ac:deMkLst>
    <p188:txBody>
      <a:bodyPr/>
      <a:lstStyle/>
      <a:p>
        <a:r>
          <a:rPr lang="en-US"/>
          <a:t>[@Hoehne, Christopher]: Can you generate a population proportion map for Columbus (so we can have Al replace the current layer with it)? The population distribution layer in this figure is an earlier version of the MEP map. </a:t>
        </a:r>
      </a:p>
    </p188:txBody>
  </p188:cm>
</p188:cmLst>
</file>

<file path=ppt/comments/modernComment_4FE_D7365508.xml><?xml version="1.0" encoding="utf-8"?>
<p188:cmLst xmlns:a="http://schemas.openxmlformats.org/drawingml/2006/main" xmlns:r="http://schemas.openxmlformats.org/officeDocument/2006/relationships" xmlns:p188="http://schemas.microsoft.com/office/powerpoint/2018/8/main">
  <p188:cm id="{E8690F31-2F67-45D2-B743-B9F660D36488}" authorId="{34B75A6D-0ED5-EAD7-FC11-D527ACA0A4DA}" status="resolved" created="2022-05-23T17:35:36.196" complete="100000">
    <ac:deMkLst xmlns:ac="http://schemas.microsoft.com/office/drawing/2013/main/command">
      <pc:docMk xmlns:pc="http://schemas.microsoft.com/office/powerpoint/2013/main/command"/>
      <pc:sldMk xmlns:pc="http://schemas.microsoft.com/office/powerpoint/2013/main/command" cId="3610662152" sldId="1278"/>
      <ac:picMk id="15" creationId="{B3D06A9A-4AD2-BCCB-0013-02CC060248D2}"/>
    </ac:deMkLst>
    <p188:txBody>
      <a:bodyPr/>
      <a:lstStyle/>
      <a:p>
        <a:r>
          <a:rPr lang="en-US"/>
          <a:t>Not sure if we are gaining anything by presenting this chart. Go ahead and delete.</a:t>
        </a:r>
      </a:p>
    </p188:txBody>
  </p188:cm>
  <p188:cm id="{59DBC2DB-B500-441F-8C1D-8A60D146D60F}" authorId="{34B75A6D-0ED5-EAD7-FC11-D527ACA0A4DA}" status="resolved" created="2022-05-23T17:39:43.952" complete="100000">
    <ac:deMkLst xmlns:ac="http://schemas.microsoft.com/office/drawing/2013/main/command">
      <pc:docMk xmlns:pc="http://schemas.microsoft.com/office/powerpoint/2013/main/command"/>
      <pc:sldMk xmlns:pc="http://schemas.microsoft.com/office/powerpoint/2013/main/command" cId="3610662152" sldId="1278"/>
      <ac:spMk id="13" creationId="{4B6264A9-8C33-F7CA-7055-D97E88E3DF3A}"/>
    </ac:deMkLst>
    <p188:txBody>
      <a:bodyPr/>
      <a:lstStyle/>
      <a:p>
        <a:r>
          <a:rPr lang="en-US"/>
          <a:t>I use call out boxes in AMR slides to highlight key takeaways for reviewers (who refer to the presentation before and after my talk). This is kind of a requirement for the AMR slide deck. For conference presentations, it is fine to move points like this to the notes section and mention them during your verbal delivery. </a:t>
        </a:r>
      </a:p>
    </p188:txBody>
  </p188:cm>
  <p188:cm id="{91D195FB-5E9B-4C79-B8C5-0754A90B6953}" authorId="{34B75A6D-0ED5-EAD7-FC11-D527ACA0A4DA}" status="resolved" created="2022-05-23T17:45:47.711" complete="100000">
    <pc:sldMkLst xmlns:pc="http://schemas.microsoft.com/office/powerpoint/2013/main/command">
      <pc:docMk/>
      <pc:sldMk cId="3610662152" sldId="1278"/>
    </pc:sldMkLst>
    <p188:txBody>
      <a:bodyPr/>
      <a:lstStyle/>
      <a:p>
        <a:r>
          <a:rPr lang="en-US"/>
          <a:t>Do you want to include the data description slides here or present them just before the results?</a:t>
        </a:r>
      </a:p>
    </p188:txBody>
  </p188:cm>
  <p188:cm id="{8F28FE7D-F2ED-42B8-83CF-C5C40410F916}" authorId="{34B75A6D-0ED5-EAD7-FC11-D527ACA0A4DA}" status="resolved" created="2022-05-23T21:10:45.412" complete="100000">
    <ac:deMkLst xmlns:ac="http://schemas.microsoft.com/office/drawing/2013/main/command">
      <pc:docMk xmlns:pc="http://schemas.microsoft.com/office/powerpoint/2013/main/command"/>
      <pc:sldMk xmlns:pc="http://schemas.microsoft.com/office/powerpoint/2013/main/command" cId="3610662152" sldId="1278"/>
      <ac:picMk id="16" creationId="{148BB9B5-9304-00E0-0164-C6F6D4D6D8FE}"/>
    </ac:deMkLst>
    <p188:txBody>
      <a:bodyPr/>
      <a:lstStyle/>
      <a:p>
        <a:r>
          <a:rPr lang="en-US"/>
          <a:t>Would it be possible to include numbers pertaining to various categories in these stacked bar charts?</a:t>
        </a:r>
      </a:p>
    </p188:txBody>
  </p188:cm>
</p188:cmLst>
</file>

<file path=ppt/comments/modernComment_4FF_3630F72C.xml><?xml version="1.0" encoding="utf-8"?>
<p188:cmLst xmlns:a="http://schemas.openxmlformats.org/drawingml/2006/main" xmlns:r="http://schemas.openxmlformats.org/officeDocument/2006/relationships" xmlns:p188="http://schemas.microsoft.com/office/powerpoint/2018/8/main">
  <p188:cm id="{761BC9D1-4C7F-49EE-8C72-299639CB068A}" authorId="{34B75A6D-0ED5-EAD7-FC11-D527ACA0A4DA}" status="resolved" created="2022-05-23T17:44:39.345" complete="100000">
    <pc:sldMkLst xmlns:pc="http://schemas.microsoft.com/office/powerpoint/2013/main/command">
      <pc:docMk/>
      <pc:sldMk cId="909178668" sldId="1279"/>
    </pc:sldMkLst>
    <p188:txBody>
      <a:bodyPr/>
      <a:lstStyle/>
      <a:p>
        <a:r>
          <a:rPr lang="en-US"/>
          <a:t>Presenting this information seems critical for this cohort. I would highlight variations in mode use and mention the variation in activity engagement frequencies in passing. </a:t>
        </a:r>
      </a:p>
    </p188:txBody>
  </p188:cm>
</p188:cmLst>
</file>

<file path=ppt/comments/modernComment_50A_7EF85446.xml><?xml version="1.0" encoding="utf-8"?>
<p188:cmLst xmlns:a="http://schemas.openxmlformats.org/drawingml/2006/main" xmlns:r="http://schemas.openxmlformats.org/officeDocument/2006/relationships" xmlns:p188="http://schemas.microsoft.com/office/powerpoint/2018/8/main">
  <p188:cm id="{C557CB2D-3D07-4104-867E-D389B349C59B}" authorId="{34B75A6D-0ED5-EAD7-FC11-D527ACA0A4DA}" status="resolved" created="2022-05-23T17:47:03.699" complete="100000">
    <pc:sldMkLst xmlns:pc="http://schemas.microsoft.com/office/powerpoint/2013/main/command">
      <pc:docMk/>
      <pc:sldMk cId="2130203718" sldId="1290"/>
    </pc:sldMkLst>
    <p188:txBody>
      <a:bodyPr/>
      <a:lstStyle/>
      <a:p>
        <a:r>
          <a:rPr lang="en-US"/>
          <a:t>Can you add images for population proportions of Baseline, Low Income and High Income Cohorts on this slide?</a:t>
        </a:r>
      </a:p>
    </p188:txBody>
  </p188:cm>
</p188:cmLst>
</file>

<file path=ppt/comments/modernComment_51E_B1831739.xml><?xml version="1.0" encoding="utf-8"?>
<p188:cmLst xmlns:a="http://schemas.openxmlformats.org/drawingml/2006/main" xmlns:r="http://schemas.openxmlformats.org/officeDocument/2006/relationships" xmlns:p188="http://schemas.microsoft.com/office/powerpoint/2018/8/main">
  <p188:cm id="{B3DB0793-FF85-D443-97F3-31221AD9A3B2}" authorId="{34B75A6D-0ED5-EAD7-FC11-D527ACA0A4DA}" status="resolved" created="2022-05-23T17:47:03.699">
    <pc:sldMkLst xmlns:pc="http://schemas.microsoft.com/office/powerpoint/2013/main/command">
      <pc:docMk/>
      <pc:sldMk cId="2130203718" sldId="1290"/>
    </pc:sldMkLst>
    <p188:txBody>
      <a:bodyPr/>
      <a:lstStyle/>
      <a:p>
        <a:r>
          <a:rPr lang="en-US"/>
          <a:t>Can you add images for population proportions of Baseline, Low Income and High Income Cohorts on this slide?</a:t>
        </a:r>
      </a:p>
    </p188:txBody>
  </p188:cm>
</p188:cmLst>
</file>

<file path=ppt/comments/modernComment_523_3FF3F100.xml><?xml version="1.0" encoding="utf-8"?>
<p188:cmLst xmlns:a="http://schemas.openxmlformats.org/drawingml/2006/main" xmlns:r="http://schemas.openxmlformats.org/officeDocument/2006/relationships" xmlns:p188="http://schemas.microsoft.com/office/powerpoint/2018/8/main">
  <p188:cm id="{B9771D38-54BD-2748-8E17-9F9675AA7633}" authorId="{34B75A6D-0ED5-EAD7-FC11-D527ACA0A4DA}" status="resolved" created="2022-05-23T17:57:41.512">
    <ac:txMkLst xmlns:ac="http://schemas.microsoft.com/office/drawing/2013/main/command">
      <pc:docMk xmlns:pc="http://schemas.microsoft.com/office/powerpoint/2013/main/command"/>
      <pc:sldMk xmlns:pc="http://schemas.microsoft.com/office/powerpoint/2013/main/command" cId="1072951552" sldId="1315"/>
      <ac:spMk id="18" creationId="{799F0806-1D9E-372B-1CBC-36EB9D3DCC39}"/>
      <ac:txMk cp="78" len="16">
        <ac:context len="139" hash="426901146"/>
      </ac:txMk>
    </ac:txMkLst>
    <p188:pos x="5025738" y="728452"/>
    <p188:replyLst>
      <p188:reply id="{EA721E47-6D80-48E5-824C-5454A47C0548}" authorId="{0C0F7214-8447-4112-DB9A-06AB351855EC}" created="2022-05-23T18:41:45.608">
        <p188:txBody>
          <a:bodyPr/>
          <a:lstStyle/>
          <a:p>
            <a:r>
              <a:rPr lang="en-US"/>
              <a:t>[@Garikapati, Venu] , populations are census-based but isochrones, energy and cost-weights are from the SMART1 Chicago Polaris 2015 tables in the RDS, activity and mode-share frequencies are from NHTS, as you see there is no mention of UrbanSim</a:t>
            </a:r>
          </a:p>
        </p188:txBody>
      </p188:reply>
      <p188:reply id="{7A55EA1B-0DF7-41BD-A89B-96671A005D60}" authorId="{34B75A6D-0ED5-EAD7-FC11-D527ACA0A4DA}" created="2022-05-23T20:21:06.395">
        <p188:txBody>
          <a:bodyPr/>
          <a:lstStyle/>
          <a:p>
            <a:r>
              <a:rPr lang="en-US"/>
              <a:t>I see. Even if that is the case, I think mentioning POLARIS here might confuse more than clarify. Do you not have isochrones for Chicago from the regular MEP calculations? I would suggest using them if you have them handy. We can discuss regarding this in tomorrow's meeting. </a:t>
            </a:r>
          </a:p>
        </p188:txBody>
      </p188:reply>
    </p188:replyLst>
    <p188:txBody>
      <a:bodyPr/>
      <a:lstStyle/>
      <a:p>
        <a:r>
          <a:rPr lang="en-US"/>
          <a:t>I thought we were presenting census based results?</a:t>
        </a:r>
      </a:p>
    </p188:txBody>
  </p188:cm>
  <p188:cm id="{3D88E857-1D58-0F40-80A6-F7455AEF1C35}" authorId="{34B75A6D-0ED5-EAD7-FC11-D527ACA0A4DA}" status="resolved" created="2022-05-23T21:11:43.103">
    <pc:sldMkLst xmlns:pc="http://schemas.microsoft.com/office/powerpoint/2013/main/command">
      <pc:docMk/>
      <pc:sldMk cId="2753394844" sldId="1282"/>
    </pc:sldMkLst>
    <p188:txBody>
      <a:bodyPr/>
      <a:lstStyle/>
      <a:p>
        <a:r>
          <a:rPr lang="en-US"/>
          <a:t>[@Nag, Ambarish]: Can you try generating pdf's for each of the cohorts, and present them on the same map?</a:t>
        </a:r>
      </a:p>
    </p188:txBody>
  </p188:cm>
</p188:cmLst>
</file>

<file path=ppt/comments/modernComment_524_DAFE586A.xml><?xml version="1.0" encoding="utf-8"?>
<p188:cmLst xmlns:a="http://schemas.openxmlformats.org/drawingml/2006/main" xmlns:r="http://schemas.openxmlformats.org/officeDocument/2006/relationships" xmlns:p188="http://schemas.microsoft.com/office/powerpoint/2018/8/main">
  <p188:cm id="{0CFCF9C6-B91F-7049-A106-E51F6100AF32}" authorId="{34B75A6D-0ED5-EAD7-FC11-D527ACA0A4DA}" status="resolved" created="2022-05-23T20:22:26.131">
    <pc:sldMkLst xmlns:pc="http://schemas.microsoft.com/office/powerpoint/2013/main/command">
      <pc:docMk/>
      <pc:sldMk cId="2571636806" sldId="1283"/>
    </pc:sldMkLst>
    <p188:txBody>
      <a:bodyPr/>
      <a:lstStyle/>
      <a:p>
        <a:r>
          <a:rPr lang="en-US"/>
          <a:t>So, the takeaway basically is that mode-share variation has a bigger impact on MEP scores than variation in activity engagement frequencies. </a:t>
        </a:r>
      </a:p>
    </p188:txBody>
  </p188:cm>
  <p188:cm id="{4055A809-B223-5542-9934-B50DBAF9AA97}" authorId="{34B75A6D-0ED5-EAD7-FC11-D527ACA0A4DA}" status="resolved" created="2022-05-23T20:22:58.904">
    <ac:deMkLst xmlns:ac="http://schemas.microsoft.com/office/drawing/2013/main/command">
      <pc:docMk xmlns:pc="http://schemas.microsoft.com/office/powerpoint/2013/main/command"/>
      <pc:sldMk xmlns:pc="http://schemas.microsoft.com/office/powerpoint/2013/main/command" cId="683449517" sldId="1306"/>
      <ac:picMk id="19" creationId="{16826457-94C8-793E-89B4-A3B3F251E9BC}"/>
    </ac:deMkLst>
    <p188:replyLst>
      <p188:reply id="{574E6FEE-0462-48A1-AEC0-D0E136B74248}" authorId="{80241865-75DD-8AAF-8516-1FB0DB82ABC5}" created="2022-05-23T20:34:47.558">
        <p188:txBody>
          <a:bodyPr/>
          <a:lstStyle/>
          <a:p>
            <a:r>
              <a:rPr lang="en-US"/>
              <a:t>I am working on creating these figures in R</a:t>
            </a:r>
          </a:p>
        </p188:txBody>
      </p188:reply>
    </p188:replyLst>
    <p188:txBody>
      <a:bodyPr/>
      <a:lstStyle/>
      <a:p>
        <a:r>
          <a:rPr lang="en-US"/>
          <a:t>Can you update this map to have the same legend as the other two maps?</a:t>
        </a:r>
      </a:p>
    </p188:txBody>
  </p188:cm>
  <p188:cm id="{CCCD645A-DD87-B544-AD72-41C5652FDF79}" authorId="{34B75A6D-0ED5-EAD7-FC11-D527ACA0A4DA}" status="resolved" created="2022-05-23T20:24:06.014">
    <ac:deMkLst xmlns:ac="http://schemas.microsoft.com/office/drawing/2013/main/command">
      <pc:docMk xmlns:pc="http://schemas.microsoft.com/office/powerpoint/2013/main/command"/>
      <pc:sldMk xmlns:pc="http://schemas.microsoft.com/office/powerpoint/2013/main/command" cId="683449517" sldId="1306"/>
      <ac:picMk id="20" creationId="{9183829F-2B42-48CD-7557-8D60CAB47CB6}"/>
    </ac:deMkLst>
    <p188:replyLst>
      <p188:reply id="{72643F3B-960D-48AD-804C-D003BE28F173}" authorId="{80241865-75DD-8AAF-8516-1FB0DB82ABC5}" created="2022-05-23T20:35:02.730">
        <p188:txBody>
          <a:bodyPr/>
          <a:lstStyle/>
          <a:p>
            <a:r>
              <a:rPr lang="en-US"/>
              <a:t>I'll try this</a:t>
            </a:r>
          </a:p>
        </p188:txBody>
      </p188:reply>
    </p188:replyLst>
    <p188:txBody>
      <a:bodyPr/>
      <a:lstStyle/>
      <a:p>
        <a:r>
          <a:rPr lang="en-US"/>
          <a:t>Can you add a slide with difference in pixel-level MEP scores between the zero vehicle and the vehicle sufficient cohorts. Want to see if we can comment on the geographical disparity in MEP scores for these cohorts. </a:t>
        </a:r>
      </a:p>
    </p188:txBody>
  </p188:cm>
</p188:cmLst>
</file>

<file path=ppt/comments/modernComment_525_46AD6F00.xml><?xml version="1.0" encoding="utf-8"?>
<p188:cmLst xmlns:a="http://schemas.openxmlformats.org/drawingml/2006/main" xmlns:r="http://schemas.openxmlformats.org/officeDocument/2006/relationships" xmlns:p188="http://schemas.microsoft.com/office/powerpoint/2018/8/main">
  <p188:cm id="{F0A3510F-73F5-5E4C-BA28-E68B732A1CD8}" authorId="{34B75A6D-0ED5-EAD7-FC11-D527ACA0A4DA}" status="resolved" created="2022-05-23T21:09:36.272">
    <ac:deMkLst xmlns:ac="http://schemas.microsoft.com/office/drawing/2013/main/command">
      <pc:docMk xmlns:pc="http://schemas.microsoft.com/office/powerpoint/2013/main/command"/>
      <pc:sldMk xmlns:pc="http://schemas.microsoft.com/office/powerpoint/2013/main/command" cId="772906533" sldId="1304"/>
      <ac:picMk id="25" creationId="{1820FEF1-B46D-DB95-2AAB-E76D603F9BE1}"/>
    </ac:deMkLst>
    <p188:replyLst>
      <p188:reply id="{03A9CB1B-3D72-4E59-A558-C37A4AF8FC72}" authorId="{0C0F7214-8447-4112-DB9A-06AB351855EC}" created="2022-05-23T21:20:41.701">
        <p188:txBody>
          <a:bodyPr/>
          <a:lstStyle/>
          <a:p>
            <a:r>
              <a:rPr lang="en-US"/>
              <a:t>[@Garikapati, Venu] , it is probably because the population of Cluster1 is much higher than that of Cluster2 (8606678 vs 1746293)</a:t>
            </a:r>
          </a:p>
        </p188:txBody>
      </p188:reply>
      <p188:reply id="{2763FBCC-B400-41D0-886A-C00FE64E3460}" authorId="{34B75A6D-0ED5-EAD7-FC11-D527ACA0A4DA}" created="2022-05-23T21:36:41.216">
        <p188:txBody>
          <a:bodyPr/>
          <a:lstStyle/>
          <a:p>
            <a:r>
              <a:rPr lang="en-US"/>
              <a:t>Hmm… Something still seems to be unintuitive in this calculation. What is the size of the medium-income x vehicle deficient households?</a:t>
            </a:r>
          </a:p>
        </p188:txBody>
      </p188:reply>
      <p188:reply id="{61F63F5B-9A9E-4F54-B138-CE3E17C361FD}" authorId="{0C0F7214-8447-4112-DB9A-06AB351855EC}" created="2022-05-23T23:27:15.076">
        <p188:txBody>
          <a:bodyPr/>
          <a:lstStyle/>
          <a:p>
            <a:r>
              <a:rPr lang="en-US"/>
              <a:t>[@Garikapati, Venu] , the weight for medium-income x vehicle-deficient cohort is 674475 out of the total weight 20333127 for all 9 cohorts: please see this  file and let me know if you have any other question 
https://teams.microsoft.com/l/file/56EF773A-71FF-44D2-A935-89EDB67EED82?tenantId=a0f29d7e-28cd-4f54-8442-7885aee7c080&amp;fileType=xlsx&amp;objectUrl=https%3A%2F%2Fnrel.sharepoint.com%2Fsites%2FMEP%2FShared%20Documents%2FGeneral%2FMEP_SocioDemographic_Results%2FChicago_Polaris_MEP_calc%2Fcohort_inc_veh_activity_mode_frequency_usa.xlsx&amp;baseUrl=https%3A%2F%2Fnrel.sharepoint.com%2Fsites%2FMEP&amp;serviceName=teams&amp;threadId=19:333eefa3a0734150a9e0fdd8def681a1@thread.skype&amp;groupId=5bf433b3-4ea8-4ed9-951a-8e741ee36fe0</a:t>
            </a:r>
          </a:p>
        </p188:txBody>
      </p188:reply>
    </p188:replyLst>
    <p188:txBody>
      <a:bodyPr/>
      <a:lstStyle/>
      <a:p>
        <a:r>
          <a:rPr lang="en-US"/>
          <a:t>Why is the score for this cluster unusually high? </a:t>
        </a:r>
      </a:p>
    </p188:txBody>
  </p188:cm>
</p188:cmLst>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C4869FB-B57D-468B-9F91-D9FE3A5C4AAE}" type="doc">
      <dgm:prSet loTypeId="urn:microsoft.com/office/officeart/2005/8/layout/bProcess3" loCatId="process" qsTypeId="urn:microsoft.com/office/officeart/2005/8/quickstyle/simple1" qsCatId="simple" csTypeId="urn:microsoft.com/office/officeart/2005/8/colors/colorful1" csCatId="colorful" phldr="1"/>
      <dgm:spPr/>
    </dgm:pt>
    <dgm:pt modelId="{8E2EA32D-5098-426F-BED4-BACA1F7F8212}">
      <dgm:prSet phldrT="[Text]"/>
      <dgm:spPr/>
      <dgm:t>
        <a:bodyPr/>
        <a:lstStyle/>
        <a:p>
          <a:r>
            <a:rPr lang="en-US">
              <a:latin typeface="Garamond" panose="02020404030301010803" pitchFamily="18" charset="0"/>
            </a:rPr>
            <a:t>Carry out a clustering analysis to identify ‘unique’ cohorts*</a:t>
          </a:r>
        </a:p>
      </dgm:t>
    </dgm:pt>
    <dgm:pt modelId="{F5201907-8257-49EF-80A9-C23D97D4C015}" type="parTrans" cxnId="{9937164E-2C76-42E4-8B40-7C230A851E27}">
      <dgm:prSet/>
      <dgm:spPr/>
      <dgm:t>
        <a:bodyPr/>
        <a:lstStyle/>
        <a:p>
          <a:endParaRPr lang="en-US"/>
        </a:p>
      </dgm:t>
    </dgm:pt>
    <dgm:pt modelId="{6895B67C-57C6-4289-88FF-44E1177BC633}" type="sibTrans" cxnId="{9937164E-2C76-42E4-8B40-7C230A851E27}">
      <dgm:prSet/>
      <dgm:spPr/>
      <dgm:t>
        <a:bodyPr/>
        <a:lstStyle/>
        <a:p>
          <a:endParaRPr lang="en-US"/>
        </a:p>
      </dgm:t>
    </dgm:pt>
    <dgm:pt modelId="{ECB867C0-345D-4093-8334-02BBE6C4F685}">
      <dgm:prSet phldrT="[Text]"/>
      <dgm:spPr/>
      <dgm:t>
        <a:bodyPr/>
        <a:lstStyle/>
        <a:p>
          <a:r>
            <a:rPr lang="en-US">
              <a:latin typeface="Garamond" panose="02020404030301010803" pitchFamily="18" charset="0"/>
            </a:rPr>
            <a:t>Obtain activity frequencies, mode shares, and travel time thresholds of the identified cohorts</a:t>
          </a:r>
        </a:p>
      </dgm:t>
    </dgm:pt>
    <dgm:pt modelId="{28B4C836-CD91-4642-A609-00F8D71D631D}" type="parTrans" cxnId="{7A4C979B-E393-4F42-9982-C1635F09DFCC}">
      <dgm:prSet/>
      <dgm:spPr/>
      <dgm:t>
        <a:bodyPr/>
        <a:lstStyle/>
        <a:p>
          <a:endParaRPr lang="en-US"/>
        </a:p>
      </dgm:t>
    </dgm:pt>
    <dgm:pt modelId="{F042CE4B-4A4D-490E-9715-AA639E89BD16}" type="sibTrans" cxnId="{7A4C979B-E393-4F42-9982-C1635F09DFCC}">
      <dgm:prSet/>
      <dgm:spPr/>
      <dgm:t>
        <a:bodyPr/>
        <a:lstStyle/>
        <a:p>
          <a:endParaRPr lang="en-US"/>
        </a:p>
      </dgm:t>
    </dgm:pt>
    <dgm:pt modelId="{237F2817-A08F-4CAE-B1D2-9ED26AF43555}">
      <dgm:prSet phldrT="[Text]"/>
      <dgm:spPr/>
      <dgm:t>
        <a:bodyPr/>
        <a:lstStyle/>
        <a:p>
          <a:r>
            <a:rPr lang="en-US">
              <a:latin typeface="Garamond" panose="02020404030301010803" pitchFamily="18" charset="0"/>
            </a:rPr>
            <a:t>Compute city-level MEP scores for each cohort</a:t>
          </a:r>
        </a:p>
      </dgm:t>
    </dgm:pt>
    <dgm:pt modelId="{079A0252-4799-411C-95BF-D066B0F6D4FF}" type="parTrans" cxnId="{1E027EA2-AF42-4DBC-A8B2-730CCCA7E2B6}">
      <dgm:prSet/>
      <dgm:spPr/>
      <dgm:t>
        <a:bodyPr/>
        <a:lstStyle/>
        <a:p>
          <a:endParaRPr lang="en-US"/>
        </a:p>
      </dgm:t>
    </dgm:pt>
    <dgm:pt modelId="{E5BBACF3-6DFB-4961-A386-0A3E423109D0}" type="sibTrans" cxnId="{1E027EA2-AF42-4DBC-A8B2-730CCCA7E2B6}">
      <dgm:prSet/>
      <dgm:spPr/>
      <dgm:t>
        <a:bodyPr/>
        <a:lstStyle/>
        <a:p>
          <a:endParaRPr lang="en-US"/>
        </a:p>
      </dgm:t>
    </dgm:pt>
    <dgm:pt modelId="{A9B4E3CD-2653-4C38-9345-961D577FB1F5}">
      <dgm:prSet phldrT="[Text]"/>
      <dgm:spPr/>
      <dgm:t>
        <a:bodyPr/>
        <a:lstStyle/>
        <a:p>
          <a:r>
            <a:rPr lang="en-US">
              <a:latin typeface="Garamond" panose="02020404030301010803" pitchFamily="18" charset="0"/>
            </a:rPr>
            <a:t>Compute pixel-level MEP scores for the chosen cohorts</a:t>
          </a:r>
        </a:p>
      </dgm:t>
    </dgm:pt>
    <dgm:pt modelId="{D8F6A56E-BB1D-46A2-BD34-FE9C1DA1FA2B}" type="parTrans" cxnId="{A7D0C66A-7D6A-43E9-B84C-406FBBCA133A}">
      <dgm:prSet/>
      <dgm:spPr/>
      <dgm:t>
        <a:bodyPr/>
        <a:lstStyle/>
        <a:p>
          <a:endParaRPr lang="en-US"/>
        </a:p>
      </dgm:t>
    </dgm:pt>
    <dgm:pt modelId="{BDD5F5B1-5944-465E-9670-31B65B868345}" type="sibTrans" cxnId="{A7D0C66A-7D6A-43E9-B84C-406FBBCA133A}">
      <dgm:prSet/>
      <dgm:spPr/>
      <dgm:t>
        <a:bodyPr/>
        <a:lstStyle/>
        <a:p>
          <a:endParaRPr lang="en-US"/>
        </a:p>
      </dgm:t>
    </dgm:pt>
    <dgm:pt modelId="{5A7E303A-329D-40CA-97DE-A0F5AAF3C568}">
      <dgm:prSet phldrT="[Text]"/>
      <dgm:spPr/>
      <dgm:t>
        <a:bodyPr/>
        <a:lstStyle/>
        <a:p>
          <a:r>
            <a:rPr lang="en-US">
              <a:latin typeface="Garamond" panose="02020404030301010803" pitchFamily="18" charset="0"/>
            </a:rPr>
            <a:t>Generate population proportion distributions (at the pixel-level) for each cohort of interest</a:t>
          </a:r>
        </a:p>
      </dgm:t>
    </dgm:pt>
    <dgm:pt modelId="{440DBD98-F885-4442-BAF9-A836A696148F}" type="parTrans" cxnId="{0C1513A0-5844-4460-9D3F-02B8A677874C}">
      <dgm:prSet/>
      <dgm:spPr/>
      <dgm:t>
        <a:bodyPr/>
        <a:lstStyle/>
        <a:p>
          <a:endParaRPr lang="en-US"/>
        </a:p>
      </dgm:t>
    </dgm:pt>
    <dgm:pt modelId="{25C9B969-F753-48D2-9EC1-70AE30816C1B}" type="sibTrans" cxnId="{0C1513A0-5844-4460-9D3F-02B8A677874C}">
      <dgm:prSet/>
      <dgm:spPr/>
      <dgm:t>
        <a:bodyPr/>
        <a:lstStyle/>
        <a:p>
          <a:endParaRPr lang="en-US"/>
        </a:p>
      </dgm:t>
    </dgm:pt>
    <dgm:pt modelId="{66E1BF84-5F91-4FD6-A832-73EC304EB576}">
      <dgm:prSet phldrT="[Text]"/>
      <dgm:spPr/>
      <dgm:t>
        <a:bodyPr/>
        <a:lstStyle/>
        <a:p>
          <a:r>
            <a:rPr lang="en-US">
              <a:latin typeface="Garamond" panose="02020404030301010803" pitchFamily="18" charset="0"/>
            </a:rPr>
            <a:t>Identify Socio-demographic dimension(s) of interest</a:t>
          </a:r>
        </a:p>
      </dgm:t>
    </dgm:pt>
    <dgm:pt modelId="{B5B9D772-6161-42D9-987A-72F02B45E16F}" type="parTrans" cxnId="{EFC62448-DB59-462C-B5F2-10BBD1132CE7}">
      <dgm:prSet/>
      <dgm:spPr/>
      <dgm:t>
        <a:bodyPr/>
        <a:lstStyle/>
        <a:p>
          <a:endParaRPr lang="en-US"/>
        </a:p>
      </dgm:t>
    </dgm:pt>
    <dgm:pt modelId="{3F75BFB6-C0A8-4353-9BDC-63DEC65EDFF9}" type="sibTrans" cxnId="{EFC62448-DB59-462C-B5F2-10BBD1132CE7}">
      <dgm:prSet/>
      <dgm:spPr/>
      <dgm:t>
        <a:bodyPr/>
        <a:lstStyle/>
        <a:p>
          <a:endParaRPr lang="en-US"/>
        </a:p>
      </dgm:t>
    </dgm:pt>
    <dgm:pt modelId="{881714E7-4660-4F96-BC1E-16A2150E1D80}" type="pres">
      <dgm:prSet presAssocID="{BC4869FB-B57D-468B-9F91-D9FE3A5C4AAE}" presName="Name0" presStyleCnt="0">
        <dgm:presLayoutVars>
          <dgm:dir/>
          <dgm:resizeHandles val="exact"/>
        </dgm:presLayoutVars>
      </dgm:prSet>
      <dgm:spPr/>
    </dgm:pt>
    <dgm:pt modelId="{53E93171-B5F9-42F5-B17F-ACBBC1CD7B18}" type="pres">
      <dgm:prSet presAssocID="{66E1BF84-5F91-4FD6-A832-73EC304EB576}" presName="node" presStyleLbl="node1" presStyleIdx="0" presStyleCnt="6">
        <dgm:presLayoutVars>
          <dgm:bulletEnabled val="1"/>
        </dgm:presLayoutVars>
      </dgm:prSet>
      <dgm:spPr/>
    </dgm:pt>
    <dgm:pt modelId="{920C5173-2293-4A1F-BF05-8CE529C188F4}" type="pres">
      <dgm:prSet presAssocID="{3F75BFB6-C0A8-4353-9BDC-63DEC65EDFF9}" presName="sibTrans" presStyleLbl="sibTrans1D1" presStyleIdx="0" presStyleCnt="5"/>
      <dgm:spPr/>
    </dgm:pt>
    <dgm:pt modelId="{391F9712-7FFE-4CF4-A5AB-7C6D0EB67134}" type="pres">
      <dgm:prSet presAssocID="{3F75BFB6-C0A8-4353-9BDC-63DEC65EDFF9}" presName="connectorText" presStyleLbl="sibTrans1D1" presStyleIdx="0" presStyleCnt="5"/>
      <dgm:spPr/>
    </dgm:pt>
    <dgm:pt modelId="{84A523FE-B12D-4ABC-8AB1-B1C4C9AEFC0D}" type="pres">
      <dgm:prSet presAssocID="{8E2EA32D-5098-426F-BED4-BACA1F7F8212}" presName="node" presStyleLbl="node1" presStyleIdx="1" presStyleCnt="6">
        <dgm:presLayoutVars>
          <dgm:bulletEnabled val="1"/>
        </dgm:presLayoutVars>
      </dgm:prSet>
      <dgm:spPr/>
    </dgm:pt>
    <dgm:pt modelId="{3418F30A-A6BD-4841-8EBF-F30787A58810}" type="pres">
      <dgm:prSet presAssocID="{6895B67C-57C6-4289-88FF-44E1177BC633}" presName="sibTrans" presStyleLbl="sibTrans1D1" presStyleIdx="1" presStyleCnt="5"/>
      <dgm:spPr/>
    </dgm:pt>
    <dgm:pt modelId="{D14729CC-46FC-43A5-BDD9-52FFD8B0F506}" type="pres">
      <dgm:prSet presAssocID="{6895B67C-57C6-4289-88FF-44E1177BC633}" presName="connectorText" presStyleLbl="sibTrans1D1" presStyleIdx="1" presStyleCnt="5"/>
      <dgm:spPr/>
    </dgm:pt>
    <dgm:pt modelId="{656F312A-4FC5-49C8-9D73-D1324E064036}" type="pres">
      <dgm:prSet presAssocID="{ECB867C0-345D-4093-8334-02BBE6C4F685}" presName="node" presStyleLbl="node1" presStyleIdx="2" presStyleCnt="6">
        <dgm:presLayoutVars>
          <dgm:bulletEnabled val="1"/>
        </dgm:presLayoutVars>
      </dgm:prSet>
      <dgm:spPr/>
    </dgm:pt>
    <dgm:pt modelId="{6BAADD2B-946D-4800-B890-BA29D84FAF73}" type="pres">
      <dgm:prSet presAssocID="{F042CE4B-4A4D-490E-9715-AA639E89BD16}" presName="sibTrans" presStyleLbl="sibTrans1D1" presStyleIdx="2" presStyleCnt="5"/>
      <dgm:spPr/>
    </dgm:pt>
    <dgm:pt modelId="{C5111009-DC40-4445-8ED1-6F2F907C35F7}" type="pres">
      <dgm:prSet presAssocID="{F042CE4B-4A4D-490E-9715-AA639E89BD16}" presName="connectorText" presStyleLbl="sibTrans1D1" presStyleIdx="2" presStyleCnt="5"/>
      <dgm:spPr/>
    </dgm:pt>
    <dgm:pt modelId="{4C1F07BD-A8AD-4593-9B23-AD5272BF445F}" type="pres">
      <dgm:prSet presAssocID="{A9B4E3CD-2653-4C38-9345-961D577FB1F5}" presName="node" presStyleLbl="node1" presStyleIdx="3" presStyleCnt="6">
        <dgm:presLayoutVars>
          <dgm:bulletEnabled val="1"/>
        </dgm:presLayoutVars>
      </dgm:prSet>
      <dgm:spPr/>
    </dgm:pt>
    <dgm:pt modelId="{81971159-B205-4820-9F32-D5F23DB87251}" type="pres">
      <dgm:prSet presAssocID="{BDD5F5B1-5944-465E-9670-31B65B868345}" presName="sibTrans" presStyleLbl="sibTrans1D1" presStyleIdx="3" presStyleCnt="5"/>
      <dgm:spPr/>
    </dgm:pt>
    <dgm:pt modelId="{594E59B7-55DC-41F4-95A2-7B8550D902E4}" type="pres">
      <dgm:prSet presAssocID="{BDD5F5B1-5944-465E-9670-31B65B868345}" presName="connectorText" presStyleLbl="sibTrans1D1" presStyleIdx="3" presStyleCnt="5"/>
      <dgm:spPr/>
    </dgm:pt>
    <dgm:pt modelId="{C36994CD-4E55-46ED-94DC-AEC51AFE6E3C}" type="pres">
      <dgm:prSet presAssocID="{5A7E303A-329D-40CA-97DE-A0F5AAF3C568}" presName="node" presStyleLbl="node1" presStyleIdx="4" presStyleCnt="6">
        <dgm:presLayoutVars>
          <dgm:bulletEnabled val="1"/>
        </dgm:presLayoutVars>
      </dgm:prSet>
      <dgm:spPr/>
    </dgm:pt>
    <dgm:pt modelId="{E8690AC9-1210-48F4-AA1A-96D2F82269F9}" type="pres">
      <dgm:prSet presAssocID="{25C9B969-F753-48D2-9EC1-70AE30816C1B}" presName="sibTrans" presStyleLbl="sibTrans1D1" presStyleIdx="4" presStyleCnt="5"/>
      <dgm:spPr/>
    </dgm:pt>
    <dgm:pt modelId="{A204DFB4-B595-4867-8785-6E17DB196D12}" type="pres">
      <dgm:prSet presAssocID="{25C9B969-F753-48D2-9EC1-70AE30816C1B}" presName="connectorText" presStyleLbl="sibTrans1D1" presStyleIdx="4" presStyleCnt="5"/>
      <dgm:spPr/>
    </dgm:pt>
    <dgm:pt modelId="{FD38D946-A6F5-4AD1-BD0C-69E6283E819A}" type="pres">
      <dgm:prSet presAssocID="{237F2817-A08F-4CAE-B1D2-9ED26AF43555}" presName="node" presStyleLbl="node1" presStyleIdx="5" presStyleCnt="6">
        <dgm:presLayoutVars>
          <dgm:bulletEnabled val="1"/>
        </dgm:presLayoutVars>
      </dgm:prSet>
      <dgm:spPr/>
    </dgm:pt>
  </dgm:ptLst>
  <dgm:cxnLst>
    <dgm:cxn modelId="{413D5707-6D64-4DBB-8575-E81A404E9564}" type="presOf" srcId="{A9B4E3CD-2653-4C38-9345-961D577FB1F5}" destId="{4C1F07BD-A8AD-4593-9B23-AD5272BF445F}" srcOrd="0" destOrd="0" presId="urn:microsoft.com/office/officeart/2005/8/layout/bProcess3"/>
    <dgm:cxn modelId="{E2908B0D-E7DD-4BD6-999E-90EA95B85207}" type="presOf" srcId="{237F2817-A08F-4CAE-B1D2-9ED26AF43555}" destId="{FD38D946-A6F5-4AD1-BD0C-69E6283E819A}" srcOrd="0" destOrd="0" presId="urn:microsoft.com/office/officeart/2005/8/layout/bProcess3"/>
    <dgm:cxn modelId="{88623719-7415-42A3-BC5E-F791CF3B7BCC}" type="presOf" srcId="{5A7E303A-329D-40CA-97DE-A0F5AAF3C568}" destId="{C36994CD-4E55-46ED-94DC-AEC51AFE6E3C}" srcOrd="0" destOrd="0" presId="urn:microsoft.com/office/officeart/2005/8/layout/bProcess3"/>
    <dgm:cxn modelId="{15E49F19-0011-4E6C-AF4D-C946B30666A1}" type="presOf" srcId="{3F75BFB6-C0A8-4353-9BDC-63DEC65EDFF9}" destId="{920C5173-2293-4A1F-BF05-8CE529C188F4}" srcOrd="0" destOrd="0" presId="urn:microsoft.com/office/officeart/2005/8/layout/bProcess3"/>
    <dgm:cxn modelId="{94890C26-F6B9-444B-8C85-FFC8783780E5}" type="presOf" srcId="{F042CE4B-4A4D-490E-9715-AA639E89BD16}" destId="{6BAADD2B-946D-4800-B890-BA29D84FAF73}" srcOrd="0" destOrd="0" presId="urn:microsoft.com/office/officeart/2005/8/layout/bProcess3"/>
    <dgm:cxn modelId="{4421C839-2C0B-43E1-ADC4-67BC06D86663}" type="presOf" srcId="{F042CE4B-4A4D-490E-9715-AA639E89BD16}" destId="{C5111009-DC40-4445-8ED1-6F2F907C35F7}" srcOrd="1" destOrd="0" presId="urn:microsoft.com/office/officeart/2005/8/layout/bProcess3"/>
    <dgm:cxn modelId="{EFC62448-DB59-462C-B5F2-10BBD1132CE7}" srcId="{BC4869FB-B57D-468B-9F91-D9FE3A5C4AAE}" destId="{66E1BF84-5F91-4FD6-A832-73EC304EB576}" srcOrd="0" destOrd="0" parTransId="{B5B9D772-6161-42D9-987A-72F02B45E16F}" sibTransId="{3F75BFB6-C0A8-4353-9BDC-63DEC65EDFF9}"/>
    <dgm:cxn modelId="{DDFD714B-50D3-455D-8D20-C52E06B8556D}" type="presOf" srcId="{66E1BF84-5F91-4FD6-A832-73EC304EB576}" destId="{53E93171-B5F9-42F5-B17F-ACBBC1CD7B18}" srcOrd="0" destOrd="0" presId="urn:microsoft.com/office/officeart/2005/8/layout/bProcess3"/>
    <dgm:cxn modelId="{9937164E-2C76-42E4-8B40-7C230A851E27}" srcId="{BC4869FB-B57D-468B-9F91-D9FE3A5C4AAE}" destId="{8E2EA32D-5098-426F-BED4-BACA1F7F8212}" srcOrd="1" destOrd="0" parTransId="{F5201907-8257-49EF-80A9-C23D97D4C015}" sibTransId="{6895B67C-57C6-4289-88FF-44E1177BC633}"/>
    <dgm:cxn modelId="{D3162561-8F46-4585-AC4E-E89053166C72}" type="presOf" srcId="{BC4869FB-B57D-468B-9F91-D9FE3A5C4AAE}" destId="{881714E7-4660-4F96-BC1E-16A2150E1D80}" srcOrd="0" destOrd="0" presId="urn:microsoft.com/office/officeart/2005/8/layout/bProcess3"/>
    <dgm:cxn modelId="{C99BD165-475A-4B70-ADF2-F492A1E52B32}" type="presOf" srcId="{25C9B969-F753-48D2-9EC1-70AE30816C1B}" destId="{A204DFB4-B595-4867-8785-6E17DB196D12}" srcOrd="1" destOrd="0" presId="urn:microsoft.com/office/officeart/2005/8/layout/bProcess3"/>
    <dgm:cxn modelId="{A7D0C66A-7D6A-43E9-B84C-406FBBCA133A}" srcId="{BC4869FB-B57D-468B-9F91-D9FE3A5C4AAE}" destId="{A9B4E3CD-2653-4C38-9345-961D577FB1F5}" srcOrd="3" destOrd="0" parTransId="{D8F6A56E-BB1D-46A2-BD34-FE9C1DA1FA2B}" sibTransId="{BDD5F5B1-5944-465E-9670-31B65B868345}"/>
    <dgm:cxn modelId="{78B2328C-CD21-4FB2-8CB7-A3A24DF574DE}" type="presOf" srcId="{6895B67C-57C6-4289-88FF-44E1177BC633}" destId="{D14729CC-46FC-43A5-BDD9-52FFD8B0F506}" srcOrd="1" destOrd="0" presId="urn:microsoft.com/office/officeart/2005/8/layout/bProcess3"/>
    <dgm:cxn modelId="{7A4C979B-E393-4F42-9982-C1635F09DFCC}" srcId="{BC4869FB-B57D-468B-9F91-D9FE3A5C4AAE}" destId="{ECB867C0-345D-4093-8334-02BBE6C4F685}" srcOrd="2" destOrd="0" parTransId="{28B4C836-CD91-4642-A609-00F8D71D631D}" sibTransId="{F042CE4B-4A4D-490E-9715-AA639E89BD16}"/>
    <dgm:cxn modelId="{0C1513A0-5844-4460-9D3F-02B8A677874C}" srcId="{BC4869FB-B57D-468B-9F91-D9FE3A5C4AAE}" destId="{5A7E303A-329D-40CA-97DE-A0F5AAF3C568}" srcOrd="4" destOrd="0" parTransId="{440DBD98-F885-4442-BAF9-A836A696148F}" sibTransId="{25C9B969-F753-48D2-9EC1-70AE30816C1B}"/>
    <dgm:cxn modelId="{1E027EA2-AF42-4DBC-A8B2-730CCCA7E2B6}" srcId="{BC4869FB-B57D-468B-9F91-D9FE3A5C4AAE}" destId="{237F2817-A08F-4CAE-B1D2-9ED26AF43555}" srcOrd="5" destOrd="0" parTransId="{079A0252-4799-411C-95BF-D066B0F6D4FF}" sibTransId="{E5BBACF3-6DFB-4961-A386-0A3E423109D0}"/>
    <dgm:cxn modelId="{6D8C4CA3-7549-49D6-A7A5-494752E8F7CA}" type="presOf" srcId="{6895B67C-57C6-4289-88FF-44E1177BC633}" destId="{3418F30A-A6BD-4841-8EBF-F30787A58810}" srcOrd="0" destOrd="0" presId="urn:microsoft.com/office/officeart/2005/8/layout/bProcess3"/>
    <dgm:cxn modelId="{2CADABBD-BAB0-4807-94CA-D67B0A0D2F99}" type="presOf" srcId="{8E2EA32D-5098-426F-BED4-BACA1F7F8212}" destId="{84A523FE-B12D-4ABC-8AB1-B1C4C9AEFC0D}" srcOrd="0" destOrd="0" presId="urn:microsoft.com/office/officeart/2005/8/layout/bProcess3"/>
    <dgm:cxn modelId="{8139F1C9-FBAC-4D6A-BEC1-3CCFE9FFA113}" type="presOf" srcId="{25C9B969-F753-48D2-9EC1-70AE30816C1B}" destId="{E8690AC9-1210-48F4-AA1A-96D2F82269F9}" srcOrd="0" destOrd="0" presId="urn:microsoft.com/office/officeart/2005/8/layout/bProcess3"/>
    <dgm:cxn modelId="{8B7071CE-78F0-4E52-876A-7D86CA0A85B1}" type="presOf" srcId="{3F75BFB6-C0A8-4353-9BDC-63DEC65EDFF9}" destId="{391F9712-7FFE-4CF4-A5AB-7C6D0EB67134}" srcOrd="1" destOrd="0" presId="urn:microsoft.com/office/officeart/2005/8/layout/bProcess3"/>
    <dgm:cxn modelId="{9D1BF1D2-03B2-497C-A7C1-683FA3163D1D}" type="presOf" srcId="{BDD5F5B1-5944-465E-9670-31B65B868345}" destId="{594E59B7-55DC-41F4-95A2-7B8550D902E4}" srcOrd="1" destOrd="0" presId="urn:microsoft.com/office/officeart/2005/8/layout/bProcess3"/>
    <dgm:cxn modelId="{8223E8D9-F104-4BE6-81DE-DFDAC7AC257F}" type="presOf" srcId="{ECB867C0-345D-4093-8334-02BBE6C4F685}" destId="{656F312A-4FC5-49C8-9D73-D1324E064036}" srcOrd="0" destOrd="0" presId="urn:microsoft.com/office/officeart/2005/8/layout/bProcess3"/>
    <dgm:cxn modelId="{867FABE0-737B-4310-8ABA-CB82C6688275}" type="presOf" srcId="{BDD5F5B1-5944-465E-9670-31B65B868345}" destId="{81971159-B205-4820-9F32-D5F23DB87251}" srcOrd="0" destOrd="0" presId="urn:microsoft.com/office/officeart/2005/8/layout/bProcess3"/>
    <dgm:cxn modelId="{5804B8FE-30A7-4776-BAA7-EED6C1733C25}" type="presParOf" srcId="{881714E7-4660-4F96-BC1E-16A2150E1D80}" destId="{53E93171-B5F9-42F5-B17F-ACBBC1CD7B18}" srcOrd="0" destOrd="0" presId="urn:microsoft.com/office/officeart/2005/8/layout/bProcess3"/>
    <dgm:cxn modelId="{13FF029C-4008-4A09-9E30-04B706F3A85E}" type="presParOf" srcId="{881714E7-4660-4F96-BC1E-16A2150E1D80}" destId="{920C5173-2293-4A1F-BF05-8CE529C188F4}" srcOrd="1" destOrd="0" presId="urn:microsoft.com/office/officeart/2005/8/layout/bProcess3"/>
    <dgm:cxn modelId="{9D042B45-6E20-4E2B-B2F0-A8C71CF3E658}" type="presParOf" srcId="{920C5173-2293-4A1F-BF05-8CE529C188F4}" destId="{391F9712-7FFE-4CF4-A5AB-7C6D0EB67134}" srcOrd="0" destOrd="0" presId="urn:microsoft.com/office/officeart/2005/8/layout/bProcess3"/>
    <dgm:cxn modelId="{755523C6-341B-4935-872D-5FACD6DFE417}" type="presParOf" srcId="{881714E7-4660-4F96-BC1E-16A2150E1D80}" destId="{84A523FE-B12D-4ABC-8AB1-B1C4C9AEFC0D}" srcOrd="2" destOrd="0" presId="urn:microsoft.com/office/officeart/2005/8/layout/bProcess3"/>
    <dgm:cxn modelId="{0352E81F-54F8-4C23-BA32-D9EB03D7CB41}" type="presParOf" srcId="{881714E7-4660-4F96-BC1E-16A2150E1D80}" destId="{3418F30A-A6BD-4841-8EBF-F30787A58810}" srcOrd="3" destOrd="0" presId="urn:microsoft.com/office/officeart/2005/8/layout/bProcess3"/>
    <dgm:cxn modelId="{14E18CB5-5655-4B75-91CA-070A181145A4}" type="presParOf" srcId="{3418F30A-A6BD-4841-8EBF-F30787A58810}" destId="{D14729CC-46FC-43A5-BDD9-52FFD8B0F506}" srcOrd="0" destOrd="0" presId="urn:microsoft.com/office/officeart/2005/8/layout/bProcess3"/>
    <dgm:cxn modelId="{3096CF84-9E77-4544-BAC5-98F4F34B457C}" type="presParOf" srcId="{881714E7-4660-4F96-BC1E-16A2150E1D80}" destId="{656F312A-4FC5-49C8-9D73-D1324E064036}" srcOrd="4" destOrd="0" presId="urn:microsoft.com/office/officeart/2005/8/layout/bProcess3"/>
    <dgm:cxn modelId="{89204617-B9B0-4894-8746-F44B4A16C736}" type="presParOf" srcId="{881714E7-4660-4F96-BC1E-16A2150E1D80}" destId="{6BAADD2B-946D-4800-B890-BA29D84FAF73}" srcOrd="5" destOrd="0" presId="urn:microsoft.com/office/officeart/2005/8/layout/bProcess3"/>
    <dgm:cxn modelId="{24CB452B-F92B-4E94-89D7-C8AAFA887DBC}" type="presParOf" srcId="{6BAADD2B-946D-4800-B890-BA29D84FAF73}" destId="{C5111009-DC40-4445-8ED1-6F2F907C35F7}" srcOrd="0" destOrd="0" presId="urn:microsoft.com/office/officeart/2005/8/layout/bProcess3"/>
    <dgm:cxn modelId="{C70594CC-E8D6-48D8-B199-E66A25184390}" type="presParOf" srcId="{881714E7-4660-4F96-BC1E-16A2150E1D80}" destId="{4C1F07BD-A8AD-4593-9B23-AD5272BF445F}" srcOrd="6" destOrd="0" presId="urn:microsoft.com/office/officeart/2005/8/layout/bProcess3"/>
    <dgm:cxn modelId="{D4B2A8BB-1906-4C28-BD44-CED4F570AA2B}" type="presParOf" srcId="{881714E7-4660-4F96-BC1E-16A2150E1D80}" destId="{81971159-B205-4820-9F32-D5F23DB87251}" srcOrd="7" destOrd="0" presId="urn:microsoft.com/office/officeart/2005/8/layout/bProcess3"/>
    <dgm:cxn modelId="{4BFBB6F8-182B-460F-9C68-70AC0E2D8B6B}" type="presParOf" srcId="{81971159-B205-4820-9F32-D5F23DB87251}" destId="{594E59B7-55DC-41F4-95A2-7B8550D902E4}" srcOrd="0" destOrd="0" presId="urn:microsoft.com/office/officeart/2005/8/layout/bProcess3"/>
    <dgm:cxn modelId="{D1779D26-FA2A-43E7-A809-985150C176FE}" type="presParOf" srcId="{881714E7-4660-4F96-BC1E-16A2150E1D80}" destId="{C36994CD-4E55-46ED-94DC-AEC51AFE6E3C}" srcOrd="8" destOrd="0" presId="urn:microsoft.com/office/officeart/2005/8/layout/bProcess3"/>
    <dgm:cxn modelId="{A4A886CA-78BD-4D39-BDA8-D8421E502AD7}" type="presParOf" srcId="{881714E7-4660-4F96-BC1E-16A2150E1D80}" destId="{E8690AC9-1210-48F4-AA1A-96D2F82269F9}" srcOrd="9" destOrd="0" presId="urn:microsoft.com/office/officeart/2005/8/layout/bProcess3"/>
    <dgm:cxn modelId="{43E74C39-8E61-4578-A881-CAE9D82BA58D}" type="presParOf" srcId="{E8690AC9-1210-48F4-AA1A-96D2F82269F9}" destId="{A204DFB4-B595-4867-8785-6E17DB196D12}" srcOrd="0" destOrd="0" presId="urn:microsoft.com/office/officeart/2005/8/layout/bProcess3"/>
    <dgm:cxn modelId="{AE9CF282-4C62-4D6A-BACE-0BF43A3DEC9D}" type="presParOf" srcId="{881714E7-4660-4F96-BC1E-16A2150E1D80}" destId="{FD38D946-A6F5-4AD1-BD0C-69E6283E819A}" srcOrd="10" destOrd="0" presId="urn:microsoft.com/office/officeart/2005/8/layout/b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74E087E-5DE9-4686-AC99-7E61E48D16A6}" type="doc">
      <dgm:prSet loTypeId="urn:microsoft.com/office/officeart/2005/8/layout/list1" loCatId="list" qsTypeId="urn:microsoft.com/office/officeart/2005/8/quickstyle/simple1" qsCatId="simple" csTypeId="urn:microsoft.com/office/officeart/2005/8/colors/colorful1" csCatId="colorful" phldr="1"/>
      <dgm:spPr/>
      <dgm:t>
        <a:bodyPr/>
        <a:lstStyle/>
        <a:p>
          <a:endParaRPr lang="en-US"/>
        </a:p>
      </dgm:t>
    </dgm:pt>
    <dgm:pt modelId="{6E557C15-E158-4EE7-9865-327A234FA3A4}">
      <dgm:prSet phldrT="[Text]"/>
      <dgm:spPr/>
      <dgm:t>
        <a:bodyPr/>
        <a:lstStyle/>
        <a:p>
          <a:r>
            <a:rPr lang="en-US" b="1">
              <a:latin typeface="Garamond" panose="02020404030301010803" pitchFamily="18" charset="0"/>
              <a:cs typeface="Arial" panose="020B0604020202020204" pitchFamily="34" charset="0"/>
            </a:rPr>
            <a:t>Energy Efficiency Measures</a:t>
          </a:r>
          <a:endParaRPr lang="en-US">
            <a:latin typeface="Garamond" panose="02020404030301010803" pitchFamily="18" charset="0"/>
            <a:cs typeface="Arial" panose="020B0604020202020204" pitchFamily="34" charset="0"/>
          </a:endParaRPr>
        </a:p>
      </dgm:t>
    </dgm:pt>
    <dgm:pt modelId="{9984A986-68E4-4B12-843C-DA111A464D9F}" type="parTrans" cxnId="{7DC16B9F-F259-4B7B-B466-14B96A08E80E}">
      <dgm:prSet/>
      <dgm:spPr/>
      <dgm:t>
        <a:bodyPr/>
        <a:lstStyle/>
        <a:p>
          <a:endParaRPr lang="en-US">
            <a:solidFill>
              <a:schemeClr val="tx1"/>
            </a:solidFill>
          </a:endParaRPr>
        </a:p>
      </dgm:t>
    </dgm:pt>
    <dgm:pt modelId="{DD22FC0A-5037-4A8A-A12C-D56274AB42D4}" type="sibTrans" cxnId="{7DC16B9F-F259-4B7B-B466-14B96A08E80E}">
      <dgm:prSet/>
      <dgm:spPr/>
      <dgm:t>
        <a:bodyPr/>
        <a:lstStyle/>
        <a:p>
          <a:endParaRPr lang="en-US">
            <a:solidFill>
              <a:schemeClr val="tx1"/>
            </a:solidFill>
          </a:endParaRPr>
        </a:p>
      </dgm:t>
    </dgm:pt>
    <dgm:pt modelId="{39366DEE-8C5D-43EB-86E5-38D084527CFF}">
      <dgm:prSet phldrT="[Text]"/>
      <dgm:spPr/>
      <dgm:t>
        <a:bodyPr/>
        <a:lstStyle/>
        <a:p>
          <a:r>
            <a:rPr lang="en-US" b="1">
              <a:latin typeface="Garamond" panose="02020404030301010803" pitchFamily="18" charset="0"/>
              <a:cs typeface="Arial" panose="020B0604020202020204" pitchFamily="34" charset="0"/>
            </a:rPr>
            <a:t>Travel Demand Data</a:t>
          </a:r>
          <a:endParaRPr lang="en-US">
            <a:latin typeface="Garamond" panose="02020404030301010803" pitchFamily="18" charset="0"/>
            <a:cs typeface="Arial" panose="020B0604020202020204" pitchFamily="34" charset="0"/>
          </a:endParaRPr>
        </a:p>
      </dgm:t>
    </dgm:pt>
    <dgm:pt modelId="{6CAF7DA7-0469-41D6-832B-F865B0D2B94E}" type="parTrans" cxnId="{C81F088D-777F-4662-AB81-63221928DD36}">
      <dgm:prSet/>
      <dgm:spPr/>
      <dgm:t>
        <a:bodyPr/>
        <a:lstStyle/>
        <a:p>
          <a:endParaRPr lang="en-US">
            <a:solidFill>
              <a:schemeClr val="tx1"/>
            </a:solidFill>
          </a:endParaRPr>
        </a:p>
      </dgm:t>
    </dgm:pt>
    <dgm:pt modelId="{9F0BB33A-5A95-40E6-A73E-FCFED2BC27FD}" type="sibTrans" cxnId="{C81F088D-777F-4662-AB81-63221928DD36}">
      <dgm:prSet/>
      <dgm:spPr/>
      <dgm:t>
        <a:bodyPr/>
        <a:lstStyle/>
        <a:p>
          <a:endParaRPr lang="en-US">
            <a:solidFill>
              <a:schemeClr val="tx1"/>
            </a:solidFill>
          </a:endParaRPr>
        </a:p>
      </dgm:t>
    </dgm:pt>
    <dgm:pt modelId="{9FEEF313-1CF1-44F5-80A2-04EE1C999161}">
      <dgm:prSet/>
      <dgm:spPr/>
      <dgm:t>
        <a:bodyPr/>
        <a:lstStyle/>
        <a:p>
          <a:r>
            <a:rPr lang="en-US">
              <a:latin typeface="Garamond" panose="02020404030301010803" pitchFamily="18" charset="0"/>
              <a:cs typeface="Arial" panose="020B0604020202020204" pitchFamily="34" charset="0"/>
            </a:rPr>
            <a:t>Transportation Energy Data Book</a:t>
          </a:r>
        </a:p>
      </dgm:t>
    </dgm:pt>
    <dgm:pt modelId="{1225F55B-CE9D-4B22-A4EE-C221E8C341E8}" type="parTrans" cxnId="{1A901F05-0749-4ADF-A054-5DD8E5A5E784}">
      <dgm:prSet/>
      <dgm:spPr/>
      <dgm:t>
        <a:bodyPr/>
        <a:lstStyle/>
        <a:p>
          <a:endParaRPr lang="en-US">
            <a:solidFill>
              <a:schemeClr val="tx1"/>
            </a:solidFill>
          </a:endParaRPr>
        </a:p>
      </dgm:t>
    </dgm:pt>
    <dgm:pt modelId="{C57021A6-1270-4029-B4D9-D213C05E4C6B}" type="sibTrans" cxnId="{1A901F05-0749-4ADF-A054-5DD8E5A5E784}">
      <dgm:prSet/>
      <dgm:spPr/>
      <dgm:t>
        <a:bodyPr/>
        <a:lstStyle/>
        <a:p>
          <a:endParaRPr lang="en-US">
            <a:solidFill>
              <a:schemeClr val="tx1"/>
            </a:solidFill>
          </a:endParaRPr>
        </a:p>
      </dgm:t>
    </dgm:pt>
    <dgm:pt modelId="{D3C77E1C-D7DA-46E9-A1BC-6CE14042DB23}">
      <dgm:prSet/>
      <dgm:spPr/>
      <dgm:t>
        <a:bodyPr/>
        <a:lstStyle/>
        <a:p>
          <a:r>
            <a:rPr lang="en-US">
              <a:latin typeface="Garamond" panose="02020404030301010803" pitchFamily="18" charset="0"/>
              <a:cs typeface="Arial" panose="020B0604020202020204" pitchFamily="34" charset="0"/>
            </a:rPr>
            <a:t>Other energy intensity studies</a:t>
          </a:r>
        </a:p>
      </dgm:t>
    </dgm:pt>
    <dgm:pt modelId="{4313D9FA-603E-43BD-A8B9-FCEEE5947F07}" type="parTrans" cxnId="{4213CBE0-72CF-40FE-97B0-0CCE1FBF228D}">
      <dgm:prSet/>
      <dgm:spPr/>
      <dgm:t>
        <a:bodyPr/>
        <a:lstStyle/>
        <a:p>
          <a:endParaRPr lang="en-US">
            <a:solidFill>
              <a:schemeClr val="tx1"/>
            </a:solidFill>
          </a:endParaRPr>
        </a:p>
      </dgm:t>
    </dgm:pt>
    <dgm:pt modelId="{6D072C2B-F257-4B14-8174-6FED4A276AC0}" type="sibTrans" cxnId="{4213CBE0-72CF-40FE-97B0-0CCE1FBF228D}">
      <dgm:prSet/>
      <dgm:spPr/>
      <dgm:t>
        <a:bodyPr/>
        <a:lstStyle/>
        <a:p>
          <a:endParaRPr lang="en-US">
            <a:solidFill>
              <a:schemeClr val="tx1"/>
            </a:solidFill>
          </a:endParaRPr>
        </a:p>
      </dgm:t>
    </dgm:pt>
    <dgm:pt modelId="{80AFD52D-5452-4948-A545-683A83A028C3}">
      <dgm:prSet/>
      <dgm:spPr/>
      <dgm:t>
        <a:bodyPr/>
        <a:lstStyle/>
        <a:p>
          <a:r>
            <a:rPr lang="en-US">
              <a:latin typeface="Garamond" panose="02020404030301010803" pitchFamily="18" charset="0"/>
              <a:cs typeface="Arial" panose="020B0604020202020204" pitchFamily="34" charset="0"/>
            </a:rPr>
            <a:t>National Household Travel Survey (NHTS)</a:t>
          </a:r>
        </a:p>
      </dgm:t>
    </dgm:pt>
    <dgm:pt modelId="{34224923-5B57-48B0-880B-4757D8AC3237}" type="parTrans" cxnId="{6FB9466A-0FC6-44CF-AEE3-E384462BFB86}">
      <dgm:prSet/>
      <dgm:spPr/>
      <dgm:t>
        <a:bodyPr/>
        <a:lstStyle/>
        <a:p>
          <a:endParaRPr lang="en-US">
            <a:solidFill>
              <a:schemeClr val="tx1"/>
            </a:solidFill>
          </a:endParaRPr>
        </a:p>
      </dgm:t>
    </dgm:pt>
    <dgm:pt modelId="{DBB41470-6EF9-44AC-B222-F490BD636104}" type="sibTrans" cxnId="{6FB9466A-0FC6-44CF-AEE3-E384462BFB86}">
      <dgm:prSet/>
      <dgm:spPr/>
      <dgm:t>
        <a:bodyPr/>
        <a:lstStyle/>
        <a:p>
          <a:endParaRPr lang="en-US">
            <a:solidFill>
              <a:schemeClr val="tx1"/>
            </a:solidFill>
          </a:endParaRPr>
        </a:p>
      </dgm:t>
    </dgm:pt>
    <dgm:pt modelId="{36CC2A57-5AD5-45DF-9D0D-5040EB3CDDAF}">
      <dgm:prSet/>
      <dgm:spPr/>
      <dgm:t>
        <a:bodyPr/>
        <a:lstStyle/>
        <a:p>
          <a:r>
            <a:rPr lang="en-US" b="1">
              <a:latin typeface="Garamond" panose="02020404030301010803" pitchFamily="18" charset="0"/>
              <a:cs typeface="Arial" panose="020B0604020202020204" pitchFamily="34" charset="0"/>
            </a:rPr>
            <a:t>Cost Measures</a:t>
          </a:r>
          <a:endParaRPr lang="en-US">
            <a:latin typeface="Garamond" panose="02020404030301010803" pitchFamily="18" charset="0"/>
            <a:cs typeface="Arial" panose="020B0604020202020204" pitchFamily="34" charset="0"/>
          </a:endParaRPr>
        </a:p>
      </dgm:t>
    </dgm:pt>
    <dgm:pt modelId="{4A20D24A-20EF-4E16-B4B1-25BDC72151B8}" type="parTrans" cxnId="{DFD5DE37-22F6-45B4-93DF-F6964198A7DD}">
      <dgm:prSet/>
      <dgm:spPr/>
      <dgm:t>
        <a:bodyPr/>
        <a:lstStyle/>
        <a:p>
          <a:endParaRPr lang="en-US">
            <a:solidFill>
              <a:schemeClr val="tx1"/>
            </a:solidFill>
          </a:endParaRPr>
        </a:p>
      </dgm:t>
    </dgm:pt>
    <dgm:pt modelId="{2A2F3683-B6D4-46C8-97D1-CCCC4C0DC057}" type="sibTrans" cxnId="{DFD5DE37-22F6-45B4-93DF-F6964198A7DD}">
      <dgm:prSet/>
      <dgm:spPr/>
      <dgm:t>
        <a:bodyPr/>
        <a:lstStyle/>
        <a:p>
          <a:endParaRPr lang="en-US">
            <a:solidFill>
              <a:schemeClr val="tx1"/>
            </a:solidFill>
          </a:endParaRPr>
        </a:p>
      </dgm:t>
    </dgm:pt>
    <dgm:pt modelId="{440413EC-6EC5-4B9D-B417-FFEABE442EBF}">
      <dgm:prSet/>
      <dgm:spPr/>
      <dgm:t>
        <a:bodyPr/>
        <a:lstStyle/>
        <a:p>
          <a:r>
            <a:rPr lang="en-US">
              <a:latin typeface="Garamond" panose="02020404030301010803" pitchFamily="18" charset="0"/>
              <a:cs typeface="Arial" panose="020B0604020202020204" pitchFamily="34" charset="0"/>
            </a:rPr>
            <a:t>Capital costs, operational costs</a:t>
          </a:r>
        </a:p>
      </dgm:t>
    </dgm:pt>
    <dgm:pt modelId="{B0F18157-3BF7-4CF5-AC63-E33E58F218A8}" type="parTrans" cxnId="{8BAA64B2-64E8-461B-AE23-9909537E2CE5}">
      <dgm:prSet/>
      <dgm:spPr/>
      <dgm:t>
        <a:bodyPr/>
        <a:lstStyle/>
        <a:p>
          <a:endParaRPr lang="en-US">
            <a:solidFill>
              <a:schemeClr val="tx1"/>
            </a:solidFill>
          </a:endParaRPr>
        </a:p>
      </dgm:t>
    </dgm:pt>
    <dgm:pt modelId="{3444A0CA-9350-4915-92F0-733BE8D7A027}" type="sibTrans" cxnId="{8BAA64B2-64E8-461B-AE23-9909537E2CE5}">
      <dgm:prSet/>
      <dgm:spPr/>
      <dgm:t>
        <a:bodyPr/>
        <a:lstStyle/>
        <a:p>
          <a:endParaRPr lang="en-US">
            <a:solidFill>
              <a:schemeClr val="tx1"/>
            </a:solidFill>
          </a:endParaRPr>
        </a:p>
      </dgm:t>
    </dgm:pt>
    <dgm:pt modelId="{6B985ED6-42D5-4730-8594-DF494B20AE9A}">
      <dgm:prSet/>
      <dgm:spPr/>
      <dgm:t>
        <a:bodyPr/>
        <a:lstStyle/>
        <a:p>
          <a:r>
            <a:rPr lang="en-US">
              <a:latin typeface="Garamond" panose="02020404030301010803" pitchFamily="18" charset="0"/>
              <a:cs typeface="Arial" panose="020B0604020202020204" pitchFamily="34" charset="0"/>
            </a:rPr>
            <a:t>Value of time</a:t>
          </a:r>
        </a:p>
      </dgm:t>
    </dgm:pt>
    <dgm:pt modelId="{9306A3FF-92A0-4BF1-9F9E-EBCA6850A391}" type="parTrans" cxnId="{2092743A-5A58-480F-99F8-F92DBB571B2C}">
      <dgm:prSet/>
      <dgm:spPr/>
      <dgm:t>
        <a:bodyPr/>
        <a:lstStyle/>
        <a:p>
          <a:endParaRPr lang="en-US">
            <a:solidFill>
              <a:schemeClr val="tx1"/>
            </a:solidFill>
          </a:endParaRPr>
        </a:p>
      </dgm:t>
    </dgm:pt>
    <dgm:pt modelId="{834DE225-CDDA-421E-8C39-A9B3CB40B749}" type="sibTrans" cxnId="{2092743A-5A58-480F-99F8-F92DBB571B2C}">
      <dgm:prSet/>
      <dgm:spPr/>
      <dgm:t>
        <a:bodyPr/>
        <a:lstStyle/>
        <a:p>
          <a:endParaRPr lang="en-US">
            <a:solidFill>
              <a:schemeClr val="tx1"/>
            </a:solidFill>
          </a:endParaRPr>
        </a:p>
      </dgm:t>
    </dgm:pt>
    <dgm:pt modelId="{DE738BD5-A75F-4887-8EB5-43208C91DFCC}">
      <dgm:prSet phldrT="[Text]"/>
      <dgm:spPr/>
      <dgm:t>
        <a:bodyPr/>
        <a:lstStyle/>
        <a:p>
          <a:r>
            <a:rPr lang="en-US" b="1">
              <a:latin typeface="Garamond" panose="02020404030301010803" pitchFamily="18" charset="0"/>
              <a:cs typeface="Arial" panose="020B0604020202020204" pitchFamily="34" charset="0"/>
            </a:rPr>
            <a:t>Travel Time and Isochrone </a:t>
          </a:r>
          <a:endParaRPr lang="en-US">
            <a:latin typeface="Garamond" panose="02020404030301010803" pitchFamily="18" charset="0"/>
            <a:cs typeface="Arial" panose="020B0604020202020204" pitchFamily="34" charset="0"/>
          </a:endParaRPr>
        </a:p>
      </dgm:t>
    </dgm:pt>
    <dgm:pt modelId="{0CAB3514-53B4-4E14-B0E0-F3C973BF76EC}" type="parTrans" cxnId="{9AF8E197-7E47-4771-A4A5-5E3596C0AC55}">
      <dgm:prSet/>
      <dgm:spPr/>
      <dgm:t>
        <a:bodyPr/>
        <a:lstStyle/>
        <a:p>
          <a:endParaRPr lang="en-US"/>
        </a:p>
      </dgm:t>
    </dgm:pt>
    <dgm:pt modelId="{66666510-DEF2-486B-A18B-FAF3BB8FF32F}" type="sibTrans" cxnId="{9AF8E197-7E47-4771-A4A5-5E3596C0AC55}">
      <dgm:prSet/>
      <dgm:spPr/>
      <dgm:t>
        <a:bodyPr/>
        <a:lstStyle/>
        <a:p>
          <a:endParaRPr lang="en-US"/>
        </a:p>
      </dgm:t>
    </dgm:pt>
    <dgm:pt modelId="{543D6ED2-CD99-456E-B6CA-B4345EBF2877}">
      <dgm:prSet/>
      <dgm:spPr/>
      <dgm:t>
        <a:bodyPr/>
        <a:lstStyle/>
        <a:p>
          <a:r>
            <a:rPr lang="en-US">
              <a:latin typeface="Garamond" panose="02020404030301010803" pitchFamily="18" charset="0"/>
              <a:cs typeface="Arial" panose="020B0604020202020204" pitchFamily="34" charset="0"/>
            </a:rPr>
            <a:t>Third-party isochrone APIs (e.g., HERE)</a:t>
          </a:r>
        </a:p>
      </dgm:t>
    </dgm:pt>
    <dgm:pt modelId="{3973998E-D717-4D2B-AABA-B895863712CC}" type="parTrans" cxnId="{D2DD1C94-ADAD-4882-8873-AC3D6C40F9F8}">
      <dgm:prSet/>
      <dgm:spPr/>
      <dgm:t>
        <a:bodyPr/>
        <a:lstStyle/>
        <a:p>
          <a:endParaRPr lang="en-US"/>
        </a:p>
      </dgm:t>
    </dgm:pt>
    <dgm:pt modelId="{CE92C394-DD89-4624-A1E7-0630672F55B0}" type="sibTrans" cxnId="{D2DD1C94-ADAD-4882-8873-AC3D6C40F9F8}">
      <dgm:prSet/>
      <dgm:spPr/>
      <dgm:t>
        <a:bodyPr/>
        <a:lstStyle/>
        <a:p>
          <a:endParaRPr lang="en-US"/>
        </a:p>
      </dgm:t>
    </dgm:pt>
    <dgm:pt modelId="{2AE29BFA-EB34-421E-99C9-E5C0769435A1}">
      <dgm:prSet/>
      <dgm:spPr/>
      <dgm:t>
        <a:bodyPr/>
        <a:lstStyle/>
        <a:p>
          <a:r>
            <a:rPr lang="en-US">
              <a:latin typeface="Garamond" panose="02020404030301010803" pitchFamily="18" charset="0"/>
              <a:cs typeface="Arial" panose="020B0604020202020204" pitchFamily="34" charset="0"/>
            </a:rPr>
            <a:t>GPS trajectory data (TomTom, INRIX)</a:t>
          </a:r>
        </a:p>
      </dgm:t>
    </dgm:pt>
    <dgm:pt modelId="{B5E3374C-D4FD-46B1-8559-05D9A505893D}" type="parTrans" cxnId="{3E23FB81-0372-4922-9E35-422D8FD6C463}">
      <dgm:prSet/>
      <dgm:spPr/>
      <dgm:t>
        <a:bodyPr/>
        <a:lstStyle/>
        <a:p>
          <a:endParaRPr lang="en-US"/>
        </a:p>
      </dgm:t>
    </dgm:pt>
    <dgm:pt modelId="{7EEBC1E3-B941-49F5-AB97-3D247055A10C}" type="sibTrans" cxnId="{3E23FB81-0372-4922-9E35-422D8FD6C463}">
      <dgm:prSet/>
      <dgm:spPr/>
      <dgm:t>
        <a:bodyPr/>
        <a:lstStyle/>
        <a:p>
          <a:endParaRPr lang="en-US"/>
        </a:p>
      </dgm:t>
    </dgm:pt>
    <dgm:pt modelId="{066D5209-F065-4188-AEA4-76B814303146}">
      <dgm:prSet/>
      <dgm:spPr/>
      <dgm:t>
        <a:bodyPr/>
        <a:lstStyle/>
        <a:p>
          <a:r>
            <a:rPr lang="en-US">
              <a:latin typeface="Garamond" panose="02020404030301010803" pitchFamily="18" charset="0"/>
              <a:cs typeface="Arial" panose="020B0604020202020204" pitchFamily="34" charset="0"/>
            </a:rPr>
            <a:t>Travel Demand Models</a:t>
          </a:r>
        </a:p>
      </dgm:t>
    </dgm:pt>
    <dgm:pt modelId="{E724747F-499A-4B3E-8D49-83AFE4830CF4}" type="parTrans" cxnId="{2C3D2E0E-6705-4AD1-A27B-B057B4D16153}">
      <dgm:prSet/>
      <dgm:spPr/>
      <dgm:t>
        <a:bodyPr/>
        <a:lstStyle/>
        <a:p>
          <a:endParaRPr lang="en-US"/>
        </a:p>
      </dgm:t>
    </dgm:pt>
    <dgm:pt modelId="{CA0C4AEE-7E87-4069-B777-3CF0CDC6C408}" type="sibTrans" cxnId="{2C3D2E0E-6705-4AD1-A27B-B057B4D16153}">
      <dgm:prSet/>
      <dgm:spPr/>
      <dgm:t>
        <a:bodyPr/>
        <a:lstStyle/>
        <a:p>
          <a:endParaRPr lang="en-US"/>
        </a:p>
      </dgm:t>
    </dgm:pt>
    <dgm:pt modelId="{49A0F3DF-706E-41FF-8108-AF42C8676E9B}">
      <dgm:prSet phldrT="[Text]"/>
      <dgm:spPr/>
      <dgm:t>
        <a:bodyPr/>
        <a:lstStyle/>
        <a:p>
          <a:r>
            <a:rPr lang="en-US" b="1">
              <a:latin typeface="Garamond" panose="02020404030301010803" pitchFamily="18" charset="0"/>
              <a:cs typeface="Arial" panose="020B0604020202020204" pitchFamily="34" charset="0"/>
            </a:rPr>
            <a:t>Land-Use Data</a:t>
          </a:r>
          <a:endParaRPr lang="en-US">
            <a:latin typeface="Garamond" panose="02020404030301010803" pitchFamily="18" charset="0"/>
            <a:cs typeface="Arial" panose="020B0604020202020204" pitchFamily="34" charset="0"/>
          </a:endParaRPr>
        </a:p>
      </dgm:t>
    </dgm:pt>
    <dgm:pt modelId="{E03B7090-8FD3-4FF6-9F07-061721947312}" type="parTrans" cxnId="{D1E9E595-03B0-4F85-9D08-3B5E12551309}">
      <dgm:prSet/>
      <dgm:spPr/>
      <dgm:t>
        <a:bodyPr/>
        <a:lstStyle/>
        <a:p>
          <a:endParaRPr lang="en-US"/>
        </a:p>
      </dgm:t>
    </dgm:pt>
    <dgm:pt modelId="{517F3746-BE5E-47AC-8215-1316720F70EB}" type="sibTrans" cxnId="{D1E9E595-03B0-4F85-9D08-3B5E12551309}">
      <dgm:prSet/>
      <dgm:spPr/>
      <dgm:t>
        <a:bodyPr/>
        <a:lstStyle/>
        <a:p>
          <a:endParaRPr lang="en-US"/>
        </a:p>
      </dgm:t>
    </dgm:pt>
    <dgm:pt modelId="{322273ED-0686-46DD-9C89-8E8C6340B0F0}">
      <dgm:prSet/>
      <dgm:spPr/>
      <dgm:t>
        <a:bodyPr/>
        <a:lstStyle/>
        <a:p>
          <a:r>
            <a:rPr lang="en-US">
              <a:latin typeface="Garamond" panose="02020404030301010803" pitchFamily="18" charset="0"/>
              <a:cs typeface="Arial" panose="020B0604020202020204" pitchFamily="34" charset="0"/>
            </a:rPr>
            <a:t>Metropolitan Planning Organizations</a:t>
          </a:r>
        </a:p>
      </dgm:t>
    </dgm:pt>
    <dgm:pt modelId="{CDF7CF32-70AF-491E-812E-544E01D001BC}" type="parTrans" cxnId="{EE27B650-D42C-441A-9F34-498F3DC53697}">
      <dgm:prSet/>
      <dgm:spPr/>
      <dgm:t>
        <a:bodyPr/>
        <a:lstStyle/>
        <a:p>
          <a:endParaRPr lang="en-US"/>
        </a:p>
      </dgm:t>
    </dgm:pt>
    <dgm:pt modelId="{19835037-CAD6-40DA-8E59-2A46FFBF2988}" type="sibTrans" cxnId="{EE27B650-D42C-441A-9F34-498F3DC53697}">
      <dgm:prSet/>
      <dgm:spPr/>
      <dgm:t>
        <a:bodyPr/>
        <a:lstStyle/>
        <a:p>
          <a:endParaRPr lang="en-US"/>
        </a:p>
      </dgm:t>
    </dgm:pt>
    <dgm:pt modelId="{C149D46D-02D5-4537-8BF0-686A6CF3DE6B}" type="pres">
      <dgm:prSet presAssocID="{474E087E-5DE9-4686-AC99-7E61E48D16A6}" presName="linear" presStyleCnt="0">
        <dgm:presLayoutVars>
          <dgm:dir/>
          <dgm:animLvl val="lvl"/>
          <dgm:resizeHandles val="exact"/>
        </dgm:presLayoutVars>
      </dgm:prSet>
      <dgm:spPr/>
    </dgm:pt>
    <dgm:pt modelId="{5F913F0C-1772-46F6-AEAC-A4B2B452BC1C}" type="pres">
      <dgm:prSet presAssocID="{6E557C15-E158-4EE7-9865-327A234FA3A4}" presName="parentLin" presStyleCnt="0"/>
      <dgm:spPr/>
    </dgm:pt>
    <dgm:pt modelId="{DD8CBECD-68E7-4CEE-B285-97DA0677A467}" type="pres">
      <dgm:prSet presAssocID="{6E557C15-E158-4EE7-9865-327A234FA3A4}" presName="parentLeftMargin" presStyleLbl="node1" presStyleIdx="0" presStyleCnt="5"/>
      <dgm:spPr/>
    </dgm:pt>
    <dgm:pt modelId="{FA8366A7-297E-4766-BF1E-F70D70A6E486}" type="pres">
      <dgm:prSet presAssocID="{6E557C15-E158-4EE7-9865-327A234FA3A4}" presName="parentText" presStyleLbl="node1" presStyleIdx="0" presStyleCnt="5">
        <dgm:presLayoutVars>
          <dgm:chMax val="0"/>
          <dgm:bulletEnabled val="1"/>
        </dgm:presLayoutVars>
      </dgm:prSet>
      <dgm:spPr/>
    </dgm:pt>
    <dgm:pt modelId="{6399C882-ECAE-48A0-94C1-AC17E6786445}" type="pres">
      <dgm:prSet presAssocID="{6E557C15-E158-4EE7-9865-327A234FA3A4}" presName="negativeSpace" presStyleCnt="0"/>
      <dgm:spPr/>
    </dgm:pt>
    <dgm:pt modelId="{897AFD21-EDE6-4EBC-88E4-FAE8EEB7AAB6}" type="pres">
      <dgm:prSet presAssocID="{6E557C15-E158-4EE7-9865-327A234FA3A4}" presName="childText" presStyleLbl="conFgAcc1" presStyleIdx="0" presStyleCnt="5">
        <dgm:presLayoutVars>
          <dgm:bulletEnabled val="1"/>
        </dgm:presLayoutVars>
      </dgm:prSet>
      <dgm:spPr/>
    </dgm:pt>
    <dgm:pt modelId="{B54F0CAF-D86D-4DBC-AAA9-31CF7265278E}" type="pres">
      <dgm:prSet presAssocID="{DD22FC0A-5037-4A8A-A12C-D56274AB42D4}" presName="spaceBetweenRectangles" presStyleCnt="0"/>
      <dgm:spPr/>
    </dgm:pt>
    <dgm:pt modelId="{62A7A6B9-B7CB-4BF4-B3EA-387EA373A9B1}" type="pres">
      <dgm:prSet presAssocID="{39366DEE-8C5D-43EB-86E5-38D084527CFF}" presName="parentLin" presStyleCnt="0"/>
      <dgm:spPr/>
    </dgm:pt>
    <dgm:pt modelId="{A1590BA5-CF24-481F-99E1-49C3277A17B2}" type="pres">
      <dgm:prSet presAssocID="{39366DEE-8C5D-43EB-86E5-38D084527CFF}" presName="parentLeftMargin" presStyleLbl="node1" presStyleIdx="0" presStyleCnt="5"/>
      <dgm:spPr/>
    </dgm:pt>
    <dgm:pt modelId="{84B7B153-9B46-4989-A9E1-8DBAA1FB6666}" type="pres">
      <dgm:prSet presAssocID="{39366DEE-8C5D-43EB-86E5-38D084527CFF}" presName="parentText" presStyleLbl="node1" presStyleIdx="1" presStyleCnt="5">
        <dgm:presLayoutVars>
          <dgm:chMax val="0"/>
          <dgm:bulletEnabled val="1"/>
        </dgm:presLayoutVars>
      </dgm:prSet>
      <dgm:spPr/>
    </dgm:pt>
    <dgm:pt modelId="{47C88511-25DB-4237-B041-C2A37DF24F15}" type="pres">
      <dgm:prSet presAssocID="{39366DEE-8C5D-43EB-86E5-38D084527CFF}" presName="negativeSpace" presStyleCnt="0"/>
      <dgm:spPr/>
    </dgm:pt>
    <dgm:pt modelId="{AFB3ADC5-FCBA-490E-BBD5-6F3F23AEC9CA}" type="pres">
      <dgm:prSet presAssocID="{39366DEE-8C5D-43EB-86E5-38D084527CFF}" presName="childText" presStyleLbl="conFgAcc1" presStyleIdx="1" presStyleCnt="5">
        <dgm:presLayoutVars>
          <dgm:bulletEnabled val="1"/>
        </dgm:presLayoutVars>
      </dgm:prSet>
      <dgm:spPr/>
    </dgm:pt>
    <dgm:pt modelId="{1F6C4AC0-02EB-4651-B9FB-1E89B87B10C7}" type="pres">
      <dgm:prSet presAssocID="{9F0BB33A-5A95-40E6-A73E-FCFED2BC27FD}" presName="spaceBetweenRectangles" presStyleCnt="0"/>
      <dgm:spPr/>
    </dgm:pt>
    <dgm:pt modelId="{9804F0CE-6A2D-4EE9-BBA3-30F655B9D014}" type="pres">
      <dgm:prSet presAssocID="{36CC2A57-5AD5-45DF-9D0D-5040EB3CDDAF}" presName="parentLin" presStyleCnt="0"/>
      <dgm:spPr/>
    </dgm:pt>
    <dgm:pt modelId="{B45F6FA9-149C-450F-A96F-BEB1DB92598D}" type="pres">
      <dgm:prSet presAssocID="{36CC2A57-5AD5-45DF-9D0D-5040EB3CDDAF}" presName="parentLeftMargin" presStyleLbl="node1" presStyleIdx="1" presStyleCnt="5"/>
      <dgm:spPr/>
    </dgm:pt>
    <dgm:pt modelId="{0651580C-40A4-4852-9B91-BEDD652808DB}" type="pres">
      <dgm:prSet presAssocID="{36CC2A57-5AD5-45DF-9D0D-5040EB3CDDAF}" presName="parentText" presStyleLbl="node1" presStyleIdx="2" presStyleCnt="5">
        <dgm:presLayoutVars>
          <dgm:chMax val="0"/>
          <dgm:bulletEnabled val="1"/>
        </dgm:presLayoutVars>
      </dgm:prSet>
      <dgm:spPr/>
    </dgm:pt>
    <dgm:pt modelId="{42D5E3BC-5CD8-427A-B021-95D6F8C67BB5}" type="pres">
      <dgm:prSet presAssocID="{36CC2A57-5AD5-45DF-9D0D-5040EB3CDDAF}" presName="negativeSpace" presStyleCnt="0"/>
      <dgm:spPr/>
    </dgm:pt>
    <dgm:pt modelId="{06A2E89F-73A8-4BB5-B982-251F96A113DE}" type="pres">
      <dgm:prSet presAssocID="{36CC2A57-5AD5-45DF-9D0D-5040EB3CDDAF}" presName="childText" presStyleLbl="conFgAcc1" presStyleIdx="2" presStyleCnt="5">
        <dgm:presLayoutVars>
          <dgm:bulletEnabled val="1"/>
        </dgm:presLayoutVars>
      </dgm:prSet>
      <dgm:spPr/>
    </dgm:pt>
    <dgm:pt modelId="{5790EC52-DCF2-4594-B88F-036D5169E9AE}" type="pres">
      <dgm:prSet presAssocID="{2A2F3683-B6D4-46C8-97D1-CCCC4C0DC057}" presName="spaceBetweenRectangles" presStyleCnt="0"/>
      <dgm:spPr/>
    </dgm:pt>
    <dgm:pt modelId="{224F1378-D610-4BD5-AD31-0E9AB374CC94}" type="pres">
      <dgm:prSet presAssocID="{49A0F3DF-706E-41FF-8108-AF42C8676E9B}" presName="parentLin" presStyleCnt="0"/>
      <dgm:spPr/>
    </dgm:pt>
    <dgm:pt modelId="{A40A4CD3-2526-4AA1-999C-556CEBF99AF6}" type="pres">
      <dgm:prSet presAssocID="{49A0F3DF-706E-41FF-8108-AF42C8676E9B}" presName="parentLeftMargin" presStyleLbl="node1" presStyleIdx="2" presStyleCnt="5"/>
      <dgm:spPr/>
    </dgm:pt>
    <dgm:pt modelId="{A7ED7192-0BCA-49B3-BF9F-9CD9E5E9F52A}" type="pres">
      <dgm:prSet presAssocID="{49A0F3DF-706E-41FF-8108-AF42C8676E9B}" presName="parentText" presStyleLbl="node1" presStyleIdx="3" presStyleCnt="5">
        <dgm:presLayoutVars>
          <dgm:chMax val="0"/>
          <dgm:bulletEnabled val="1"/>
        </dgm:presLayoutVars>
      </dgm:prSet>
      <dgm:spPr/>
    </dgm:pt>
    <dgm:pt modelId="{36AE5ABF-E138-4372-A9F4-2B597A0462CC}" type="pres">
      <dgm:prSet presAssocID="{49A0F3DF-706E-41FF-8108-AF42C8676E9B}" presName="negativeSpace" presStyleCnt="0"/>
      <dgm:spPr/>
    </dgm:pt>
    <dgm:pt modelId="{F53DD71B-2BA7-4CF5-BEF9-346C99365EAE}" type="pres">
      <dgm:prSet presAssocID="{49A0F3DF-706E-41FF-8108-AF42C8676E9B}" presName="childText" presStyleLbl="conFgAcc1" presStyleIdx="3" presStyleCnt="5">
        <dgm:presLayoutVars>
          <dgm:bulletEnabled val="1"/>
        </dgm:presLayoutVars>
      </dgm:prSet>
      <dgm:spPr/>
    </dgm:pt>
    <dgm:pt modelId="{74953B8F-860C-4C9E-823A-CB031F01EC33}" type="pres">
      <dgm:prSet presAssocID="{517F3746-BE5E-47AC-8215-1316720F70EB}" presName="spaceBetweenRectangles" presStyleCnt="0"/>
      <dgm:spPr/>
    </dgm:pt>
    <dgm:pt modelId="{3C688BF7-E68E-4B93-8A6D-544BE9799A71}" type="pres">
      <dgm:prSet presAssocID="{DE738BD5-A75F-4887-8EB5-43208C91DFCC}" presName="parentLin" presStyleCnt="0"/>
      <dgm:spPr/>
    </dgm:pt>
    <dgm:pt modelId="{DFA3D645-5BB6-42B9-8642-3DBAE56E473B}" type="pres">
      <dgm:prSet presAssocID="{DE738BD5-A75F-4887-8EB5-43208C91DFCC}" presName="parentLeftMargin" presStyleLbl="node1" presStyleIdx="3" presStyleCnt="5"/>
      <dgm:spPr/>
    </dgm:pt>
    <dgm:pt modelId="{B14708CE-EB1E-4D96-9F72-781CC59B5E5D}" type="pres">
      <dgm:prSet presAssocID="{DE738BD5-A75F-4887-8EB5-43208C91DFCC}" presName="parentText" presStyleLbl="node1" presStyleIdx="4" presStyleCnt="5">
        <dgm:presLayoutVars>
          <dgm:chMax val="0"/>
          <dgm:bulletEnabled val="1"/>
        </dgm:presLayoutVars>
      </dgm:prSet>
      <dgm:spPr/>
    </dgm:pt>
    <dgm:pt modelId="{9FA8B242-2911-4EB6-B454-73264F656734}" type="pres">
      <dgm:prSet presAssocID="{DE738BD5-A75F-4887-8EB5-43208C91DFCC}" presName="negativeSpace" presStyleCnt="0"/>
      <dgm:spPr/>
    </dgm:pt>
    <dgm:pt modelId="{76B4E51A-71AF-4972-A118-7CAC3AA90483}" type="pres">
      <dgm:prSet presAssocID="{DE738BD5-A75F-4887-8EB5-43208C91DFCC}" presName="childText" presStyleLbl="conFgAcc1" presStyleIdx="4" presStyleCnt="5">
        <dgm:presLayoutVars>
          <dgm:bulletEnabled val="1"/>
        </dgm:presLayoutVars>
      </dgm:prSet>
      <dgm:spPr/>
    </dgm:pt>
  </dgm:ptLst>
  <dgm:cxnLst>
    <dgm:cxn modelId="{7C546601-0F08-414C-A3C8-F4D01928BE2A}" type="presOf" srcId="{6B985ED6-42D5-4730-8594-DF494B20AE9A}" destId="{06A2E89F-73A8-4BB5-B982-251F96A113DE}" srcOrd="0" destOrd="1" presId="urn:microsoft.com/office/officeart/2005/8/layout/list1"/>
    <dgm:cxn modelId="{1A901F05-0749-4ADF-A054-5DD8E5A5E784}" srcId="{6E557C15-E158-4EE7-9865-327A234FA3A4}" destId="{9FEEF313-1CF1-44F5-80A2-04EE1C999161}" srcOrd="0" destOrd="0" parTransId="{1225F55B-CE9D-4B22-A4EE-C221E8C341E8}" sibTransId="{C57021A6-1270-4029-B4D9-D213C05E4C6B}"/>
    <dgm:cxn modelId="{7F44640A-7ADA-4302-A1AC-115D1A52F288}" type="presOf" srcId="{322273ED-0686-46DD-9C89-8E8C6340B0F0}" destId="{F53DD71B-2BA7-4CF5-BEF9-346C99365EAE}" srcOrd="0" destOrd="0" presId="urn:microsoft.com/office/officeart/2005/8/layout/list1"/>
    <dgm:cxn modelId="{2C3D2E0E-6705-4AD1-A27B-B057B4D16153}" srcId="{DE738BD5-A75F-4887-8EB5-43208C91DFCC}" destId="{066D5209-F065-4188-AEA4-76B814303146}" srcOrd="2" destOrd="0" parTransId="{E724747F-499A-4B3E-8D49-83AFE4830CF4}" sibTransId="{CA0C4AEE-7E87-4069-B777-3CF0CDC6C408}"/>
    <dgm:cxn modelId="{1C94F30E-99A0-4C9B-AD33-75027B3C5C10}" type="presOf" srcId="{474E087E-5DE9-4686-AC99-7E61E48D16A6}" destId="{C149D46D-02D5-4537-8BF0-686A6CF3DE6B}" srcOrd="0" destOrd="0" presId="urn:microsoft.com/office/officeart/2005/8/layout/list1"/>
    <dgm:cxn modelId="{CDE7BF2A-C788-422C-B682-1B7266352E64}" type="presOf" srcId="{36CC2A57-5AD5-45DF-9D0D-5040EB3CDDAF}" destId="{0651580C-40A4-4852-9B91-BEDD652808DB}" srcOrd="1" destOrd="0" presId="urn:microsoft.com/office/officeart/2005/8/layout/list1"/>
    <dgm:cxn modelId="{42BCB935-D557-4F6B-A3FA-92845AF22C3E}" type="presOf" srcId="{440413EC-6EC5-4B9D-B417-FFEABE442EBF}" destId="{06A2E89F-73A8-4BB5-B982-251F96A113DE}" srcOrd="0" destOrd="0" presId="urn:microsoft.com/office/officeart/2005/8/layout/list1"/>
    <dgm:cxn modelId="{DFD5DE37-22F6-45B4-93DF-F6964198A7DD}" srcId="{474E087E-5DE9-4686-AC99-7E61E48D16A6}" destId="{36CC2A57-5AD5-45DF-9D0D-5040EB3CDDAF}" srcOrd="2" destOrd="0" parTransId="{4A20D24A-20EF-4E16-B4B1-25BDC72151B8}" sibTransId="{2A2F3683-B6D4-46C8-97D1-CCCC4C0DC057}"/>
    <dgm:cxn modelId="{2092743A-5A58-480F-99F8-F92DBB571B2C}" srcId="{36CC2A57-5AD5-45DF-9D0D-5040EB3CDDAF}" destId="{6B985ED6-42D5-4730-8594-DF494B20AE9A}" srcOrd="1" destOrd="0" parTransId="{9306A3FF-92A0-4BF1-9F9E-EBCA6850A391}" sibTransId="{834DE225-CDDA-421E-8C39-A9B3CB40B749}"/>
    <dgm:cxn modelId="{90FDE240-C032-4210-B12F-2674015A18DB}" type="presOf" srcId="{DE738BD5-A75F-4887-8EB5-43208C91DFCC}" destId="{DFA3D645-5BB6-42B9-8642-3DBAE56E473B}" srcOrd="0" destOrd="0" presId="urn:microsoft.com/office/officeart/2005/8/layout/list1"/>
    <dgm:cxn modelId="{39459950-52D2-4AC2-923A-2099BB7AC4D2}" type="presOf" srcId="{49A0F3DF-706E-41FF-8108-AF42C8676E9B}" destId="{A7ED7192-0BCA-49B3-BF9F-9CD9E5E9F52A}" srcOrd="1" destOrd="0" presId="urn:microsoft.com/office/officeart/2005/8/layout/list1"/>
    <dgm:cxn modelId="{EE27B650-D42C-441A-9F34-498F3DC53697}" srcId="{49A0F3DF-706E-41FF-8108-AF42C8676E9B}" destId="{322273ED-0686-46DD-9C89-8E8C6340B0F0}" srcOrd="0" destOrd="0" parTransId="{CDF7CF32-70AF-491E-812E-544E01D001BC}" sibTransId="{19835037-CAD6-40DA-8E59-2A46FFBF2988}"/>
    <dgm:cxn modelId="{6FB9466A-0FC6-44CF-AEE3-E384462BFB86}" srcId="{39366DEE-8C5D-43EB-86E5-38D084527CFF}" destId="{80AFD52D-5452-4948-A545-683A83A028C3}" srcOrd="0" destOrd="0" parTransId="{34224923-5B57-48B0-880B-4757D8AC3237}" sibTransId="{DBB41470-6EF9-44AC-B222-F490BD636104}"/>
    <dgm:cxn modelId="{FDA0A77C-C632-4D1B-8955-6183DD2FFEA6}" type="presOf" srcId="{DE738BD5-A75F-4887-8EB5-43208C91DFCC}" destId="{B14708CE-EB1E-4D96-9F72-781CC59B5E5D}" srcOrd="1" destOrd="0" presId="urn:microsoft.com/office/officeart/2005/8/layout/list1"/>
    <dgm:cxn modelId="{3E23FB81-0372-4922-9E35-422D8FD6C463}" srcId="{DE738BD5-A75F-4887-8EB5-43208C91DFCC}" destId="{2AE29BFA-EB34-421E-99C9-E5C0769435A1}" srcOrd="1" destOrd="0" parTransId="{B5E3374C-D4FD-46B1-8559-05D9A505893D}" sibTransId="{7EEBC1E3-B941-49F5-AB97-3D247055A10C}"/>
    <dgm:cxn modelId="{35308A87-3B7B-41FF-BF31-79FB197EB55E}" type="presOf" srcId="{066D5209-F065-4188-AEA4-76B814303146}" destId="{76B4E51A-71AF-4972-A118-7CAC3AA90483}" srcOrd="0" destOrd="2" presId="urn:microsoft.com/office/officeart/2005/8/layout/list1"/>
    <dgm:cxn modelId="{4A455C8B-BF82-4D41-854A-AF90F35D017D}" type="presOf" srcId="{6E557C15-E158-4EE7-9865-327A234FA3A4}" destId="{FA8366A7-297E-4766-BF1E-F70D70A6E486}" srcOrd="1" destOrd="0" presId="urn:microsoft.com/office/officeart/2005/8/layout/list1"/>
    <dgm:cxn modelId="{C81F088D-777F-4662-AB81-63221928DD36}" srcId="{474E087E-5DE9-4686-AC99-7E61E48D16A6}" destId="{39366DEE-8C5D-43EB-86E5-38D084527CFF}" srcOrd="1" destOrd="0" parTransId="{6CAF7DA7-0469-41D6-832B-F865B0D2B94E}" sibTransId="{9F0BB33A-5A95-40E6-A73E-FCFED2BC27FD}"/>
    <dgm:cxn modelId="{D2DD1C94-ADAD-4882-8873-AC3D6C40F9F8}" srcId="{DE738BD5-A75F-4887-8EB5-43208C91DFCC}" destId="{543D6ED2-CD99-456E-B6CA-B4345EBF2877}" srcOrd="0" destOrd="0" parTransId="{3973998E-D717-4D2B-AABA-B895863712CC}" sibTransId="{CE92C394-DD89-4624-A1E7-0630672F55B0}"/>
    <dgm:cxn modelId="{D1E9E595-03B0-4F85-9D08-3B5E12551309}" srcId="{474E087E-5DE9-4686-AC99-7E61E48D16A6}" destId="{49A0F3DF-706E-41FF-8108-AF42C8676E9B}" srcOrd="3" destOrd="0" parTransId="{E03B7090-8FD3-4FF6-9F07-061721947312}" sibTransId="{517F3746-BE5E-47AC-8215-1316720F70EB}"/>
    <dgm:cxn modelId="{1E540796-7D77-4FF1-8CD2-6FC9F4E9F396}" type="presOf" srcId="{9FEEF313-1CF1-44F5-80A2-04EE1C999161}" destId="{897AFD21-EDE6-4EBC-88E4-FAE8EEB7AAB6}" srcOrd="0" destOrd="0" presId="urn:microsoft.com/office/officeart/2005/8/layout/list1"/>
    <dgm:cxn modelId="{9AF8E197-7E47-4771-A4A5-5E3596C0AC55}" srcId="{474E087E-5DE9-4686-AC99-7E61E48D16A6}" destId="{DE738BD5-A75F-4887-8EB5-43208C91DFCC}" srcOrd="4" destOrd="0" parTransId="{0CAB3514-53B4-4E14-B0E0-F3C973BF76EC}" sibTransId="{66666510-DEF2-486B-A18B-FAF3BB8FF32F}"/>
    <dgm:cxn modelId="{7DC16B9F-F259-4B7B-B466-14B96A08E80E}" srcId="{474E087E-5DE9-4686-AC99-7E61E48D16A6}" destId="{6E557C15-E158-4EE7-9865-327A234FA3A4}" srcOrd="0" destOrd="0" parTransId="{9984A986-68E4-4B12-843C-DA111A464D9F}" sibTransId="{DD22FC0A-5037-4A8A-A12C-D56274AB42D4}"/>
    <dgm:cxn modelId="{CDDED2A4-BD92-48B5-8D87-71AD7550705F}" type="presOf" srcId="{6E557C15-E158-4EE7-9865-327A234FA3A4}" destId="{DD8CBECD-68E7-4CEE-B285-97DA0677A467}" srcOrd="0" destOrd="0" presId="urn:microsoft.com/office/officeart/2005/8/layout/list1"/>
    <dgm:cxn modelId="{996A4CA8-09F7-46EA-8E9D-C17E4AFC52F1}" type="presOf" srcId="{543D6ED2-CD99-456E-B6CA-B4345EBF2877}" destId="{76B4E51A-71AF-4972-A118-7CAC3AA90483}" srcOrd="0" destOrd="0" presId="urn:microsoft.com/office/officeart/2005/8/layout/list1"/>
    <dgm:cxn modelId="{8BAA64B2-64E8-461B-AE23-9909537E2CE5}" srcId="{36CC2A57-5AD5-45DF-9D0D-5040EB3CDDAF}" destId="{440413EC-6EC5-4B9D-B417-FFEABE442EBF}" srcOrd="0" destOrd="0" parTransId="{B0F18157-3BF7-4CF5-AC63-E33E58F218A8}" sibTransId="{3444A0CA-9350-4915-92F0-733BE8D7A027}"/>
    <dgm:cxn modelId="{044B71CE-0066-447B-ACF2-031DD623618B}" type="presOf" srcId="{39366DEE-8C5D-43EB-86E5-38D084527CFF}" destId="{84B7B153-9B46-4989-A9E1-8DBAA1FB6666}" srcOrd="1" destOrd="0" presId="urn:microsoft.com/office/officeart/2005/8/layout/list1"/>
    <dgm:cxn modelId="{C3BB41D3-2374-4E38-99D1-CD4CC64DC302}" type="presOf" srcId="{80AFD52D-5452-4948-A545-683A83A028C3}" destId="{AFB3ADC5-FCBA-490E-BBD5-6F3F23AEC9CA}" srcOrd="0" destOrd="0" presId="urn:microsoft.com/office/officeart/2005/8/layout/list1"/>
    <dgm:cxn modelId="{341DE0D8-C48E-47E5-BFA2-90F1FC316F71}" type="presOf" srcId="{D3C77E1C-D7DA-46E9-A1BC-6CE14042DB23}" destId="{897AFD21-EDE6-4EBC-88E4-FAE8EEB7AAB6}" srcOrd="0" destOrd="1" presId="urn:microsoft.com/office/officeart/2005/8/layout/list1"/>
    <dgm:cxn modelId="{775F38DF-66F6-4C7D-B87C-E40C88C27DCF}" type="presOf" srcId="{36CC2A57-5AD5-45DF-9D0D-5040EB3CDDAF}" destId="{B45F6FA9-149C-450F-A96F-BEB1DB92598D}" srcOrd="0" destOrd="0" presId="urn:microsoft.com/office/officeart/2005/8/layout/list1"/>
    <dgm:cxn modelId="{E7BF41DF-3F06-43B5-BB80-330410FB7AF1}" type="presOf" srcId="{2AE29BFA-EB34-421E-99C9-E5C0769435A1}" destId="{76B4E51A-71AF-4972-A118-7CAC3AA90483}" srcOrd="0" destOrd="1" presId="urn:microsoft.com/office/officeart/2005/8/layout/list1"/>
    <dgm:cxn modelId="{4213CBE0-72CF-40FE-97B0-0CCE1FBF228D}" srcId="{6E557C15-E158-4EE7-9865-327A234FA3A4}" destId="{D3C77E1C-D7DA-46E9-A1BC-6CE14042DB23}" srcOrd="1" destOrd="0" parTransId="{4313D9FA-603E-43BD-A8B9-FCEEE5947F07}" sibTransId="{6D072C2B-F257-4B14-8174-6FED4A276AC0}"/>
    <dgm:cxn modelId="{6DFABBE7-B802-4589-AE82-0EA1A745868C}" type="presOf" srcId="{39366DEE-8C5D-43EB-86E5-38D084527CFF}" destId="{A1590BA5-CF24-481F-99E1-49C3277A17B2}" srcOrd="0" destOrd="0" presId="urn:microsoft.com/office/officeart/2005/8/layout/list1"/>
    <dgm:cxn modelId="{B68690F8-B022-4990-B467-FA7527EF6534}" type="presOf" srcId="{49A0F3DF-706E-41FF-8108-AF42C8676E9B}" destId="{A40A4CD3-2526-4AA1-999C-556CEBF99AF6}" srcOrd="0" destOrd="0" presId="urn:microsoft.com/office/officeart/2005/8/layout/list1"/>
    <dgm:cxn modelId="{E6F0DE81-2C78-4F90-AE8F-D4565E3E518F}" type="presParOf" srcId="{C149D46D-02D5-4537-8BF0-686A6CF3DE6B}" destId="{5F913F0C-1772-46F6-AEAC-A4B2B452BC1C}" srcOrd="0" destOrd="0" presId="urn:microsoft.com/office/officeart/2005/8/layout/list1"/>
    <dgm:cxn modelId="{990E39CC-39CB-4ED3-9AE7-9CAF1F252F97}" type="presParOf" srcId="{5F913F0C-1772-46F6-AEAC-A4B2B452BC1C}" destId="{DD8CBECD-68E7-4CEE-B285-97DA0677A467}" srcOrd="0" destOrd="0" presId="urn:microsoft.com/office/officeart/2005/8/layout/list1"/>
    <dgm:cxn modelId="{74686FF8-CEDB-4980-9FF9-DA410C026314}" type="presParOf" srcId="{5F913F0C-1772-46F6-AEAC-A4B2B452BC1C}" destId="{FA8366A7-297E-4766-BF1E-F70D70A6E486}" srcOrd="1" destOrd="0" presId="urn:microsoft.com/office/officeart/2005/8/layout/list1"/>
    <dgm:cxn modelId="{5EF8BC8E-3C72-45F3-A46E-8453CB7FF30D}" type="presParOf" srcId="{C149D46D-02D5-4537-8BF0-686A6CF3DE6B}" destId="{6399C882-ECAE-48A0-94C1-AC17E6786445}" srcOrd="1" destOrd="0" presId="urn:microsoft.com/office/officeart/2005/8/layout/list1"/>
    <dgm:cxn modelId="{0F5FE348-E7FC-4144-8A43-8EFAF5411112}" type="presParOf" srcId="{C149D46D-02D5-4537-8BF0-686A6CF3DE6B}" destId="{897AFD21-EDE6-4EBC-88E4-FAE8EEB7AAB6}" srcOrd="2" destOrd="0" presId="urn:microsoft.com/office/officeart/2005/8/layout/list1"/>
    <dgm:cxn modelId="{8F5DA996-18E7-4444-BD12-40F037F45738}" type="presParOf" srcId="{C149D46D-02D5-4537-8BF0-686A6CF3DE6B}" destId="{B54F0CAF-D86D-4DBC-AAA9-31CF7265278E}" srcOrd="3" destOrd="0" presId="urn:microsoft.com/office/officeart/2005/8/layout/list1"/>
    <dgm:cxn modelId="{9C97F1F1-5C84-48C1-BF9B-41D62EE797D4}" type="presParOf" srcId="{C149D46D-02D5-4537-8BF0-686A6CF3DE6B}" destId="{62A7A6B9-B7CB-4BF4-B3EA-387EA373A9B1}" srcOrd="4" destOrd="0" presId="urn:microsoft.com/office/officeart/2005/8/layout/list1"/>
    <dgm:cxn modelId="{741ACC31-5895-44BB-82BF-FB8110D95C53}" type="presParOf" srcId="{62A7A6B9-B7CB-4BF4-B3EA-387EA373A9B1}" destId="{A1590BA5-CF24-481F-99E1-49C3277A17B2}" srcOrd="0" destOrd="0" presId="urn:microsoft.com/office/officeart/2005/8/layout/list1"/>
    <dgm:cxn modelId="{0A3D5B1C-51EC-48CD-9672-BC3D2F81AD5C}" type="presParOf" srcId="{62A7A6B9-B7CB-4BF4-B3EA-387EA373A9B1}" destId="{84B7B153-9B46-4989-A9E1-8DBAA1FB6666}" srcOrd="1" destOrd="0" presId="urn:microsoft.com/office/officeart/2005/8/layout/list1"/>
    <dgm:cxn modelId="{97AB8AB6-2B0B-4BE1-A4D4-C64B1B451D8C}" type="presParOf" srcId="{C149D46D-02D5-4537-8BF0-686A6CF3DE6B}" destId="{47C88511-25DB-4237-B041-C2A37DF24F15}" srcOrd="5" destOrd="0" presId="urn:microsoft.com/office/officeart/2005/8/layout/list1"/>
    <dgm:cxn modelId="{A293BF07-92C4-43F1-9C50-16E86CD73D9B}" type="presParOf" srcId="{C149D46D-02D5-4537-8BF0-686A6CF3DE6B}" destId="{AFB3ADC5-FCBA-490E-BBD5-6F3F23AEC9CA}" srcOrd="6" destOrd="0" presId="urn:microsoft.com/office/officeart/2005/8/layout/list1"/>
    <dgm:cxn modelId="{E3C7C678-A79B-473F-9E8A-F3A352414D06}" type="presParOf" srcId="{C149D46D-02D5-4537-8BF0-686A6CF3DE6B}" destId="{1F6C4AC0-02EB-4651-B9FB-1E89B87B10C7}" srcOrd="7" destOrd="0" presId="urn:microsoft.com/office/officeart/2005/8/layout/list1"/>
    <dgm:cxn modelId="{97FC239B-12E9-4430-9374-AB0B3FDE842E}" type="presParOf" srcId="{C149D46D-02D5-4537-8BF0-686A6CF3DE6B}" destId="{9804F0CE-6A2D-4EE9-BBA3-30F655B9D014}" srcOrd="8" destOrd="0" presId="urn:microsoft.com/office/officeart/2005/8/layout/list1"/>
    <dgm:cxn modelId="{D7F489E9-ABF6-400C-AC0C-F4E25F9A3F3B}" type="presParOf" srcId="{9804F0CE-6A2D-4EE9-BBA3-30F655B9D014}" destId="{B45F6FA9-149C-450F-A96F-BEB1DB92598D}" srcOrd="0" destOrd="0" presId="urn:microsoft.com/office/officeart/2005/8/layout/list1"/>
    <dgm:cxn modelId="{1C2967CE-E876-4C88-A501-2FDD81BF247F}" type="presParOf" srcId="{9804F0CE-6A2D-4EE9-BBA3-30F655B9D014}" destId="{0651580C-40A4-4852-9B91-BEDD652808DB}" srcOrd="1" destOrd="0" presId="urn:microsoft.com/office/officeart/2005/8/layout/list1"/>
    <dgm:cxn modelId="{2FB9172A-BDD4-4131-85D4-7A30B1FA47C8}" type="presParOf" srcId="{C149D46D-02D5-4537-8BF0-686A6CF3DE6B}" destId="{42D5E3BC-5CD8-427A-B021-95D6F8C67BB5}" srcOrd="9" destOrd="0" presId="urn:microsoft.com/office/officeart/2005/8/layout/list1"/>
    <dgm:cxn modelId="{6B0218C1-BCDF-45BA-84CB-121EF988374C}" type="presParOf" srcId="{C149D46D-02D5-4537-8BF0-686A6CF3DE6B}" destId="{06A2E89F-73A8-4BB5-B982-251F96A113DE}" srcOrd="10" destOrd="0" presId="urn:microsoft.com/office/officeart/2005/8/layout/list1"/>
    <dgm:cxn modelId="{52C725B1-55F1-451C-BB99-33DD387B7C52}" type="presParOf" srcId="{C149D46D-02D5-4537-8BF0-686A6CF3DE6B}" destId="{5790EC52-DCF2-4594-B88F-036D5169E9AE}" srcOrd="11" destOrd="0" presId="urn:microsoft.com/office/officeart/2005/8/layout/list1"/>
    <dgm:cxn modelId="{E8C4E934-3179-47BA-A603-C52FE4E5E3A9}" type="presParOf" srcId="{C149D46D-02D5-4537-8BF0-686A6CF3DE6B}" destId="{224F1378-D610-4BD5-AD31-0E9AB374CC94}" srcOrd="12" destOrd="0" presId="urn:microsoft.com/office/officeart/2005/8/layout/list1"/>
    <dgm:cxn modelId="{D7F9D405-2E0B-4ECD-8E5B-C9662639BDF2}" type="presParOf" srcId="{224F1378-D610-4BD5-AD31-0E9AB374CC94}" destId="{A40A4CD3-2526-4AA1-999C-556CEBF99AF6}" srcOrd="0" destOrd="0" presId="urn:microsoft.com/office/officeart/2005/8/layout/list1"/>
    <dgm:cxn modelId="{8BBFC9C5-7107-4878-8FB5-ABD7EA8ACFBE}" type="presParOf" srcId="{224F1378-D610-4BD5-AD31-0E9AB374CC94}" destId="{A7ED7192-0BCA-49B3-BF9F-9CD9E5E9F52A}" srcOrd="1" destOrd="0" presId="urn:microsoft.com/office/officeart/2005/8/layout/list1"/>
    <dgm:cxn modelId="{CF56E8AE-D853-4A58-A89A-80D30CE9CF9E}" type="presParOf" srcId="{C149D46D-02D5-4537-8BF0-686A6CF3DE6B}" destId="{36AE5ABF-E138-4372-A9F4-2B597A0462CC}" srcOrd="13" destOrd="0" presId="urn:microsoft.com/office/officeart/2005/8/layout/list1"/>
    <dgm:cxn modelId="{390757F8-F05F-4328-8EC3-4887C97FF857}" type="presParOf" srcId="{C149D46D-02D5-4537-8BF0-686A6CF3DE6B}" destId="{F53DD71B-2BA7-4CF5-BEF9-346C99365EAE}" srcOrd="14" destOrd="0" presId="urn:microsoft.com/office/officeart/2005/8/layout/list1"/>
    <dgm:cxn modelId="{4C6BF1F0-0525-47C4-88B7-5EA2E32FAFDE}" type="presParOf" srcId="{C149D46D-02D5-4537-8BF0-686A6CF3DE6B}" destId="{74953B8F-860C-4C9E-823A-CB031F01EC33}" srcOrd="15" destOrd="0" presId="urn:microsoft.com/office/officeart/2005/8/layout/list1"/>
    <dgm:cxn modelId="{25606507-F918-4B10-BE9E-5948AB411E92}" type="presParOf" srcId="{C149D46D-02D5-4537-8BF0-686A6CF3DE6B}" destId="{3C688BF7-E68E-4B93-8A6D-544BE9799A71}" srcOrd="16" destOrd="0" presId="urn:microsoft.com/office/officeart/2005/8/layout/list1"/>
    <dgm:cxn modelId="{6A05476C-A125-44E3-8157-C85506EFCB2F}" type="presParOf" srcId="{3C688BF7-E68E-4B93-8A6D-544BE9799A71}" destId="{DFA3D645-5BB6-42B9-8642-3DBAE56E473B}" srcOrd="0" destOrd="0" presId="urn:microsoft.com/office/officeart/2005/8/layout/list1"/>
    <dgm:cxn modelId="{DEC42178-F975-4B82-9CF7-BE74E998F762}" type="presParOf" srcId="{3C688BF7-E68E-4B93-8A6D-544BE9799A71}" destId="{B14708CE-EB1E-4D96-9F72-781CC59B5E5D}" srcOrd="1" destOrd="0" presId="urn:microsoft.com/office/officeart/2005/8/layout/list1"/>
    <dgm:cxn modelId="{741F5340-CD98-46D8-A5D5-FA0EB717BE65}" type="presParOf" srcId="{C149D46D-02D5-4537-8BF0-686A6CF3DE6B}" destId="{9FA8B242-2911-4EB6-B454-73264F656734}" srcOrd="17" destOrd="0" presId="urn:microsoft.com/office/officeart/2005/8/layout/list1"/>
    <dgm:cxn modelId="{B608D016-09E4-4609-A800-AACD3FF9B3DB}" type="presParOf" srcId="{C149D46D-02D5-4537-8BF0-686A6CF3DE6B}" destId="{76B4E51A-71AF-4972-A118-7CAC3AA90483}" srcOrd="18"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F0A443F-8F78-46BA-9AE2-833BEC324150}" type="doc">
      <dgm:prSet loTypeId="urn:microsoft.com/office/officeart/2005/8/layout/vProcess5" loCatId="process" qsTypeId="urn:microsoft.com/office/officeart/2005/8/quickstyle/simple1" qsCatId="simple" csTypeId="urn:microsoft.com/office/officeart/2005/8/colors/colorful1" csCatId="colorful" phldr="1"/>
      <dgm:spPr/>
      <dgm:t>
        <a:bodyPr/>
        <a:lstStyle/>
        <a:p>
          <a:endParaRPr lang="en-US"/>
        </a:p>
      </dgm:t>
    </dgm:pt>
    <dgm:pt modelId="{2B944A88-1DBF-425C-B69C-0277F6E76594}">
      <dgm:prSet phldrT="[Text]" custT="1"/>
      <dgm:spPr>
        <a:xfrm>
          <a:off x="0" y="0"/>
          <a:ext cx="3838424" cy="835982"/>
        </a:xfrm>
        <a:prstGeom prst="roundRect">
          <a:avLst>
            <a:gd name="adj" fmla="val 10000"/>
          </a:avLst>
        </a:prstGeom>
        <a:solidFill>
          <a:srgbClr val="00A4E4">
            <a:hueOff val="0"/>
            <a:satOff val="0"/>
            <a:lumOff val="0"/>
            <a:alphaOff val="0"/>
          </a:srgbClr>
        </a:solidFill>
        <a:ln w="25400" cap="flat" cmpd="sng" algn="ctr">
          <a:solidFill>
            <a:srgbClr val="0079C1">
              <a:hueOff val="0"/>
              <a:satOff val="0"/>
              <a:lumOff val="0"/>
              <a:alphaOff val="0"/>
            </a:srgbClr>
          </a:solidFill>
          <a:prstDash val="solid"/>
        </a:ln>
        <a:effectLst/>
      </dgm:spPr>
      <dgm:t>
        <a:bodyPr/>
        <a:lstStyle/>
        <a:p>
          <a:pPr>
            <a:buNone/>
          </a:pPr>
          <a:r>
            <a:rPr lang="en-US" sz="1600">
              <a:solidFill>
                <a:srgbClr val="FFFFFF"/>
              </a:solidFill>
              <a:latin typeface="Garamond" panose="02020404030301010803" pitchFamily="18" charset="0"/>
              <a:ea typeface="+mn-ea"/>
              <a:cs typeface="+mn-cs"/>
            </a:rPr>
            <a:t>Proportioned by activity engagement frequency </a:t>
          </a:r>
        </a:p>
      </dgm:t>
    </dgm:pt>
    <dgm:pt modelId="{4D43B1D4-05A5-4AA4-ACA5-7D9BB5FDBB99}" type="parTrans" cxnId="{12251AF4-EFE9-484F-86F9-3138D6816C61}">
      <dgm:prSet/>
      <dgm:spPr/>
      <dgm:t>
        <a:bodyPr/>
        <a:lstStyle/>
        <a:p>
          <a:endParaRPr lang="en-US"/>
        </a:p>
      </dgm:t>
    </dgm:pt>
    <dgm:pt modelId="{5B1907FB-A561-455E-9480-D00F168BAFF0}" type="sibTrans" cxnId="{12251AF4-EFE9-484F-86F9-3138D6816C61}">
      <dgm:prSet/>
      <dgm:spPr>
        <a:xfrm>
          <a:off x="3295036" y="633953"/>
          <a:ext cx="543388" cy="543388"/>
        </a:xfrm>
        <a:prstGeom prst="downArrow">
          <a:avLst>
            <a:gd name="adj1" fmla="val 55000"/>
            <a:gd name="adj2" fmla="val 45000"/>
          </a:avLst>
        </a:prstGeom>
        <a:solidFill>
          <a:srgbClr val="00A4E4">
            <a:tint val="40000"/>
            <a:alpha val="90000"/>
            <a:hueOff val="0"/>
            <a:satOff val="0"/>
            <a:lumOff val="0"/>
            <a:alphaOff val="0"/>
          </a:srgbClr>
        </a:solidFill>
        <a:ln w="25400" cap="flat" cmpd="sng" algn="ctr">
          <a:solidFill>
            <a:srgbClr val="00A4E4">
              <a:tint val="40000"/>
              <a:alpha val="90000"/>
              <a:hueOff val="0"/>
              <a:satOff val="0"/>
              <a:lumOff val="0"/>
              <a:alphaOff val="0"/>
            </a:srgbClr>
          </a:solidFill>
          <a:prstDash val="solid"/>
        </a:ln>
        <a:effectLst/>
      </dgm:spPr>
      <dgm:t>
        <a:bodyPr/>
        <a:lstStyle/>
        <a:p>
          <a:pPr>
            <a:buNone/>
          </a:pPr>
          <a:endParaRPr lang="en-US">
            <a:solidFill>
              <a:srgbClr val="FFFFFF">
                <a:hueOff val="0"/>
                <a:satOff val="0"/>
                <a:lumOff val="0"/>
                <a:alphaOff val="0"/>
              </a:srgbClr>
            </a:solidFill>
            <a:latin typeface="Calibri"/>
            <a:ea typeface="+mn-ea"/>
            <a:cs typeface="+mn-cs"/>
          </a:endParaRPr>
        </a:p>
      </dgm:t>
    </dgm:pt>
    <dgm:pt modelId="{64672796-D9EE-49E6-B628-ACC4D7DF29AF}">
      <dgm:prSet phldrT="[Text]" custT="1"/>
      <dgm:spPr>
        <a:xfrm>
          <a:off x="338684" y="975312"/>
          <a:ext cx="3838424" cy="835982"/>
        </a:xfrm>
        <a:prstGeom prst="roundRect">
          <a:avLst>
            <a:gd name="adj" fmla="val 10000"/>
          </a:avLst>
        </a:prstGeom>
        <a:solidFill>
          <a:srgbClr val="F6A01A">
            <a:hueOff val="0"/>
            <a:satOff val="0"/>
            <a:lumOff val="0"/>
            <a:alphaOff val="0"/>
          </a:srgbClr>
        </a:solidFill>
        <a:ln w="25400" cap="flat" cmpd="sng" algn="ctr">
          <a:solidFill>
            <a:srgbClr val="0079C1">
              <a:hueOff val="0"/>
              <a:satOff val="0"/>
              <a:lumOff val="0"/>
              <a:alphaOff val="0"/>
            </a:srgbClr>
          </a:solidFill>
          <a:prstDash val="solid"/>
        </a:ln>
        <a:effectLst/>
      </dgm:spPr>
      <dgm:t>
        <a:bodyPr/>
        <a:lstStyle/>
        <a:p>
          <a:pPr>
            <a:buNone/>
          </a:pPr>
          <a:r>
            <a:rPr lang="en-US" sz="1600">
              <a:solidFill>
                <a:srgbClr val="FFFFFF"/>
              </a:solidFill>
              <a:latin typeface="Garamond" panose="02020404030301010803" pitchFamily="18" charset="0"/>
              <a:ea typeface="+mn-ea"/>
              <a:cs typeface="+mn-cs"/>
            </a:rPr>
            <a:t>Weighted by time</a:t>
          </a:r>
        </a:p>
      </dgm:t>
    </dgm:pt>
    <dgm:pt modelId="{20CF064B-94F7-4933-BE24-F58BE013624A}" type="parTrans" cxnId="{A0182A2A-7AC7-456B-B3B1-A43957682D55}">
      <dgm:prSet/>
      <dgm:spPr/>
      <dgm:t>
        <a:bodyPr/>
        <a:lstStyle/>
        <a:p>
          <a:endParaRPr lang="en-US"/>
        </a:p>
      </dgm:t>
    </dgm:pt>
    <dgm:pt modelId="{FD0AF371-2475-403E-AA39-DA55F9183918}" type="sibTrans" cxnId="{A0182A2A-7AC7-456B-B3B1-A43957682D55}">
      <dgm:prSet/>
      <dgm:spPr>
        <a:xfrm>
          <a:off x="3633721" y="1603692"/>
          <a:ext cx="543388" cy="543388"/>
        </a:xfrm>
        <a:prstGeom prst="downArrow">
          <a:avLst>
            <a:gd name="adj1" fmla="val 55000"/>
            <a:gd name="adj2" fmla="val 45000"/>
          </a:avLst>
        </a:prstGeom>
        <a:solidFill>
          <a:srgbClr val="F6A01A">
            <a:tint val="40000"/>
            <a:alpha val="90000"/>
            <a:hueOff val="0"/>
            <a:satOff val="0"/>
            <a:lumOff val="0"/>
            <a:alphaOff val="0"/>
          </a:srgbClr>
        </a:solidFill>
        <a:ln w="25400" cap="flat" cmpd="sng" algn="ctr">
          <a:solidFill>
            <a:srgbClr val="F6A01A">
              <a:tint val="40000"/>
              <a:alpha val="90000"/>
              <a:hueOff val="0"/>
              <a:satOff val="0"/>
              <a:lumOff val="0"/>
              <a:alphaOff val="0"/>
            </a:srgbClr>
          </a:solidFill>
          <a:prstDash val="solid"/>
        </a:ln>
        <a:effectLst/>
      </dgm:spPr>
      <dgm:t>
        <a:bodyPr/>
        <a:lstStyle/>
        <a:p>
          <a:pPr>
            <a:buNone/>
          </a:pPr>
          <a:endParaRPr lang="en-US">
            <a:solidFill>
              <a:srgbClr val="FFFFFF">
                <a:hueOff val="0"/>
                <a:satOff val="0"/>
                <a:lumOff val="0"/>
                <a:alphaOff val="0"/>
              </a:srgbClr>
            </a:solidFill>
            <a:latin typeface="Calibri"/>
            <a:ea typeface="+mn-ea"/>
            <a:cs typeface="+mn-cs"/>
          </a:endParaRPr>
        </a:p>
      </dgm:t>
    </dgm:pt>
    <dgm:pt modelId="{C2EBC99D-38E1-4644-BA51-E7B1AF316C58}">
      <dgm:prSet phldrT="[Text]" custT="1"/>
      <dgm:spPr>
        <a:xfrm>
          <a:off x="677369" y="1950624"/>
          <a:ext cx="3838424" cy="835982"/>
        </a:xfrm>
        <a:prstGeom prst="roundRect">
          <a:avLst>
            <a:gd name="adj" fmla="val 10000"/>
          </a:avLst>
        </a:prstGeom>
        <a:solidFill>
          <a:srgbClr val="5E9732">
            <a:hueOff val="0"/>
            <a:satOff val="0"/>
            <a:lumOff val="0"/>
            <a:alphaOff val="0"/>
          </a:srgbClr>
        </a:solidFill>
        <a:ln w="25400" cap="flat" cmpd="sng" algn="ctr">
          <a:solidFill>
            <a:srgbClr val="0079C1">
              <a:hueOff val="0"/>
              <a:satOff val="0"/>
              <a:lumOff val="0"/>
              <a:alphaOff val="0"/>
            </a:srgbClr>
          </a:solidFill>
          <a:prstDash val="solid"/>
        </a:ln>
        <a:effectLst/>
      </dgm:spPr>
      <dgm:t>
        <a:bodyPr/>
        <a:lstStyle/>
        <a:p>
          <a:pPr>
            <a:buNone/>
          </a:pPr>
          <a:r>
            <a:rPr lang="en-US" sz="1600">
              <a:solidFill>
                <a:srgbClr val="FFFFFF"/>
              </a:solidFill>
              <a:latin typeface="Garamond" panose="02020404030301010803" pitchFamily="18" charset="0"/>
              <a:ea typeface="+mn-ea"/>
              <a:cs typeface="+mn-cs"/>
            </a:rPr>
            <a:t>Weighted by modal energy intensity , cost and personal preference for transportation mode</a:t>
          </a:r>
        </a:p>
      </dgm:t>
    </dgm:pt>
    <dgm:pt modelId="{0C088488-6602-4976-B99B-63E6727446CC}" type="parTrans" cxnId="{603D97E5-C620-4B2C-AFFF-1A5CEA4AEAD7}">
      <dgm:prSet/>
      <dgm:spPr/>
      <dgm:t>
        <a:bodyPr/>
        <a:lstStyle/>
        <a:p>
          <a:endParaRPr lang="en-US"/>
        </a:p>
      </dgm:t>
    </dgm:pt>
    <dgm:pt modelId="{8790A568-8B07-42C4-95E2-98DD9DE9EE82}" type="sibTrans" cxnId="{603D97E5-C620-4B2C-AFFF-1A5CEA4AEAD7}">
      <dgm:prSet/>
      <dgm:spPr/>
      <dgm:t>
        <a:bodyPr/>
        <a:lstStyle/>
        <a:p>
          <a:endParaRPr lang="en-US"/>
        </a:p>
      </dgm:t>
    </dgm:pt>
    <dgm:pt modelId="{F63E8CBC-418E-444E-AC67-DCB6D1091E64}" type="pres">
      <dgm:prSet presAssocID="{7F0A443F-8F78-46BA-9AE2-833BEC324150}" presName="outerComposite" presStyleCnt="0">
        <dgm:presLayoutVars>
          <dgm:chMax val="5"/>
          <dgm:dir/>
          <dgm:resizeHandles val="exact"/>
        </dgm:presLayoutVars>
      </dgm:prSet>
      <dgm:spPr/>
    </dgm:pt>
    <dgm:pt modelId="{BB8EA57E-6520-43F1-9CC4-37454D9732EE}" type="pres">
      <dgm:prSet presAssocID="{7F0A443F-8F78-46BA-9AE2-833BEC324150}" presName="dummyMaxCanvas" presStyleCnt="0">
        <dgm:presLayoutVars/>
      </dgm:prSet>
      <dgm:spPr/>
    </dgm:pt>
    <dgm:pt modelId="{98FB0710-449E-4922-8A32-F9DB0841A227}" type="pres">
      <dgm:prSet presAssocID="{7F0A443F-8F78-46BA-9AE2-833BEC324150}" presName="ThreeNodes_1" presStyleLbl="node1" presStyleIdx="0" presStyleCnt="3">
        <dgm:presLayoutVars>
          <dgm:bulletEnabled val="1"/>
        </dgm:presLayoutVars>
      </dgm:prSet>
      <dgm:spPr/>
    </dgm:pt>
    <dgm:pt modelId="{5DB15803-EB03-42C8-B0E7-0E74F48FB6F9}" type="pres">
      <dgm:prSet presAssocID="{7F0A443F-8F78-46BA-9AE2-833BEC324150}" presName="ThreeNodes_2" presStyleLbl="node1" presStyleIdx="1" presStyleCnt="3">
        <dgm:presLayoutVars>
          <dgm:bulletEnabled val="1"/>
        </dgm:presLayoutVars>
      </dgm:prSet>
      <dgm:spPr/>
    </dgm:pt>
    <dgm:pt modelId="{FCAA15C3-D162-48C3-8235-E451E2A7F1CF}" type="pres">
      <dgm:prSet presAssocID="{7F0A443F-8F78-46BA-9AE2-833BEC324150}" presName="ThreeNodes_3" presStyleLbl="node1" presStyleIdx="2" presStyleCnt="3">
        <dgm:presLayoutVars>
          <dgm:bulletEnabled val="1"/>
        </dgm:presLayoutVars>
      </dgm:prSet>
      <dgm:spPr/>
    </dgm:pt>
    <dgm:pt modelId="{1DE3681C-0EAC-48FA-A7AD-009C9F59746C}" type="pres">
      <dgm:prSet presAssocID="{7F0A443F-8F78-46BA-9AE2-833BEC324150}" presName="ThreeConn_1-2" presStyleLbl="fgAccFollowNode1" presStyleIdx="0" presStyleCnt="2">
        <dgm:presLayoutVars>
          <dgm:bulletEnabled val="1"/>
        </dgm:presLayoutVars>
      </dgm:prSet>
      <dgm:spPr/>
    </dgm:pt>
    <dgm:pt modelId="{F30C1264-F108-4DB3-BA62-2FC2BB3DD06A}" type="pres">
      <dgm:prSet presAssocID="{7F0A443F-8F78-46BA-9AE2-833BEC324150}" presName="ThreeConn_2-3" presStyleLbl="fgAccFollowNode1" presStyleIdx="1" presStyleCnt="2">
        <dgm:presLayoutVars>
          <dgm:bulletEnabled val="1"/>
        </dgm:presLayoutVars>
      </dgm:prSet>
      <dgm:spPr/>
    </dgm:pt>
    <dgm:pt modelId="{E8EDC768-1938-4AFD-991C-2A6748B29072}" type="pres">
      <dgm:prSet presAssocID="{7F0A443F-8F78-46BA-9AE2-833BEC324150}" presName="ThreeNodes_1_text" presStyleLbl="node1" presStyleIdx="2" presStyleCnt="3">
        <dgm:presLayoutVars>
          <dgm:bulletEnabled val="1"/>
        </dgm:presLayoutVars>
      </dgm:prSet>
      <dgm:spPr/>
    </dgm:pt>
    <dgm:pt modelId="{9A45C16C-92C0-4AB0-9E56-95F264B9C889}" type="pres">
      <dgm:prSet presAssocID="{7F0A443F-8F78-46BA-9AE2-833BEC324150}" presName="ThreeNodes_2_text" presStyleLbl="node1" presStyleIdx="2" presStyleCnt="3">
        <dgm:presLayoutVars>
          <dgm:bulletEnabled val="1"/>
        </dgm:presLayoutVars>
      </dgm:prSet>
      <dgm:spPr/>
    </dgm:pt>
    <dgm:pt modelId="{2F1C75E1-77F9-4B86-959B-744FD07D5DC0}" type="pres">
      <dgm:prSet presAssocID="{7F0A443F-8F78-46BA-9AE2-833BEC324150}" presName="ThreeNodes_3_text" presStyleLbl="node1" presStyleIdx="2" presStyleCnt="3">
        <dgm:presLayoutVars>
          <dgm:bulletEnabled val="1"/>
        </dgm:presLayoutVars>
      </dgm:prSet>
      <dgm:spPr/>
    </dgm:pt>
  </dgm:ptLst>
  <dgm:cxnLst>
    <dgm:cxn modelId="{80E6F106-F25F-4C50-97E4-7EC8DA9DF92E}" type="presOf" srcId="{64672796-D9EE-49E6-B628-ACC4D7DF29AF}" destId="{5DB15803-EB03-42C8-B0E7-0E74F48FB6F9}" srcOrd="0" destOrd="0" presId="urn:microsoft.com/office/officeart/2005/8/layout/vProcess5"/>
    <dgm:cxn modelId="{3D7A3315-05A2-44FF-A2F0-D9788FE82628}" type="presOf" srcId="{C2EBC99D-38E1-4644-BA51-E7B1AF316C58}" destId="{2F1C75E1-77F9-4B86-959B-744FD07D5DC0}" srcOrd="1" destOrd="0" presId="urn:microsoft.com/office/officeart/2005/8/layout/vProcess5"/>
    <dgm:cxn modelId="{A0182A2A-7AC7-456B-B3B1-A43957682D55}" srcId="{7F0A443F-8F78-46BA-9AE2-833BEC324150}" destId="{64672796-D9EE-49E6-B628-ACC4D7DF29AF}" srcOrd="1" destOrd="0" parTransId="{20CF064B-94F7-4933-BE24-F58BE013624A}" sibTransId="{FD0AF371-2475-403E-AA39-DA55F9183918}"/>
    <dgm:cxn modelId="{1BF3F62B-FE03-4D7E-B254-42DC70D861CD}" type="presOf" srcId="{2B944A88-1DBF-425C-B69C-0277F6E76594}" destId="{98FB0710-449E-4922-8A32-F9DB0841A227}" srcOrd="0" destOrd="0" presId="urn:microsoft.com/office/officeart/2005/8/layout/vProcess5"/>
    <dgm:cxn modelId="{AF273C31-BBFF-4300-BE3E-F750485E41C1}" type="presOf" srcId="{64672796-D9EE-49E6-B628-ACC4D7DF29AF}" destId="{9A45C16C-92C0-4AB0-9E56-95F264B9C889}" srcOrd="1" destOrd="0" presId="urn:microsoft.com/office/officeart/2005/8/layout/vProcess5"/>
    <dgm:cxn modelId="{D36A073E-3C66-4C25-B778-E1E7C00D8C19}" type="presOf" srcId="{5B1907FB-A561-455E-9480-D00F168BAFF0}" destId="{1DE3681C-0EAC-48FA-A7AD-009C9F59746C}" srcOrd="0" destOrd="0" presId="urn:microsoft.com/office/officeart/2005/8/layout/vProcess5"/>
    <dgm:cxn modelId="{D9F3DF70-E565-4528-867A-0F1707EED82A}" type="presOf" srcId="{7F0A443F-8F78-46BA-9AE2-833BEC324150}" destId="{F63E8CBC-418E-444E-AC67-DCB6D1091E64}" srcOrd="0" destOrd="0" presId="urn:microsoft.com/office/officeart/2005/8/layout/vProcess5"/>
    <dgm:cxn modelId="{C17339A3-214F-419C-B675-FC4B65FF889F}" type="presOf" srcId="{FD0AF371-2475-403E-AA39-DA55F9183918}" destId="{F30C1264-F108-4DB3-BA62-2FC2BB3DD06A}" srcOrd="0" destOrd="0" presId="urn:microsoft.com/office/officeart/2005/8/layout/vProcess5"/>
    <dgm:cxn modelId="{2E15A0CE-D826-4F74-A5E0-FE02CBC5BBE5}" type="presOf" srcId="{C2EBC99D-38E1-4644-BA51-E7B1AF316C58}" destId="{FCAA15C3-D162-48C3-8235-E451E2A7F1CF}" srcOrd="0" destOrd="0" presId="urn:microsoft.com/office/officeart/2005/8/layout/vProcess5"/>
    <dgm:cxn modelId="{B0FEB7DD-599B-4BC6-A491-F755DC518B65}" type="presOf" srcId="{2B944A88-1DBF-425C-B69C-0277F6E76594}" destId="{E8EDC768-1938-4AFD-991C-2A6748B29072}" srcOrd="1" destOrd="0" presId="urn:microsoft.com/office/officeart/2005/8/layout/vProcess5"/>
    <dgm:cxn modelId="{603D97E5-C620-4B2C-AFFF-1A5CEA4AEAD7}" srcId="{7F0A443F-8F78-46BA-9AE2-833BEC324150}" destId="{C2EBC99D-38E1-4644-BA51-E7B1AF316C58}" srcOrd="2" destOrd="0" parTransId="{0C088488-6602-4976-B99B-63E6727446CC}" sibTransId="{8790A568-8B07-42C4-95E2-98DD9DE9EE82}"/>
    <dgm:cxn modelId="{12251AF4-EFE9-484F-86F9-3138D6816C61}" srcId="{7F0A443F-8F78-46BA-9AE2-833BEC324150}" destId="{2B944A88-1DBF-425C-B69C-0277F6E76594}" srcOrd="0" destOrd="0" parTransId="{4D43B1D4-05A5-4AA4-ACA5-7D9BB5FDBB99}" sibTransId="{5B1907FB-A561-455E-9480-D00F168BAFF0}"/>
    <dgm:cxn modelId="{3AB0E9D5-E8AA-4B76-90A1-F01FEFEC09D0}" type="presParOf" srcId="{F63E8CBC-418E-444E-AC67-DCB6D1091E64}" destId="{BB8EA57E-6520-43F1-9CC4-37454D9732EE}" srcOrd="0" destOrd="0" presId="urn:microsoft.com/office/officeart/2005/8/layout/vProcess5"/>
    <dgm:cxn modelId="{105768E6-31FF-43B3-B151-84F93FF28684}" type="presParOf" srcId="{F63E8CBC-418E-444E-AC67-DCB6D1091E64}" destId="{98FB0710-449E-4922-8A32-F9DB0841A227}" srcOrd="1" destOrd="0" presId="urn:microsoft.com/office/officeart/2005/8/layout/vProcess5"/>
    <dgm:cxn modelId="{430071EE-4F3C-4262-8017-9E1715998BF4}" type="presParOf" srcId="{F63E8CBC-418E-444E-AC67-DCB6D1091E64}" destId="{5DB15803-EB03-42C8-B0E7-0E74F48FB6F9}" srcOrd="2" destOrd="0" presId="urn:microsoft.com/office/officeart/2005/8/layout/vProcess5"/>
    <dgm:cxn modelId="{0B88E0F6-687A-4F8C-A889-2D1318F00179}" type="presParOf" srcId="{F63E8CBC-418E-444E-AC67-DCB6D1091E64}" destId="{FCAA15C3-D162-48C3-8235-E451E2A7F1CF}" srcOrd="3" destOrd="0" presId="urn:microsoft.com/office/officeart/2005/8/layout/vProcess5"/>
    <dgm:cxn modelId="{D9FCBF72-B07D-4B8A-8109-7F1DB3155545}" type="presParOf" srcId="{F63E8CBC-418E-444E-AC67-DCB6D1091E64}" destId="{1DE3681C-0EAC-48FA-A7AD-009C9F59746C}" srcOrd="4" destOrd="0" presId="urn:microsoft.com/office/officeart/2005/8/layout/vProcess5"/>
    <dgm:cxn modelId="{5931EEEC-7D2B-4378-A9E1-FFEF8AB55A44}" type="presParOf" srcId="{F63E8CBC-418E-444E-AC67-DCB6D1091E64}" destId="{F30C1264-F108-4DB3-BA62-2FC2BB3DD06A}" srcOrd="5" destOrd="0" presId="urn:microsoft.com/office/officeart/2005/8/layout/vProcess5"/>
    <dgm:cxn modelId="{F5FE4DAE-7451-42FA-8106-463006568AC2}" type="presParOf" srcId="{F63E8CBC-418E-444E-AC67-DCB6D1091E64}" destId="{E8EDC768-1938-4AFD-991C-2A6748B29072}" srcOrd="6" destOrd="0" presId="urn:microsoft.com/office/officeart/2005/8/layout/vProcess5"/>
    <dgm:cxn modelId="{7CC09A14-5D4A-4A69-B936-3C0ECD931CFB}" type="presParOf" srcId="{F63E8CBC-418E-444E-AC67-DCB6D1091E64}" destId="{9A45C16C-92C0-4AB0-9E56-95F264B9C889}" srcOrd="7" destOrd="0" presId="urn:microsoft.com/office/officeart/2005/8/layout/vProcess5"/>
    <dgm:cxn modelId="{B0404957-58C5-41E1-8F02-ADAFB4C7CD61}" type="presParOf" srcId="{F63E8CBC-418E-444E-AC67-DCB6D1091E64}" destId="{2F1C75E1-77F9-4B86-959B-744FD07D5DC0}" srcOrd="8" destOrd="0" presId="urn:microsoft.com/office/officeart/2005/8/layout/vProcess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0C5173-2293-4A1F-BF05-8CE529C188F4}">
      <dsp:nvSpPr>
        <dsp:cNvPr id="0" name=""/>
        <dsp:cNvSpPr/>
      </dsp:nvSpPr>
      <dsp:spPr>
        <a:xfrm>
          <a:off x="3178677" y="1189368"/>
          <a:ext cx="698971" cy="91440"/>
        </a:xfrm>
        <a:custGeom>
          <a:avLst/>
          <a:gdLst/>
          <a:ahLst/>
          <a:cxnLst/>
          <a:rect l="0" t="0" r="0" b="0"/>
          <a:pathLst>
            <a:path>
              <a:moveTo>
                <a:pt x="0" y="45720"/>
              </a:moveTo>
              <a:lnTo>
                <a:pt x="698971" y="45720"/>
              </a:lnTo>
            </a:path>
          </a:pathLst>
        </a:custGeom>
        <a:noFill/>
        <a:ln w="9525" cap="flat" cmpd="sng" algn="ctr">
          <a:solidFill>
            <a:schemeClr val="accent2">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509924" y="1231440"/>
        <a:ext cx="36478" cy="7295"/>
      </dsp:txXfrm>
    </dsp:sp>
    <dsp:sp modelId="{53E93171-B5F9-42F5-B17F-ACBBC1CD7B18}">
      <dsp:nvSpPr>
        <dsp:cNvPr id="0" name=""/>
        <dsp:cNvSpPr/>
      </dsp:nvSpPr>
      <dsp:spPr>
        <a:xfrm>
          <a:off x="8426" y="283473"/>
          <a:ext cx="3172051" cy="1903230"/>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US" sz="2400" kern="1200">
              <a:latin typeface="Garamond" panose="02020404030301010803" pitchFamily="18" charset="0"/>
            </a:rPr>
            <a:t>Identify Socio-demographic dimension(s) of interest</a:t>
          </a:r>
        </a:p>
      </dsp:txBody>
      <dsp:txXfrm>
        <a:off x="8426" y="283473"/>
        <a:ext cx="3172051" cy="1903230"/>
      </dsp:txXfrm>
    </dsp:sp>
    <dsp:sp modelId="{3418F30A-A6BD-4841-8EBF-F30787A58810}">
      <dsp:nvSpPr>
        <dsp:cNvPr id="0" name=""/>
        <dsp:cNvSpPr/>
      </dsp:nvSpPr>
      <dsp:spPr>
        <a:xfrm>
          <a:off x="7080300" y="1189368"/>
          <a:ext cx="698971" cy="91440"/>
        </a:xfrm>
        <a:custGeom>
          <a:avLst/>
          <a:gdLst/>
          <a:ahLst/>
          <a:cxnLst/>
          <a:rect l="0" t="0" r="0" b="0"/>
          <a:pathLst>
            <a:path>
              <a:moveTo>
                <a:pt x="0" y="45720"/>
              </a:moveTo>
              <a:lnTo>
                <a:pt x="698971" y="45720"/>
              </a:lnTo>
            </a:path>
          </a:pathLst>
        </a:custGeom>
        <a:noFill/>
        <a:ln w="9525" cap="flat" cmpd="sng" algn="ctr">
          <a:solidFill>
            <a:schemeClr val="accent3">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7411547" y="1231440"/>
        <a:ext cx="36478" cy="7295"/>
      </dsp:txXfrm>
    </dsp:sp>
    <dsp:sp modelId="{84A523FE-B12D-4ABC-8AB1-B1C4C9AEFC0D}">
      <dsp:nvSpPr>
        <dsp:cNvPr id="0" name=""/>
        <dsp:cNvSpPr/>
      </dsp:nvSpPr>
      <dsp:spPr>
        <a:xfrm>
          <a:off x="3910049" y="283473"/>
          <a:ext cx="3172051" cy="1903230"/>
        </a:xfrm>
        <a:prstGeom prst="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US" sz="2400" kern="1200">
              <a:latin typeface="Garamond" panose="02020404030301010803" pitchFamily="18" charset="0"/>
            </a:rPr>
            <a:t>Carry out a clustering analysis to identify ‘unique’ cohorts*</a:t>
          </a:r>
        </a:p>
      </dsp:txBody>
      <dsp:txXfrm>
        <a:off x="3910049" y="283473"/>
        <a:ext cx="3172051" cy="1903230"/>
      </dsp:txXfrm>
    </dsp:sp>
    <dsp:sp modelId="{6BAADD2B-946D-4800-B890-BA29D84FAF73}">
      <dsp:nvSpPr>
        <dsp:cNvPr id="0" name=""/>
        <dsp:cNvSpPr/>
      </dsp:nvSpPr>
      <dsp:spPr>
        <a:xfrm>
          <a:off x="1594452" y="2184904"/>
          <a:ext cx="7803245" cy="698971"/>
        </a:xfrm>
        <a:custGeom>
          <a:avLst/>
          <a:gdLst/>
          <a:ahLst/>
          <a:cxnLst/>
          <a:rect l="0" t="0" r="0" b="0"/>
          <a:pathLst>
            <a:path>
              <a:moveTo>
                <a:pt x="7803245" y="0"/>
              </a:moveTo>
              <a:lnTo>
                <a:pt x="7803245" y="366585"/>
              </a:lnTo>
              <a:lnTo>
                <a:pt x="0" y="366585"/>
              </a:lnTo>
              <a:lnTo>
                <a:pt x="0" y="698971"/>
              </a:lnTo>
            </a:path>
          </a:pathLst>
        </a:custGeom>
        <a:noFill/>
        <a:ln w="9525" cap="flat" cmpd="sng" algn="ctr">
          <a:solidFill>
            <a:schemeClr val="accent4">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300143" y="2530742"/>
        <a:ext cx="391863" cy="7295"/>
      </dsp:txXfrm>
    </dsp:sp>
    <dsp:sp modelId="{656F312A-4FC5-49C8-9D73-D1324E064036}">
      <dsp:nvSpPr>
        <dsp:cNvPr id="0" name=""/>
        <dsp:cNvSpPr/>
      </dsp:nvSpPr>
      <dsp:spPr>
        <a:xfrm>
          <a:off x="7811672" y="283473"/>
          <a:ext cx="3172051" cy="1903230"/>
        </a:xfrm>
        <a:prstGeom prst="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US" sz="2400" kern="1200">
              <a:latin typeface="Garamond" panose="02020404030301010803" pitchFamily="18" charset="0"/>
            </a:rPr>
            <a:t>Obtain activity frequencies, mode shares, and travel time thresholds of the identified cohorts</a:t>
          </a:r>
        </a:p>
      </dsp:txBody>
      <dsp:txXfrm>
        <a:off x="7811672" y="283473"/>
        <a:ext cx="3172051" cy="1903230"/>
      </dsp:txXfrm>
    </dsp:sp>
    <dsp:sp modelId="{81971159-B205-4820-9F32-D5F23DB87251}">
      <dsp:nvSpPr>
        <dsp:cNvPr id="0" name=""/>
        <dsp:cNvSpPr/>
      </dsp:nvSpPr>
      <dsp:spPr>
        <a:xfrm>
          <a:off x="3178677" y="3822171"/>
          <a:ext cx="698971" cy="91440"/>
        </a:xfrm>
        <a:custGeom>
          <a:avLst/>
          <a:gdLst/>
          <a:ahLst/>
          <a:cxnLst/>
          <a:rect l="0" t="0" r="0" b="0"/>
          <a:pathLst>
            <a:path>
              <a:moveTo>
                <a:pt x="0" y="45720"/>
              </a:moveTo>
              <a:lnTo>
                <a:pt x="698971" y="45720"/>
              </a:lnTo>
            </a:path>
          </a:pathLst>
        </a:custGeom>
        <a:noFill/>
        <a:ln w="9525" cap="flat" cmpd="sng" algn="ctr">
          <a:solidFill>
            <a:schemeClr val="accent5">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509924" y="3864243"/>
        <a:ext cx="36478" cy="7295"/>
      </dsp:txXfrm>
    </dsp:sp>
    <dsp:sp modelId="{4C1F07BD-A8AD-4593-9B23-AD5272BF445F}">
      <dsp:nvSpPr>
        <dsp:cNvPr id="0" name=""/>
        <dsp:cNvSpPr/>
      </dsp:nvSpPr>
      <dsp:spPr>
        <a:xfrm>
          <a:off x="8426" y="2916275"/>
          <a:ext cx="3172051" cy="1903230"/>
        </a:xfrm>
        <a:prstGeom prst="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US" sz="2400" kern="1200">
              <a:latin typeface="Garamond" panose="02020404030301010803" pitchFamily="18" charset="0"/>
            </a:rPr>
            <a:t>Compute pixel-level MEP scores for the chosen cohorts</a:t>
          </a:r>
        </a:p>
      </dsp:txBody>
      <dsp:txXfrm>
        <a:off x="8426" y="2916275"/>
        <a:ext cx="3172051" cy="1903230"/>
      </dsp:txXfrm>
    </dsp:sp>
    <dsp:sp modelId="{E8690AC9-1210-48F4-AA1A-96D2F82269F9}">
      <dsp:nvSpPr>
        <dsp:cNvPr id="0" name=""/>
        <dsp:cNvSpPr/>
      </dsp:nvSpPr>
      <dsp:spPr>
        <a:xfrm>
          <a:off x="7080300" y="3822171"/>
          <a:ext cx="698971" cy="91440"/>
        </a:xfrm>
        <a:custGeom>
          <a:avLst/>
          <a:gdLst/>
          <a:ahLst/>
          <a:cxnLst/>
          <a:rect l="0" t="0" r="0" b="0"/>
          <a:pathLst>
            <a:path>
              <a:moveTo>
                <a:pt x="0" y="45720"/>
              </a:moveTo>
              <a:lnTo>
                <a:pt x="698971" y="45720"/>
              </a:lnTo>
            </a:path>
          </a:pathLst>
        </a:custGeom>
        <a:noFill/>
        <a:ln w="9525" cap="flat" cmpd="sng" algn="ctr">
          <a:solidFill>
            <a:schemeClr val="accent6">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7411547" y="3864243"/>
        <a:ext cx="36478" cy="7295"/>
      </dsp:txXfrm>
    </dsp:sp>
    <dsp:sp modelId="{C36994CD-4E55-46ED-94DC-AEC51AFE6E3C}">
      <dsp:nvSpPr>
        <dsp:cNvPr id="0" name=""/>
        <dsp:cNvSpPr/>
      </dsp:nvSpPr>
      <dsp:spPr>
        <a:xfrm>
          <a:off x="3910049" y="2916275"/>
          <a:ext cx="3172051" cy="1903230"/>
        </a:xfrm>
        <a:prstGeom prst="rect">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US" sz="2400" kern="1200">
              <a:latin typeface="Garamond" panose="02020404030301010803" pitchFamily="18" charset="0"/>
            </a:rPr>
            <a:t>Generate population proportion distributions (at the pixel-level) for each cohort of interest</a:t>
          </a:r>
        </a:p>
      </dsp:txBody>
      <dsp:txXfrm>
        <a:off x="3910049" y="2916275"/>
        <a:ext cx="3172051" cy="1903230"/>
      </dsp:txXfrm>
    </dsp:sp>
    <dsp:sp modelId="{FD38D946-A6F5-4AD1-BD0C-69E6283E819A}">
      <dsp:nvSpPr>
        <dsp:cNvPr id="0" name=""/>
        <dsp:cNvSpPr/>
      </dsp:nvSpPr>
      <dsp:spPr>
        <a:xfrm>
          <a:off x="7811672" y="2916275"/>
          <a:ext cx="3172051" cy="1903230"/>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US" sz="2400" kern="1200">
              <a:latin typeface="Garamond" panose="02020404030301010803" pitchFamily="18" charset="0"/>
            </a:rPr>
            <a:t>Compute city-level MEP scores for each cohort</a:t>
          </a:r>
        </a:p>
      </dsp:txBody>
      <dsp:txXfrm>
        <a:off x="7811672" y="2916275"/>
        <a:ext cx="3172051" cy="190323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97AFD21-EDE6-4EBC-88E4-FAE8EEB7AAB6}">
      <dsp:nvSpPr>
        <dsp:cNvPr id="0" name=""/>
        <dsp:cNvSpPr/>
      </dsp:nvSpPr>
      <dsp:spPr>
        <a:xfrm>
          <a:off x="0" y="266780"/>
          <a:ext cx="4482716" cy="793800"/>
        </a:xfrm>
        <a:prstGeom prst="rect">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7909" tIns="291592" rIns="347909" bIns="99568" numCol="1" spcCol="1270" anchor="t" anchorCtr="0">
          <a:noAutofit/>
        </a:bodyPr>
        <a:lstStyle/>
        <a:p>
          <a:pPr marL="114300" lvl="1" indent="-114300" algn="l" defTabSz="622300">
            <a:lnSpc>
              <a:spcPct val="90000"/>
            </a:lnSpc>
            <a:spcBef>
              <a:spcPct val="0"/>
            </a:spcBef>
            <a:spcAft>
              <a:spcPct val="15000"/>
            </a:spcAft>
            <a:buChar char="•"/>
          </a:pPr>
          <a:r>
            <a:rPr lang="en-US" sz="1400" kern="1200">
              <a:latin typeface="Garamond" panose="02020404030301010803" pitchFamily="18" charset="0"/>
              <a:cs typeface="Arial" panose="020B0604020202020204" pitchFamily="34" charset="0"/>
            </a:rPr>
            <a:t>Transportation Energy Data Book</a:t>
          </a:r>
        </a:p>
        <a:p>
          <a:pPr marL="114300" lvl="1" indent="-114300" algn="l" defTabSz="622300">
            <a:lnSpc>
              <a:spcPct val="90000"/>
            </a:lnSpc>
            <a:spcBef>
              <a:spcPct val="0"/>
            </a:spcBef>
            <a:spcAft>
              <a:spcPct val="15000"/>
            </a:spcAft>
            <a:buChar char="•"/>
          </a:pPr>
          <a:r>
            <a:rPr lang="en-US" sz="1400" kern="1200">
              <a:latin typeface="Garamond" panose="02020404030301010803" pitchFamily="18" charset="0"/>
              <a:cs typeface="Arial" panose="020B0604020202020204" pitchFamily="34" charset="0"/>
            </a:rPr>
            <a:t>Other energy intensity studies</a:t>
          </a:r>
        </a:p>
      </dsp:txBody>
      <dsp:txXfrm>
        <a:off x="0" y="266780"/>
        <a:ext cx="4482716" cy="793800"/>
      </dsp:txXfrm>
    </dsp:sp>
    <dsp:sp modelId="{FA8366A7-297E-4766-BF1E-F70D70A6E486}">
      <dsp:nvSpPr>
        <dsp:cNvPr id="0" name=""/>
        <dsp:cNvSpPr/>
      </dsp:nvSpPr>
      <dsp:spPr>
        <a:xfrm>
          <a:off x="224135" y="60140"/>
          <a:ext cx="3137901" cy="413280"/>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605" tIns="0" rIns="118605" bIns="0" numCol="1" spcCol="1270" anchor="ctr" anchorCtr="0">
          <a:noAutofit/>
        </a:bodyPr>
        <a:lstStyle/>
        <a:p>
          <a:pPr marL="0" lvl="0" indent="0" algn="l" defTabSz="622300">
            <a:lnSpc>
              <a:spcPct val="90000"/>
            </a:lnSpc>
            <a:spcBef>
              <a:spcPct val="0"/>
            </a:spcBef>
            <a:spcAft>
              <a:spcPct val="35000"/>
            </a:spcAft>
            <a:buNone/>
          </a:pPr>
          <a:r>
            <a:rPr lang="en-US" sz="1400" b="1" kern="1200">
              <a:latin typeface="Garamond" panose="02020404030301010803" pitchFamily="18" charset="0"/>
              <a:cs typeface="Arial" panose="020B0604020202020204" pitchFamily="34" charset="0"/>
            </a:rPr>
            <a:t>Energy Efficiency Measures</a:t>
          </a:r>
          <a:endParaRPr lang="en-US" sz="1400" kern="1200">
            <a:latin typeface="Garamond" panose="02020404030301010803" pitchFamily="18" charset="0"/>
            <a:cs typeface="Arial" panose="020B0604020202020204" pitchFamily="34" charset="0"/>
          </a:endParaRPr>
        </a:p>
      </dsp:txBody>
      <dsp:txXfrm>
        <a:off x="244310" y="80315"/>
        <a:ext cx="3097551" cy="372930"/>
      </dsp:txXfrm>
    </dsp:sp>
    <dsp:sp modelId="{AFB3ADC5-FCBA-490E-BBD5-6F3F23AEC9CA}">
      <dsp:nvSpPr>
        <dsp:cNvPr id="0" name=""/>
        <dsp:cNvSpPr/>
      </dsp:nvSpPr>
      <dsp:spPr>
        <a:xfrm>
          <a:off x="0" y="1342820"/>
          <a:ext cx="4482716" cy="573300"/>
        </a:xfrm>
        <a:prstGeom prst="rect">
          <a:avLst/>
        </a:prstGeom>
        <a:solidFill>
          <a:schemeClr val="lt1">
            <a:alpha val="90000"/>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7909" tIns="291592" rIns="347909" bIns="99568" numCol="1" spcCol="1270" anchor="t" anchorCtr="0">
          <a:noAutofit/>
        </a:bodyPr>
        <a:lstStyle/>
        <a:p>
          <a:pPr marL="114300" lvl="1" indent="-114300" algn="l" defTabSz="622300">
            <a:lnSpc>
              <a:spcPct val="90000"/>
            </a:lnSpc>
            <a:spcBef>
              <a:spcPct val="0"/>
            </a:spcBef>
            <a:spcAft>
              <a:spcPct val="15000"/>
            </a:spcAft>
            <a:buChar char="•"/>
          </a:pPr>
          <a:r>
            <a:rPr lang="en-US" sz="1400" kern="1200">
              <a:latin typeface="Garamond" panose="02020404030301010803" pitchFamily="18" charset="0"/>
              <a:cs typeface="Arial" panose="020B0604020202020204" pitchFamily="34" charset="0"/>
            </a:rPr>
            <a:t>National Household Travel Survey (NHTS)</a:t>
          </a:r>
        </a:p>
      </dsp:txBody>
      <dsp:txXfrm>
        <a:off x="0" y="1342820"/>
        <a:ext cx="4482716" cy="573300"/>
      </dsp:txXfrm>
    </dsp:sp>
    <dsp:sp modelId="{84B7B153-9B46-4989-A9E1-8DBAA1FB6666}">
      <dsp:nvSpPr>
        <dsp:cNvPr id="0" name=""/>
        <dsp:cNvSpPr/>
      </dsp:nvSpPr>
      <dsp:spPr>
        <a:xfrm>
          <a:off x="224135" y="1136180"/>
          <a:ext cx="3137901" cy="413280"/>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605" tIns="0" rIns="118605" bIns="0" numCol="1" spcCol="1270" anchor="ctr" anchorCtr="0">
          <a:noAutofit/>
        </a:bodyPr>
        <a:lstStyle/>
        <a:p>
          <a:pPr marL="0" lvl="0" indent="0" algn="l" defTabSz="622300">
            <a:lnSpc>
              <a:spcPct val="90000"/>
            </a:lnSpc>
            <a:spcBef>
              <a:spcPct val="0"/>
            </a:spcBef>
            <a:spcAft>
              <a:spcPct val="35000"/>
            </a:spcAft>
            <a:buNone/>
          </a:pPr>
          <a:r>
            <a:rPr lang="en-US" sz="1400" b="1" kern="1200">
              <a:latin typeface="Garamond" panose="02020404030301010803" pitchFamily="18" charset="0"/>
              <a:cs typeface="Arial" panose="020B0604020202020204" pitchFamily="34" charset="0"/>
            </a:rPr>
            <a:t>Travel Demand Data</a:t>
          </a:r>
          <a:endParaRPr lang="en-US" sz="1400" kern="1200">
            <a:latin typeface="Garamond" panose="02020404030301010803" pitchFamily="18" charset="0"/>
            <a:cs typeface="Arial" panose="020B0604020202020204" pitchFamily="34" charset="0"/>
          </a:endParaRPr>
        </a:p>
      </dsp:txBody>
      <dsp:txXfrm>
        <a:off x="244310" y="1156355"/>
        <a:ext cx="3097551" cy="372930"/>
      </dsp:txXfrm>
    </dsp:sp>
    <dsp:sp modelId="{06A2E89F-73A8-4BB5-B982-251F96A113DE}">
      <dsp:nvSpPr>
        <dsp:cNvPr id="0" name=""/>
        <dsp:cNvSpPr/>
      </dsp:nvSpPr>
      <dsp:spPr>
        <a:xfrm>
          <a:off x="0" y="2198360"/>
          <a:ext cx="4482716" cy="793800"/>
        </a:xfrm>
        <a:prstGeom prst="rect">
          <a:avLst/>
        </a:prstGeom>
        <a:solidFill>
          <a:schemeClr val="lt1">
            <a:alpha val="90000"/>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7909" tIns="291592" rIns="347909" bIns="99568" numCol="1" spcCol="1270" anchor="t" anchorCtr="0">
          <a:noAutofit/>
        </a:bodyPr>
        <a:lstStyle/>
        <a:p>
          <a:pPr marL="114300" lvl="1" indent="-114300" algn="l" defTabSz="622300">
            <a:lnSpc>
              <a:spcPct val="90000"/>
            </a:lnSpc>
            <a:spcBef>
              <a:spcPct val="0"/>
            </a:spcBef>
            <a:spcAft>
              <a:spcPct val="15000"/>
            </a:spcAft>
            <a:buChar char="•"/>
          </a:pPr>
          <a:r>
            <a:rPr lang="en-US" sz="1400" kern="1200">
              <a:latin typeface="Garamond" panose="02020404030301010803" pitchFamily="18" charset="0"/>
              <a:cs typeface="Arial" panose="020B0604020202020204" pitchFamily="34" charset="0"/>
            </a:rPr>
            <a:t>Capital costs, operational costs</a:t>
          </a:r>
        </a:p>
        <a:p>
          <a:pPr marL="114300" lvl="1" indent="-114300" algn="l" defTabSz="622300">
            <a:lnSpc>
              <a:spcPct val="90000"/>
            </a:lnSpc>
            <a:spcBef>
              <a:spcPct val="0"/>
            </a:spcBef>
            <a:spcAft>
              <a:spcPct val="15000"/>
            </a:spcAft>
            <a:buChar char="•"/>
          </a:pPr>
          <a:r>
            <a:rPr lang="en-US" sz="1400" kern="1200">
              <a:latin typeface="Garamond" panose="02020404030301010803" pitchFamily="18" charset="0"/>
              <a:cs typeface="Arial" panose="020B0604020202020204" pitchFamily="34" charset="0"/>
            </a:rPr>
            <a:t>Value of time</a:t>
          </a:r>
        </a:p>
      </dsp:txBody>
      <dsp:txXfrm>
        <a:off x="0" y="2198360"/>
        <a:ext cx="4482716" cy="793800"/>
      </dsp:txXfrm>
    </dsp:sp>
    <dsp:sp modelId="{0651580C-40A4-4852-9B91-BEDD652808DB}">
      <dsp:nvSpPr>
        <dsp:cNvPr id="0" name=""/>
        <dsp:cNvSpPr/>
      </dsp:nvSpPr>
      <dsp:spPr>
        <a:xfrm>
          <a:off x="224135" y="1991720"/>
          <a:ext cx="3137901" cy="413280"/>
        </a:xfrm>
        <a:prstGeom prst="round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605" tIns="0" rIns="118605" bIns="0" numCol="1" spcCol="1270" anchor="ctr" anchorCtr="0">
          <a:noAutofit/>
        </a:bodyPr>
        <a:lstStyle/>
        <a:p>
          <a:pPr marL="0" lvl="0" indent="0" algn="l" defTabSz="622300">
            <a:lnSpc>
              <a:spcPct val="90000"/>
            </a:lnSpc>
            <a:spcBef>
              <a:spcPct val="0"/>
            </a:spcBef>
            <a:spcAft>
              <a:spcPct val="35000"/>
            </a:spcAft>
            <a:buNone/>
          </a:pPr>
          <a:r>
            <a:rPr lang="en-US" sz="1400" b="1" kern="1200">
              <a:latin typeface="Garamond" panose="02020404030301010803" pitchFamily="18" charset="0"/>
              <a:cs typeface="Arial" panose="020B0604020202020204" pitchFamily="34" charset="0"/>
            </a:rPr>
            <a:t>Cost Measures</a:t>
          </a:r>
          <a:endParaRPr lang="en-US" sz="1400" kern="1200">
            <a:latin typeface="Garamond" panose="02020404030301010803" pitchFamily="18" charset="0"/>
            <a:cs typeface="Arial" panose="020B0604020202020204" pitchFamily="34" charset="0"/>
          </a:endParaRPr>
        </a:p>
      </dsp:txBody>
      <dsp:txXfrm>
        <a:off x="244310" y="2011895"/>
        <a:ext cx="3097551" cy="372930"/>
      </dsp:txXfrm>
    </dsp:sp>
    <dsp:sp modelId="{F53DD71B-2BA7-4CF5-BEF9-346C99365EAE}">
      <dsp:nvSpPr>
        <dsp:cNvPr id="0" name=""/>
        <dsp:cNvSpPr/>
      </dsp:nvSpPr>
      <dsp:spPr>
        <a:xfrm>
          <a:off x="0" y="3274400"/>
          <a:ext cx="4482716" cy="573300"/>
        </a:xfrm>
        <a:prstGeom prst="rect">
          <a:avLst/>
        </a:prstGeom>
        <a:solidFill>
          <a:schemeClr val="lt1">
            <a:alpha val="90000"/>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7909" tIns="291592" rIns="347909" bIns="99568" numCol="1" spcCol="1270" anchor="t" anchorCtr="0">
          <a:noAutofit/>
        </a:bodyPr>
        <a:lstStyle/>
        <a:p>
          <a:pPr marL="114300" lvl="1" indent="-114300" algn="l" defTabSz="622300">
            <a:lnSpc>
              <a:spcPct val="90000"/>
            </a:lnSpc>
            <a:spcBef>
              <a:spcPct val="0"/>
            </a:spcBef>
            <a:spcAft>
              <a:spcPct val="15000"/>
            </a:spcAft>
            <a:buChar char="•"/>
          </a:pPr>
          <a:r>
            <a:rPr lang="en-US" sz="1400" kern="1200">
              <a:latin typeface="Garamond" panose="02020404030301010803" pitchFamily="18" charset="0"/>
              <a:cs typeface="Arial" panose="020B0604020202020204" pitchFamily="34" charset="0"/>
            </a:rPr>
            <a:t>Metropolitan Planning Organizations</a:t>
          </a:r>
        </a:p>
      </dsp:txBody>
      <dsp:txXfrm>
        <a:off x="0" y="3274400"/>
        <a:ext cx="4482716" cy="573300"/>
      </dsp:txXfrm>
    </dsp:sp>
    <dsp:sp modelId="{A7ED7192-0BCA-49B3-BF9F-9CD9E5E9F52A}">
      <dsp:nvSpPr>
        <dsp:cNvPr id="0" name=""/>
        <dsp:cNvSpPr/>
      </dsp:nvSpPr>
      <dsp:spPr>
        <a:xfrm>
          <a:off x="224135" y="3067760"/>
          <a:ext cx="3137901" cy="413280"/>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605" tIns="0" rIns="118605" bIns="0" numCol="1" spcCol="1270" anchor="ctr" anchorCtr="0">
          <a:noAutofit/>
        </a:bodyPr>
        <a:lstStyle/>
        <a:p>
          <a:pPr marL="0" lvl="0" indent="0" algn="l" defTabSz="622300">
            <a:lnSpc>
              <a:spcPct val="90000"/>
            </a:lnSpc>
            <a:spcBef>
              <a:spcPct val="0"/>
            </a:spcBef>
            <a:spcAft>
              <a:spcPct val="35000"/>
            </a:spcAft>
            <a:buNone/>
          </a:pPr>
          <a:r>
            <a:rPr lang="en-US" sz="1400" b="1" kern="1200">
              <a:latin typeface="Garamond" panose="02020404030301010803" pitchFamily="18" charset="0"/>
              <a:cs typeface="Arial" panose="020B0604020202020204" pitchFamily="34" charset="0"/>
            </a:rPr>
            <a:t>Land-Use Data</a:t>
          </a:r>
          <a:endParaRPr lang="en-US" sz="1400" kern="1200">
            <a:latin typeface="Garamond" panose="02020404030301010803" pitchFamily="18" charset="0"/>
            <a:cs typeface="Arial" panose="020B0604020202020204" pitchFamily="34" charset="0"/>
          </a:endParaRPr>
        </a:p>
      </dsp:txBody>
      <dsp:txXfrm>
        <a:off x="244310" y="3087935"/>
        <a:ext cx="3097551" cy="372930"/>
      </dsp:txXfrm>
    </dsp:sp>
    <dsp:sp modelId="{76B4E51A-71AF-4972-A118-7CAC3AA90483}">
      <dsp:nvSpPr>
        <dsp:cNvPr id="0" name=""/>
        <dsp:cNvSpPr/>
      </dsp:nvSpPr>
      <dsp:spPr>
        <a:xfrm>
          <a:off x="0" y="4129940"/>
          <a:ext cx="4482716" cy="1014300"/>
        </a:xfrm>
        <a:prstGeom prst="rect">
          <a:avLst/>
        </a:prstGeom>
        <a:solidFill>
          <a:schemeClr val="lt1">
            <a:alpha val="90000"/>
            <a:hueOff val="0"/>
            <a:satOff val="0"/>
            <a:lumOff val="0"/>
            <a:alphaOff val="0"/>
          </a:schemeClr>
        </a:solidFill>
        <a:ln w="254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7909" tIns="291592" rIns="347909" bIns="99568" numCol="1" spcCol="1270" anchor="t" anchorCtr="0">
          <a:noAutofit/>
        </a:bodyPr>
        <a:lstStyle/>
        <a:p>
          <a:pPr marL="114300" lvl="1" indent="-114300" algn="l" defTabSz="622300">
            <a:lnSpc>
              <a:spcPct val="90000"/>
            </a:lnSpc>
            <a:spcBef>
              <a:spcPct val="0"/>
            </a:spcBef>
            <a:spcAft>
              <a:spcPct val="15000"/>
            </a:spcAft>
            <a:buChar char="•"/>
          </a:pPr>
          <a:r>
            <a:rPr lang="en-US" sz="1400" kern="1200">
              <a:latin typeface="Garamond" panose="02020404030301010803" pitchFamily="18" charset="0"/>
              <a:cs typeface="Arial" panose="020B0604020202020204" pitchFamily="34" charset="0"/>
            </a:rPr>
            <a:t>Third-party isochrone APIs (e.g., HERE)</a:t>
          </a:r>
        </a:p>
        <a:p>
          <a:pPr marL="114300" lvl="1" indent="-114300" algn="l" defTabSz="622300">
            <a:lnSpc>
              <a:spcPct val="90000"/>
            </a:lnSpc>
            <a:spcBef>
              <a:spcPct val="0"/>
            </a:spcBef>
            <a:spcAft>
              <a:spcPct val="15000"/>
            </a:spcAft>
            <a:buChar char="•"/>
          </a:pPr>
          <a:r>
            <a:rPr lang="en-US" sz="1400" kern="1200">
              <a:latin typeface="Garamond" panose="02020404030301010803" pitchFamily="18" charset="0"/>
              <a:cs typeface="Arial" panose="020B0604020202020204" pitchFamily="34" charset="0"/>
            </a:rPr>
            <a:t>GPS trajectory data (TomTom, INRIX)</a:t>
          </a:r>
        </a:p>
        <a:p>
          <a:pPr marL="114300" lvl="1" indent="-114300" algn="l" defTabSz="622300">
            <a:lnSpc>
              <a:spcPct val="90000"/>
            </a:lnSpc>
            <a:spcBef>
              <a:spcPct val="0"/>
            </a:spcBef>
            <a:spcAft>
              <a:spcPct val="15000"/>
            </a:spcAft>
            <a:buChar char="•"/>
          </a:pPr>
          <a:r>
            <a:rPr lang="en-US" sz="1400" kern="1200">
              <a:latin typeface="Garamond" panose="02020404030301010803" pitchFamily="18" charset="0"/>
              <a:cs typeface="Arial" panose="020B0604020202020204" pitchFamily="34" charset="0"/>
            </a:rPr>
            <a:t>Travel Demand Models</a:t>
          </a:r>
        </a:p>
      </dsp:txBody>
      <dsp:txXfrm>
        <a:off x="0" y="4129940"/>
        <a:ext cx="4482716" cy="1014300"/>
      </dsp:txXfrm>
    </dsp:sp>
    <dsp:sp modelId="{B14708CE-EB1E-4D96-9F72-781CC59B5E5D}">
      <dsp:nvSpPr>
        <dsp:cNvPr id="0" name=""/>
        <dsp:cNvSpPr/>
      </dsp:nvSpPr>
      <dsp:spPr>
        <a:xfrm>
          <a:off x="224135" y="3923300"/>
          <a:ext cx="3137901" cy="413280"/>
        </a:xfrm>
        <a:prstGeom prst="roundRect">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605" tIns="0" rIns="118605" bIns="0" numCol="1" spcCol="1270" anchor="ctr" anchorCtr="0">
          <a:noAutofit/>
        </a:bodyPr>
        <a:lstStyle/>
        <a:p>
          <a:pPr marL="0" lvl="0" indent="0" algn="l" defTabSz="622300">
            <a:lnSpc>
              <a:spcPct val="90000"/>
            </a:lnSpc>
            <a:spcBef>
              <a:spcPct val="0"/>
            </a:spcBef>
            <a:spcAft>
              <a:spcPct val="35000"/>
            </a:spcAft>
            <a:buNone/>
          </a:pPr>
          <a:r>
            <a:rPr lang="en-US" sz="1400" b="1" kern="1200">
              <a:latin typeface="Garamond" panose="02020404030301010803" pitchFamily="18" charset="0"/>
              <a:cs typeface="Arial" panose="020B0604020202020204" pitchFamily="34" charset="0"/>
            </a:rPr>
            <a:t>Travel Time and Isochrone </a:t>
          </a:r>
          <a:endParaRPr lang="en-US" sz="1400" kern="1200">
            <a:latin typeface="Garamond" panose="02020404030301010803" pitchFamily="18" charset="0"/>
            <a:cs typeface="Arial" panose="020B0604020202020204" pitchFamily="34" charset="0"/>
          </a:endParaRPr>
        </a:p>
      </dsp:txBody>
      <dsp:txXfrm>
        <a:off x="244310" y="3943475"/>
        <a:ext cx="3097551" cy="37293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8FB0710-449E-4922-8A32-F9DB0841A227}">
      <dsp:nvSpPr>
        <dsp:cNvPr id="0" name=""/>
        <dsp:cNvSpPr/>
      </dsp:nvSpPr>
      <dsp:spPr>
        <a:xfrm>
          <a:off x="0" y="0"/>
          <a:ext cx="4403317" cy="901696"/>
        </a:xfrm>
        <a:prstGeom prst="roundRect">
          <a:avLst>
            <a:gd name="adj" fmla="val 10000"/>
          </a:avLst>
        </a:prstGeom>
        <a:solidFill>
          <a:srgbClr val="00A4E4">
            <a:hueOff val="0"/>
            <a:satOff val="0"/>
            <a:lumOff val="0"/>
            <a:alphaOff val="0"/>
          </a:srgbClr>
        </a:solidFill>
        <a:ln w="25400" cap="flat" cmpd="sng" algn="ctr">
          <a:solidFill>
            <a:srgbClr val="0079C1">
              <a:hueOff val="0"/>
              <a:satOff val="0"/>
              <a:lumOff val="0"/>
              <a:alphaOff val="0"/>
            </a:srgb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a:solidFill>
                <a:srgbClr val="FFFFFF"/>
              </a:solidFill>
              <a:latin typeface="Garamond" panose="02020404030301010803" pitchFamily="18" charset="0"/>
              <a:ea typeface="+mn-ea"/>
              <a:cs typeface="+mn-cs"/>
            </a:rPr>
            <a:t>Proportioned by activity engagement frequency </a:t>
          </a:r>
        </a:p>
      </dsp:txBody>
      <dsp:txXfrm>
        <a:off x="26410" y="26410"/>
        <a:ext cx="3430315" cy="848876"/>
      </dsp:txXfrm>
    </dsp:sp>
    <dsp:sp modelId="{5DB15803-EB03-42C8-B0E7-0E74F48FB6F9}">
      <dsp:nvSpPr>
        <dsp:cNvPr id="0" name=""/>
        <dsp:cNvSpPr/>
      </dsp:nvSpPr>
      <dsp:spPr>
        <a:xfrm>
          <a:off x="388527" y="1051979"/>
          <a:ext cx="4403317" cy="901696"/>
        </a:xfrm>
        <a:prstGeom prst="roundRect">
          <a:avLst>
            <a:gd name="adj" fmla="val 10000"/>
          </a:avLst>
        </a:prstGeom>
        <a:solidFill>
          <a:srgbClr val="F6A01A">
            <a:hueOff val="0"/>
            <a:satOff val="0"/>
            <a:lumOff val="0"/>
            <a:alphaOff val="0"/>
          </a:srgbClr>
        </a:solidFill>
        <a:ln w="25400" cap="flat" cmpd="sng" algn="ctr">
          <a:solidFill>
            <a:srgbClr val="0079C1">
              <a:hueOff val="0"/>
              <a:satOff val="0"/>
              <a:lumOff val="0"/>
              <a:alphaOff val="0"/>
            </a:srgb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a:solidFill>
                <a:srgbClr val="FFFFFF"/>
              </a:solidFill>
              <a:latin typeface="Garamond" panose="02020404030301010803" pitchFamily="18" charset="0"/>
              <a:ea typeface="+mn-ea"/>
              <a:cs typeface="+mn-cs"/>
            </a:rPr>
            <a:t>Weighted by time</a:t>
          </a:r>
        </a:p>
      </dsp:txBody>
      <dsp:txXfrm>
        <a:off x="414937" y="1078389"/>
        <a:ext cx="3375866" cy="848876"/>
      </dsp:txXfrm>
    </dsp:sp>
    <dsp:sp modelId="{FCAA15C3-D162-48C3-8235-E451E2A7F1CF}">
      <dsp:nvSpPr>
        <dsp:cNvPr id="0" name=""/>
        <dsp:cNvSpPr/>
      </dsp:nvSpPr>
      <dsp:spPr>
        <a:xfrm>
          <a:off x="777055" y="2103958"/>
          <a:ext cx="4403317" cy="901696"/>
        </a:xfrm>
        <a:prstGeom prst="roundRect">
          <a:avLst>
            <a:gd name="adj" fmla="val 10000"/>
          </a:avLst>
        </a:prstGeom>
        <a:solidFill>
          <a:srgbClr val="5E9732">
            <a:hueOff val="0"/>
            <a:satOff val="0"/>
            <a:lumOff val="0"/>
            <a:alphaOff val="0"/>
          </a:srgbClr>
        </a:solidFill>
        <a:ln w="25400" cap="flat" cmpd="sng" algn="ctr">
          <a:solidFill>
            <a:srgbClr val="0079C1">
              <a:hueOff val="0"/>
              <a:satOff val="0"/>
              <a:lumOff val="0"/>
              <a:alphaOff val="0"/>
            </a:srgb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a:solidFill>
                <a:srgbClr val="FFFFFF"/>
              </a:solidFill>
              <a:latin typeface="Garamond" panose="02020404030301010803" pitchFamily="18" charset="0"/>
              <a:ea typeface="+mn-ea"/>
              <a:cs typeface="+mn-cs"/>
            </a:rPr>
            <a:t>Weighted by modal energy intensity , cost and personal preference for transportation mode</a:t>
          </a:r>
        </a:p>
      </dsp:txBody>
      <dsp:txXfrm>
        <a:off x="803465" y="2130368"/>
        <a:ext cx="3375866" cy="848876"/>
      </dsp:txXfrm>
    </dsp:sp>
    <dsp:sp modelId="{1DE3681C-0EAC-48FA-A7AD-009C9F59746C}">
      <dsp:nvSpPr>
        <dsp:cNvPr id="0" name=""/>
        <dsp:cNvSpPr/>
      </dsp:nvSpPr>
      <dsp:spPr>
        <a:xfrm>
          <a:off x="3817214" y="683786"/>
          <a:ext cx="586102" cy="586102"/>
        </a:xfrm>
        <a:prstGeom prst="downArrow">
          <a:avLst>
            <a:gd name="adj1" fmla="val 55000"/>
            <a:gd name="adj2" fmla="val 45000"/>
          </a:avLst>
        </a:prstGeom>
        <a:solidFill>
          <a:srgbClr val="00A4E4">
            <a:tint val="40000"/>
            <a:alpha val="90000"/>
            <a:hueOff val="0"/>
            <a:satOff val="0"/>
            <a:lumOff val="0"/>
            <a:alphaOff val="0"/>
          </a:srgbClr>
        </a:solidFill>
        <a:ln w="25400" cap="flat" cmpd="sng" algn="ctr">
          <a:solidFill>
            <a:srgbClr val="00A4E4">
              <a:tint val="40000"/>
              <a:alpha val="90000"/>
              <a:hueOff val="0"/>
              <a:satOff val="0"/>
              <a:lumOff val="0"/>
              <a:alphaOff val="0"/>
            </a:srgb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3020" tIns="33020" rIns="33020" bIns="33020" numCol="1" spcCol="1270" anchor="ctr" anchorCtr="0">
          <a:noAutofit/>
        </a:bodyPr>
        <a:lstStyle/>
        <a:p>
          <a:pPr marL="0" lvl="0" indent="0" algn="ctr" defTabSz="1155700">
            <a:lnSpc>
              <a:spcPct val="90000"/>
            </a:lnSpc>
            <a:spcBef>
              <a:spcPct val="0"/>
            </a:spcBef>
            <a:spcAft>
              <a:spcPct val="35000"/>
            </a:spcAft>
            <a:buNone/>
          </a:pPr>
          <a:endParaRPr lang="en-US" sz="2600" kern="1200">
            <a:solidFill>
              <a:srgbClr val="FFFFFF">
                <a:hueOff val="0"/>
                <a:satOff val="0"/>
                <a:lumOff val="0"/>
                <a:alphaOff val="0"/>
              </a:srgbClr>
            </a:solidFill>
            <a:latin typeface="Calibri"/>
            <a:ea typeface="+mn-ea"/>
            <a:cs typeface="+mn-cs"/>
          </a:endParaRPr>
        </a:p>
      </dsp:txBody>
      <dsp:txXfrm>
        <a:off x="3949087" y="683786"/>
        <a:ext cx="322356" cy="441042"/>
      </dsp:txXfrm>
    </dsp:sp>
    <dsp:sp modelId="{F30C1264-F108-4DB3-BA62-2FC2BB3DD06A}">
      <dsp:nvSpPr>
        <dsp:cNvPr id="0" name=""/>
        <dsp:cNvSpPr/>
      </dsp:nvSpPr>
      <dsp:spPr>
        <a:xfrm>
          <a:off x="4205742" y="1729754"/>
          <a:ext cx="586102" cy="586102"/>
        </a:xfrm>
        <a:prstGeom prst="downArrow">
          <a:avLst>
            <a:gd name="adj1" fmla="val 55000"/>
            <a:gd name="adj2" fmla="val 45000"/>
          </a:avLst>
        </a:prstGeom>
        <a:solidFill>
          <a:srgbClr val="F6A01A">
            <a:tint val="40000"/>
            <a:alpha val="90000"/>
            <a:hueOff val="0"/>
            <a:satOff val="0"/>
            <a:lumOff val="0"/>
            <a:alphaOff val="0"/>
          </a:srgbClr>
        </a:solidFill>
        <a:ln w="25400" cap="flat" cmpd="sng" algn="ctr">
          <a:solidFill>
            <a:srgbClr val="F6A01A">
              <a:tint val="40000"/>
              <a:alpha val="90000"/>
              <a:hueOff val="0"/>
              <a:satOff val="0"/>
              <a:lumOff val="0"/>
              <a:alphaOff val="0"/>
            </a:srgb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3020" tIns="33020" rIns="33020" bIns="33020" numCol="1" spcCol="1270" anchor="ctr" anchorCtr="0">
          <a:noAutofit/>
        </a:bodyPr>
        <a:lstStyle/>
        <a:p>
          <a:pPr marL="0" lvl="0" indent="0" algn="ctr" defTabSz="1155700">
            <a:lnSpc>
              <a:spcPct val="90000"/>
            </a:lnSpc>
            <a:spcBef>
              <a:spcPct val="0"/>
            </a:spcBef>
            <a:spcAft>
              <a:spcPct val="35000"/>
            </a:spcAft>
            <a:buNone/>
          </a:pPr>
          <a:endParaRPr lang="en-US" sz="2600" kern="1200">
            <a:solidFill>
              <a:srgbClr val="FFFFFF">
                <a:hueOff val="0"/>
                <a:satOff val="0"/>
                <a:lumOff val="0"/>
                <a:alphaOff val="0"/>
              </a:srgbClr>
            </a:solidFill>
            <a:latin typeface="Calibri"/>
            <a:ea typeface="+mn-ea"/>
            <a:cs typeface="+mn-cs"/>
          </a:endParaRPr>
        </a:p>
      </dsp:txBody>
      <dsp:txXfrm>
        <a:off x="4337615" y="1729754"/>
        <a:ext cx="322356" cy="441042"/>
      </dsp:txXfrm>
    </dsp:sp>
  </dsp:spTree>
</dsp:drawing>
</file>

<file path=ppt/diagrams/layout1.xml><?xml version="1.0" encoding="utf-8"?>
<dgm:layoutDef xmlns:dgm="http://schemas.openxmlformats.org/drawingml/2006/diagram" xmlns:a="http://schemas.openxmlformats.org/drawingml/2006/main" uniqueId="urn:microsoft.com/office/officeart/2005/8/layout/bProcess3">
  <dgm:title val=""/>
  <dgm:desc val=""/>
  <dgm:catLst>
    <dgm:cat type="process" pri="18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Lst>
        <dgm:ruleLst>
          <dgm:rule type="primFontSz" val="5"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16A59A2-7E11-B24C-9D3A-184F1BEED1B3}" type="datetimeFigureOut">
              <a:rPr lang="en-US" smtClean="0"/>
              <a:t>6/2/22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E495724-9BC9-2449-8D8F-7F10442D02C6}" type="slidenum">
              <a:rPr lang="en-US" smtClean="0"/>
              <a:t>‹#›</a:t>
            </a:fld>
            <a:endParaRPr lang="en-US"/>
          </a:p>
        </p:txBody>
      </p:sp>
    </p:spTree>
    <p:extLst>
      <p:ext uri="{BB962C8B-B14F-4D97-AF65-F5344CB8AC3E}">
        <p14:creationId xmlns:p14="http://schemas.microsoft.com/office/powerpoint/2010/main" val="11727948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kern="1200">
              <a:solidFill>
                <a:schemeClr val="tx1"/>
              </a:solidFill>
              <a:effectLst/>
              <a:ea typeface="+mn-ea"/>
              <a:cs typeface="+mn-cs"/>
            </a:endParaRPr>
          </a:p>
          <a:p>
            <a:endParaRPr lang="en-US" i="1"/>
          </a:p>
        </p:txBody>
      </p:sp>
      <p:sp>
        <p:nvSpPr>
          <p:cNvPr id="4" name="Slide Number Placeholder 3"/>
          <p:cNvSpPr>
            <a:spLocks noGrp="1"/>
          </p:cNvSpPr>
          <p:nvPr>
            <p:ph type="sldNum" sz="quarter" idx="10"/>
          </p:nvPr>
        </p:nvSpPr>
        <p:spPr/>
        <p:txBody>
          <a:bodyPr/>
          <a:lstStyle/>
          <a:p>
            <a:fld id="{AF285793-58F2-5D45-93FF-B0076DA99FD1}" type="slidenum">
              <a:rPr lang="en-US" smtClean="0"/>
              <a:t>1</a:t>
            </a:fld>
            <a:endParaRPr lang="en-US"/>
          </a:p>
        </p:txBody>
      </p:sp>
    </p:spTree>
    <p:extLst>
      <p:ext uri="{BB962C8B-B14F-4D97-AF65-F5344CB8AC3E}">
        <p14:creationId xmlns:p14="http://schemas.microsoft.com/office/powerpoint/2010/main" val="36404344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 this slide we shown an example of how the population of different income-based cohorts are distributed. How does the population distribution affect the aggregated MEP value ?</a:t>
            </a:r>
          </a:p>
        </p:txBody>
      </p:sp>
      <p:sp>
        <p:nvSpPr>
          <p:cNvPr id="4" name="Slide Number Placeholder 3"/>
          <p:cNvSpPr>
            <a:spLocks noGrp="1"/>
          </p:cNvSpPr>
          <p:nvPr>
            <p:ph type="sldNum" sz="quarter" idx="5"/>
          </p:nvPr>
        </p:nvSpPr>
        <p:spPr/>
        <p:txBody>
          <a:bodyPr/>
          <a:lstStyle/>
          <a:p>
            <a:fld id="{7E495724-9BC9-2449-8D8F-7F10442D02C6}" type="slidenum">
              <a:rPr lang="en-US" smtClean="0"/>
              <a:t>13</a:t>
            </a:fld>
            <a:endParaRPr lang="en-US"/>
          </a:p>
        </p:txBody>
      </p:sp>
    </p:spTree>
    <p:extLst>
      <p:ext uri="{BB962C8B-B14F-4D97-AF65-F5344CB8AC3E}">
        <p14:creationId xmlns:p14="http://schemas.microsoft.com/office/powerpoint/2010/main" val="35657759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 us pick a location where population % belonging to the low-income cohort is higher that that for the high-income cohort. Assuming the MEP values to be similar at this location, the contribution of the MEP at this location to the overall city-level aggregated MEP will be higher for the low-income cohort compared to the high-income cohort.</a:t>
            </a:r>
          </a:p>
        </p:txBody>
      </p:sp>
      <p:sp>
        <p:nvSpPr>
          <p:cNvPr id="4" name="Slide Number Placeholder 3"/>
          <p:cNvSpPr>
            <a:spLocks noGrp="1"/>
          </p:cNvSpPr>
          <p:nvPr>
            <p:ph type="sldNum" sz="quarter" idx="5"/>
          </p:nvPr>
        </p:nvSpPr>
        <p:spPr/>
        <p:txBody>
          <a:bodyPr/>
          <a:lstStyle/>
          <a:p>
            <a:fld id="{7E495724-9BC9-2449-8D8F-7F10442D02C6}" type="slidenum">
              <a:rPr lang="en-US" smtClean="0"/>
              <a:t>14</a:t>
            </a:fld>
            <a:endParaRPr lang="en-US"/>
          </a:p>
        </p:txBody>
      </p:sp>
    </p:spTree>
    <p:extLst>
      <p:ext uri="{BB962C8B-B14F-4D97-AF65-F5344CB8AC3E}">
        <p14:creationId xmlns:p14="http://schemas.microsoft.com/office/powerpoint/2010/main" val="28308489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that I have given you enough context about SD incorporated MEP,  I am about to present our results</a:t>
            </a:r>
          </a:p>
        </p:txBody>
      </p:sp>
      <p:sp>
        <p:nvSpPr>
          <p:cNvPr id="4" name="Slide Number Placeholder 3"/>
          <p:cNvSpPr>
            <a:spLocks noGrp="1"/>
          </p:cNvSpPr>
          <p:nvPr>
            <p:ph type="sldNum" sz="quarter" idx="5"/>
          </p:nvPr>
        </p:nvSpPr>
        <p:spPr/>
        <p:txBody>
          <a:bodyPr/>
          <a:lstStyle/>
          <a:p>
            <a:fld id="{7E495724-9BC9-2449-8D8F-7F10442D02C6}" type="slidenum">
              <a:rPr lang="en-US" smtClean="0"/>
              <a:t>15</a:t>
            </a:fld>
            <a:endParaRPr lang="en-US"/>
          </a:p>
        </p:txBody>
      </p:sp>
    </p:spTree>
    <p:extLst>
      <p:ext uri="{BB962C8B-B14F-4D97-AF65-F5344CB8AC3E}">
        <p14:creationId xmlns:p14="http://schemas.microsoft.com/office/powerpoint/2010/main" val="31233492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  we consider the analyses where only single SD factors to define the cohorts</a:t>
            </a:r>
          </a:p>
        </p:txBody>
      </p:sp>
      <p:sp>
        <p:nvSpPr>
          <p:cNvPr id="4" name="Slide Number Placeholder 3"/>
          <p:cNvSpPr>
            <a:spLocks noGrp="1"/>
          </p:cNvSpPr>
          <p:nvPr>
            <p:ph type="sldNum" sz="quarter" idx="5"/>
          </p:nvPr>
        </p:nvSpPr>
        <p:spPr/>
        <p:txBody>
          <a:bodyPr/>
          <a:lstStyle/>
          <a:p>
            <a:fld id="{7E495724-9BC9-2449-8D8F-7F10442D02C6}" type="slidenum">
              <a:rPr lang="en-US" smtClean="0"/>
              <a:t>16</a:t>
            </a:fld>
            <a:endParaRPr lang="en-US"/>
          </a:p>
        </p:txBody>
      </p:sp>
    </p:spTree>
    <p:extLst>
      <p:ext uri="{BB962C8B-B14F-4D97-AF65-F5344CB8AC3E}">
        <p14:creationId xmlns:p14="http://schemas.microsoft.com/office/powerpoint/2010/main" val="23508830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 this slide, we show the variation in travel patters across income-based cohorts. An individual is considered to belong to the low-income cohort if the household annual income is  &lt; $50K and considered high income if the HAI is &gt; $100K. On the left panel we show the variation in activity frequency for baseline, low-income and high-come cohorts. The different categories of activity that we consider are … . On the left panel, we show the variation in mode-share frequencies across the same set of cohorts. </a:t>
            </a:r>
          </a:p>
        </p:txBody>
      </p:sp>
      <p:sp>
        <p:nvSpPr>
          <p:cNvPr id="4" name="Slide Number Placeholder 3"/>
          <p:cNvSpPr>
            <a:spLocks noGrp="1"/>
          </p:cNvSpPr>
          <p:nvPr>
            <p:ph type="sldNum" sz="quarter" idx="5"/>
          </p:nvPr>
        </p:nvSpPr>
        <p:spPr/>
        <p:txBody>
          <a:bodyPr/>
          <a:lstStyle/>
          <a:p>
            <a:fld id="{7E495724-9BC9-2449-8D8F-7F10442D02C6}" type="slidenum">
              <a:rPr lang="en-US" smtClean="0"/>
              <a:t>17</a:t>
            </a:fld>
            <a:endParaRPr lang="en-US"/>
          </a:p>
        </p:txBody>
      </p:sp>
    </p:spTree>
    <p:extLst>
      <p:ext uri="{BB962C8B-B14F-4D97-AF65-F5344CB8AC3E}">
        <p14:creationId xmlns:p14="http://schemas.microsoft.com/office/powerpoint/2010/main" val="18053003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had mentioned earlier that in addition to the activity and mode-share frequencies we need the mode-wise travel time isochrones as inputs. The 2 tables on this slide shows the mapping between the 85</a:t>
            </a:r>
            <a:r>
              <a:rPr lang="en-US" baseline="30000" dirty="0"/>
              <a:t>th</a:t>
            </a:r>
            <a:r>
              <a:rPr lang="en-US" dirty="0"/>
              <a:t> pc of travel time by each mode and the corresponding maximum travel time isochrone. Let me give you an example …</a:t>
            </a:r>
          </a:p>
          <a:p>
            <a:r>
              <a:rPr lang="en-US" dirty="0"/>
              <a:t>We do not use the 85</a:t>
            </a:r>
            <a:r>
              <a:rPr lang="en-US" baseline="30000" dirty="0"/>
              <a:t>th</a:t>
            </a:r>
            <a:r>
              <a:rPr lang="en-US" dirty="0"/>
              <a:t> pc travel times directly in the MEP calculation, rather we use the travel time isochrones in the table on the right. So far as the TT isochrones are considered, the main diff between the low-income and high-income cohorts are the following:</a:t>
            </a:r>
          </a:p>
          <a:p>
            <a:r>
              <a:rPr lang="en-US" dirty="0"/>
              <a:t>we consider walk isochrones up to 30 mins for LI cohort, whereas we consider up to 20 minutes walk isochrone for the HI cohort.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consider bike isochrones up to 30 mins for LI cohort, whereas we consider up to 40 minutes bike isochrone for the HI cohort.</a:t>
            </a:r>
          </a:p>
          <a:p>
            <a:endParaRPr lang="en-US" dirty="0"/>
          </a:p>
        </p:txBody>
      </p:sp>
      <p:sp>
        <p:nvSpPr>
          <p:cNvPr id="4" name="Slide Number Placeholder 3"/>
          <p:cNvSpPr>
            <a:spLocks noGrp="1"/>
          </p:cNvSpPr>
          <p:nvPr>
            <p:ph type="sldNum" sz="quarter" idx="5"/>
          </p:nvPr>
        </p:nvSpPr>
        <p:spPr/>
        <p:txBody>
          <a:bodyPr/>
          <a:lstStyle/>
          <a:p>
            <a:fld id="{7E495724-9BC9-2449-8D8F-7F10442D02C6}" type="slidenum">
              <a:rPr lang="en-US" smtClean="0"/>
              <a:t>18</a:t>
            </a:fld>
            <a:endParaRPr lang="en-US"/>
          </a:p>
        </p:txBody>
      </p:sp>
    </p:spTree>
    <p:extLst>
      <p:ext uri="{BB962C8B-B14F-4D97-AF65-F5344CB8AC3E}">
        <p14:creationId xmlns:p14="http://schemas.microsoft.com/office/powerpoint/2010/main" val="109459270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Low-Income cohort population:  2103081</a:t>
            </a:r>
          </a:p>
          <a:p>
            <a:r>
              <a:rPr lang="en-US" dirty="0"/>
              <a:t>High-Income cohort population: 3373786</a:t>
            </a:r>
          </a:p>
          <a:p>
            <a:endParaRPr lang="en-US" dirty="0"/>
          </a:p>
          <a:p>
            <a:r>
              <a:rPr lang="en-US" dirty="0"/>
              <a:t>Total population for high-income cohort higher by ~ 60%</a:t>
            </a:r>
          </a:p>
        </p:txBody>
      </p:sp>
      <p:sp>
        <p:nvSpPr>
          <p:cNvPr id="4" name="Slide Number Placeholder 3"/>
          <p:cNvSpPr>
            <a:spLocks noGrp="1"/>
          </p:cNvSpPr>
          <p:nvPr>
            <p:ph type="sldNum" sz="quarter" idx="5"/>
          </p:nvPr>
        </p:nvSpPr>
        <p:spPr/>
        <p:txBody>
          <a:bodyPr/>
          <a:lstStyle/>
          <a:p>
            <a:fld id="{7E495724-9BC9-2449-8D8F-7F10442D02C6}" type="slidenum">
              <a:rPr lang="en-US" smtClean="0"/>
              <a:t>19</a:t>
            </a:fld>
            <a:endParaRPr lang="en-US"/>
          </a:p>
        </p:txBody>
      </p:sp>
    </p:spTree>
    <p:extLst>
      <p:ext uri="{BB962C8B-B14F-4D97-AF65-F5344CB8AC3E}">
        <p14:creationId xmlns:p14="http://schemas.microsoft.com/office/powerpoint/2010/main" val="361324750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 this slide, we show the variation in travel patterns across </a:t>
            </a:r>
            <a:r>
              <a:rPr lang="en-US" dirty="0" err="1"/>
              <a:t>vh</a:t>
            </a:r>
            <a:r>
              <a:rPr lang="en-US" dirty="0"/>
              <a:t>-ownership cohorts. Unlike, the income-based cohorts there is much greater variation in mode share frequencies than in activity frequencies. </a:t>
            </a:r>
          </a:p>
        </p:txBody>
      </p:sp>
      <p:sp>
        <p:nvSpPr>
          <p:cNvPr id="4" name="Slide Number Placeholder 3"/>
          <p:cNvSpPr>
            <a:spLocks noGrp="1"/>
          </p:cNvSpPr>
          <p:nvPr>
            <p:ph type="sldNum" sz="quarter" idx="5"/>
          </p:nvPr>
        </p:nvSpPr>
        <p:spPr/>
        <p:txBody>
          <a:bodyPr/>
          <a:lstStyle/>
          <a:p>
            <a:fld id="{7E495724-9BC9-2449-8D8F-7F10442D02C6}" type="slidenum">
              <a:rPr lang="en-US" smtClean="0"/>
              <a:t>20</a:t>
            </a:fld>
            <a:endParaRPr lang="en-US"/>
          </a:p>
        </p:txBody>
      </p:sp>
    </p:spTree>
    <p:extLst>
      <p:ext uri="{BB962C8B-B14F-4D97-AF65-F5344CB8AC3E}">
        <p14:creationId xmlns:p14="http://schemas.microsoft.com/office/powerpoint/2010/main" val="170927204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Though the number of driving isochrones considered for the no-vehicle and vehicle-sufficient cohorts are the same, the much lower mode share frequency for driving for the no-vehicle cohort negates the result of this equality. </a:t>
            </a:r>
          </a:p>
          <a:p>
            <a:endParaRPr lang="en-US" dirty="0"/>
          </a:p>
        </p:txBody>
      </p:sp>
      <p:sp>
        <p:nvSpPr>
          <p:cNvPr id="4" name="Slide Number Placeholder 3"/>
          <p:cNvSpPr>
            <a:spLocks noGrp="1"/>
          </p:cNvSpPr>
          <p:nvPr>
            <p:ph type="sldNum" sz="quarter" idx="5"/>
          </p:nvPr>
        </p:nvSpPr>
        <p:spPr/>
        <p:txBody>
          <a:bodyPr/>
          <a:lstStyle/>
          <a:p>
            <a:fld id="{7E495724-9BC9-2449-8D8F-7F10442D02C6}" type="slidenum">
              <a:rPr lang="en-US" smtClean="0"/>
              <a:t>21</a:t>
            </a:fld>
            <a:endParaRPr lang="en-US"/>
          </a:p>
        </p:txBody>
      </p:sp>
    </p:spTree>
    <p:extLst>
      <p:ext uri="{BB962C8B-B14F-4D97-AF65-F5344CB8AC3E}">
        <p14:creationId xmlns:p14="http://schemas.microsoft.com/office/powerpoint/2010/main" val="296562124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No-vehicle cohort population: 692890</a:t>
            </a:r>
          </a:p>
          <a:p>
            <a:r>
              <a:rPr lang="en-US" dirty="0"/>
              <a:t>Vehicle-sufficient cohort population: 4111363</a:t>
            </a:r>
          </a:p>
          <a:p>
            <a:endParaRPr lang="en-US" dirty="0"/>
          </a:p>
          <a:p>
            <a:r>
              <a:rPr lang="en-US" dirty="0"/>
              <a:t>Vehicle-sufficient cohort population ~6 times higher than that of no vehicle cohort.</a:t>
            </a:r>
          </a:p>
        </p:txBody>
      </p:sp>
      <p:sp>
        <p:nvSpPr>
          <p:cNvPr id="4" name="Slide Number Placeholder 3"/>
          <p:cNvSpPr>
            <a:spLocks noGrp="1"/>
          </p:cNvSpPr>
          <p:nvPr>
            <p:ph type="sldNum" sz="quarter" idx="5"/>
          </p:nvPr>
        </p:nvSpPr>
        <p:spPr/>
        <p:txBody>
          <a:bodyPr/>
          <a:lstStyle/>
          <a:p>
            <a:fld id="{7E495724-9BC9-2449-8D8F-7F10442D02C6}" type="slidenum">
              <a:rPr lang="en-US" smtClean="0"/>
              <a:t>22</a:t>
            </a:fld>
            <a:endParaRPr lang="en-US"/>
          </a:p>
        </p:txBody>
      </p:sp>
    </p:spTree>
    <p:extLst>
      <p:ext uri="{BB962C8B-B14F-4D97-AF65-F5344CB8AC3E}">
        <p14:creationId xmlns:p14="http://schemas.microsoft.com/office/powerpoint/2010/main" val="10232209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Garamond" panose="02020404030301010803" pitchFamily="18" charset="0"/>
              </a:rPr>
              <a:t>In the transportation domain, access is defined as the ability of a network or system to connect people to goods, services, and employment that enable a high quality of life. We define mobility as the efficiency in providing access and we want to quantify this efficiency along energy, cost and time dimensions.   Why in the first place are we interested in quantifying the quality of mobility ?</a:t>
            </a:r>
          </a:p>
          <a:p>
            <a:endParaRPr lang="en-US" dirty="0"/>
          </a:p>
        </p:txBody>
      </p:sp>
      <p:sp>
        <p:nvSpPr>
          <p:cNvPr id="4" name="Slide Number Placeholder 3"/>
          <p:cNvSpPr>
            <a:spLocks noGrp="1"/>
          </p:cNvSpPr>
          <p:nvPr>
            <p:ph type="sldNum" sz="quarter" idx="5"/>
          </p:nvPr>
        </p:nvSpPr>
        <p:spPr/>
        <p:txBody>
          <a:bodyPr/>
          <a:lstStyle/>
          <a:p>
            <a:fld id="{7E495724-9BC9-2449-8D8F-7F10442D02C6}" type="slidenum">
              <a:rPr lang="en-US" smtClean="0"/>
              <a:t>3</a:t>
            </a:fld>
            <a:endParaRPr lang="en-US"/>
          </a:p>
        </p:txBody>
      </p:sp>
    </p:spTree>
    <p:extLst>
      <p:ext uri="{BB962C8B-B14F-4D97-AF65-F5344CB8AC3E}">
        <p14:creationId xmlns:p14="http://schemas.microsoft.com/office/powerpoint/2010/main" val="213304780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Till now we have been using only one SD factor at a time to define cohorts. What if we use multiple SD factors to define cohorts ? Considering as low as two SD factors can lead to a large number of cohorts. However, not all of these cohorts will have travel patterns that are distinct from one another. Cluster analysis can be used to  group cohorts with common travel attributes.</a:t>
            </a:r>
          </a:p>
        </p:txBody>
      </p:sp>
      <p:sp>
        <p:nvSpPr>
          <p:cNvPr id="4" name="Slide Number Placeholder 3"/>
          <p:cNvSpPr>
            <a:spLocks noGrp="1"/>
          </p:cNvSpPr>
          <p:nvPr>
            <p:ph type="sldNum" sz="quarter" idx="5"/>
          </p:nvPr>
        </p:nvSpPr>
        <p:spPr/>
        <p:txBody>
          <a:bodyPr/>
          <a:lstStyle/>
          <a:p>
            <a:fld id="{7E495724-9BC9-2449-8D8F-7F10442D02C6}" type="slidenum">
              <a:rPr lang="en-US" smtClean="0"/>
              <a:t>24</a:t>
            </a:fld>
            <a:endParaRPr lang="en-US"/>
          </a:p>
        </p:txBody>
      </p:sp>
    </p:spTree>
    <p:extLst>
      <p:ext uri="{BB962C8B-B14F-4D97-AF65-F5344CB8AC3E}">
        <p14:creationId xmlns:p14="http://schemas.microsoft.com/office/powerpoint/2010/main" val="82013932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are these two clusters ? One cluster is the no-vehicle cluster which contains three of the 9 cohorts, These are the three no vehicle cohorts corresponding to the three income ranges. The second cluster is the vehicle-owning cluster which contains the remaining 6 of the 9 cohorts these are the vehicle-deficient and vehicle-sufficient  cohorts corresponding to each of the three income ranges. The figure on this slide shows a parallel coordinate plot for the mode share frequencies for the 9 cohorts. It is clearly evident that 3 of the 9 cohorts form one cluster (red color lines), whereas 6 others form another cluster (colored in blue)</a:t>
            </a:r>
          </a:p>
        </p:txBody>
      </p:sp>
      <p:sp>
        <p:nvSpPr>
          <p:cNvPr id="4" name="Slide Number Placeholder 3"/>
          <p:cNvSpPr>
            <a:spLocks noGrp="1"/>
          </p:cNvSpPr>
          <p:nvPr>
            <p:ph type="sldNum" sz="quarter" idx="5"/>
          </p:nvPr>
        </p:nvSpPr>
        <p:spPr/>
        <p:txBody>
          <a:bodyPr/>
          <a:lstStyle/>
          <a:p>
            <a:fld id="{7E495724-9BC9-2449-8D8F-7F10442D02C6}" type="slidenum">
              <a:rPr lang="en-US" smtClean="0"/>
              <a:t>26</a:t>
            </a:fld>
            <a:endParaRPr lang="en-US"/>
          </a:p>
        </p:txBody>
      </p:sp>
    </p:spTree>
    <p:extLst>
      <p:ext uri="{BB962C8B-B14F-4D97-AF65-F5344CB8AC3E}">
        <p14:creationId xmlns:p14="http://schemas.microsoft.com/office/powerpoint/2010/main" val="81969672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Cluster1 cohort population: 692890</a:t>
            </a:r>
          </a:p>
          <a:p>
            <a:r>
              <a:rPr lang="en-US" dirty="0"/>
              <a:t>Cluster2 cohort population: 6891892</a:t>
            </a:r>
          </a:p>
          <a:p>
            <a:endParaRPr lang="en-US" dirty="0"/>
          </a:p>
          <a:p>
            <a:r>
              <a:rPr lang="en-US" dirty="0"/>
              <a:t>Cluster2 cohort population ~10 times higher than that of Cluster1 cohort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indicates that, when we use both vehicle-ownership and household annual income for defining socio-demographic groups, vehicle-ownership emerges as the dominant factor for the identification for similar travel patterns.</a:t>
            </a:r>
          </a:p>
          <a:p>
            <a:endParaRPr lang="en-US" dirty="0"/>
          </a:p>
        </p:txBody>
      </p:sp>
      <p:sp>
        <p:nvSpPr>
          <p:cNvPr id="4" name="Slide Number Placeholder 3"/>
          <p:cNvSpPr>
            <a:spLocks noGrp="1"/>
          </p:cNvSpPr>
          <p:nvPr>
            <p:ph type="sldNum" sz="quarter" idx="5"/>
          </p:nvPr>
        </p:nvSpPr>
        <p:spPr/>
        <p:txBody>
          <a:bodyPr/>
          <a:lstStyle/>
          <a:p>
            <a:fld id="{7E495724-9BC9-2449-8D8F-7F10442D02C6}" type="slidenum">
              <a:rPr lang="en-US" smtClean="0"/>
              <a:t>29</a:t>
            </a:fld>
            <a:endParaRPr lang="en-US"/>
          </a:p>
        </p:txBody>
      </p:sp>
    </p:spTree>
    <p:extLst>
      <p:ext uri="{BB962C8B-B14F-4D97-AF65-F5344CB8AC3E}">
        <p14:creationId xmlns:p14="http://schemas.microsoft.com/office/powerpoint/2010/main" val="381640123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It emerges from the </a:t>
            </a:r>
            <a:r>
              <a:rPr lang="en-US" dirty="0">
                <a:latin typeface="Garamond"/>
              </a:rPr>
              <a:t>clustering of cohorts defined using multiple socio-demographic factors that which factor is dominant</a:t>
            </a:r>
          </a:p>
          <a:p>
            <a:endParaRPr lang="en-US" dirty="0"/>
          </a:p>
        </p:txBody>
      </p:sp>
      <p:sp>
        <p:nvSpPr>
          <p:cNvPr id="4" name="Slide Number Placeholder 3"/>
          <p:cNvSpPr>
            <a:spLocks noGrp="1"/>
          </p:cNvSpPr>
          <p:nvPr>
            <p:ph type="sldNum" sz="quarter" idx="5"/>
          </p:nvPr>
        </p:nvSpPr>
        <p:spPr/>
        <p:txBody>
          <a:bodyPr/>
          <a:lstStyle/>
          <a:p>
            <a:fld id="{7E495724-9BC9-2449-8D8F-7F10442D02C6}" type="slidenum">
              <a:rPr lang="en-US" smtClean="0"/>
              <a:t>30</a:t>
            </a:fld>
            <a:endParaRPr lang="en-US"/>
          </a:p>
        </p:txBody>
      </p:sp>
    </p:spTree>
    <p:extLst>
      <p:ext uri="{BB962C8B-B14F-4D97-AF65-F5344CB8AC3E}">
        <p14:creationId xmlns:p14="http://schemas.microsoft.com/office/powerpoint/2010/main" val="72093275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E495724-9BC9-2449-8D8F-7F10442D02C6}" type="slidenum">
              <a:rPr lang="en-US" smtClean="0"/>
              <a:t>31</a:t>
            </a:fld>
            <a:endParaRPr lang="en-US"/>
          </a:p>
        </p:txBody>
      </p:sp>
    </p:spTree>
    <p:extLst>
      <p:ext uri="{BB962C8B-B14F-4D97-AF65-F5344CB8AC3E}">
        <p14:creationId xmlns:p14="http://schemas.microsoft.com/office/powerpoint/2010/main" val="352260208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E495724-9BC9-2449-8D8F-7F10442D02C6}" type="slidenum">
              <a:rPr lang="en-US" smtClean="0"/>
              <a:t>33</a:t>
            </a:fld>
            <a:endParaRPr lang="en-US"/>
          </a:p>
        </p:txBody>
      </p:sp>
    </p:spTree>
    <p:extLst>
      <p:ext uri="{BB962C8B-B14F-4D97-AF65-F5344CB8AC3E}">
        <p14:creationId xmlns:p14="http://schemas.microsoft.com/office/powerpoint/2010/main" val="240725709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Cluster1 cohort population: 2943901</a:t>
            </a:r>
          </a:p>
          <a:p>
            <a:r>
              <a:rPr lang="en-US" dirty="0"/>
              <a:t>Cluster2 cohort population: 4640713</a:t>
            </a:r>
          </a:p>
          <a:p>
            <a:endParaRPr lang="en-US" dirty="0"/>
          </a:p>
          <a:p>
            <a:r>
              <a:rPr lang="en-US" dirty="0"/>
              <a:t>Cluster2 population ~ 1.6 times that of Cluster1 population</a:t>
            </a:r>
          </a:p>
        </p:txBody>
      </p:sp>
      <p:sp>
        <p:nvSpPr>
          <p:cNvPr id="4" name="Slide Number Placeholder 3"/>
          <p:cNvSpPr>
            <a:spLocks noGrp="1"/>
          </p:cNvSpPr>
          <p:nvPr>
            <p:ph type="sldNum" sz="quarter" idx="5"/>
          </p:nvPr>
        </p:nvSpPr>
        <p:spPr/>
        <p:txBody>
          <a:bodyPr/>
          <a:lstStyle/>
          <a:p>
            <a:fld id="{7E495724-9BC9-2449-8D8F-7F10442D02C6}" type="slidenum">
              <a:rPr lang="en-US" smtClean="0"/>
              <a:t>40</a:t>
            </a:fld>
            <a:endParaRPr lang="en-US"/>
          </a:p>
        </p:txBody>
      </p:sp>
    </p:spTree>
    <p:extLst>
      <p:ext uri="{BB962C8B-B14F-4D97-AF65-F5344CB8AC3E}">
        <p14:creationId xmlns:p14="http://schemas.microsoft.com/office/powerpoint/2010/main" val="42172687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Multiple mobility scores e.g. walk score, bike score, transit score already exist, but these are siloed in the sense that they are specific to individual transportation modes. We wanted to develop a more holistic measure of  mobility that encompasses multiple modes of transportation. As a result of this endeavor, our team came up with the MEP metric. </a:t>
            </a:r>
            <a:r>
              <a:rPr lang="en-US" sz="1200" b="0" i="0" u="none" strike="noStrike" kern="1200" dirty="0">
                <a:solidFill>
                  <a:schemeClr val="tx1"/>
                </a:solidFill>
                <a:effectLst/>
                <a:latin typeface="+mn-lt"/>
                <a:ea typeface="+mn-ea"/>
                <a:cs typeface="+mn-cs"/>
              </a:rPr>
              <a:t>Mobility Energy Productivity (MEP) quantifies the mobility potential of a location to connect people to goods, services, and employment using a variety of modes, while accounting for time, energy, and affordability.</a:t>
            </a:r>
            <a:endParaRPr lang="en-US" dirty="0"/>
          </a:p>
        </p:txBody>
      </p:sp>
      <p:sp>
        <p:nvSpPr>
          <p:cNvPr id="4" name="Slide Number Placeholder 3"/>
          <p:cNvSpPr>
            <a:spLocks noGrp="1"/>
          </p:cNvSpPr>
          <p:nvPr>
            <p:ph type="sldNum" sz="quarter" idx="5"/>
          </p:nvPr>
        </p:nvSpPr>
        <p:spPr/>
        <p:txBody>
          <a:bodyPr/>
          <a:lstStyle/>
          <a:p>
            <a:fld id="{7E495724-9BC9-2449-8D8F-7F10442D02C6}" type="slidenum">
              <a:rPr lang="en-US" smtClean="0"/>
              <a:t>4</a:t>
            </a:fld>
            <a:endParaRPr lang="en-US"/>
          </a:p>
        </p:txBody>
      </p:sp>
    </p:spTree>
    <p:extLst>
      <p:ext uri="{BB962C8B-B14F-4D97-AF65-F5344CB8AC3E}">
        <p14:creationId xmlns:p14="http://schemas.microsoft.com/office/powerpoint/2010/main" val="21735769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measure the number of opportunities that are reachable from a specific location in a given amount of time by a specific mode we use the concept of travel time isochrones. An isochrone is defined as …</a:t>
            </a:r>
          </a:p>
          <a:p>
            <a:r>
              <a:rPr lang="en-US" dirty="0"/>
              <a:t>More specifically, a travel time isochrone is a line on a map that connects all points reachable from a specific location in a specified time by a given mode. Let us consider a specific location in Columbus, OH denoted by the blue pin icon. The opportunities that can be reached from this specific location by biking within 10 minutes are bounded by the 10-minute biking isochrone shown in purple. </a:t>
            </a:r>
          </a:p>
          <a:p>
            <a:r>
              <a:rPr lang="en-US" dirty="0"/>
              <a:t>Next, the 20-minute biking isochrone shown in green encloses all opportunities that are reachable from the specified location in 20 minutes by biking. Similarly, the 30-min biking isochrone is shown in orange and the 40-min isochrone in red.</a:t>
            </a:r>
          </a:p>
        </p:txBody>
      </p:sp>
      <p:sp>
        <p:nvSpPr>
          <p:cNvPr id="4" name="Slide Number Placeholder 3"/>
          <p:cNvSpPr>
            <a:spLocks noGrp="1"/>
          </p:cNvSpPr>
          <p:nvPr>
            <p:ph type="sldNum" sz="quarter" idx="5"/>
          </p:nvPr>
        </p:nvSpPr>
        <p:spPr/>
        <p:txBody>
          <a:bodyPr/>
          <a:lstStyle/>
          <a:p>
            <a:fld id="{7E495724-9BC9-2449-8D8F-7F10442D02C6}" type="slidenum">
              <a:rPr lang="en-US" smtClean="0"/>
              <a:t>5</a:t>
            </a:fld>
            <a:endParaRPr lang="en-US"/>
          </a:p>
        </p:txBody>
      </p:sp>
    </p:spTree>
    <p:extLst>
      <p:ext uri="{BB962C8B-B14F-4D97-AF65-F5344CB8AC3E}">
        <p14:creationId xmlns:p14="http://schemas.microsoft.com/office/powerpoint/2010/main" val="42816195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MEP metric quantifies the number of opportunities that people can reach within a certain travel time threshold using different transportation modes. The number of opportunities is weighted by the time, energy and cost-efficiency metrics of different transportation modes, as well as the frequency of engaging in diff types of activities and mode choice. The end result is a single measure, called the MEP metric, for a given location or grid cell. </a:t>
            </a:r>
          </a:p>
        </p:txBody>
      </p:sp>
      <p:sp>
        <p:nvSpPr>
          <p:cNvPr id="4" name="Slide Number Placeholder 3"/>
          <p:cNvSpPr>
            <a:spLocks noGrp="1"/>
          </p:cNvSpPr>
          <p:nvPr>
            <p:ph type="sldNum" sz="quarter" idx="5"/>
          </p:nvPr>
        </p:nvSpPr>
        <p:spPr/>
        <p:txBody>
          <a:bodyPr/>
          <a:lstStyle/>
          <a:p>
            <a:fld id="{7E495724-9BC9-2449-8D8F-7F10442D02C6}" type="slidenum">
              <a:rPr lang="en-US" smtClean="0"/>
              <a:t>6</a:t>
            </a:fld>
            <a:endParaRPr lang="en-US"/>
          </a:p>
        </p:txBody>
      </p:sp>
    </p:spTree>
    <p:extLst>
      <p:ext uri="{BB962C8B-B14F-4D97-AF65-F5344CB8AC3E}">
        <p14:creationId xmlns:p14="http://schemas.microsoft.com/office/powerpoint/2010/main" val="10004301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  us consider a toy example. Let’s say a small town comprises of  4 grid cells and the total population of the town is 875. If the effect of the population distribution of the 4 zones is not taken into account, then the aggregated MEP is just the sum of the grid-wise MEP values. On the other hand, if  for the city-level aggregation, we consider the weighted mean of the cell-wise MEP values, with the weights being the population fraction, then the overall MEP value depends on the population distribution. If the population distribution changes, so does the aggregated MEP value.</a:t>
            </a:r>
          </a:p>
        </p:txBody>
      </p:sp>
      <p:sp>
        <p:nvSpPr>
          <p:cNvPr id="4" name="Slide Number Placeholder 3"/>
          <p:cNvSpPr>
            <a:spLocks noGrp="1"/>
          </p:cNvSpPr>
          <p:nvPr>
            <p:ph type="sldNum" sz="quarter" idx="5"/>
          </p:nvPr>
        </p:nvSpPr>
        <p:spPr/>
        <p:txBody>
          <a:bodyPr/>
          <a:lstStyle/>
          <a:p>
            <a:fld id="{7E495724-9BC9-2449-8D8F-7F10442D02C6}" type="slidenum">
              <a:rPr lang="en-US" smtClean="0"/>
              <a:t>7</a:t>
            </a:fld>
            <a:endParaRPr lang="en-US"/>
          </a:p>
        </p:txBody>
      </p:sp>
    </p:spTree>
    <p:extLst>
      <p:ext uri="{BB962C8B-B14F-4D97-AF65-F5344CB8AC3E}">
        <p14:creationId xmlns:p14="http://schemas.microsoft.com/office/powerpoint/2010/main" val="1084290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is the mathematical formulation of MEP before we add a socio-demographic layer.</a:t>
            </a:r>
          </a:p>
        </p:txBody>
      </p:sp>
      <p:sp>
        <p:nvSpPr>
          <p:cNvPr id="4" name="Slide Number Placeholder 3"/>
          <p:cNvSpPr>
            <a:spLocks noGrp="1"/>
          </p:cNvSpPr>
          <p:nvPr>
            <p:ph type="sldNum" sz="quarter" idx="5"/>
          </p:nvPr>
        </p:nvSpPr>
        <p:spPr/>
        <p:txBody>
          <a:bodyPr/>
          <a:lstStyle/>
          <a:p>
            <a:fld id="{7E495724-9BC9-2449-8D8F-7F10442D02C6}" type="slidenum">
              <a:rPr lang="en-US" smtClean="0"/>
              <a:t>10</a:t>
            </a:fld>
            <a:endParaRPr lang="en-US"/>
          </a:p>
        </p:txBody>
      </p:sp>
    </p:spTree>
    <p:extLst>
      <p:ext uri="{BB962C8B-B14F-4D97-AF65-F5344CB8AC3E}">
        <p14:creationId xmlns:p14="http://schemas.microsoft.com/office/powerpoint/2010/main" val="22123420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make the MEP scores more reflective of the travel characteristics of SD cohorts, the MEP value at the </a:t>
            </a:r>
            <a:r>
              <a:rPr lang="en-US" dirty="0" err="1"/>
              <a:t>ith</a:t>
            </a:r>
            <a:r>
              <a:rPr lang="en-US" dirty="0"/>
              <a:t> location for the kth  mode and the </a:t>
            </a:r>
            <a:r>
              <a:rPr lang="en-US" dirty="0" err="1"/>
              <a:t>gth</a:t>
            </a:r>
            <a:r>
              <a:rPr lang="en-US" dirty="0"/>
              <a:t> cohort cohort is weighted by the preference of the </a:t>
            </a:r>
            <a:r>
              <a:rPr lang="en-US" dirty="0" err="1"/>
              <a:t>gth</a:t>
            </a:r>
            <a:r>
              <a:rPr lang="en-US" dirty="0"/>
              <a:t> cohort for the kth mode. This weighting can significantly alter the aggregated MEP value.  Let me give you an example…. As mentioned earlier, the MEP at each location (grid-cell) is weighted by the population frac where the denominator is the total population of the urban area and the numerator is the population of the cohort population at the location under consideration. </a:t>
            </a:r>
          </a:p>
        </p:txBody>
      </p:sp>
      <p:sp>
        <p:nvSpPr>
          <p:cNvPr id="4" name="Slide Number Placeholder 3"/>
          <p:cNvSpPr>
            <a:spLocks noGrp="1"/>
          </p:cNvSpPr>
          <p:nvPr>
            <p:ph type="sldNum" sz="quarter" idx="5"/>
          </p:nvPr>
        </p:nvSpPr>
        <p:spPr/>
        <p:txBody>
          <a:bodyPr/>
          <a:lstStyle/>
          <a:p>
            <a:fld id="{7E495724-9BC9-2449-8D8F-7F10442D02C6}" type="slidenum">
              <a:rPr lang="en-US" smtClean="0"/>
              <a:t>11</a:t>
            </a:fld>
            <a:endParaRPr lang="en-US"/>
          </a:p>
        </p:txBody>
      </p:sp>
    </p:spTree>
    <p:extLst>
      <p:ext uri="{BB962C8B-B14F-4D97-AF65-F5344CB8AC3E}">
        <p14:creationId xmlns:p14="http://schemas.microsoft.com/office/powerpoint/2010/main" val="10714081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workflow for socio-demographic incorporated MEP analysis involves a few steps. First, we identify the socio-demo dimensions of interest.  Then we carry out a clustering analysis to … It should be noted that this step is necessary only if we consider multiple SD factors. This step can be skipped when only 1 SD dimension is being analyzed. Next, we estimate the activity frequency, mode shares and mode-wise travel time thresholds for the identified cohorts. The activity and mode share frequencies estimated from from NHTS 2017. We use  travel time isochrones for Chicago in 2019, obtained from TomTom,  for each of the different modes. As mentioned earlier, the population distributions are taken from I year ACS for 2019 from the US census bureau. Next, we compute the pixel-level MEP scores for the chosen cohorts. Then, we generate the population proportion</a:t>
            </a:r>
          </a:p>
        </p:txBody>
      </p:sp>
      <p:sp>
        <p:nvSpPr>
          <p:cNvPr id="4" name="Slide Number Placeholder 3"/>
          <p:cNvSpPr>
            <a:spLocks noGrp="1"/>
          </p:cNvSpPr>
          <p:nvPr>
            <p:ph type="sldNum" sz="quarter" idx="5"/>
          </p:nvPr>
        </p:nvSpPr>
        <p:spPr/>
        <p:txBody>
          <a:bodyPr/>
          <a:lstStyle/>
          <a:p>
            <a:fld id="{7E495724-9BC9-2449-8D8F-7F10442D02C6}" type="slidenum">
              <a:rPr lang="en-US" smtClean="0"/>
              <a:t>12</a:t>
            </a:fld>
            <a:endParaRPr lang="en-US"/>
          </a:p>
        </p:txBody>
      </p:sp>
    </p:spTree>
    <p:extLst>
      <p:ext uri="{BB962C8B-B14F-4D97-AF65-F5344CB8AC3E}">
        <p14:creationId xmlns:p14="http://schemas.microsoft.com/office/powerpoint/2010/main" val="37801381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2.xml"/><Relationship Id="rId4" Type="http://schemas.openxmlformats.org/officeDocument/2006/relationships/image" Target="../media/image3.sv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4AE0E0-7535-E147-A866-D41C3F5FF62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DE0A386-FC03-6E49-BC83-D98FDEEDB43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08F60BF-69EE-6849-9AB5-0D19878A8BA5}"/>
              </a:ext>
            </a:extLst>
          </p:cNvPr>
          <p:cNvSpPr>
            <a:spLocks noGrp="1"/>
          </p:cNvSpPr>
          <p:nvPr>
            <p:ph type="dt" sz="half" idx="10"/>
          </p:nvPr>
        </p:nvSpPr>
        <p:spPr/>
        <p:txBody>
          <a:bodyPr/>
          <a:lstStyle/>
          <a:p>
            <a:fld id="{1E98E526-E778-6240-9753-ED041BAA45EB}" type="datetimeFigureOut">
              <a:rPr lang="en-US" smtClean="0"/>
              <a:t>6/2/22</a:t>
            </a:fld>
            <a:endParaRPr lang="en-US"/>
          </a:p>
        </p:txBody>
      </p:sp>
      <p:sp>
        <p:nvSpPr>
          <p:cNvPr id="5" name="Footer Placeholder 4">
            <a:extLst>
              <a:ext uri="{FF2B5EF4-FFF2-40B4-BE49-F238E27FC236}">
                <a16:creationId xmlns:a16="http://schemas.microsoft.com/office/drawing/2014/main" id="{628C1CEA-AC35-4E45-B1B5-7315443BE9C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B0B94C6-1F0E-0C4F-BED4-CAC6731E7B82}"/>
              </a:ext>
            </a:extLst>
          </p:cNvPr>
          <p:cNvSpPr>
            <a:spLocks noGrp="1"/>
          </p:cNvSpPr>
          <p:nvPr>
            <p:ph type="sldNum" sz="quarter" idx="12"/>
          </p:nvPr>
        </p:nvSpPr>
        <p:spPr/>
        <p:txBody>
          <a:bodyPr/>
          <a:lstStyle/>
          <a:p>
            <a:fld id="{643449B2-BA58-6747-B8AA-937139545F7F}" type="slidenum">
              <a:rPr lang="en-US" smtClean="0"/>
              <a:t>‹#›</a:t>
            </a:fld>
            <a:endParaRPr lang="en-US"/>
          </a:p>
        </p:txBody>
      </p:sp>
    </p:spTree>
    <p:extLst>
      <p:ext uri="{BB962C8B-B14F-4D97-AF65-F5344CB8AC3E}">
        <p14:creationId xmlns:p14="http://schemas.microsoft.com/office/powerpoint/2010/main" val="28663245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2E06BE-D45C-3248-8A76-1A69C725E87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EBF3F2C-2A3E-1B4C-82FE-35385DB8C5F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2AE4969-978A-7C43-A8B7-C72A45F96156}"/>
              </a:ext>
            </a:extLst>
          </p:cNvPr>
          <p:cNvSpPr>
            <a:spLocks noGrp="1"/>
          </p:cNvSpPr>
          <p:nvPr>
            <p:ph type="dt" sz="half" idx="10"/>
          </p:nvPr>
        </p:nvSpPr>
        <p:spPr/>
        <p:txBody>
          <a:bodyPr/>
          <a:lstStyle/>
          <a:p>
            <a:fld id="{1E98E526-E778-6240-9753-ED041BAA45EB}" type="datetimeFigureOut">
              <a:rPr lang="en-US" smtClean="0"/>
              <a:t>6/2/22</a:t>
            </a:fld>
            <a:endParaRPr lang="en-US"/>
          </a:p>
        </p:txBody>
      </p:sp>
      <p:sp>
        <p:nvSpPr>
          <p:cNvPr id="5" name="Footer Placeholder 4">
            <a:extLst>
              <a:ext uri="{FF2B5EF4-FFF2-40B4-BE49-F238E27FC236}">
                <a16:creationId xmlns:a16="http://schemas.microsoft.com/office/drawing/2014/main" id="{E300D541-3050-6540-8493-65C78A390B6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8C1CF75-F00E-BD4A-867F-B2F294127E05}"/>
              </a:ext>
            </a:extLst>
          </p:cNvPr>
          <p:cNvSpPr>
            <a:spLocks noGrp="1"/>
          </p:cNvSpPr>
          <p:nvPr>
            <p:ph type="sldNum" sz="quarter" idx="12"/>
          </p:nvPr>
        </p:nvSpPr>
        <p:spPr/>
        <p:txBody>
          <a:bodyPr/>
          <a:lstStyle/>
          <a:p>
            <a:fld id="{643449B2-BA58-6747-B8AA-937139545F7F}" type="slidenum">
              <a:rPr lang="en-US" smtClean="0"/>
              <a:t>‹#›</a:t>
            </a:fld>
            <a:endParaRPr lang="en-US"/>
          </a:p>
        </p:txBody>
      </p:sp>
    </p:spTree>
    <p:extLst>
      <p:ext uri="{BB962C8B-B14F-4D97-AF65-F5344CB8AC3E}">
        <p14:creationId xmlns:p14="http://schemas.microsoft.com/office/powerpoint/2010/main" val="37503939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4CD5785-7985-A040-8F40-6B66C42BCA5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CA01168-F82E-424E-B377-30934A1C92E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20B5800-7CAD-ED43-BBE3-F40F741881A0}"/>
              </a:ext>
            </a:extLst>
          </p:cNvPr>
          <p:cNvSpPr>
            <a:spLocks noGrp="1"/>
          </p:cNvSpPr>
          <p:nvPr>
            <p:ph type="dt" sz="half" idx="10"/>
          </p:nvPr>
        </p:nvSpPr>
        <p:spPr/>
        <p:txBody>
          <a:bodyPr/>
          <a:lstStyle/>
          <a:p>
            <a:fld id="{1E98E526-E778-6240-9753-ED041BAA45EB}" type="datetimeFigureOut">
              <a:rPr lang="en-US" smtClean="0"/>
              <a:t>6/2/22</a:t>
            </a:fld>
            <a:endParaRPr lang="en-US"/>
          </a:p>
        </p:txBody>
      </p:sp>
      <p:sp>
        <p:nvSpPr>
          <p:cNvPr id="5" name="Footer Placeholder 4">
            <a:extLst>
              <a:ext uri="{FF2B5EF4-FFF2-40B4-BE49-F238E27FC236}">
                <a16:creationId xmlns:a16="http://schemas.microsoft.com/office/drawing/2014/main" id="{6CA3F28E-6789-0B41-B57E-59812C803F2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30047C9-28E8-CD43-B04D-24A23B0AE45B}"/>
              </a:ext>
            </a:extLst>
          </p:cNvPr>
          <p:cNvSpPr>
            <a:spLocks noGrp="1"/>
          </p:cNvSpPr>
          <p:nvPr>
            <p:ph type="sldNum" sz="quarter" idx="12"/>
          </p:nvPr>
        </p:nvSpPr>
        <p:spPr/>
        <p:txBody>
          <a:bodyPr/>
          <a:lstStyle/>
          <a:p>
            <a:fld id="{643449B2-BA58-6747-B8AA-937139545F7F}" type="slidenum">
              <a:rPr lang="en-US" smtClean="0"/>
              <a:t>‹#›</a:t>
            </a:fld>
            <a:endParaRPr lang="en-US"/>
          </a:p>
        </p:txBody>
      </p:sp>
    </p:spTree>
    <p:extLst>
      <p:ext uri="{BB962C8B-B14F-4D97-AF65-F5344CB8AC3E}">
        <p14:creationId xmlns:p14="http://schemas.microsoft.com/office/powerpoint/2010/main" val="1589527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 Full Photo">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stretch>
            <a:fillRect/>
          </a:stretch>
        </p:blipFill>
        <p:spPr>
          <a:xfrm>
            <a:off x="0" y="365"/>
            <a:ext cx="12192000" cy="8128000"/>
          </a:xfrm>
          <a:prstGeom prst="rect">
            <a:avLst/>
          </a:prstGeom>
        </p:spPr>
      </p:pic>
      <p:sp>
        <p:nvSpPr>
          <p:cNvPr id="8" name="Text Placeholder 7"/>
          <p:cNvSpPr>
            <a:spLocks noGrp="1"/>
          </p:cNvSpPr>
          <p:nvPr>
            <p:ph type="body" sz="quarter" idx="10" hasCustomPrompt="1"/>
          </p:nvPr>
        </p:nvSpPr>
        <p:spPr>
          <a:xfrm>
            <a:off x="4982633" y="2006436"/>
            <a:ext cx="7191331" cy="1460688"/>
          </a:xfrm>
          <a:solidFill>
            <a:schemeClr val="accent1">
              <a:alpha val="75000"/>
            </a:schemeClr>
          </a:solidFill>
        </p:spPr>
        <p:txBody>
          <a:bodyPr lIns="182880" tIns="137160" rIns="182880" bIns="137160" anchor="ctr" anchorCtr="0">
            <a:noAutofit/>
          </a:bodyPr>
          <a:lstStyle>
            <a:lvl1pPr marL="0" indent="0">
              <a:lnSpc>
                <a:spcPts val="3733"/>
              </a:lnSpc>
              <a:buNone/>
              <a:defRPr sz="4000">
                <a:solidFill>
                  <a:schemeClr val="bg1"/>
                </a:solidFill>
              </a:defRPr>
            </a:lvl1pPr>
          </a:lstStyle>
          <a:p>
            <a:pPr lvl="0"/>
            <a:r>
              <a:rPr lang="en-US"/>
              <a:t>Title</a:t>
            </a:r>
          </a:p>
        </p:txBody>
      </p:sp>
      <p:sp>
        <p:nvSpPr>
          <p:cNvPr id="15" name="Text Placeholder 14"/>
          <p:cNvSpPr>
            <a:spLocks noGrp="1"/>
          </p:cNvSpPr>
          <p:nvPr>
            <p:ph type="body" sz="quarter" idx="11" hasCustomPrompt="1"/>
          </p:nvPr>
        </p:nvSpPr>
        <p:spPr>
          <a:xfrm>
            <a:off x="4982634" y="3659717"/>
            <a:ext cx="5763684" cy="1468735"/>
          </a:xfrm>
          <a:solidFill>
            <a:schemeClr val="accent1">
              <a:alpha val="75000"/>
            </a:schemeClr>
          </a:solidFill>
        </p:spPr>
        <p:txBody>
          <a:bodyPr lIns="182880" tIns="137160" rIns="182880" bIns="137160" anchor="ctr" anchorCtr="0">
            <a:noAutofit/>
          </a:bodyPr>
          <a:lstStyle>
            <a:lvl1pPr marL="0" indent="0">
              <a:lnSpc>
                <a:spcPts val="2347"/>
              </a:lnSpc>
              <a:spcBef>
                <a:spcPts val="533"/>
              </a:spcBef>
              <a:buNone/>
              <a:defRPr sz="2400" baseline="0">
                <a:solidFill>
                  <a:schemeClr val="bg1"/>
                </a:solidFill>
              </a:defRPr>
            </a:lvl1pPr>
            <a:lvl2pPr marL="609585" indent="0">
              <a:buNone/>
              <a:defRPr/>
            </a:lvl2pPr>
            <a:lvl3pPr marL="1219170" indent="0">
              <a:buNone/>
              <a:defRPr/>
            </a:lvl3pPr>
            <a:lvl4pPr marL="1828754" indent="0">
              <a:buNone/>
              <a:defRPr/>
            </a:lvl4pPr>
            <a:lvl5pPr marL="2438339" indent="0">
              <a:buNone/>
              <a:defRPr/>
            </a:lvl5pPr>
          </a:lstStyle>
          <a:p>
            <a:pPr lvl="0"/>
            <a:r>
              <a:rPr lang="en-US"/>
              <a:t>Presenter Name</a:t>
            </a:r>
          </a:p>
          <a:p>
            <a:pPr lvl="0"/>
            <a:r>
              <a:rPr lang="en-US"/>
              <a:t>Venue or Organization</a:t>
            </a:r>
          </a:p>
          <a:p>
            <a:pPr lvl="0"/>
            <a:r>
              <a:rPr lang="en-US"/>
              <a:t>Date</a:t>
            </a:r>
          </a:p>
        </p:txBody>
      </p:sp>
      <p:pic>
        <p:nvPicPr>
          <p:cNvPr id="7" name="Graphic 6">
            <a:extLst>
              <a:ext uri="{FF2B5EF4-FFF2-40B4-BE49-F238E27FC236}">
                <a16:creationId xmlns:a16="http://schemas.microsoft.com/office/drawing/2014/main" id="{077C2F7F-595F-D948-89EF-DC9C2C45805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623272" y="1"/>
            <a:ext cx="3109189" cy="1456409"/>
          </a:xfrm>
          <a:prstGeom prst="rect">
            <a:avLst/>
          </a:prstGeom>
        </p:spPr>
      </p:pic>
    </p:spTree>
    <p:extLst>
      <p:ext uri="{BB962C8B-B14F-4D97-AF65-F5344CB8AC3E}">
        <p14:creationId xmlns:p14="http://schemas.microsoft.com/office/powerpoint/2010/main" val="3255798588"/>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ransition Slide - Blue">
    <p:spTree>
      <p:nvGrpSpPr>
        <p:cNvPr id="1" name=""/>
        <p:cNvGrpSpPr/>
        <p:nvPr/>
      </p:nvGrpSpPr>
      <p:grpSpPr>
        <a:xfrm>
          <a:off x="0" y="0"/>
          <a:ext cx="0" cy="0"/>
          <a:chOff x="0" y="0"/>
          <a:chExt cx="0" cy="0"/>
        </a:xfrm>
      </p:grpSpPr>
      <p:sp>
        <p:nvSpPr>
          <p:cNvPr id="6" name="Rectangle 5"/>
          <p:cNvSpPr/>
          <p:nvPr userDrawn="1"/>
        </p:nvSpPr>
        <p:spPr>
          <a:xfrm>
            <a:off x="0" y="0"/>
            <a:ext cx="12192000" cy="6858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latin typeface="Garamond" panose="02020404030301010803" pitchFamily="18" charset="0"/>
            </a:endParaRPr>
          </a:p>
        </p:txBody>
      </p:sp>
      <p:sp>
        <p:nvSpPr>
          <p:cNvPr id="3" name="Text Placeholder 7"/>
          <p:cNvSpPr>
            <a:spLocks noGrp="1"/>
          </p:cNvSpPr>
          <p:nvPr>
            <p:ph type="body" sz="quarter" idx="10" hasCustomPrompt="1"/>
          </p:nvPr>
        </p:nvSpPr>
        <p:spPr>
          <a:xfrm>
            <a:off x="623272" y="1669356"/>
            <a:ext cx="5269528" cy="1797768"/>
          </a:xfrm>
        </p:spPr>
        <p:txBody>
          <a:bodyPr anchor="b" anchorCtr="0">
            <a:noAutofit/>
          </a:bodyPr>
          <a:lstStyle>
            <a:lvl1pPr marL="0" indent="0">
              <a:buNone/>
              <a:defRPr sz="4000">
                <a:solidFill>
                  <a:srgbClr val="FFFFFF"/>
                </a:solidFill>
              </a:defRPr>
            </a:lvl1pPr>
          </a:lstStyle>
          <a:p>
            <a:pPr lvl="0"/>
            <a:r>
              <a:rPr lang="en-US"/>
              <a:t>Transition Slide Title</a:t>
            </a:r>
          </a:p>
        </p:txBody>
      </p:sp>
      <p:cxnSp>
        <p:nvCxnSpPr>
          <p:cNvPr id="4" name="Straight Connector 3"/>
          <p:cNvCxnSpPr/>
          <p:nvPr userDrawn="1"/>
        </p:nvCxnSpPr>
        <p:spPr>
          <a:xfrm>
            <a:off x="760447" y="3707711"/>
            <a:ext cx="6099972" cy="0"/>
          </a:xfrm>
          <a:prstGeom prst="line">
            <a:avLst/>
          </a:prstGeom>
          <a:ln w="28575"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5" name="Text Placeholder 14"/>
          <p:cNvSpPr>
            <a:spLocks noGrp="1"/>
          </p:cNvSpPr>
          <p:nvPr>
            <p:ph type="body" sz="quarter" idx="11" hasCustomPrompt="1"/>
          </p:nvPr>
        </p:nvSpPr>
        <p:spPr>
          <a:xfrm>
            <a:off x="623273" y="3948645"/>
            <a:ext cx="5270283" cy="1468735"/>
          </a:xfrm>
        </p:spPr>
        <p:txBody>
          <a:bodyPr>
            <a:noAutofit/>
          </a:bodyPr>
          <a:lstStyle>
            <a:lvl1pPr marL="0" indent="0">
              <a:spcBef>
                <a:spcPts val="533"/>
              </a:spcBef>
              <a:buNone/>
              <a:defRPr sz="2400" baseline="0">
                <a:solidFill>
                  <a:srgbClr val="FFFFFF"/>
                </a:solidFill>
              </a:defRPr>
            </a:lvl1pPr>
            <a:lvl2pPr marL="609585" indent="0">
              <a:buNone/>
              <a:defRPr/>
            </a:lvl2pPr>
            <a:lvl3pPr marL="1219170" indent="0">
              <a:buNone/>
              <a:defRPr/>
            </a:lvl3pPr>
            <a:lvl4pPr marL="1828754" indent="0">
              <a:buNone/>
              <a:defRPr/>
            </a:lvl4pPr>
            <a:lvl5pPr marL="2438339" indent="0">
              <a:buNone/>
              <a:defRPr/>
            </a:lvl5pPr>
          </a:lstStyle>
          <a:p>
            <a:pPr lvl="0"/>
            <a:r>
              <a:rPr lang="en-US"/>
              <a:t>Subtitle or additional text</a:t>
            </a:r>
          </a:p>
        </p:txBody>
      </p:sp>
    </p:spTree>
    <p:extLst>
      <p:ext uri="{BB962C8B-B14F-4D97-AF65-F5344CB8AC3E}">
        <p14:creationId xmlns:p14="http://schemas.microsoft.com/office/powerpoint/2010/main" val="204771617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Simple Slide - Any Content">
    <p:spTree>
      <p:nvGrpSpPr>
        <p:cNvPr id="1" name=""/>
        <p:cNvGrpSpPr/>
        <p:nvPr/>
      </p:nvGrpSpPr>
      <p:grpSpPr>
        <a:xfrm>
          <a:off x="0" y="0"/>
          <a:ext cx="0" cy="0"/>
          <a:chOff x="0" y="0"/>
          <a:chExt cx="0" cy="0"/>
        </a:xfrm>
      </p:grpSpPr>
      <p:sp>
        <p:nvSpPr>
          <p:cNvPr id="4" name="Title 3"/>
          <p:cNvSpPr>
            <a:spLocks noGrp="1"/>
          </p:cNvSpPr>
          <p:nvPr>
            <p:ph type="title" hasCustomPrompt="1"/>
          </p:nvPr>
        </p:nvSpPr>
        <p:spPr>
          <a:xfrm>
            <a:off x="609599" y="1"/>
            <a:ext cx="10982476" cy="1035352"/>
          </a:xfrm>
        </p:spPr>
        <p:txBody>
          <a:bodyPr/>
          <a:lstStyle/>
          <a:p>
            <a:r>
              <a:rPr lang="en-US"/>
              <a:t>Simple Slide</a:t>
            </a:r>
          </a:p>
        </p:txBody>
      </p:sp>
      <p:sp>
        <p:nvSpPr>
          <p:cNvPr id="5" name="TextBox 4"/>
          <p:cNvSpPr txBox="1"/>
          <p:nvPr userDrawn="1"/>
        </p:nvSpPr>
        <p:spPr>
          <a:xfrm>
            <a:off x="8948936" y="6454019"/>
            <a:ext cx="3039363" cy="256545"/>
          </a:xfrm>
          <a:prstGeom prst="rect">
            <a:avLst/>
          </a:prstGeom>
          <a:noFill/>
        </p:spPr>
        <p:txBody>
          <a:bodyPr wrap="square" rtlCol="0">
            <a:spAutoFit/>
          </a:bodyPr>
          <a:lstStyle/>
          <a:p>
            <a:pPr marL="0" marR="0" indent="0" algn="r" defTabSz="609585" rtl="0" eaLnBrk="1" fontAlgn="auto" latinLnBrk="0" hangingPunct="1">
              <a:lnSpc>
                <a:spcPct val="100000"/>
              </a:lnSpc>
              <a:spcBef>
                <a:spcPts val="0"/>
              </a:spcBef>
              <a:spcAft>
                <a:spcPts val="0"/>
              </a:spcAft>
              <a:buClrTx/>
              <a:buSzTx/>
              <a:buFontTx/>
              <a:buNone/>
              <a:tabLst/>
              <a:defRPr/>
            </a:pPr>
            <a:r>
              <a:rPr lang="en-US" sz="1067">
                <a:latin typeface="Garamond" panose="02020404030301010803" pitchFamily="18" charset="0"/>
              </a:rPr>
              <a:t>NREL</a:t>
            </a:r>
            <a:r>
              <a:rPr lang="en-US" sz="1067" baseline="0">
                <a:latin typeface="Garamond" panose="02020404030301010803" pitchFamily="18" charset="0"/>
              </a:rPr>
              <a:t>    </a:t>
            </a:r>
            <a:r>
              <a:rPr lang="en-US" sz="1067">
                <a:latin typeface="Garamond" panose="02020404030301010803" pitchFamily="18" charset="0"/>
              </a:rPr>
              <a:t>|    </a:t>
            </a:r>
            <a:fld id="{BFD71CF8-5198-8441-A7C0-DC22FD64CBE4}" type="slidenum">
              <a:rPr lang="en-US" sz="1067">
                <a:latin typeface="Garamond" panose="02020404030301010803" pitchFamily="18" charset="0"/>
              </a:rPr>
              <a:pPr marL="0" marR="0" indent="0" algn="r" defTabSz="609585" rtl="0" eaLnBrk="1" fontAlgn="auto" latinLnBrk="0" hangingPunct="1">
                <a:lnSpc>
                  <a:spcPct val="100000"/>
                </a:lnSpc>
                <a:spcBef>
                  <a:spcPts val="0"/>
                </a:spcBef>
                <a:spcAft>
                  <a:spcPts val="0"/>
                </a:spcAft>
                <a:buClrTx/>
                <a:buSzTx/>
                <a:buFontTx/>
                <a:buNone/>
                <a:tabLst/>
                <a:defRPr/>
              </a:pPr>
              <a:t>‹#›</a:t>
            </a:fld>
            <a:endParaRPr lang="en-US" sz="1067">
              <a:latin typeface="Garamond" panose="02020404030301010803" pitchFamily="18" charset="0"/>
            </a:endParaRPr>
          </a:p>
        </p:txBody>
      </p:sp>
    </p:spTree>
    <p:extLst>
      <p:ext uri="{BB962C8B-B14F-4D97-AF65-F5344CB8AC3E}">
        <p14:creationId xmlns:p14="http://schemas.microsoft.com/office/powerpoint/2010/main" val="173290027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cstate="print">
            <a:extLst>
              <a:ext uri="{28A0092B-C50C-407E-A947-70E740481C1C}">
                <a14:useLocalDpi xmlns:a14="http://schemas.microsoft.com/office/drawing/2010/main" val="0"/>
              </a:ext>
            </a:extLst>
          </a:blip>
          <a:srcRect l="16805" t="13288" r="3423" b="57134"/>
          <a:stretch/>
        </p:blipFill>
        <p:spPr>
          <a:xfrm>
            <a:off x="3525794" y="516237"/>
            <a:ext cx="8446529" cy="4053016"/>
          </a:xfrm>
          <a:prstGeom prst="rect">
            <a:avLst/>
          </a:prstGeom>
          <a:ln>
            <a:solidFill>
              <a:schemeClr val="tx1">
                <a:lumMod val="20000"/>
                <a:lumOff val="80000"/>
              </a:schemeClr>
            </a:solidFill>
          </a:ln>
        </p:spPr>
      </p:pic>
      <p:sp>
        <p:nvSpPr>
          <p:cNvPr id="3" name="TextBox 2"/>
          <p:cNvSpPr txBox="1"/>
          <p:nvPr userDrawn="1"/>
        </p:nvSpPr>
        <p:spPr>
          <a:xfrm>
            <a:off x="428367" y="296566"/>
            <a:ext cx="2987589" cy="4524315"/>
          </a:xfrm>
          <a:prstGeom prst="rect">
            <a:avLst/>
          </a:prstGeom>
          <a:noFill/>
        </p:spPr>
        <p:txBody>
          <a:bodyPr wrap="square" rtlCol="0">
            <a:spAutoFit/>
          </a:bodyPr>
          <a:lstStyle/>
          <a:p>
            <a:pPr algn="l"/>
            <a:r>
              <a:rPr lang="en-US" sz="2400" b="1" i="1">
                <a:solidFill>
                  <a:srgbClr val="FF0000"/>
                </a:solidFill>
                <a:latin typeface="Garamond" panose="02020404030301010803" pitchFamily="18" charset="0"/>
              </a:rPr>
              <a:t>PC Users:</a:t>
            </a:r>
          </a:p>
          <a:p>
            <a:pPr algn="l"/>
            <a:r>
              <a:rPr lang="en-US" sz="2400" i="1">
                <a:solidFill>
                  <a:srgbClr val="FF0000"/>
                </a:solidFill>
                <a:latin typeface="Garamond" panose="02020404030301010803" pitchFamily="18" charset="0"/>
              </a:rPr>
              <a:t>Microsoft PowerPoint for Windows has default settings that continually compress images. To avoid loss</a:t>
            </a:r>
            <a:r>
              <a:rPr lang="en-US" sz="2400" i="1" baseline="0">
                <a:solidFill>
                  <a:srgbClr val="FF0000"/>
                </a:solidFill>
                <a:latin typeface="Garamond" panose="02020404030301010803" pitchFamily="18" charset="0"/>
              </a:rPr>
              <a:t> of quality </a:t>
            </a:r>
            <a:r>
              <a:rPr lang="en-US" sz="2400" i="1">
                <a:solidFill>
                  <a:srgbClr val="FF0000"/>
                </a:solidFill>
                <a:latin typeface="Garamond" panose="02020404030301010803" pitchFamily="18" charset="0"/>
              </a:rPr>
              <a:t>for photos and graphics within this presentation file,</a:t>
            </a:r>
            <a:r>
              <a:rPr lang="en-US" sz="2400" i="1" baseline="0">
                <a:solidFill>
                  <a:srgbClr val="FF0000"/>
                </a:solidFill>
                <a:latin typeface="Garamond" panose="02020404030301010803" pitchFamily="18" charset="0"/>
              </a:rPr>
              <a:t> </a:t>
            </a:r>
            <a:r>
              <a:rPr lang="en-US" sz="2400" i="1">
                <a:solidFill>
                  <a:srgbClr val="FF0000"/>
                </a:solidFill>
                <a:latin typeface="Garamond" panose="02020404030301010803" pitchFamily="18" charset="0"/>
              </a:rPr>
              <a:t>please follow these</a:t>
            </a:r>
            <a:r>
              <a:rPr lang="en-US" sz="2400" i="1" baseline="0">
                <a:solidFill>
                  <a:srgbClr val="FF0000"/>
                </a:solidFill>
                <a:latin typeface="Garamond" panose="02020404030301010803" pitchFamily="18" charset="0"/>
              </a:rPr>
              <a:t> instructions </a:t>
            </a:r>
            <a:r>
              <a:rPr lang="en-US" sz="2400" i="1">
                <a:solidFill>
                  <a:srgbClr val="FF0000"/>
                </a:solidFill>
                <a:latin typeface="Garamond" panose="02020404030301010803" pitchFamily="18" charset="0"/>
              </a:rPr>
              <a:t>to change your software settings.</a:t>
            </a:r>
            <a:endParaRPr lang="en-US" sz="2400">
              <a:latin typeface="Garamond" panose="02020404030301010803" pitchFamily="18" charset="0"/>
            </a:endParaRPr>
          </a:p>
          <a:p>
            <a:endParaRPr lang="en-US" sz="2400">
              <a:latin typeface="Garamond" panose="02020404030301010803" pitchFamily="18" charset="0"/>
            </a:endParaRPr>
          </a:p>
        </p:txBody>
      </p:sp>
    </p:spTree>
    <p:extLst>
      <p:ext uri="{BB962C8B-B14F-4D97-AF65-F5344CB8AC3E}">
        <p14:creationId xmlns:p14="http://schemas.microsoft.com/office/powerpoint/2010/main" val="309572293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Slide - Simple">
    <p:spTree>
      <p:nvGrpSpPr>
        <p:cNvPr id="1" name=""/>
        <p:cNvGrpSpPr/>
        <p:nvPr/>
      </p:nvGrpSpPr>
      <p:grpSpPr>
        <a:xfrm>
          <a:off x="0" y="0"/>
          <a:ext cx="0" cy="0"/>
          <a:chOff x="0" y="0"/>
          <a:chExt cx="0" cy="0"/>
        </a:xfrm>
      </p:grpSpPr>
      <p:sp>
        <p:nvSpPr>
          <p:cNvPr id="8" name="Text Placeholder 7"/>
          <p:cNvSpPr>
            <a:spLocks noGrp="1"/>
          </p:cNvSpPr>
          <p:nvPr>
            <p:ph type="body" sz="quarter" idx="10" hasCustomPrompt="1"/>
          </p:nvPr>
        </p:nvSpPr>
        <p:spPr>
          <a:xfrm>
            <a:off x="4982633" y="1669356"/>
            <a:ext cx="5762859" cy="1797768"/>
          </a:xfrm>
        </p:spPr>
        <p:txBody>
          <a:bodyPr anchor="b" anchorCtr="0">
            <a:noAutofit/>
          </a:bodyPr>
          <a:lstStyle>
            <a:lvl1pPr marL="0" indent="0">
              <a:buNone/>
              <a:defRPr sz="4000"/>
            </a:lvl1pPr>
          </a:lstStyle>
          <a:p>
            <a:pPr lvl="0"/>
            <a:r>
              <a:rPr lang="en-US"/>
              <a:t>Title</a:t>
            </a:r>
          </a:p>
        </p:txBody>
      </p:sp>
      <p:cxnSp>
        <p:nvCxnSpPr>
          <p:cNvPr id="10" name="Straight Connector 9"/>
          <p:cNvCxnSpPr/>
          <p:nvPr userDrawn="1"/>
        </p:nvCxnSpPr>
        <p:spPr>
          <a:xfrm>
            <a:off x="5119809" y="3707711"/>
            <a:ext cx="5625684" cy="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2" name="Rectangle 11"/>
          <p:cNvSpPr/>
          <p:nvPr userDrawn="1"/>
        </p:nvSpPr>
        <p:spPr>
          <a:xfrm>
            <a:off x="623272" y="-2"/>
            <a:ext cx="3257469" cy="1456411"/>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latin typeface="Garamond" panose="02020404030301010803" pitchFamily="18" charset="0"/>
            </a:endParaRPr>
          </a:p>
        </p:txBody>
      </p:sp>
      <p:pic>
        <p:nvPicPr>
          <p:cNvPr id="13" name="Picture 12" descr="NREL_logo_2009_white.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82436" y="367354"/>
            <a:ext cx="2524571" cy="671341"/>
          </a:xfrm>
          <a:prstGeom prst="rect">
            <a:avLst/>
          </a:prstGeom>
        </p:spPr>
      </p:pic>
      <p:sp>
        <p:nvSpPr>
          <p:cNvPr id="15" name="Text Placeholder 14"/>
          <p:cNvSpPr>
            <a:spLocks noGrp="1"/>
          </p:cNvSpPr>
          <p:nvPr>
            <p:ph type="body" sz="quarter" idx="11" hasCustomPrompt="1"/>
          </p:nvPr>
        </p:nvSpPr>
        <p:spPr>
          <a:xfrm>
            <a:off x="4982634" y="3948645"/>
            <a:ext cx="5763684" cy="1468735"/>
          </a:xfrm>
        </p:spPr>
        <p:txBody>
          <a:bodyPr>
            <a:noAutofit/>
          </a:bodyPr>
          <a:lstStyle>
            <a:lvl1pPr marL="0" indent="0">
              <a:spcBef>
                <a:spcPts val="533"/>
              </a:spcBef>
              <a:buNone/>
              <a:defRPr sz="2400" baseline="0"/>
            </a:lvl1pPr>
            <a:lvl2pPr marL="609585" indent="0">
              <a:buNone/>
              <a:defRPr/>
            </a:lvl2pPr>
            <a:lvl3pPr marL="1219170" indent="0">
              <a:buNone/>
              <a:defRPr/>
            </a:lvl3pPr>
            <a:lvl4pPr marL="1828754" indent="0">
              <a:buNone/>
              <a:defRPr/>
            </a:lvl4pPr>
            <a:lvl5pPr marL="2438339" indent="0">
              <a:buNone/>
              <a:defRPr/>
            </a:lvl5pPr>
          </a:lstStyle>
          <a:p>
            <a:pPr lvl="0"/>
            <a:r>
              <a:rPr lang="en-US"/>
              <a:t>Presenter Name</a:t>
            </a:r>
          </a:p>
          <a:p>
            <a:pPr lvl="0"/>
            <a:r>
              <a:rPr lang="en-US"/>
              <a:t>Venue or Organization</a:t>
            </a:r>
          </a:p>
          <a:p>
            <a:pPr lvl="0"/>
            <a:r>
              <a:rPr lang="en-US"/>
              <a:t>Date</a:t>
            </a:r>
          </a:p>
        </p:txBody>
      </p:sp>
      <p:sp>
        <p:nvSpPr>
          <p:cNvPr id="17" name="Text Placeholder 16"/>
          <p:cNvSpPr>
            <a:spLocks noGrp="1"/>
          </p:cNvSpPr>
          <p:nvPr>
            <p:ph type="body" sz="quarter" idx="12" hasCustomPrompt="1"/>
          </p:nvPr>
        </p:nvSpPr>
        <p:spPr>
          <a:xfrm>
            <a:off x="4982634" y="5633661"/>
            <a:ext cx="5763684" cy="434219"/>
          </a:xfrm>
        </p:spPr>
        <p:txBody>
          <a:bodyPr>
            <a:noAutofit/>
          </a:bodyPr>
          <a:lstStyle>
            <a:lvl1pPr marL="0" indent="0">
              <a:buNone/>
              <a:defRPr sz="1867"/>
            </a:lvl1pPr>
          </a:lstStyle>
          <a:p>
            <a:pPr lvl="0"/>
            <a:r>
              <a:rPr lang="en-US"/>
              <a:t>Publication number or conference name</a:t>
            </a:r>
          </a:p>
        </p:txBody>
      </p:sp>
    </p:spTree>
    <p:extLst>
      <p:ext uri="{BB962C8B-B14F-4D97-AF65-F5344CB8AC3E}">
        <p14:creationId xmlns:p14="http://schemas.microsoft.com/office/powerpoint/2010/main" val="71924880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Slide - Half Photo">
    <p:spTree>
      <p:nvGrpSpPr>
        <p:cNvPr id="1" name=""/>
        <p:cNvGrpSpPr/>
        <p:nvPr/>
      </p:nvGrpSpPr>
      <p:grpSpPr>
        <a:xfrm>
          <a:off x="0" y="0"/>
          <a:ext cx="0" cy="0"/>
          <a:chOff x="0" y="0"/>
          <a:chExt cx="0" cy="0"/>
        </a:xfrm>
      </p:grpSpPr>
      <p:pic>
        <p:nvPicPr>
          <p:cNvPr id="4" name="Picture 3" descr="36818.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105018" y="0"/>
            <a:ext cx="6086983" cy="6858000"/>
          </a:xfrm>
          <a:prstGeom prst="rect">
            <a:avLst/>
          </a:prstGeom>
        </p:spPr>
      </p:pic>
      <p:sp>
        <p:nvSpPr>
          <p:cNvPr id="12" name="Rectangle 11"/>
          <p:cNvSpPr/>
          <p:nvPr userDrawn="1"/>
        </p:nvSpPr>
        <p:spPr>
          <a:xfrm>
            <a:off x="623272" y="-2"/>
            <a:ext cx="3257469" cy="1456411"/>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latin typeface="Garamond" panose="02020404030301010803" pitchFamily="18" charset="0"/>
            </a:endParaRPr>
          </a:p>
        </p:txBody>
      </p:sp>
      <p:pic>
        <p:nvPicPr>
          <p:cNvPr id="13" name="Picture 12" descr="NREL_logo_2009_white.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82436" y="367354"/>
            <a:ext cx="2524571" cy="671341"/>
          </a:xfrm>
          <a:prstGeom prst="rect">
            <a:avLst/>
          </a:prstGeom>
        </p:spPr>
      </p:pic>
      <p:sp>
        <p:nvSpPr>
          <p:cNvPr id="9" name="Text Placeholder 7"/>
          <p:cNvSpPr>
            <a:spLocks noGrp="1"/>
          </p:cNvSpPr>
          <p:nvPr>
            <p:ph type="body" sz="quarter" idx="10" hasCustomPrompt="1"/>
          </p:nvPr>
        </p:nvSpPr>
        <p:spPr>
          <a:xfrm>
            <a:off x="623272" y="2008023"/>
            <a:ext cx="5269528" cy="1797768"/>
          </a:xfrm>
        </p:spPr>
        <p:txBody>
          <a:bodyPr anchor="b" anchorCtr="0">
            <a:noAutofit/>
          </a:bodyPr>
          <a:lstStyle>
            <a:lvl1pPr marL="0" indent="0">
              <a:buNone/>
              <a:defRPr sz="4000"/>
            </a:lvl1pPr>
          </a:lstStyle>
          <a:p>
            <a:pPr lvl="0"/>
            <a:r>
              <a:rPr lang="en-US"/>
              <a:t>Title</a:t>
            </a:r>
          </a:p>
        </p:txBody>
      </p:sp>
      <p:cxnSp>
        <p:nvCxnSpPr>
          <p:cNvPr id="10" name="Straight Connector 9"/>
          <p:cNvCxnSpPr/>
          <p:nvPr userDrawn="1"/>
        </p:nvCxnSpPr>
        <p:spPr>
          <a:xfrm>
            <a:off x="760447" y="4046377"/>
            <a:ext cx="6099972" cy="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1" name="Text Placeholder 14"/>
          <p:cNvSpPr>
            <a:spLocks noGrp="1"/>
          </p:cNvSpPr>
          <p:nvPr>
            <p:ph type="body" sz="quarter" idx="11" hasCustomPrompt="1"/>
          </p:nvPr>
        </p:nvSpPr>
        <p:spPr>
          <a:xfrm>
            <a:off x="623273" y="4287311"/>
            <a:ext cx="5270283" cy="1468735"/>
          </a:xfrm>
        </p:spPr>
        <p:txBody>
          <a:bodyPr>
            <a:noAutofit/>
          </a:bodyPr>
          <a:lstStyle>
            <a:lvl1pPr marL="0" indent="0">
              <a:spcBef>
                <a:spcPts val="533"/>
              </a:spcBef>
              <a:buNone/>
              <a:defRPr sz="2400" baseline="0"/>
            </a:lvl1pPr>
            <a:lvl2pPr marL="609585" indent="0">
              <a:buNone/>
              <a:defRPr/>
            </a:lvl2pPr>
            <a:lvl3pPr marL="1219170" indent="0">
              <a:buNone/>
              <a:defRPr/>
            </a:lvl3pPr>
            <a:lvl4pPr marL="1828754" indent="0">
              <a:buNone/>
              <a:defRPr/>
            </a:lvl4pPr>
            <a:lvl5pPr marL="2438339" indent="0">
              <a:buNone/>
              <a:defRPr/>
            </a:lvl5pPr>
          </a:lstStyle>
          <a:p>
            <a:pPr lvl="0"/>
            <a:r>
              <a:rPr lang="en-US"/>
              <a:t>Presenter Name</a:t>
            </a:r>
          </a:p>
          <a:p>
            <a:pPr lvl="0"/>
            <a:r>
              <a:rPr lang="en-US"/>
              <a:t>Venue or Organization</a:t>
            </a:r>
          </a:p>
          <a:p>
            <a:pPr lvl="0"/>
            <a:r>
              <a:rPr lang="en-US"/>
              <a:t>Date</a:t>
            </a:r>
          </a:p>
        </p:txBody>
      </p:sp>
      <p:sp>
        <p:nvSpPr>
          <p:cNvPr id="14" name="Text Placeholder 16"/>
          <p:cNvSpPr>
            <a:spLocks noGrp="1"/>
          </p:cNvSpPr>
          <p:nvPr>
            <p:ph type="body" sz="quarter" idx="12" hasCustomPrompt="1"/>
          </p:nvPr>
        </p:nvSpPr>
        <p:spPr>
          <a:xfrm>
            <a:off x="623273" y="5972328"/>
            <a:ext cx="5270283" cy="434219"/>
          </a:xfrm>
        </p:spPr>
        <p:txBody>
          <a:bodyPr>
            <a:noAutofit/>
          </a:bodyPr>
          <a:lstStyle>
            <a:lvl1pPr marL="0" indent="0">
              <a:buNone/>
              <a:defRPr sz="1867"/>
            </a:lvl1pPr>
          </a:lstStyle>
          <a:p>
            <a:pPr lvl="0"/>
            <a:r>
              <a:rPr lang="en-US"/>
              <a:t>Publication number or conference name</a:t>
            </a:r>
          </a:p>
        </p:txBody>
      </p:sp>
    </p:spTree>
    <p:extLst>
      <p:ext uri="{BB962C8B-B14F-4D97-AF65-F5344CB8AC3E}">
        <p14:creationId xmlns:p14="http://schemas.microsoft.com/office/powerpoint/2010/main" val="90906138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Slide - Full Photo">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5932" cy="6858000"/>
          </a:xfrm>
          <a:prstGeom prst="rect">
            <a:avLst/>
          </a:prstGeom>
        </p:spPr>
      </p:pic>
      <p:sp>
        <p:nvSpPr>
          <p:cNvPr id="8" name="Text Placeholder 7"/>
          <p:cNvSpPr>
            <a:spLocks noGrp="1"/>
          </p:cNvSpPr>
          <p:nvPr>
            <p:ph type="body" sz="quarter" idx="10" hasCustomPrompt="1"/>
          </p:nvPr>
        </p:nvSpPr>
        <p:spPr>
          <a:xfrm>
            <a:off x="4982633" y="2006436"/>
            <a:ext cx="7191331" cy="1460688"/>
          </a:xfrm>
          <a:solidFill>
            <a:schemeClr val="accent1">
              <a:alpha val="75000"/>
            </a:schemeClr>
          </a:solidFill>
        </p:spPr>
        <p:txBody>
          <a:bodyPr lIns="182880" tIns="137160" rIns="182880" bIns="137160" anchor="ctr" anchorCtr="0">
            <a:noAutofit/>
          </a:bodyPr>
          <a:lstStyle>
            <a:lvl1pPr marL="0" indent="0">
              <a:lnSpc>
                <a:spcPts val="3733"/>
              </a:lnSpc>
              <a:buNone/>
              <a:defRPr sz="4000">
                <a:solidFill>
                  <a:schemeClr val="bg1"/>
                </a:solidFill>
              </a:defRPr>
            </a:lvl1pPr>
          </a:lstStyle>
          <a:p>
            <a:pPr lvl="0"/>
            <a:r>
              <a:rPr lang="en-US"/>
              <a:t>Title</a:t>
            </a:r>
          </a:p>
        </p:txBody>
      </p:sp>
      <p:sp>
        <p:nvSpPr>
          <p:cNvPr id="12" name="Rectangle 11"/>
          <p:cNvSpPr/>
          <p:nvPr userDrawn="1"/>
        </p:nvSpPr>
        <p:spPr>
          <a:xfrm>
            <a:off x="623272" y="-2"/>
            <a:ext cx="3257469" cy="1456411"/>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latin typeface="Garamond" panose="02020404030301010803" pitchFamily="18" charset="0"/>
            </a:endParaRPr>
          </a:p>
        </p:txBody>
      </p:sp>
      <p:pic>
        <p:nvPicPr>
          <p:cNvPr id="13" name="Picture 12" descr="NREL_logo_2009_white.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82436" y="367354"/>
            <a:ext cx="2524571" cy="671341"/>
          </a:xfrm>
          <a:prstGeom prst="rect">
            <a:avLst/>
          </a:prstGeom>
        </p:spPr>
      </p:pic>
      <p:sp>
        <p:nvSpPr>
          <p:cNvPr id="15" name="Text Placeholder 14"/>
          <p:cNvSpPr>
            <a:spLocks noGrp="1"/>
          </p:cNvSpPr>
          <p:nvPr>
            <p:ph type="body" sz="quarter" idx="11" hasCustomPrompt="1"/>
          </p:nvPr>
        </p:nvSpPr>
        <p:spPr>
          <a:xfrm>
            <a:off x="4982634" y="3659717"/>
            <a:ext cx="5763684" cy="1468735"/>
          </a:xfrm>
          <a:solidFill>
            <a:schemeClr val="accent1">
              <a:alpha val="75000"/>
            </a:schemeClr>
          </a:solidFill>
        </p:spPr>
        <p:txBody>
          <a:bodyPr lIns="182880" tIns="137160" rIns="182880" bIns="137160" anchor="ctr" anchorCtr="0">
            <a:noAutofit/>
          </a:bodyPr>
          <a:lstStyle>
            <a:lvl1pPr marL="0" indent="0">
              <a:lnSpc>
                <a:spcPts val="2347"/>
              </a:lnSpc>
              <a:spcBef>
                <a:spcPts val="533"/>
              </a:spcBef>
              <a:buNone/>
              <a:defRPr sz="2400" baseline="0">
                <a:solidFill>
                  <a:schemeClr val="bg1"/>
                </a:solidFill>
              </a:defRPr>
            </a:lvl1pPr>
            <a:lvl2pPr marL="609585" indent="0">
              <a:buNone/>
              <a:defRPr/>
            </a:lvl2pPr>
            <a:lvl3pPr marL="1219170" indent="0">
              <a:buNone/>
              <a:defRPr/>
            </a:lvl3pPr>
            <a:lvl4pPr marL="1828754" indent="0">
              <a:buNone/>
              <a:defRPr/>
            </a:lvl4pPr>
            <a:lvl5pPr marL="2438339" indent="0">
              <a:buNone/>
              <a:defRPr/>
            </a:lvl5pPr>
          </a:lstStyle>
          <a:p>
            <a:pPr lvl="0"/>
            <a:r>
              <a:rPr lang="en-US"/>
              <a:t>Presenter Name</a:t>
            </a:r>
          </a:p>
          <a:p>
            <a:pPr lvl="0"/>
            <a:r>
              <a:rPr lang="en-US"/>
              <a:t>Venue or Organization</a:t>
            </a:r>
          </a:p>
          <a:p>
            <a:pPr lvl="0"/>
            <a:r>
              <a:rPr lang="en-US"/>
              <a:t>Date</a:t>
            </a:r>
          </a:p>
        </p:txBody>
      </p:sp>
      <p:sp>
        <p:nvSpPr>
          <p:cNvPr id="17" name="Text Placeholder 16"/>
          <p:cNvSpPr>
            <a:spLocks noGrp="1"/>
          </p:cNvSpPr>
          <p:nvPr>
            <p:ph type="body" sz="quarter" idx="12" hasCustomPrompt="1"/>
          </p:nvPr>
        </p:nvSpPr>
        <p:spPr>
          <a:xfrm>
            <a:off x="4982634" y="5320657"/>
            <a:ext cx="5763684" cy="434219"/>
          </a:xfrm>
        </p:spPr>
        <p:txBody>
          <a:bodyPr>
            <a:noAutofit/>
          </a:bodyPr>
          <a:lstStyle>
            <a:lvl1pPr marL="0" indent="0">
              <a:buNone/>
              <a:defRPr sz="1867">
                <a:solidFill>
                  <a:srgbClr val="FFFFFF"/>
                </a:solidFill>
              </a:defRPr>
            </a:lvl1pPr>
          </a:lstStyle>
          <a:p>
            <a:pPr lvl="0"/>
            <a:r>
              <a:rPr lang="en-US"/>
              <a:t>Publication number or conference name</a:t>
            </a:r>
          </a:p>
        </p:txBody>
      </p:sp>
    </p:spTree>
    <p:extLst>
      <p:ext uri="{BB962C8B-B14F-4D97-AF65-F5344CB8AC3E}">
        <p14:creationId xmlns:p14="http://schemas.microsoft.com/office/powerpoint/2010/main" val="162868406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Slide - Blue Background">
    <p:spTree>
      <p:nvGrpSpPr>
        <p:cNvPr id="1" name=""/>
        <p:cNvGrpSpPr/>
        <p:nvPr/>
      </p:nvGrpSpPr>
      <p:grpSpPr>
        <a:xfrm>
          <a:off x="0" y="0"/>
          <a:ext cx="0" cy="0"/>
          <a:chOff x="0" y="0"/>
          <a:chExt cx="0" cy="0"/>
        </a:xfrm>
      </p:grpSpPr>
      <p:pic>
        <p:nvPicPr>
          <p:cNvPr id="2" name="Picture 1" descr="iStock-505476426_FlareFree.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2000" cy="6868160"/>
          </a:xfrm>
          <a:prstGeom prst="rect">
            <a:avLst/>
          </a:prstGeom>
        </p:spPr>
      </p:pic>
      <p:sp>
        <p:nvSpPr>
          <p:cNvPr id="8" name="Text Placeholder 7"/>
          <p:cNvSpPr>
            <a:spLocks noGrp="1"/>
          </p:cNvSpPr>
          <p:nvPr>
            <p:ph type="body" sz="quarter" idx="10" hasCustomPrompt="1"/>
          </p:nvPr>
        </p:nvSpPr>
        <p:spPr>
          <a:xfrm>
            <a:off x="4982633" y="2006436"/>
            <a:ext cx="7191331" cy="1460688"/>
          </a:xfrm>
          <a:solidFill>
            <a:schemeClr val="accent1">
              <a:alpha val="75000"/>
            </a:schemeClr>
          </a:solidFill>
        </p:spPr>
        <p:txBody>
          <a:bodyPr lIns="182880" tIns="137160" rIns="182880" bIns="137160" anchor="ctr" anchorCtr="0">
            <a:noAutofit/>
          </a:bodyPr>
          <a:lstStyle>
            <a:lvl1pPr marL="0" indent="0">
              <a:lnSpc>
                <a:spcPts val="3733"/>
              </a:lnSpc>
              <a:buNone/>
              <a:defRPr sz="4000">
                <a:solidFill>
                  <a:schemeClr val="bg1"/>
                </a:solidFill>
              </a:defRPr>
            </a:lvl1pPr>
          </a:lstStyle>
          <a:p>
            <a:pPr lvl="0"/>
            <a:r>
              <a:rPr lang="en-US"/>
              <a:t>Title</a:t>
            </a:r>
          </a:p>
        </p:txBody>
      </p:sp>
      <p:sp>
        <p:nvSpPr>
          <p:cNvPr id="12" name="Rectangle 11"/>
          <p:cNvSpPr/>
          <p:nvPr userDrawn="1"/>
        </p:nvSpPr>
        <p:spPr>
          <a:xfrm>
            <a:off x="623272" y="-2"/>
            <a:ext cx="3257469" cy="1456411"/>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latin typeface="Garamond" panose="02020404030301010803" pitchFamily="18" charset="0"/>
            </a:endParaRPr>
          </a:p>
        </p:txBody>
      </p:sp>
      <p:pic>
        <p:nvPicPr>
          <p:cNvPr id="13" name="Picture 12" descr="NREL_logo_2009_white.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82436" y="367354"/>
            <a:ext cx="2524571" cy="671341"/>
          </a:xfrm>
          <a:prstGeom prst="rect">
            <a:avLst/>
          </a:prstGeom>
        </p:spPr>
      </p:pic>
      <p:sp>
        <p:nvSpPr>
          <p:cNvPr id="15" name="Text Placeholder 14"/>
          <p:cNvSpPr>
            <a:spLocks noGrp="1"/>
          </p:cNvSpPr>
          <p:nvPr>
            <p:ph type="body" sz="quarter" idx="11" hasCustomPrompt="1"/>
          </p:nvPr>
        </p:nvSpPr>
        <p:spPr>
          <a:xfrm>
            <a:off x="4982634" y="3659717"/>
            <a:ext cx="5763684" cy="1468735"/>
          </a:xfrm>
          <a:solidFill>
            <a:schemeClr val="accent1">
              <a:alpha val="75000"/>
            </a:schemeClr>
          </a:solidFill>
        </p:spPr>
        <p:txBody>
          <a:bodyPr lIns="182880" tIns="137160" rIns="182880" bIns="137160" anchor="ctr" anchorCtr="0">
            <a:noAutofit/>
          </a:bodyPr>
          <a:lstStyle>
            <a:lvl1pPr marL="0" indent="0">
              <a:lnSpc>
                <a:spcPts val="2347"/>
              </a:lnSpc>
              <a:spcBef>
                <a:spcPts val="533"/>
              </a:spcBef>
              <a:buNone/>
              <a:defRPr sz="2400" baseline="0">
                <a:solidFill>
                  <a:schemeClr val="bg1"/>
                </a:solidFill>
              </a:defRPr>
            </a:lvl1pPr>
            <a:lvl2pPr marL="609585" indent="0">
              <a:buNone/>
              <a:defRPr/>
            </a:lvl2pPr>
            <a:lvl3pPr marL="1219170" indent="0">
              <a:buNone/>
              <a:defRPr/>
            </a:lvl3pPr>
            <a:lvl4pPr marL="1828754" indent="0">
              <a:buNone/>
              <a:defRPr/>
            </a:lvl4pPr>
            <a:lvl5pPr marL="2438339" indent="0">
              <a:buNone/>
              <a:defRPr/>
            </a:lvl5pPr>
          </a:lstStyle>
          <a:p>
            <a:pPr lvl="0"/>
            <a:r>
              <a:rPr lang="en-US"/>
              <a:t>Presenter Name</a:t>
            </a:r>
          </a:p>
          <a:p>
            <a:pPr lvl="0"/>
            <a:r>
              <a:rPr lang="en-US"/>
              <a:t>Venue or Organization</a:t>
            </a:r>
          </a:p>
          <a:p>
            <a:pPr lvl="0"/>
            <a:r>
              <a:rPr lang="en-US"/>
              <a:t>Date</a:t>
            </a:r>
          </a:p>
        </p:txBody>
      </p:sp>
      <p:sp>
        <p:nvSpPr>
          <p:cNvPr id="17" name="Text Placeholder 16"/>
          <p:cNvSpPr>
            <a:spLocks noGrp="1"/>
          </p:cNvSpPr>
          <p:nvPr>
            <p:ph type="body" sz="quarter" idx="12" hasCustomPrompt="1"/>
          </p:nvPr>
        </p:nvSpPr>
        <p:spPr>
          <a:xfrm>
            <a:off x="4982634" y="5320657"/>
            <a:ext cx="5763684" cy="434219"/>
          </a:xfrm>
        </p:spPr>
        <p:txBody>
          <a:bodyPr>
            <a:noAutofit/>
          </a:bodyPr>
          <a:lstStyle>
            <a:lvl1pPr marL="0" indent="0">
              <a:buNone/>
              <a:defRPr sz="1867">
                <a:solidFill>
                  <a:srgbClr val="FFFFFF"/>
                </a:solidFill>
              </a:defRPr>
            </a:lvl1pPr>
          </a:lstStyle>
          <a:p>
            <a:pPr lvl="0"/>
            <a:r>
              <a:rPr lang="en-US"/>
              <a:t>Publication number or conference name</a:t>
            </a:r>
          </a:p>
        </p:txBody>
      </p:sp>
    </p:spTree>
    <p:extLst>
      <p:ext uri="{BB962C8B-B14F-4D97-AF65-F5344CB8AC3E}">
        <p14:creationId xmlns:p14="http://schemas.microsoft.com/office/powerpoint/2010/main" val="14190634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8664CA-8699-C249-AD8F-6EBDB54AAE1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EFB2B01-0EE7-C345-9EF7-533DD68A42F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AC2AC40-61E0-014B-A602-D0A21B7442D8}"/>
              </a:ext>
            </a:extLst>
          </p:cNvPr>
          <p:cNvSpPr>
            <a:spLocks noGrp="1"/>
          </p:cNvSpPr>
          <p:nvPr>
            <p:ph type="dt" sz="half" idx="10"/>
          </p:nvPr>
        </p:nvSpPr>
        <p:spPr/>
        <p:txBody>
          <a:bodyPr/>
          <a:lstStyle/>
          <a:p>
            <a:fld id="{1E98E526-E778-6240-9753-ED041BAA45EB}" type="datetimeFigureOut">
              <a:rPr lang="en-US" smtClean="0"/>
              <a:t>6/2/22</a:t>
            </a:fld>
            <a:endParaRPr lang="en-US"/>
          </a:p>
        </p:txBody>
      </p:sp>
      <p:sp>
        <p:nvSpPr>
          <p:cNvPr id="5" name="Footer Placeholder 4">
            <a:extLst>
              <a:ext uri="{FF2B5EF4-FFF2-40B4-BE49-F238E27FC236}">
                <a16:creationId xmlns:a16="http://schemas.microsoft.com/office/drawing/2014/main" id="{9EE83B7A-B8B7-F146-A60E-1B2B3461B11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75DED2E-7A09-7547-BAA2-7576DF7591B7}"/>
              </a:ext>
            </a:extLst>
          </p:cNvPr>
          <p:cNvSpPr>
            <a:spLocks noGrp="1"/>
          </p:cNvSpPr>
          <p:nvPr>
            <p:ph type="sldNum" sz="quarter" idx="12"/>
          </p:nvPr>
        </p:nvSpPr>
        <p:spPr/>
        <p:txBody>
          <a:bodyPr/>
          <a:lstStyle/>
          <a:p>
            <a:fld id="{643449B2-BA58-6747-B8AA-937139545F7F}" type="slidenum">
              <a:rPr lang="en-US" smtClean="0"/>
              <a:t>‹#›</a:t>
            </a:fld>
            <a:endParaRPr lang="en-US"/>
          </a:p>
        </p:txBody>
      </p:sp>
    </p:spTree>
    <p:extLst>
      <p:ext uri="{BB962C8B-B14F-4D97-AF65-F5344CB8AC3E}">
        <p14:creationId xmlns:p14="http://schemas.microsoft.com/office/powerpoint/2010/main" val="407061627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imple Slide - Any Content">
    <p:spTree>
      <p:nvGrpSpPr>
        <p:cNvPr id="1" name=""/>
        <p:cNvGrpSpPr/>
        <p:nvPr/>
      </p:nvGrpSpPr>
      <p:grpSpPr>
        <a:xfrm>
          <a:off x="0" y="0"/>
          <a:ext cx="0" cy="0"/>
          <a:chOff x="0" y="0"/>
          <a:chExt cx="0" cy="0"/>
        </a:xfrm>
      </p:grpSpPr>
      <p:sp>
        <p:nvSpPr>
          <p:cNvPr id="4" name="Title 3"/>
          <p:cNvSpPr>
            <a:spLocks noGrp="1"/>
          </p:cNvSpPr>
          <p:nvPr>
            <p:ph type="title" hasCustomPrompt="1"/>
          </p:nvPr>
        </p:nvSpPr>
        <p:spPr>
          <a:xfrm>
            <a:off x="609599" y="1"/>
            <a:ext cx="10982476" cy="1035352"/>
          </a:xfrm>
        </p:spPr>
        <p:txBody>
          <a:bodyPr/>
          <a:lstStyle/>
          <a:p>
            <a:r>
              <a:rPr lang="en-US"/>
              <a:t>Simple Slide</a:t>
            </a:r>
          </a:p>
        </p:txBody>
      </p:sp>
      <p:sp>
        <p:nvSpPr>
          <p:cNvPr id="5" name="TextBox 4"/>
          <p:cNvSpPr txBox="1"/>
          <p:nvPr userDrawn="1"/>
        </p:nvSpPr>
        <p:spPr>
          <a:xfrm>
            <a:off x="8948936" y="6454019"/>
            <a:ext cx="3039363" cy="256545"/>
          </a:xfrm>
          <a:prstGeom prst="rect">
            <a:avLst/>
          </a:prstGeom>
          <a:noFill/>
        </p:spPr>
        <p:txBody>
          <a:bodyPr wrap="square" rtlCol="0">
            <a:spAutoFit/>
          </a:bodyPr>
          <a:lstStyle/>
          <a:p>
            <a:pPr marL="0" marR="0" indent="0" algn="r" defTabSz="609585" rtl="0" eaLnBrk="1" fontAlgn="auto" latinLnBrk="0" hangingPunct="1">
              <a:lnSpc>
                <a:spcPct val="100000"/>
              </a:lnSpc>
              <a:spcBef>
                <a:spcPts val="0"/>
              </a:spcBef>
              <a:spcAft>
                <a:spcPts val="0"/>
              </a:spcAft>
              <a:buClrTx/>
              <a:buSzTx/>
              <a:buFontTx/>
              <a:buNone/>
              <a:tabLst/>
              <a:defRPr/>
            </a:pPr>
            <a:r>
              <a:rPr lang="en-US" sz="1067">
                <a:latin typeface="Garamond" panose="02020404030301010803" pitchFamily="18" charset="0"/>
              </a:rPr>
              <a:t>NREL</a:t>
            </a:r>
            <a:r>
              <a:rPr lang="en-US" sz="1067" baseline="0">
                <a:latin typeface="Garamond" panose="02020404030301010803" pitchFamily="18" charset="0"/>
              </a:rPr>
              <a:t>    </a:t>
            </a:r>
            <a:r>
              <a:rPr lang="en-US" sz="1067">
                <a:latin typeface="Garamond" panose="02020404030301010803" pitchFamily="18" charset="0"/>
              </a:rPr>
              <a:t>|    </a:t>
            </a:r>
            <a:fld id="{BFD71CF8-5198-8441-A7C0-DC22FD64CBE4}" type="slidenum">
              <a:rPr lang="en-US" sz="1067">
                <a:latin typeface="Garamond" panose="02020404030301010803" pitchFamily="18" charset="0"/>
              </a:rPr>
              <a:pPr marL="0" marR="0" indent="0" algn="r" defTabSz="609585" rtl="0" eaLnBrk="1" fontAlgn="auto" latinLnBrk="0" hangingPunct="1">
                <a:lnSpc>
                  <a:spcPct val="100000"/>
                </a:lnSpc>
                <a:spcBef>
                  <a:spcPts val="0"/>
                </a:spcBef>
                <a:spcAft>
                  <a:spcPts val="0"/>
                </a:spcAft>
                <a:buClrTx/>
                <a:buSzTx/>
                <a:buFontTx/>
                <a:buNone/>
                <a:tabLst/>
                <a:defRPr/>
              </a:pPr>
              <a:t>‹#›</a:t>
            </a:fld>
            <a:endParaRPr lang="en-US" sz="1067">
              <a:latin typeface="Garamond" panose="02020404030301010803" pitchFamily="18" charset="0"/>
            </a:endParaRPr>
          </a:p>
        </p:txBody>
      </p:sp>
    </p:spTree>
    <p:extLst>
      <p:ext uri="{BB962C8B-B14F-4D97-AF65-F5344CB8AC3E}">
        <p14:creationId xmlns:p14="http://schemas.microsoft.com/office/powerpoint/2010/main" val="416926022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imple Slide -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Simple Slide</a:t>
            </a:r>
          </a:p>
        </p:txBody>
      </p:sp>
      <p:sp>
        <p:nvSpPr>
          <p:cNvPr id="9" name="Text Placeholder 8"/>
          <p:cNvSpPr>
            <a:spLocks noGrp="1"/>
          </p:cNvSpPr>
          <p:nvPr>
            <p:ph type="body" sz="quarter" idx="10"/>
          </p:nvPr>
        </p:nvSpPr>
        <p:spPr>
          <a:xfrm>
            <a:off x="609601" y="1828801"/>
            <a:ext cx="10826751" cy="450003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Box 9"/>
          <p:cNvSpPr txBox="1"/>
          <p:nvPr userDrawn="1"/>
        </p:nvSpPr>
        <p:spPr>
          <a:xfrm>
            <a:off x="8948936" y="6454019"/>
            <a:ext cx="3039363" cy="256545"/>
          </a:xfrm>
          <a:prstGeom prst="rect">
            <a:avLst/>
          </a:prstGeom>
          <a:noFill/>
        </p:spPr>
        <p:txBody>
          <a:bodyPr wrap="square" rtlCol="0">
            <a:spAutoFit/>
          </a:bodyPr>
          <a:lstStyle/>
          <a:p>
            <a:pPr marL="0" marR="0" indent="0" algn="r" defTabSz="609585" rtl="0" eaLnBrk="1" fontAlgn="auto" latinLnBrk="0" hangingPunct="1">
              <a:lnSpc>
                <a:spcPct val="100000"/>
              </a:lnSpc>
              <a:spcBef>
                <a:spcPts val="0"/>
              </a:spcBef>
              <a:spcAft>
                <a:spcPts val="0"/>
              </a:spcAft>
              <a:buClrTx/>
              <a:buSzTx/>
              <a:buFontTx/>
              <a:buNone/>
              <a:tabLst/>
              <a:defRPr/>
            </a:pPr>
            <a:r>
              <a:rPr lang="en-US" sz="1067">
                <a:latin typeface="Garamond" panose="02020404030301010803" pitchFamily="18" charset="0"/>
              </a:rPr>
              <a:t>NREL</a:t>
            </a:r>
            <a:r>
              <a:rPr lang="en-US" sz="1067" baseline="0">
                <a:latin typeface="Garamond" panose="02020404030301010803" pitchFamily="18" charset="0"/>
              </a:rPr>
              <a:t>    </a:t>
            </a:r>
            <a:r>
              <a:rPr lang="en-US" sz="1067">
                <a:latin typeface="Garamond" panose="02020404030301010803" pitchFamily="18" charset="0"/>
              </a:rPr>
              <a:t>|    </a:t>
            </a:r>
            <a:fld id="{BFD71CF8-5198-8441-A7C0-DC22FD64CBE4}" type="slidenum">
              <a:rPr lang="en-US" sz="1067">
                <a:latin typeface="Garamond" panose="02020404030301010803" pitchFamily="18" charset="0"/>
              </a:rPr>
              <a:pPr marL="0" marR="0" indent="0" algn="r" defTabSz="609585" rtl="0" eaLnBrk="1" fontAlgn="auto" latinLnBrk="0" hangingPunct="1">
                <a:lnSpc>
                  <a:spcPct val="100000"/>
                </a:lnSpc>
                <a:spcBef>
                  <a:spcPts val="0"/>
                </a:spcBef>
                <a:spcAft>
                  <a:spcPts val="0"/>
                </a:spcAft>
                <a:buClrTx/>
                <a:buSzTx/>
                <a:buFontTx/>
                <a:buNone/>
                <a:tabLst/>
                <a:defRPr/>
              </a:pPr>
              <a:t>‹#›</a:t>
            </a:fld>
            <a:endParaRPr lang="en-US" sz="1067">
              <a:latin typeface="Garamond" panose="02020404030301010803" pitchFamily="18" charset="0"/>
            </a:endParaRPr>
          </a:p>
        </p:txBody>
      </p:sp>
    </p:spTree>
    <p:extLst>
      <p:ext uri="{BB962C8B-B14F-4D97-AF65-F5344CB8AC3E}">
        <p14:creationId xmlns:p14="http://schemas.microsoft.com/office/powerpoint/2010/main" val="254122121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imple Slide - Text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599" y="1"/>
            <a:ext cx="7915124" cy="1209524"/>
          </a:xfrm>
        </p:spPr>
        <p:txBody>
          <a:bodyPr/>
          <a:lstStyle/>
          <a:p>
            <a:r>
              <a:rPr lang="en-US"/>
              <a:t>Simple Slide</a:t>
            </a:r>
          </a:p>
        </p:txBody>
      </p:sp>
      <p:sp>
        <p:nvSpPr>
          <p:cNvPr id="9" name="Text Placeholder 8"/>
          <p:cNvSpPr>
            <a:spLocks noGrp="1"/>
          </p:cNvSpPr>
          <p:nvPr>
            <p:ph type="body" sz="quarter" idx="10"/>
          </p:nvPr>
        </p:nvSpPr>
        <p:spPr>
          <a:xfrm>
            <a:off x="609601" y="1499810"/>
            <a:ext cx="10826751" cy="48290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Box 3"/>
          <p:cNvSpPr txBox="1"/>
          <p:nvPr userDrawn="1"/>
        </p:nvSpPr>
        <p:spPr>
          <a:xfrm>
            <a:off x="8948936" y="6454019"/>
            <a:ext cx="3039363" cy="256545"/>
          </a:xfrm>
          <a:prstGeom prst="rect">
            <a:avLst/>
          </a:prstGeom>
          <a:noFill/>
        </p:spPr>
        <p:txBody>
          <a:bodyPr wrap="square" rtlCol="0">
            <a:spAutoFit/>
          </a:bodyPr>
          <a:lstStyle/>
          <a:p>
            <a:pPr marL="0" marR="0" indent="0" algn="r" defTabSz="609585" rtl="0" eaLnBrk="1" fontAlgn="auto" latinLnBrk="0" hangingPunct="1">
              <a:lnSpc>
                <a:spcPct val="100000"/>
              </a:lnSpc>
              <a:spcBef>
                <a:spcPts val="0"/>
              </a:spcBef>
              <a:spcAft>
                <a:spcPts val="0"/>
              </a:spcAft>
              <a:buClrTx/>
              <a:buSzTx/>
              <a:buFontTx/>
              <a:buNone/>
              <a:tabLst/>
              <a:defRPr/>
            </a:pPr>
            <a:r>
              <a:rPr lang="en-US" sz="1067">
                <a:latin typeface="Garamond" panose="02020404030301010803" pitchFamily="18" charset="0"/>
              </a:rPr>
              <a:t>NREL</a:t>
            </a:r>
            <a:r>
              <a:rPr lang="en-US" sz="1067" baseline="0">
                <a:latin typeface="Garamond" panose="02020404030301010803" pitchFamily="18" charset="0"/>
              </a:rPr>
              <a:t>    </a:t>
            </a:r>
            <a:r>
              <a:rPr lang="en-US" sz="1067">
                <a:latin typeface="Garamond" panose="02020404030301010803" pitchFamily="18" charset="0"/>
              </a:rPr>
              <a:t>|    </a:t>
            </a:r>
            <a:fld id="{BFD71CF8-5198-8441-A7C0-DC22FD64CBE4}" type="slidenum">
              <a:rPr lang="en-US" sz="1067">
                <a:latin typeface="Garamond" panose="02020404030301010803" pitchFamily="18" charset="0"/>
              </a:rPr>
              <a:pPr marL="0" marR="0" indent="0" algn="r" defTabSz="609585" rtl="0" eaLnBrk="1" fontAlgn="auto" latinLnBrk="0" hangingPunct="1">
                <a:lnSpc>
                  <a:spcPct val="100000"/>
                </a:lnSpc>
                <a:spcBef>
                  <a:spcPts val="0"/>
                </a:spcBef>
                <a:spcAft>
                  <a:spcPts val="0"/>
                </a:spcAft>
                <a:buClrTx/>
                <a:buSzTx/>
                <a:buFontTx/>
                <a:buNone/>
                <a:tabLst/>
                <a:defRPr/>
              </a:pPr>
              <a:t>‹#›</a:t>
            </a:fld>
            <a:endParaRPr lang="en-US" sz="1067">
              <a:latin typeface="Garamond" panose="02020404030301010803" pitchFamily="18" charset="0"/>
            </a:endParaRPr>
          </a:p>
        </p:txBody>
      </p:sp>
    </p:spTree>
    <p:extLst>
      <p:ext uri="{BB962C8B-B14F-4D97-AF65-F5344CB8AC3E}">
        <p14:creationId xmlns:p14="http://schemas.microsoft.com/office/powerpoint/2010/main" val="145713541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
        <p:nvSpPr>
          <p:cNvPr id="9" name="Text Placeholder 8"/>
          <p:cNvSpPr>
            <a:spLocks noGrp="1"/>
          </p:cNvSpPr>
          <p:nvPr>
            <p:ph type="body" sz="quarter" idx="10" hasCustomPrompt="1"/>
          </p:nvPr>
        </p:nvSpPr>
        <p:spPr>
          <a:xfrm>
            <a:off x="609601" y="2864762"/>
            <a:ext cx="10826751" cy="715429"/>
          </a:xfrm>
        </p:spPr>
        <p:txBody>
          <a:bodyPr/>
          <a:lstStyle>
            <a:lvl1pPr marL="0" indent="0" algn="ctr">
              <a:buNone/>
              <a:defRPr baseline="0"/>
            </a:lvl1pPr>
          </a:lstStyle>
          <a:p>
            <a:pPr lvl="0"/>
            <a:r>
              <a:rPr lang="en-US"/>
              <a:t>Blank Slide for Any Content</a:t>
            </a:r>
          </a:p>
        </p:txBody>
      </p:sp>
      <p:sp>
        <p:nvSpPr>
          <p:cNvPr id="4" name="TextBox 3"/>
          <p:cNvSpPr txBox="1"/>
          <p:nvPr userDrawn="1"/>
        </p:nvSpPr>
        <p:spPr>
          <a:xfrm>
            <a:off x="8948936" y="6454019"/>
            <a:ext cx="3039363" cy="256545"/>
          </a:xfrm>
          <a:prstGeom prst="rect">
            <a:avLst/>
          </a:prstGeom>
          <a:noFill/>
        </p:spPr>
        <p:txBody>
          <a:bodyPr wrap="square" rtlCol="0">
            <a:spAutoFit/>
          </a:bodyPr>
          <a:lstStyle/>
          <a:p>
            <a:pPr marL="0" marR="0" indent="0" algn="r" defTabSz="609585" rtl="0" eaLnBrk="1" fontAlgn="auto" latinLnBrk="0" hangingPunct="1">
              <a:lnSpc>
                <a:spcPct val="100000"/>
              </a:lnSpc>
              <a:spcBef>
                <a:spcPts val="0"/>
              </a:spcBef>
              <a:spcAft>
                <a:spcPts val="0"/>
              </a:spcAft>
              <a:buClrTx/>
              <a:buSzTx/>
              <a:buFontTx/>
              <a:buNone/>
              <a:tabLst/>
              <a:defRPr/>
            </a:pPr>
            <a:r>
              <a:rPr lang="en-US" sz="1067">
                <a:latin typeface="Garamond" panose="02020404030301010803" pitchFamily="18" charset="0"/>
              </a:rPr>
              <a:t>NREL</a:t>
            </a:r>
            <a:r>
              <a:rPr lang="en-US" sz="1067" baseline="0">
                <a:latin typeface="Garamond" panose="02020404030301010803" pitchFamily="18" charset="0"/>
              </a:rPr>
              <a:t>    </a:t>
            </a:r>
            <a:r>
              <a:rPr lang="en-US" sz="1067">
                <a:latin typeface="Garamond" panose="02020404030301010803" pitchFamily="18" charset="0"/>
              </a:rPr>
              <a:t>|    </a:t>
            </a:r>
            <a:fld id="{BFD71CF8-5198-8441-A7C0-DC22FD64CBE4}" type="slidenum">
              <a:rPr lang="en-US" sz="1067">
                <a:latin typeface="Garamond" panose="02020404030301010803" pitchFamily="18" charset="0"/>
              </a:rPr>
              <a:pPr marL="0" marR="0" indent="0" algn="r" defTabSz="609585" rtl="0" eaLnBrk="1" fontAlgn="auto" latinLnBrk="0" hangingPunct="1">
                <a:lnSpc>
                  <a:spcPct val="100000"/>
                </a:lnSpc>
                <a:spcBef>
                  <a:spcPts val="0"/>
                </a:spcBef>
                <a:spcAft>
                  <a:spcPts val="0"/>
                </a:spcAft>
                <a:buClrTx/>
                <a:buSzTx/>
                <a:buFontTx/>
                <a:buNone/>
                <a:tabLst/>
                <a:defRPr/>
              </a:pPr>
              <a:t>‹#›</a:t>
            </a:fld>
            <a:endParaRPr lang="en-US" sz="1067">
              <a:latin typeface="Garamond" panose="02020404030301010803" pitchFamily="18" charset="0"/>
            </a:endParaRPr>
          </a:p>
        </p:txBody>
      </p:sp>
    </p:spTree>
    <p:extLst>
      <p:ext uri="{BB962C8B-B14F-4D97-AF65-F5344CB8AC3E}">
        <p14:creationId xmlns:p14="http://schemas.microsoft.com/office/powerpoint/2010/main" val="27259689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OC Slide - Main">
    <p:spTree>
      <p:nvGrpSpPr>
        <p:cNvPr id="1" name=""/>
        <p:cNvGrpSpPr/>
        <p:nvPr/>
      </p:nvGrpSpPr>
      <p:grpSpPr>
        <a:xfrm>
          <a:off x="0" y="0"/>
          <a:ext cx="0" cy="0"/>
          <a:chOff x="0" y="0"/>
          <a:chExt cx="0" cy="0"/>
        </a:xfrm>
      </p:grpSpPr>
      <p:sp>
        <p:nvSpPr>
          <p:cNvPr id="4" name="TextBox 3"/>
          <p:cNvSpPr txBox="1"/>
          <p:nvPr userDrawn="1"/>
        </p:nvSpPr>
        <p:spPr>
          <a:xfrm>
            <a:off x="8948936" y="6454019"/>
            <a:ext cx="3039363" cy="256545"/>
          </a:xfrm>
          <a:prstGeom prst="rect">
            <a:avLst/>
          </a:prstGeom>
          <a:noFill/>
        </p:spPr>
        <p:txBody>
          <a:bodyPr wrap="square" rtlCol="0">
            <a:spAutoFit/>
          </a:bodyPr>
          <a:lstStyle/>
          <a:p>
            <a:pPr marL="0" marR="0" indent="0" algn="r" defTabSz="609585" rtl="0" eaLnBrk="1" fontAlgn="auto" latinLnBrk="0" hangingPunct="1">
              <a:lnSpc>
                <a:spcPct val="100000"/>
              </a:lnSpc>
              <a:spcBef>
                <a:spcPts val="0"/>
              </a:spcBef>
              <a:spcAft>
                <a:spcPts val="0"/>
              </a:spcAft>
              <a:buClrTx/>
              <a:buSzTx/>
              <a:buFontTx/>
              <a:buNone/>
              <a:tabLst/>
              <a:defRPr/>
            </a:pPr>
            <a:r>
              <a:rPr lang="en-US" sz="1067">
                <a:latin typeface="Garamond" panose="02020404030301010803" pitchFamily="18" charset="0"/>
              </a:rPr>
              <a:t>NREL</a:t>
            </a:r>
            <a:r>
              <a:rPr lang="en-US" sz="1067" baseline="0">
                <a:latin typeface="Garamond" panose="02020404030301010803" pitchFamily="18" charset="0"/>
              </a:rPr>
              <a:t>    </a:t>
            </a:r>
            <a:r>
              <a:rPr lang="en-US" sz="1067">
                <a:latin typeface="Garamond" panose="02020404030301010803" pitchFamily="18" charset="0"/>
              </a:rPr>
              <a:t>|    </a:t>
            </a:r>
            <a:fld id="{BFD71CF8-5198-8441-A7C0-DC22FD64CBE4}" type="slidenum">
              <a:rPr lang="en-US" sz="1067">
                <a:latin typeface="Garamond" panose="02020404030301010803" pitchFamily="18" charset="0"/>
              </a:rPr>
              <a:pPr marL="0" marR="0" indent="0" algn="r" defTabSz="609585" rtl="0" eaLnBrk="1" fontAlgn="auto" latinLnBrk="0" hangingPunct="1">
                <a:lnSpc>
                  <a:spcPct val="100000"/>
                </a:lnSpc>
                <a:spcBef>
                  <a:spcPts val="0"/>
                </a:spcBef>
                <a:spcAft>
                  <a:spcPts val="0"/>
                </a:spcAft>
                <a:buClrTx/>
                <a:buSzTx/>
                <a:buFontTx/>
                <a:buNone/>
                <a:tabLst/>
                <a:defRPr/>
              </a:pPr>
              <a:t>‹#›</a:t>
            </a:fld>
            <a:endParaRPr lang="en-US" sz="1067">
              <a:latin typeface="Garamond" panose="02020404030301010803" pitchFamily="18" charset="0"/>
            </a:endParaRPr>
          </a:p>
        </p:txBody>
      </p:sp>
      <p:sp>
        <p:nvSpPr>
          <p:cNvPr id="2" name="Title 1"/>
          <p:cNvSpPr>
            <a:spLocks noGrp="1"/>
          </p:cNvSpPr>
          <p:nvPr>
            <p:ph type="title" hasCustomPrompt="1"/>
          </p:nvPr>
        </p:nvSpPr>
        <p:spPr>
          <a:xfrm>
            <a:off x="609600" y="1"/>
            <a:ext cx="4286552" cy="1600201"/>
          </a:xfrm>
        </p:spPr>
        <p:txBody>
          <a:bodyPr/>
          <a:lstStyle/>
          <a:p>
            <a:r>
              <a:rPr lang="en-US"/>
              <a:t>Contents</a:t>
            </a:r>
          </a:p>
        </p:txBody>
      </p:sp>
      <p:sp>
        <p:nvSpPr>
          <p:cNvPr id="34" name="Text Placeholder 6"/>
          <p:cNvSpPr>
            <a:spLocks noGrp="1"/>
          </p:cNvSpPr>
          <p:nvPr>
            <p:ph type="body" sz="quarter" idx="11" hasCustomPrompt="1"/>
          </p:nvPr>
        </p:nvSpPr>
        <p:spPr>
          <a:xfrm>
            <a:off x="1311549" y="1849598"/>
            <a:ext cx="6886537" cy="519429"/>
          </a:xfrm>
          <a:prstGeom prst="rect">
            <a:avLst/>
          </a:prstGeom>
        </p:spPr>
        <p:txBody>
          <a:bodyPr vert="horz" wrap="none" lIns="0" tIns="0" rIns="0" bIns="0" anchor="ctr" anchorCtr="0"/>
          <a:lstStyle>
            <a:lvl1pPr marL="0" indent="0">
              <a:buNone/>
              <a:defRPr sz="2667" b="1">
                <a:solidFill>
                  <a:srgbClr val="333333"/>
                </a:solidFill>
              </a:defRPr>
            </a:lvl1pPr>
            <a:lvl2pPr marL="609585" indent="0">
              <a:buNone/>
              <a:defRPr sz="3200"/>
            </a:lvl2pPr>
            <a:lvl3pPr marL="1219170" indent="0">
              <a:buNone/>
              <a:defRPr sz="3200"/>
            </a:lvl3pPr>
            <a:lvl4pPr marL="1828754" indent="0">
              <a:buNone/>
              <a:defRPr sz="3200"/>
            </a:lvl4pPr>
            <a:lvl5pPr marL="2438339" indent="0">
              <a:buNone/>
              <a:defRPr sz="3200"/>
            </a:lvl5pPr>
          </a:lstStyle>
          <a:p>
            <a:pPr lvl="0"/>
            <a:r>
              <a:rPr lang="en-US"/>
              <a:t>Section Name</a:t>
            </a:r>
          </a:p>
        </p:txBody>
      </p:sp>
      <p:sp>
        <p:nvSpPr>
          <p:cNvPr id="36" name="Text Placeholder 6"/>
          <p:cNvSpPr>
            <a:spLocks noGrp="1"/>
          </p:cNvSpPr>
          <p:nvPr>
            <p:ph type="body" sz="quarter" idx="18" hasCustomPrompt="1"/>
          </p:nvPr>
        </p:nvSpPr>
        <p:spPr>
          <a:xfrm>
            <a:off x="624418" y="1849598"/>
            <a:ext cx="575431" cy="519429"/>
          </a:xfrm>
          <a:prstGeom prst="rect">
            <a:avLst/>
          </a:prstGeom>
          <a:solidFill>
            <a:schemeClr val="accent3"/>
          </a:solidFill>
        </p:spPr>
        <p:txBody>
          <a:bodyPr vert="horz" lIns="0" tIns="0" rIns="0" bIns="0" anchor="ctr" anchorCtr="0">
            <a:normAutofit/>
          </a:bodyPr>
          <a:lstStyle>
            <a:lvl1pPr marL="0" indent="0" algn="ctr">
              <a:buNone/>
              <a:defRPr sz="2667" b="1">
                <a:solidFill>
                  <a:schemeClr val="bg1"/>
                </a:solidFill>
              </a:defRPr>
            </a:lvl1pPr>
            <a:lvl2pPr marL="609585" indent="0">
              <a:buNone/>
              <a:defRPr sz="3200"/>
            </a:lvl2pPr>
            <a:lvl3pPr marL="1219170" indent="0">
              <a:buNone/>
              <a:defRPr sz="3200"/>
            </a:lvl3pPr>
            <a:lvl4pPr marL="1828754" indent="0">
              <a:buNone/>
              <a:defRPr sz="3200"/>
            </a:lvl4pPr>
            <a:lvl5pPr marL="2438339" indent="0">
              <a:buNone/>
              <a:defRPr sz="3200"/>
            </a:lvl5pPr>
          </a:lstStyle>
          <a:p>
            <a:pPr lvl="0"/>
            <a:r>
              <a:rPr lang="en-US"/>
              <a:t>1</a:t>
            </a:r>
          </a:p>
        </p:txBody>
      </p:sp>
      <p:cxnSp>
        <p:nvCxnSpPr>
          <p:cNvPr id="37" name="Straight Connector 36"/>
          <p:cNvCxnSpPr/>
          <p:nvPr userDrawn="1"/>
        </p:nvCxnSpPr>
        <p:spPr>
          <a:xfrm>
            <a:off x="1311549" y="2369027"/>
            <a:ext cx="6886537" cy="9368"/>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38" name="Text Placeholder 6"/>
          <p:cNvSpPr>
            <a:spLocks noGrp="1"/>
          </p:cNvSpPr>
          <p:nvPr>
            <p:ph type="body" sz="quarter" idx="19" hasCustomPrompt="1"/>
          </p:nvPr>
        </p:nvSpPr>
        <p:spPr>
          <a:xfrm>
            <a:off x="1311549" y="2488710"/>
            <a:ext cx="6886537" cy="519429"/>
          </a:xfrm>
          <a:prstGeom prst="rect">
            <a:avLst/>
          </a:prstGeom>
        </p:spPr>
        <p:txBody>
          <a:bodyPr vert="horz" wrap="none" lIns="0" tIns="0" rIns="0" bIns="0" anchor="ctr" anchorCtr="0"/>
          <a:lstStyle>
            <a:lvl1pPr marL="0" indent="0">
              <a:buNone/>
              <a:defRPr sz="2667" b="1">
                <a:solidFill>
                  <a:srgbClr val="333333"/>
                </a:solidFill>
              </a:defRPr>
            </a:lvl1pPr>
            <a:lvl2pPr marL="609585" indent="0">
              <a:buNone/>
              <a:defRPr sz="3200"/>
            </a:lvl2pPr>
            <a:lvl3pPr marL="1219170" indent="0">
              <a:buNone/>
              <a:defRPr sz="3200"/>
            </a:lvl3pPr>
            <a:lvl4pPr marL="1828754" indent="0">
              <a:buNone/>
              <a:defRPr sz="3200"/>
            </a:lvl4pPr>
            <a:lvl5pPr marL="2438339" indent="0">
              <a:buNone/>
              <a:defRPr sz="3200"/>
            </a:lvl5pPr>
          </a:lstStyle>
          <a:p>
            <a:pPr lvl="0"/>
            <a:r>
              <a:rPr lang="en-US"/>
              <a:t>Section Name</a:t>
            </a:r>
          </a:p>
        </p:txBody>
      </p:sp>
      <p:sp>
        <p:nvSpPr>
          <p:cNvPr id="39" name="Text Placeholder 6"/>
          <p:cNvSpPr>
            <a:spLocks noGrp="1"/>
          </p:cNvSpPr>
          <p:nvPr>
            <p:ph type="body" sz="quarter" idx="20" hasCustomPrompt="1"/>
          </p:nvPr>
        </p:nvSpPr>
        <p:spPr>
          <a:xfrm>
            <a:off x="624418" y="2488710"/>
            <a:ext cx="575431" cy="519429"/>
          </a:xfrm>
          <a:prstGeom prst="rect">
            <a:avLst/>
          </a:prstGeom>
          <a:solidFill>
            <a:schemeClr val="accent3"/>
          </a:solidFill>
        </p:spPr>
        <p:txBody>
          <a:bodyPr vert="horz" lIns="0" tIns="0" rIns="0" bIns="0" anchor="ctr" anchorCtr="0">
            <a:normAutofit/>
          </a:bodyPr>
          <a:lstStyle>
            <a:lvl1pPr marL="0" indent="0" algn="ctr">
              <a:buNone/>
              <a:defRPr sz="2667" b="1">
                <a:solidFill>
                  <a:schemeClr val="bg1"/>
                </a:solidFill>
              </a:defRPr>
            </a:lvl1pPr>
            <a:lvl2pPr marL="609585" indent="0">
              <a:buNone/>
              <a:defRPr sz="3200"/>
            </a:lvl2pPr>
            <a:lvl3pPr marL="1219170" indent="0">
              <a:buNone/>
              <a:defRPr sz="3200"/>
            </a:lvl3pPr>
            <a:lvl4pPr marL="1828754" indent="0">
              <a:buNone/>
              <a:defRPr sz="3200"/>
            </a:lvl4pPr>
            <a:lvl5pPr marL="2438339" indent="0">
              <a:buNone/>
              <a:defRPr sz="3200"/>
            </a:lvl5pPr>
          </a:lstStyle>
          <a:p>
            <a:pPr lvl="0"/>
            <a:r>
              <a:rPr lang="en-US"/>
              <a:t>2</a:t>
            </a:r>
          </a:p>
        </p:txBody>
      </p:sp>
      <p:cxnSp>
        <p:nvCxnSpPr>
          <p:cNvPr id="40" name="Straight Connector 39"/>
          <p:cNvCxnSpPr/>
          <p:nvPr userDrawn="1"/>
        </p:nvCxnSpPr>
        <p:spPr>
          <a:xfrm>
            <a:off x="1311549" y="3008139"/>
            <a:ext cx="6886537" cy="9368"/>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42" name="Text Placeholder 6"/>
          <p:cNvSpPr>
            <a:spLocks noGrp="1"/>
          </p:cNvSpPr>
          <p:nvPr>
            <p:ph type="body" sz="quarter" idx="21" hasCustomPrompt="1"/>
          </p:nvPr>
        </p:nvSpPr>
        <p:spPr>
          <a:xfrm>
            <a:off x="1311549" y="3134786"/>
            <a:ext cx="6886537" cy="519429"/>
          </a:xfrm>
          <a:prstGeom prst="rect">
            <a:avLst/>
          </a:prstGeom>
        </p:spPr>
        <p:txBody>
          <a:bodyPr vert="horz" wrap="none" lIns="0" tIns="0" rIns="0" bIns="0" anchor="ctr" anchorCtr="0"/>
          <a:lstStyle>
            <a:lvl1pPr marL="0" indent="0">
              <a:buNone/>
              <a:defRPr sz="2667" b="1">
                <a:solidFill>
                  <a:srgbClr val="333333"/>
                </a:solidFill>
              </a:defRPr>
            </a:lvl1pPr>
            <a:lvl2pPr marL="609585" indent="0">
              <a:buNone/>
              <a:defRPr sz="3200"/>
            </a:lvl2pPr>
            <a:lvl3pPr marL="1219170" indent="0">
              <a:buNone/>
              <a:defRPr sz="3200"/>
            </a:lvl3pPr>
            <a:lvl4pPr marL="1828754" indent="0">
              <a:buNone/>
              <a:defRPr sz="3200"/>
            </a:lvl4pPr>
            <a:lvl5pPr marL="2438339" indent="0">
              <a:buNone/>
              <a:defRPr sz="3200"/>
            </a:lvl5pPr>
          </a:lstStyle>
          <a:p>
            <a:pPr lvl="0"/>
            <a:r>
              <a:rPr lang="en-US"/>
              <a:t>Section Name</a:t>
            </a:r>
          </a:p>
        </p:txBody>
      </p:sp>
      <p:sp>
        <p:nvSpPr>
          <p:cNvPr id="43" name="Text Placeholder 6"/>
          <p:cNvSpPr>
            <a:spLocks noGrp="1"/>
          </p:cNvSpPr>
          <p:nvPr>
            <p:ph type="body" sz="quarter" idx="22" hasCustomPrompt="1"/>
          </p:nvPr>
        </p:nvSpPr>
        <p:spPr>
          <a:xfrm>
            <a:off x="624418" y="3134786"/>
            <a:ext cx="575431" cy="519429"/>
          </a:xfrm>
          <a:prstGeom prst="rect">
            <a:avLst/>
          </a:prstGeom>
          <a:solidFill>
            <a:schemeClr val="accent3"/>
          </a:solidFill>
        </p:spPr>
        <p:txBody>
          <a:bodyPr vert="horz" lIns="0" tIns="0" rIns="0" bIns="0" anchor="ctr" anchorCtr="0">
            <a:normAutofit/>
          </a:bodyPr>
          <a:lstStyle>
            <a:lvl1pPr marL="0" indent="0" algn="ctr">
              <a:buNone/>
              <a:defRPr sz="2667" b="1">
                <a:solidFill>
                  <a:schemeClr val="bg1"/>
                </a:solidFill>
              </a:defRPr>
            </a:lvl1pPr>
            <a:lvl2pPr marL="609585" indent="0">
              <a:buNone/>
              <a:defRPr sz="3200"/>
            </a:lvl2pPr>
            <a:lvl3pPr marL="1219170" indent="0">
              <a:buNone/>
              <a:defRPr sz="3200"/>
            </a:lvl3pPr>
            <a:lvl4pPr marL="1828754" indent="0">
              <a:buNone/>
              <a:defRPr sz="3200"/>
            </a:lvl4pPr>
            <a:lvl5pPr marL="2438339" indent="0">
              <a:buNone/>
              <a:defRPr sz="3200"/>
            </a:lvl5pPr>
          </a:lstStyle>
          <a:p>
            <a:pPr lvl="0"/>
            <a:r>
              <a:rPr lang="en-US"/>
              <a:t>3</a:t>
            </a:r>
          </a:p>
        </p:txBody>
      </p:sp>
      <p:cxnSp>
        <p:nvCxnSpPr>
          <p:cNvPr id="44" name="Straight Connector 43"/>
          <p:cNvCxnSpPr/>
          <p:nvPr userDrawn="1"/>
        </p:nvCxnSpPr>
        <p:spPr>
          <a:xfrm>
            <a:off x="1311549" y="3654215"/>
            <a:ext cx="6886537" cy="9368"/>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49" name="Text Placeholder 6"/>
          <p:cNvSpPr>
            <a:spLocks noGrp="1"/>
          </p:cNvSpPr>
          <p:nvPr>
            <p:ph type="body" sz="quarter" idx="23" hasCustomPrompt="1"/>
          </p:nvPr>
        </p:nvSpPr>
        <p:spPr>
          <a:xfrm>
            <a:off x="1311549" y="3782197"/>
            <a:ext cx="6886537" cy="519429"/>
          </a:xfrm>
          <a:prstGeom prst="rect">
            <a:avLst/>
          </a:prstGeom>
        </p:spPr>
        <p:txBody>
          <a:bodyPr vert="horz" wrap="none" lIns="0" tIns="0" rIns="0" bIns="0" anchor="ctr" anchorCtr="0"/>
          <a:lstStyle>
            <a:lvl1pPr marL="0" indent="0">
              <a:buNone/>
              <a:defRPr sz="2667" b="1">
                <a:solidFill>
                  <a:srgbClr val="333333"/>
                </a:solidFill>
              </a:defRPr>
            </a:lvl1pPr>
            <a:lvl2pPr marL="609585" indent="0">
              <a:buNone/>
              <a:defRPr sz="3200"/>
            </a:lvl2pPr>
            <a:lvl3pPr marL="1219170" indent="0">
              <a:buNone/>
              <a:defRPr sz="3200"/>
            </a:lvl3pPr>
            <a:lvl4pPr marL="1828754" indent="0">
              <a:buNone/>
              <a:defRPr sz="3200"/>
            </a:lvl4pPr>
            <a:lvl5pPr marL="2438339" indent="0">
              <a:buNone/>
              <a:defRPr sz="3200"/>
            </a:lvl5pPr>
          </a:lstStyle>
          <a:p>
            <a:pPr lvl="0"/>
            <a:r>
              <a:rPr lang="en-US"/>
              <a:t>Section Name</a:t>
            </a:r>
          </a:p>
        </p:txBody>
      </p:sp>
      <p:sp>
        <p:nvSpPr>
          <p:cNvPr id="50" name="Text Placeholder 6"/>
          <p:cNvSpPr>
            <a:spLocks noGrp="1"/>
          </p:cNvSpPr>
          <p:nvPr>
            <p:ph type="body" sz="quarter" idx="24" hasCustomPrompt="1"/>
          </p:nvPr>
        </p:nvSpPr>
        <p:spPr>
          <a:xfrm>
            <a:off x="624418" y="3782197"/>
            <a:ext cx="575431" cy="519429"/>
          </a:xfrm>
          <a:prstGeom prst="rect">
            <a:avLst/>
          </a:prstGeom>
          <a:solidFill>
            <a:schemeClr val="accent3"/>
          </a:solidFill>
        </p:spPr>
        <p:txBody>
          <a:bodyPr vert="horz" lIns="0" tIns="0" rIns="0" bIns="0" anchor="ctr" anchorCtr="0">
            <a:normAutofit/>
          </a:bodyPr>
          <a:lstStyle>
            <a:lvl1pPr marL="0" indent="0" algn="ctr">
              <a:buNone/>
              <a:defRPr sz="2667" b="1">
                <a:solidFill>
                  <a:schemeClr val="bg1"/>
                </a:solidFill>
              </a:defRPr>
            </a:lvl1pPr>
            <a:lvl2pPr marL="609585" indent="0">
              <a:buNone/>
              <a:defRPr sz="3200"/>
            </a:lvl2pPr>
            <a:lvl3pPr marL="1219170" indent="0">
              <a:buNone/>
              <a:defRPr sz="3200"/>
            </a:lvl3pPr>
            <a:lvl4pPr marL="1828754" indent="0">
              <a:buNone/>
              <a:defRPr sz="3200"/>
            </a:lvl4pPr>
            <a:lvl5pPr marL="2438339" indent="0">
              <a:buNone/>
              <a:defRPr sz="3200"/>
            </a:lvl5pPr>
          </a:lstStyle>
          <a:p>
            <a:pPr lvl="0"/>
            <a:r>
              <a:rPr lang="en-US"/>
              <a:t>4</a:t>
            </a:r>
          </a:p>
        </p:txBody>
      </p:sp>
      <p:cxnSp>
        <p:nvCxnSpPr>
          <p:cNvPr id="51" name="Straight Connector 50"/>
          <p:cNvCxnSpPr/>
          <p:nvPr userDrawn="1"/>
        </p:nvCxnSpPr>
        <p:spPr>
          <a:xfrm>
            <a:off x="1311549" y="4301627"/>
            <a:ext cx="6886537" cy="9368"/>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52" name="Text Placeholder 6"/>
          <p:cNvSpPr>
            <a:spLocks noGrp="1"/>
          </p:cNvSpPr>
          <p:nvPr>
            <p:ph type="body" sz="quarter" idx="25" hasCustomPrompt="1"/>
          </p:nvPr>
        </p:nvSpPr>
        <p:spPr>
          <a:xfrm>
            <a:off x="1311549" y="4437910"/>
            <a:ext cx="6886537" cy="519429"/>
          </a:xfrm>
          <a:prstGeom prst="rect">
            <a:avLst/>
          </a:prstGeom>
        </p:spPr>
        <p:txBody>
          <a:bodyPr vert="horz" wrap="none" lIns="0" tIns="0" rIns="0" bIns="0" anchor="ctr" anchorCtr="0"/>
          <a:lstStyle>
            <a:lvl1pPr marL="0" indent="0">
              <a:buNone/>
              <a:defRPr sz="2667" b="1">
                <a:solidFill>
                  <a:srgbClr val="333333"/>
                </a:solidFill>
              </a:defRPr>
            </a:lvl1pPr>
            <a:lvl2pPr marL="609585" indent="0">
              <a:buNone/>
              <a:defRPr sz="3200"/>
            </a:lvl2pPr>
            <a:lvl3pPr marL="1219170" indent="0">
              <a:buNone/>
              <a:defRPr sz="3200"/>
            </a:lvl3pPr>
            <a:lvl4pPr marL="1828754" indent="0">
              <a:buNone/>
              <a:defRPr sz="3200"/>
            </a:lvl4pPr>
            <a:lvl5pPr marL="2438339" indent="0">
              <a:buNone/>
              <a:defRPr sz="3200"/>
            </a:lvl5pPr>
          </a:lstStyle>
          <a:p>
            <a:pPr lvl="0"/>
            <a:r>
              <a:rPr lang="en-US"/>
              <a:t>Section Name</a:t>
            </a:r>
          </a:p>
        </p:txBody>
      </p:sp>
      <p:sp>
        <p:nvSpPr>
          <p:cNvPr id="53" name="Text Placeholder 6"/>
          <p:cNvSpPr>
            <a:spLocks noGrp="1"/>
          </p:cNvSpPr>
          <p:nvPr>
            <p:ph type="body" sz="quarter" idx="26" hasCustomPrompt="1"/>
          </p:nvPr>
        </p:nvSpPr>
        <p:spPr>
          <a:xfrm>
            <a:off x="624418" y="4437910"/>
            <a:ext cx="575431" cy="519429"/>
          </a:xfrm>
          <a:prstGeom prst="rect">
            <a:avLst/>
          </a:prstGeom>
          <a:solidFill>
            <a:schemeClr val="accent3"/>
          </a:solidFill>
        </p:spPr>
        <p:txBody>
          <a:bodyPr vert="horz" lIns="0" tIns="0" rIns="0" bIns="0" anchor="ctr" anchorCtr="0">
            <a:normAutofit/>
          </a:bodyPr>
          <a:lstStyle>
            <a:lvl1pPr marL="0" indent="0" algn="ctr">
              <a:buNone/>
              <a:defRPr sz="2667" b="1">
                <a:solidFill>
                  <a:schemeClr val="bg1"/>
                </a:solidFill>
              </a:defRPr>
            </a:lvl1pPr>
            <a:lvl2pPr marL="609585" indent="0">
              <a:buNone/>
              <a:defRPr sz="3200"/>
            </a:lvl2pPr>
            <a:lvl3pPr marL="1219170" indent="0">
              <a:buNone/>
              <a:defRPr sz="3200"/>
            </a:lvl3pPr>
            <a:lvl4pPr marL="1828754" indent="0">
              <a:buNone/>
              <a:defRPr sz="3200"/>
            </a:lvl4pPr>
            <a:lvl5pPr marL="2438339" indent="0">
              <a:buNone/>
              <a:defRPr sz="3200"/>
            </a:lvl5pPr>
          </a:lstStyle>
          <a:p>
            <a:pPr lvl="0"/>
            <a:r>
              <a:rPr lang="en-US"/>
              <a:t>5</a:t>
            </a:r>
          </a:p>
        </p:txBody>
      </p:sp>
      <p:cxnSp>
        <p:nvCxnSpPr>
          <p:cNvPr id="54" name="Straight Connector 53"/>
          <p:cNvCxnSpPr/>
          <p:nvPr userDrawn="1"/>
        </p:nvCxnSpPr>
        <p:spPr>
          <a:xfrm>
            <a:off x="1311549" y="4957339"/>
            <a:ext cx="6886537" cy="9368"/>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55" name="Text Placeholder 6"/>
          <p:cNvSpPr>
            <a:spLocks noGrp="1"/>
          </p:cNvSpPr>
          <p:nvPr>
            <p:ph type="body" sz="quarter" idx="27" hasCustomPrompt="1"/>
          </p:nvPr>
        </p:nvSpPr>
        <p:spPr>
          <a:xfrm>
            <a:off x="1311549" y="5085322"/>
            <a:ext cx="6886537" cy="519429"/>
          </a:xfrm>
          <a:prstGeom prst="rect">
            <a:avLst/>
          </a:prstGeom>
        </p:spPr>
        <p:txBody>
          <a:bodyPr vert="horz" wrap="none" lIns="0" tIns="0" rIns="0" bIns="0" anchor="ctr" anchorCtr="0"/>
          <a:lstStyle>
            <a:lvl1pPr marL="0" indent="0">
              <a:buNone/>
              <a:defRPr sz="2667" b="1">
                <a:solidFill>
                  <a:srgbClr val="333333"/>
                </a:solidFill>
              </a:defRPr>
            </a:lvl1pPr>
            <a:lvl2pPr marL="609585" indent="0">
              <a:buNone/>
              <a:defRPr sz="3200"/>
            </a:lvl2pPr>
            <a:lvl3pPr marL="1219170" indent="0">
              <a:buNone/>
              <a:defRPr sz="3200"/>
            </a:lvl3pPr>
            <a:lvl4pPr marL="1828754" indent="0">
              <a:buNone/>
              <a:defRPr sz="3200"/>
            </a:lvl4pPr>
            <a:lvl5pPr marL="2438339" indent="0">
              <a:buNone/>
              <a:defRPr sz="3200"/>
            </a:lvl5pPr>
          </a:lstStyle>
          <a:p>
            <a:pPr lvl="0"/>
            <a:r>
              <a:rPr lang="en-US"/>
              <a:t>Section Name</a:t>
            </a:r>
          </a:p>
        </p:txBody>
      </p:sp>
      <p:sp>
        <p:nvSpPr>
          <p:cNvPr id="56" name="Text Placeholder 6"/>
          <p:cNvSpPr>
            <a:spLocks noGrp="1"/>
          </p:cNvSpPr>
          <p:nvPr>
            <p:ph type="body" sz="quarter" idx="28" hasCustomPrompt="1"/>
          </p:nvPr>
        </p:nvSpPr>
        <p:spPr>
          <a:xfrm>
            <a:off x="624418" y="5085322"/>
            <a:ext cx="575431" cy="519429"/>
          </a:xfrm>
          <a:prstGeom prst="rect">
            <a:avLst/>
          </a:prstGeom>
          <a:solidFill>
            <a:schemeClr val="accent3"/>
          </a:solidFill>
        </p:spPr>
        <p:txBody>
          <a:bodyPr vert="horz" lIns="0" tIns="0" rIns="0" bIns="0" anchor="ctr" anchorCtr="0">
            <a:normAutofit/>
          </a:bodyPr>
          <a:lstStyle>
            <a:lvl1pPr marL="0" indent="0" algn="ctr">
              <a:buNone/>
              <a:defRPr sz="2667" b="1">
                <a:solidFill>
                  <a:schemeClr val="bg1"/>
                </a:solidFill>
              </a:defRPr>
            </a:lvl1pPr>
            <a:lvl2pPr marL="609585" indent="0">
              <a:buNone/>
              <a:defRPr sz="3200"/>
            </a:lvl2pPr>
            <a:lvl3pPr marL="1219170" indent="0">
              <a:buNone/>
              <a:defRPr sz="3200"/>
            </a:lvl3pPr>
            <a:lvl4pPr marL="1828754" indent="0">
              <a:buNone/>
              <a:defRPr sz="3200"/>
            </a:lvl4pPr>
            <a:lvl5pPr marL="2438339" indent="0">
              <a:buNone/>
              <a:defRPr sz="3200"/>
            </a:lvl5pPr>
          </a:lstStyle>
          <a:p>
            <a:pPr lvl="0"/>
            <a:r>
              <a:rPr lang="en-US"/>
              <a:t>6</a:t>
            </a:r>
          </a:p>
        </p:txBody>
      </p:sp>
      <p:cxnSp>
        <p:nvCxnSpPr>
          <p:cNvPr id="57" name="Straight Connector 56"/>
          <p:cNvCxnSpPr/>
          <p:nvPr userDrawn="1"/>
        </p:nvCxnSpPr>
        <p:spPr>
          <a:xfrm>
            <a:off x="1311549" y="5604751"/>
            <a:ext cx="6886537" cy="9368"/>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58" name="Text Placeholder 6"/>
          <p:cNvSpPr>
            <a:spLocks noGrp="1"/>
          </p:cNvSpPr>
          <p:nvPr>
            <p:ph type="body" sz="quarter" idx="29" hasCustomPrompt="1"/>
          </p:nvPr>
        </p:nvSpPr>
        <p:spPr>
          <a:xfrm>
            <a:off x="1311549" y="5732732"/>
            <a:ext cx="6886537" cy="519429"/>
          </a:xfrm>
          <a:prstGeom prst="rect">
            <a:avLst/>
          </a:prstGeom>
        </p:spPr>
        <p:txBody>
          <a:bodyPr vert="horz" wrap="none" lIns="0" tIns="0" rIns="0" bIns="0" anchor="ctr" anchorCtr="0"/>
          <a:lstStyle>
            <a:lvl1pPr marL="0" indent="0">
              <a:buNone/>
              <a:defRPr sz="2667" b="1">
                <a:solidFill>
                  <a:srgbClr val="333333"/>
                </a:solidFill>
              </a:defRPr>
            </a:lvl1pPr>
            <a:lvl2pPr marL="609585" indent="0">
              <a:buNone/>
              <a:defRPr sz="3200"/>
            </a:lvl2pPr>
            <a:lvl3pPr marL="1219170" indent="0">
              <a:buNone/>
              <a:defRPr sz="3200"/>
            </a:lvl3pPr>
            <a:lvl4pPr marL="1828754" indent="0">
              <a:buNone/>
              <a:defRPr sz="3200"/>
            </a:lvl4pPr>
            <a:lvl5pPr marL="2438339" indent="0">
              <a:buNone/>
              <a:defRPr sz="3200"/>
            </a:lvl5pPr>
          </a:lstStyle>
          <a:p>
            <a:pPr lvl="0"/>
            <a:r>
              <a:rPr lang="en-US"/>
              <a:t>Section Name</a:t>
            </a:r>
          </a:p>
        </p:txBody>
      </p:sp>
      <p:sp>
        <p:nvSpPr>
          <p:cNvPr id="59" name="Text Placeholder 6"/>
          <p:cNvSpPr>
            <a:spLocks noGrp="1"/>
          </p:cNvSpPr>
          <p:nvPr>
            <p:ph type="body" sz="quarter" idx="30" hasCustomPrompt="1"/>
          </p:nvPr>
        </p:nvSpPr>
        <p:spPr>
          <a:xfrm>
            <a:off x="624418" y="5732732"/>
            <a:ext cx="575431" cy="519429"/>
          </a:xfrm>
          <a:prstGeom prst="rect">
            <a:avLst/>
          </a:prstGeom>
          <a:solidFill>
            <a:schemeClr val="accent3"/>
          </a:solidFill>
        </p:spPr>
        <p:txBody>
          <a:bodyPr vert="horz" lIns="0" tIns="0" rIns="0" bIns="0" anchor="ctr" anchorCtr="0">
            <a:normAutofit/>
          </a:bodyPr>
          <a:lstStyle>
            <a:lvl1pPr marL="0" indent="0" algn="ctr">
              <a:buNone/>
              <a:defRPr sz="2667" b="1">
                <a:solidFill>
                  <a:schemeClr val="bg1"/>
                </a:solidFill>
              </a:defRPr>
            </a:lvl1pPr>
            <a:lvl2pPr marL="609585" indent="0">
              <a:buNone/>
              <a:defRPr sz="3200"/>
            </a:lvl2pPr>
            <a:lvl3pPr marL="1219170" indent="0">
              <a:buNone/>
              <a:defRPr sz="3200"/>
            </a:lvl3pPr>
            <a:lvl4pPr marL="1828754" indent="0">
              <a:buNone/>
              <a:defRPr sz="3200"/>
            </a:lvl4pPr>
            <a:lvl5pPr marL="2438339" indent="0">
              <a:buNone/>
              <a:defRPr sz="3200"/>
            </a:lvl5pPr>
          </a:lstStyle>
          <a:p>
            <a:pPr lvl="0"/>
            <a:r>
              <a:rPr lang="en-US"/>
              <a:t>7</a:t>
            </a:r>
          </a:p>
        </p:txBody>
      </p:sp>
      <p:cxnSp>
        <p:nvCxnSpPr>
          <p:cNvPr id="60" name="Straight Connector 59"/>
          <p:cNvCxnSpPr/>
          <p:nvPr userDrawn="1"/>
        </p:nvCxnSpPr>
        <p:spPr>
          <a:xfrm>
            <a:off x="1311549" y="6252161"/>
            <a:ext cx="6886537" cy="9368"/>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3231184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OC Slide - 1">
    <p:spTree>
      <p:nvGrpSpPr>
        <p:cNvPr id="1" name=""/>
        <p:cNvGrpSpPr/>
        <p:nvPr/>
      </p:nvGrpSpPr>
      <p:grpSpPr>
        <a:xfrm>
          <a:off x="0" y="0"/>
          <a:ext cx="0" cy="0"/>
          <a:chOff x="0" y="0"/>
          <a:chExt cx="0" cy="0"/>
        </a:xfrm>
      </p:grpSpPr>
      <p:sp>
        <p:nvSpPr>
          <p:cNvPr id="4" name="TextBox 3"/>
          <p:cNvSpPr txBox="1"/>
          <p:nvPr userDrawn="1"/>
        </p:nvSpPr>
        <p:spPr>
          <a:xfrm>
            <a:off x="8948936" y="6454019"/>
            <a:ext cx="3039363" cy="256545"/>
          </a:xfrm>
          <a:prstGeom prst="rect">
            <a:avLst/>
          </a:prstGeom>
          <a:noFill/>
        </p:spPr>
        <p:txBody>
          <a:bodyPr wrap="square" rtlCol="0">
            <a:spAutoFit/>
          </a:bodyPr>
          <a:lstStyle/>
          <a:p>
            <a:pPr marL="0" marR="0" indent="0" algn="r" defTabSz="609585" rtl="0" eaLnBrk="1" fontAlgn="auto" latinLnBrk="0" hangingPunct="1">
              <a:lnSpc>
                <a:spcPct val="100000"/>
              </a:lnSpc>
              <a:spcBef>
                <a:spcPts val="0"/>
              </a:spcBef>
              <a:spcAft>
                <a:spcPts val="0"/>
              </a:spcAft>
              <a:buClrTx/>
              <a:buSzTx/>
              <a:buFontTx/>
              <a:buNone/>
              <a:tabLst/>
              <a:defRPr/>
            </a:pPr>
            <a:r>
              <a:rPr lang="en-US" sz="1067">
                <a:latin typeface="Garamond" panose="02020404030301010803" pitchFamily="18" charset="0"/>
              </a:rPr>
              <a:t>NREL</a:t>
            </a:r>
            <a:r>
              <a:rPr lang="en-US" sz="1067" baseline="0">
                <a:latin typeface="Garamond" panose="02020404030301010803" pitchFamily="18" charset="0"/>
              </a:rPr>
              <a:t>    </a:t>
            </a:r>
            <a:r>
              <a:rPr lang="en-US" sz="1067">
                <a:latin typeface="Garamond" panose="02020404030301010803" pitchFamily="18" charset="0"/>
              </a:rPr>
              <a:t>|    </a:t>
            </a:r>
            <a:fld id="{BFD71CF8-5198-8441-A7C0-DC22FD64CBE4}" type="slidenum">
              <a:rPr lang="en-US" sz="1067">
                <a:latin typeface="Garamond" panose="02020404030301010803" pitchFamily="18" charset="0"/>
              </a:rPr>
              <a:pPr marL="0" marR="0" indent="0" algn="r" defTabSz="609585" rtl="0" eaLnBrk="1" fontAlgn="auto" latinLnBrk="0" hangingPunct="1">
                <a:lnSpc>
                  <a:spcPct val="100000"/>
                </a:lnSpc>
                <a:spcBef>
                  <a:spcPts val="0"/>
                </a:spcBef>
                <a:spcAft>
                  <a:spcPts val="0"/>
                </a:spcAft>
                <a:buClrTx/>
                <a:buSzTx/>
                <a:buFontTx/>
                <a:buNone/>
                <a:tabLst/>
                <a:defRPr/>
              </a:pPr>
              <a:t>‹#›</a:t>
            </a:fld>
            <a:endParaRPr lang="en-US" sz="1067">
              <a:latin typeface="Garamond" panose="02020404030301010803" pitchFamily="18" charset="0"/>
            </a:endParaRPr>
          </a:p>
        </p:txBody>
      </p:sp>
      <p:sp>
        <p:nvSpPr>
          <p:cNvPr id="2" name="Title 1"/>
          <p:cNvSpPr>
            <a:spLocks noGrp="1"/>
          </p:cNvSpPr>
          <p:nvPr>
            <p:ph type="title" hasCustomPrompt="1"/>
          </p:nvPr>
        </p:nvSpPr>
        <p:spPr>
          <a:xfrm>
            <a:off x="609600" y="1"/>
            <a:ext cx="4286552" cy="1600201"/>
          </a:xfrm>
        </p:spPr>
        <p:txBody>
          <a:bodyPr/>
          <a:lstStyle/>
          <a:p>
            <a:r>
              <a:rPr lang="en-US"/>
              <a:t>Contents</a:t>
            </a:r>
          </a:p>
        </p:txBody>
      </p:sp>
      <p:sp>
        <p:nvSpPr>
          <p:cNvPr id="34" name="Text Placeholder 6"/>
          <p:cNvSpPr>
            <a:spLocks noGrp="1"/>
          </p:cNvSpPr>
          <p:nvPr>
            <p:ph type="body" sz="quarter" idx="11" hasCustomPrompt="1"/>
          </p:nvPr>
        </p:nvSpPr>
        <p:spPr>
          <a:xfrm>
            <a:off x="1311549" y="1849598"/>
            <a:ext cx="6886537" cy="519429"/>
          </a:xfrm>
          <a:prstGeom prst="rect">
            <a:avLst/>
          </a:prstGeom>
        </p:spPr>
        <p:txBody>
          <a:bodyPr vert="horz" wrap="none" lIns="0" tIns="0" rIns="0" bIns="0" anchor="ctr" anchorCtr="0"/>
          <a:lstStyle>
            <a:lvl1pPr marL="0" indent="0">
              <a:buNone/>
              <a:defRPr sz="2667" b="1">
                <a:solidFill>
                  <a:srgbClr val="333333"/>
                </a:solidFill>
              </a:defRPr>
            </a:lvl1pPr>
            <a:lvl2pPr marL="609585" indent="0">
              <a:buNone/>
              <a:defRPr sz="3200"/>
            </a:lvl2pPr>
            <a:lvl3pPr marL="1219170" indent="0">
              <a:buNone/>
              <a:defRPr sz="3200"/>
            </a:lvl3pPr>
            <a:lvl4pPr marL="1828754" indent="0">
              <a:buNone/>
              <a:defRPr sz="3200"/>
            </a:lvl4pPr>
            <a:lvl5pPr marL="2438339" indent="0">
              <a:buNone/>
              <a:defRPr sz="3200"/>
            </a:lvl5pPr>
          </a:lstStyle>
          <a:p>
            <a:pPr lvl="0"/>
            <a:r>
              <a:rPr lang="en-US"/>
              <a:t>Section Name</a:t>
            </a:r>
          </a:p>
        </p:txBody>
      </p:sp>
      <p:sp>
        <p:nvSpPr>
          <p:cNvPr id="36" name="Text Placeholder 6"/>
          <p:cNvSpPr>
            <a:spLocks noGrp="1"/>
          </p:cNvSpPr>
          <p:nvPr>
            <p:ph type="body" sz="quarter" idx="18" hasCustomPrompt="1"/>
          </p:nvPr>
        </p:nvSpPr>
        <p:spPr>
          <a:xfrm>
            <a:off x="624418" y="1849598"/>
            <a:ext cx="575431" cy="519429"/>
          </a:xfrm>
          <a:prstGeom prst="rect">
            <a:avLst/>
          </a:prstGeom>
          <a:solidFill>
            <a:schemeClr val="accent3"/>
          </a:solidFill>
        </p:spPr>
        <p:txBody>
          <a:bodyPr vert="horz" lIns="0" tIns="0" rIns="0" bIns="0" anchor="ctr" anchorCtr="0">
            <a:normAutofit/>
          </a:bodyPr>
          <a:lstStyle>
            <a:lvl1pPr marL="0" indent="0" algn="ctr">
              <a:buNone/>
              <a:defRPr sz="2667" b="1">
                <a:solidFill>
                  <a:schemeClr val="bg1"/>
                </a:solidFill>
              </a:defRPr>
            </a:lvl1pPr>
            <a:lvl2pPr marL="609585" indent="0">
              <a:buNone/>
              <a:defRPr sz="3200"/>
            </a:lvl2pPr>
            <a:lvl3pPr marL="1219170" indent="0">
              <a:buNone/>
              <a:defRPr sz="3200"/>
            </a:lvl3pPr>
            <a:lvl4pPr marL="1828754" indent="0">
              <a:buNone/>
              <a:defRPr sz="3200"/>
            </a:lvl4pPr>
            <a:lvl5pPr marL="2438339" indent="0">
              <a:buNone/>
              <a:defRPr sz="3200"/>
            </a:lvl5pPr>
          </a:lstStyle>
          <a:p>
            <a:pPr lvl="0"/>
            <a:r>
              <a:rPr lang="en-US"/>
              <a:t>1</a:t>
            </a:r>
          </a:p>
        </p:txBody>
      </p:sp>
      <p:cxnSp>
        <p:nvCxnSpPr>
          <p:cNvPr id="37" name="Straight Connector 36"/>
          <p:cNvCxnSpPr/>
          <p:nvPr userDrawn="1"/>
        </p:nvCxnSpPr>
        <p:spPr>
          <a:xfrm>
            <a:off x="1311549" y="2369027"/>
            <a:ext cx="6886537" cy="9368"/>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38" name="Text Placeholder 6"/>
          <p:cNvSpPr>
            <a:spLocks noGrp="1"/>
          </p:cNvSpPr>
          <p:nvPr>
            <p:ph type="body" sz="quarter" idx="19" hasCustomPrompt="1"/>
          </p:nvPr>
        </p:nvSpPr>
        <p:spPr>
          <a:xfrm>
            <a:off x="1311549" y="2488710"/>
            <a:ext cx="6886537" cy="519429"/>
          </a:xfrm>
          <a:prstGeom prst="rect">
            <a:avLst/>
          </a:prstGeom>
        </p:spPr>
        <p:txBody>
          <a:bodyPr vert="horz" wrap="none" lIns="0" tIns="0" rIns="0" bIns="0" anchor="ctr" anchorCtr="0"/>
          <a:lstStyle>
            <a:lvl1pPr marL="0" indent="0">
              <a:buNone/>
              <a:defRPr sz="2667" b="0">
                <a:solidFill>
                  <a:schemeClr val="bg1">
                    <a:lumMod val="65000"/>
                  </a:schemeClr>
                </a:solidFill>
              </a:defRPr>
            </a:lvl1pPr>
            <a:lvl2pPr marL="609585" indent="0">
              <a:buNone/>
              <a:defRPr sz="3200"/>
            </a:lvl2pPr>
            <a:lvl3pPr marL="1219170" indent="0">
              <a:buNone/>
              <a:defRPr sz="3200"/>
            </a:lvl3pPr>
            <a:lvl4pPr marL="1828754" indent="0">
              <a:buNone/>
              <a:defRPr sz="3200"/>
            </a:lvl4pPr>
            <a:lvl5pPr marL="2438339" indent="0">
              <a:buNone/>
              <a:defRPr sz="3200"/>
            </a:lvl5pPr>
          </a:lstStyle>
          <a:p>
            <a:pPr lvl="0"/>
            <a:r>
              <a:rPr lang="en-US"/>
              <a:t>Section Name</a:t>
            </a:r>
          </a:p>
        </p:txBody>
      </p:sp>
      <p:sp>
        <p:nvSpPr>
          <p:cNvPr id="39" name="Text Placeholder 6"/>
          <p:cNvSpPr>
            <a:spLocks noGrp="1"/>
          </p:cNvSpPr>
          <p:nvPr>
            <p:ph type="body" sz="quarter" idx="20" hasCustomPrompt="1"/>
          </p:nvPr>
        </p:nvSpPr>
        <p:spPr>
          <a:xfrm>
            <a:off x="624418" y="2498078"/>
            <a:ext cx="575431" cy="519429"/>
          </a:xfrm>
          <a:prstGeom prst="rect">
            <a:avLst/>
          </a:prstGeom>
          <a:solidFill>
            <a:schemeClr val="bg1">
              <a:lumMod val="65000"/>
            </a:schemeClr>
          </a:solidFill>
        </p:spPr>
        <p:txBody>
          <a:bodyPr vert="horz" lIns="0" tIns="0" rIns="0" bIns="0" anchor="ctr" anchorCtr="0">
            <a:normAutofit/>
          </a:bodyPr>
          <a:lstStyle>
            <a:lvl1pPr marL="0" indent="0" algn="ctr">
              <a:buNone/>
              <a:defRPr sz="2667" b="1">
                <a:solidFill>
                  <a:schemeClr val="bg1"/>
                </a:solidFill>
              </a:defRPr>
            </a:lvl1pPr>
            <a:lvl2pPr marL="609585" indent="0">
              <a:buNone/>
              <a:defRPr sz="3200"/>
            </a:lvl2pPr>
            <a:lvl3pPr marL="1219170" indent="0">
              <a:buNone/>
              <a:defRPr sz="3200"/>
            </a:lvl3pPr>
            <a:lvl4pPr marL="1828754" indent="0">
              <a:buNone/>
              <a:defRPr sz="3200"/>
            </a:lvl4pPr>
            <a:lvl5pPr marL="2438339" indent="0">
              <a:buNone/>
              <a:defRPr sz="3200"/>
            </a:lvl5pPr>
          </a:lstStyle>
          <a:p>
            <a:pPr lvl="0"/>
            <a:r>
              <a:rPr lang="en-US"/>
              <a:t>2</a:t>
            </a:r>
          </a:p>
        </p:txBody>
      </p:sp>
      <p:cxnSp>
        <p:nvCxnSpPr>
          <p:cNvPr id="40" name="Straight Connector 39"/>
          <p:cNvCxnSpPr/>
          <p:nvPr userDrawn="1"/>
        </p:nvCxnSpPr>
        <p:spPr>
          <a:xfrm>
            <a:off x="1311549" y="3008139"/>
            <a:ext cx="6886537" cy="9368"/>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42" name="Text Placeholder 6"/>
          <p:cNvSpPr>
            <a:spLocks noGrp="1"/>
          </p:cNvSpPr>
          <p:nvPr>
            <p:ph type="body" sz="quarter" idx="21" hasCustomPrompt="1"/>
          </p:nvPr>
        </p:nvSpPr>
        <p:spPr>
          <a:xfrm>
            <a:off x="1311549" y="3134786"/>
            <a:ext cx="6886537" cy="519429"/>
          </a:xfrm>
          <a:prstGeom prst="rect">
            <a:avLst/>
          </a:prstGeom>
        </p:spPr>
        <p:txBody>
          <a:bodyPr vert="horz" wrap="none" lIns="0" tIns="0" rIns="0" bIns="0" anchor="ctr" anchorCtr="0"/>
          <a:lstStyle>
            <a:lvl1pPr marL="0" indent="0">
              <a:buNone/>
              <a:defRPr sz="2667" b="0">
                <a:solidFill>
                  <a:schemeClr val="bg1">
                    <a:lumMod val="65000"/>
                  </a:schemeClr>
                </a:solidFill>
              </a:defRPr>
            </a:lvl1pPr>
            <a:lvl2pPr marL="609585" indent="0">
              <a:buNone/>
              <a:defRPr sz="3200"/>
            </a:lvl2pPr>
            <a:lvl3pPr marL="1219170" indent="0">
              <a:buNone/>
              <a:defRPr sz="3200"/>
            </a:lvl3pPr>
            <a:lvl4pPr marL="1828754" indent="0">
              <a:buNone/>
              <a:defRPr sz="3200"/>
            </a:lvl4pPr>
            <a:lvl5pPr marL="2438339" indent="0">
              <a:buNone/>
              <a:defRPr sz="3200"/>
            </a:lvl5pPr>
          </a:lstStyle>
          <a:p>
            <a:pPr lvl="0"/>
            <a:r>
              <a:rPr lang="en-US"/>
              <a:t>Section Name</a:t>
            </a:r>
          </a:p>
        </p:txBody>
      </p:sp>
      <p:sp>
        <p:nvSpPr>
          <p:cNvPr id="43" name="Text Placeholder 6"/>
          <p:cNvSpPr>
            <a:spLocks noGrp="1"/>
          </p:cNvSpPr>
          <p:nvPr>
            <p:ph type="body" sz="quarter" idx="22" hasCustomPrompt="1"/>
          </p:nvPr>
        </p:nvSpPr>
        <p:spPr>
          <a:xfrm>
            <a:off x="624418" y="3144154"/>
            <a:ext cx="575431" cy="519429"/>
          </a:xfrm>
          <a:prstGeom prst="rect">
            <a:avLst/>
          </a:prstGeom>
          <a:solidFill>
            <a:schemeClr val="bg1">
              <a:lumMod val="65000"/>
            </a:schemeClr>
          </a:solidFill>
        </p:spPr>
        <p:txBody>
          <a:bodyPr vert="horz" lIns="0" tIns="0" rIns="0" bIns="0" anchor="ctr" anchorCtr="0">
            <a:normAutofit/>
          </a:bodyPr>
          <a:lstStyle>
            <a:lvl1pPr marL="0" indent="0" algn="ctr">
              <a:buNone/>
              <a:defRPr sz="2667" b="1">
                <a:solidFill>
                  <a:schemeClr val="bg1"/>
                </a:solidFill>
              </a:defRPr>
            </a:lvl1pPr>
            <a:lvl2pPr marL="609585" indent="0">
              <a:buNone/>
              <a:defRPr sz="3200"/>
            </a:lvl2pPr>
            <a:lvl3pPr marL="1219170" indent="0">
              <a:buNone/>
              <a:defRPr sz="3200"/>
            </a:lvl3pPr>
            <a:lvl4pPr marL="1828754" indent="0">
              <a:buNone/>
              <a:defRPr sz="3200"/>
            </a:lvl4pPr>
            <a:lvl5pPr marL="2438339" indent="0">
              <a:buNone/>
              <a:defRPr sz="3200"/>
            </a:lvl5pPr>
          </a:lstStyle>
          <a:p>
            <a:pPr lvl="0"/>
            <a:r>
              <a:rPr lang="en-US"/>
              <a:t>3</a:t>
            </a:r>
          </a:p>
        </p:txBody>
      </p:sp>
      <p:cxnSp>
        <p:nvCxnSpPr>
          <p:cNvPr id="44" name="Straight Connector 43"/>
          <p:cNvCxnSpPr/>
          <p:nvPr userDrawn="1"/>
        </p:nvCxnSpPr>
        <p:spPr>
          <a:xfrm>
            <a:off x="1311549" y="3654215"/>
            <a:ext cx="6886537" cy="9368"/>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49" name="Text Placeholder 6"/>
          <p:cNvSpPr>
            <a:spLocks noGrp="1"/>
          </p:cNvSpPr>
          <p:nvPr>
            <p:ph type="body" sz="quarter" idx="23" hasCustomPrompt="1"/>
          </p:nvPr>
        </p:nvSpPr>
        <p:spPr>
          <a:xfrm>
            <a:off x="1311549" y="3782197"/>
            <a:ext cx="6886537" cy="519429"/>
          </a:xfrm>
          <a:prstGeom prst="rect">
            <a:avLst/>
          </a:prstGeom>
        </p:spPr>
        <p:txBody>
          <a:bodyPr vert="horz" wrap="none" lIns="0" tIns="0" rIns="0" bIns="0" anchor="ctr" anchorCtr="0"/>
          <a:lstStyle>
            <a:lvl1pPr marL="0" indent="0">
              <a:buNone/>
              <a:defRPr sz="2667" b="0">
                <a:solidFill>
                  <a:schemeClr val="bg1">
                    <a:lumMod val="65000"/>
                  </a:schemeClr>
                </a:solidFill>
              </a:defRPr>
            </a:lvl1pPr>
            <a:lvl2pPr marL="609585" indent="0">
              <a:buNone/>
              <a:defRPr sz="3200"/>
            </a:lvl2pPr>
            <a:lvl3pPr marL="1219170" indent="0">
              <a:buNone/>
              <a:defRPr sz="3200"/>
            </a:lvl3pPr>
            <a:lvl4pPr marL="1828754" indent="0">
              <a:buNone/>
              <a:defRPr sz="3200"/>
            </a:lvl4pPr>
            <a:lvl5pPr marL="2438339" indent="0">
              <a:buNone/>
              <a:defRPr sz="3200"/>
            </a:lvl5pPr>
          </a:lstStyle>
          <a:p>
            <a:pPr lvl="0"/>
            <a:r>
              <a:rPr lang="en-US"/>
              <a:t>Section Name</a:t>
            </a:r>
          </a:p>
        </p:txBody>
      </p:sp>
      <p:sp>
        <p:nvSpPr>
          <p:cNvPr id="50" name="Text Placeholder 6"/>
          <p:cNvSpPr>
            <a:spLocks noGrp="1"/>
          </p:cNvSpPr>
          <p:nvPr>
            <p:ph type="body" sz="quarter" idx="24" hasCustomPrompt="1"/>
          </p:nvPr>
        </p:nvSpPr>
        <p:spPr>
          <a:xfrm>
            <a:off x="624418" y="3791566"/>
            <a:ext cx="575431" cy="519429"/>
          </a:xfrm>
          <a:prstGeom prst="rect">
            <a:avLst/>
          </a:prstGeom>
          <a:solidFill>
            <a:schemeClr val="bg1">
              <a:lumMod val="65000"/>
            </a:schemeClr>
          </a:solidFill>
        </p:spPr>
        <p:txBody>
          <a:bodyPr vert="horz" lIns="0" tIns="0" rIns="0" bIns="0" anchor="ctr" anchorCtr="0">
            <a:normAutofit/>
          </a:bodyPr>
          <a:lstStyle>
            <a:lvl1pPr marL="0" indent="0" algn="ctr">
              <a:buNone/>
              <a:defRPr sz="2667" b="1">
                <a:solidFill>
                  <a:schemeClr val="bg1"/>
                </a:solidFill>
              </a:defRPr>
            </a:lvl1pPr>
            <a:lvl2pPr marL="609585" indent="0">
              <a:buNone/>
              <a:defRPr sz="3200"/>
            </a:lvl2pPr>
            <a:lvl3pPr marL="1219170" indent="0">
              <a:buNone/>
              <a:defRPr sz="3200"/>
            </a:lvl3pPr>
            <a:lvl4pPr marL="1828754" indent="0">
              <a:buNone/>
              <a:defRPr sz="3200"/>
            </a:lvl4pPr>
            <a:lvl5pPr marL="2438339" indent="0">
              <a:buNone/>
              <a:defRPr sz="3200"/>
            </a:lvl5pPr>
          </a:lstStyle>
          <a:p>
            <a:pPr lvl="0"/>
            <a:r>
              <a:rPr lang="en-US"/>
              <a:t>4</a:t>
            </a:r>
          </a:p>
        </p:txBody>
      </p:sp>
      <p:cxnSp>
        <p:nvCxnSpPr>
          <p:cNvPr id="51" name="Straight Connector 50"/>
          <p:cNvCxnSpPr/>
          <p:nvPr userDrawn="1"/>
        </p:nvCxnSpPr>
        <p:spPr>
          <a:xfrm>
            <a:off x="1311549" y="4301627"/>
            <a:ext cx="6886537" cy="9368"/>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52" name="Text Placeholder 6"/>
          <p:cNvSpPr>
            <a:spLocks noGrp="1"/>
          </p:cNvSpPr>
          <p:nvPr>
            <p:ph type="body" sz="quarter" idx="25" hasCustomPrompt="1"/>
          </p:nvPr>
        </p:nvSpPr>
        <p:spPr>
          <a:xfrm>
            <a:off x="1311549" y="4437910"/>
            <a:ext cx="6886537" cy="519429"/>
          </a:xfrm>
          <a:prstGeom prst="rect">
            <a:avLst/>
          </a:prstGeom>
        </p:spPr>
        <p:txBody>
          <a:bodyPr vert="horz" wrap="none" lIns="0" tIns="0" rIns="0" bIns="0" anchor="ctr" anchorCtr="0"/>
          <a:lstStyle>
            <a:lvl1pPr marL="0" indent="0">
              <a:buNone/>
              <a:defRPr sz="2667" b="0">
                <a:solidFill>
                  <a:schemeClr val="bg1">
                    <a:lumMod val="65000"/>
                  </a:schemeClr>
                </a:solidFill>
              </a:defRPr>
            </a:lvl1pPr>
            <a:lvl2pPr marL="609585" indent="0">
              <a:buNone/>
              <a:defRPr sz="3200"/>
            </a:lvl2pPr>
            <a:lvl3pPr marL="1219170" indent="0">
              <a:buNone/>
              <a:defRPr sz="3200"/>
            </a:lvl3pPr>
            <a:lvl4pPr marL="1828754" indent="0">
              <a:buNone/>
              <a:defRPr sz="3200"/>
            </a:lvl4pPr>
            <a:lvl5pPr marL="2438339" indent="0">
              <a:buNone/>
              <a:defRPr sz="3200"/>
            </a:lvl5pPr>
          </a:lstStyle>
          <a:p>
            <a:pPr lvl="0"/>
            <a:r>
              <a:rPr lang="en-US"/>
              <a:t>Section Name</a:t>
            </a:r>
          </a:p>
        </p:txBody>
      </p:sp>
      <p:sp>
        <p:nvSpPr>
          <p:cNvPr id="53" name="Text Placeholder 6"/>
          <p:cNvSpPr>
            <a:spLocks noGrp="1"/>
          </p:cNvSpPr>
          <p:nvPr>
            <p:ph type="body" sz="quarter" idx="26" hasCustomPrompt="1"/>
          </p:nvPr>
        </p:nvSpPr>
        <p:spPr>
          <a:xfrm>
            <a:off x="624418" y="4447278"/>
            <a:ext cx="575431" cy="519429"/>
          </a:xfrm>
          <a:prstGeom prst="rect">
            <a:avLst/>
          </a:prstGeom>
          <a:solidFill>
            <a:schemeClr val="bg1">
              <a:lumMod val="65000"/>
            </a:schemeClr>
          </a:solidFill>
        </p:spPr>
        <p:txBody>
          <a:bodyPr vert="horz" lIns="0" tIns="0" rIns="0" bIns="0" anchor="ctr" anchorCtr="0">
            <a:normAutofit/>
          </a:bodyPr>
          <a:lstStyle>
            <a:lvl1pPr marL="0" indent="0" algn="ctr">
              <a:buNone/>
              <a:defRPr sz="2667" b="1">
                <a:solidFill>
                  <a:schemeClr val="bg1"/>
                </a:solidFill>
              </a:defRPr>
            </a:lvl1pPr>
            <a:lvl2pPr marL="609585" indent="0">
              <a:buNone/>
              <a:defRPr sz="3200"/>
            </a:lvl2pPr>
            <a:lvl3pPr marL="1219170" indent="0">
              <a:buNone/>
              <a:defRPr sz="3200"/>
            </a:lvl3pPr>
            <a:lvl4pPr marL="1828754" indent="0">
              <a:buNone/>
              <a:defRPr sz="3200"/>
            </a:lvl4pPr>
            <a:lvl5pPr marL="2438339" indent="0">
              <a:buNone/>
              <a:defRPr sz="3200"/>
            </a:lvl5pPr>
          </a:lstStyle>
          <a:p>
            <a:pPr lvl="0"/>
            <a:r>
              <a:rPr lang="en-US"/>
              <a:t>5</a:t>
            </a:r>
          </a:p>
        </p:txBody>
      </p:sp>
      <p:cxnSp>
        <p:nvCxnSpPr>
          <p:cNvPr id="54" name="Straight Connector 53"/>
          <p:cNvCxnSpPr/>
          <p:nvPr userDrawn="1"/>
        </p:nvCxnSpPr>
        <p:spPr>
          <a:xfrm>
            <a:off x="1311549" y="4957339"/>
            <a:ext cx="6886537" cy="9368"/>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55" name="Text Placeholder 6"/>
          <p:cNvSpPr>
            <a:spLocks noGrp="1"/>
          </p:cNvSpPr>
          <p:nvPr>
            <p:ph type="body" sz="quarter" idx="27" hasCustomPrompt="1"/>
          </p:nvPr>
        </p:nvSpPr>
        <p:spPr>
          <a:xfrm>
            <a:off x="1311549" y="5085322"/>
            <a:ext cx="6886537" cy="519429"/>
          </a:xfrm>
          <a:prstGeom prst="rect">
            <a:avLst/>
          </a:prstGeom>
        </p:spPr>
        <p:txBody>
          <a:bodyPr vert="horz" wrap="none" lIns="0" tIns="0" rIns="0" bIns="0" anchor="ctr" anchorCtr="0"/>
          <a:lstStyle>
            <a:lvl1pPr marL="0" indent="0">
              <a:buNone/>
              <a:defRPr sz="2667" b="0">
                <a:solidFill>
                  <a:schemeClr val="bg1">
                    <a:lumMod val="65000"/>
                  </a:schemeClr>
                </a:solidFill>
              </a:defRPr>
            </a:lvl1pPr>
            <a:lvl2pPr marL="609585" indent="0">
              <a:buNone/>
              <a:defRPr sz="3200"/>
            </a:lvl2pPr>
            <a:lvl3pPr marL="1219170" indent="0">
              <a:buNone/>
              <a:defRPr sz="3200"/>
            </a:lvl3pPr>
            <a:lvl4pPr marL="1828754" indent="0">
              <a:buNone/>
              <a:defRPr sz="3200"/>
            </a:lvl4pPr>
            <a:lvl5pPr marL="2438339" indent="0">
              <a:buNone/>
              <a:defRPr sz="3200"/>
            </a:lvl5pPr>
          </a:lstStyle>
          <a:p>
            <a:pPr lvl="0"/>
            <a:r>
              <a:rPr lang="en-US"/>
              <a:t>Section Name</a:t>
            </a:r>
          </a:p>
        </p:txBody>
      </p:sp>
      <p:sp>
        <p:nvSpPr>
          <p:cNvPr id="56" name="Text Placeholder 6"/>
          <p:cNvSpPr>
            <a:spLocks noGrp="1"/>
          </p:cNvSpPr>
          <p:nvPr>
            <p:ph type="body" sz="quarter" idx="28" hasCustomPrompt="1"/>
          </p:nvPr>
        </p:nvSpPr>
        <p:spPr>
          <a:xfrm>
            <a:off x="624418" y="5085322"/>
            <a:ext cx="575431" cy="519429"/>
          </a:xfrm>
          <a:prstGeom prst="rect">
            <a:avLst/>
          </a:prstGeom>
          <a:solidFill>
            <a:schemeClr val="bg1">
              <a:lumMod val="65000"/>
            </a:schemeClr>
          </a:solidFill>
        </p:spPr>
        <p:txBody>
          <a:bodyPr vert="horz" lIns="0" tIns="0" rIns="0" bIns="0" anchor="ctr" anchorCtr="0">
            <a:normAutofit/>
          </a:bodyPr>
          <a:lstStyle>
            <a:lvl1pPr marL="0" indent="0" algn="ctr">
              <a:buNone/>
              <a:defRPr sz="2667" b="1">
                <a:solidFill>
                  <a:schemeClr val="bg1"/>
                </a:solidFill>
              </a:defRPr>
            </a:lvl1pPr>
            <a:lvl2pPr marL="609585" indent="0">
              <a:buNone/>
              <a:defRPr sz="3200"/>
            </a:lvl2pPr>
            <a:lvl3pPr marL="1219170" indent="0">
              <a:buNone/>
              <a:defRPr sz="3200"/>
            </a:lvl3pPr>
            <a:lvl4pPr marL="1828754" indent="0">
              <a:buNone/>
              <a:defRPr sz="3200"/>
            </a:lvl4pPr>
            <a:lvl5pPr marL="2438339" indent="0">
              <a:buNone/>
              <a:defRPr sz="3200"/>
            </a:lvl5pPr>
          </a:lstStyle>
          <a:p>
            <a:pPr lvl="0"/>
            <a:r>
              <a:rPr lang="en-US"/>
              <a:t>6</a:t>
            </a:r>
          </a:p>
        </p:txBody>
      </p:sp>
      <p:cxnSp>
        <p:nvCxnSpPr>
          <p:cNvPr id="57" name="Straight Connector 56"/>
          <p:cNvCxnSpPr/>
          <p:nvPr userDrawn="1"/>
        </p:nvCxnSpPr>
        <p:spPr>
          <a:xfrm>
            <a:off x="1311549" y="5604751"/>
            <a:ext cx="6886537" cy="9368"/>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58" name="Text Placeholder 6"/>
          <p:cNvSpPr>
            <a:spLocks noGrp="1"/>
          </p:cNvSpPr>
          <p:nvPr>
            <p:ph type="body" sz="quarter" idx="29" hasCustomPrompt="1"/>
          </p:nvPr>
        </p:nvSpPr>
        <p:spPr>
          <a:xfrm>
            <a:off x="1311549" y="5732732"/>
            <a:ext cx="6886537" cy="519429"/>
          </a:xfrm>
          <a:prstGeom prst="rect">
            <a:avLst/>
          </a:prstGeom>
        </p:spPr>
        <p:txBody>
          <a:bodyPr vert="horz" wrap="none" lIns="0" tIns="0" rIns="0" bIns="0" anchor="ctr" anchorCtr="0"/>
          <a:lstStyle>
            <a:lvl1pPr marL="0" indent="0">
              <a:buNone/>
              <a:defRPr sz="2667" b="0">
                <a:solidFill>
                  <a:schemeClr val="bg1">
                    <a:lumMod val="65000"/>
                  </a:schemeClr>
                </a:solidFill>
              </a:defRPr>
            </a:lvl1pPr>
            <a:lvl2pPr marL="609585" indent="0">
              <a:buNone/>
              <a:defRPr sz="3200"/>
            </a:lvl2pPr>
            <a:lvl3pPr marL="1219170" indent="0">
              <a:buNone/>
              <a:defRPr sz="3200"/>
            </a:lvl3pPr>
            <a:lvl4pPr marL="1828754" indent="0">
              <a:buNone/>
              <a:defRPr sz="3200"/>
            </a:lvl4pPr>
            <a:lvl5pPr marL="2438339" indent="0">
              <a:buNone/>
              <a:defRPr sz="3200"/>
            </a:lvl5pPr>
          </a:lstStyle>
          <a:p>
            <a:pPr lvl="0"/>
            <a:r>
              <a:rPr lang="en-US"/>
              <a:t>Section Name</a:t>
            </a:r>
          </a:p>
        </p:txBody>
      </p:sp>
      <p:sp>
        <p:nvSpPr>
          <p:cNvPr id="59" name="Text Placeholder 6"/>
          <p:cNvSpPr>
            <a:spLocks noGrp="1"/>
          </p:cNvSpPr>
          <p:nvPr>
            <p:ph type="body" sz="quarter" idx="30" hasCustomPrompt="1"/>
          </p:nvPr>
        </p:nvSpPr>
        <p:spPr>
          <a:xfrm>
            <a:off x="624418" y="5732732"/>
            <a:ext cx="575431" cy="519429"/>
          </a:xfrm>
          <a:prstGeom prst="rect">
            <a:avLst/>
          </a:prstGeom>
          <a:solidFill>
            <a:schemeClr val="bg1">
              <a:lumMod val="65000"/>
            </a:schemeClr>
          </a:solidFill>
        </p:spPr>
        <p:txBody>
          <a:bodyPr vert="horz" lIns="0" tIns="0" rIns="0" bIns="0" anchor="ctr" anchorCtr="0">
            <a:normAutofit/>
          </a:bodyPr>
          <a:lstStyle>
            <a:lvl1pPr marL="0" indent="0" algn="ctr">
              <a:buNone/>
              <a:defRPr sz="2667" b="1">
                <a:solidFill>
                  <a:schemeClr val="bg1"/>
                </a:solidFill>
              </a:defRPr>
            </a:lvl1pPr>
            <a:lvl2pPr marL="609585" indent="0">
              <a:buNone/>
              <a:defRPr sz="3200"/>
            </a:lvl2pPr>
            <a:lvl3pPr marL="1219170" indent="0">
              <a:buNone/>
              <a:defRPr sz="3200"/>
            </a:lvl3pPr>
            <a:lvl4pPr marL="1828754" indent="0">
              <a:buNone/>
              <a:defRPr sz="3200"/>
            </a:lvl4pPr>
            <a:lvl5pPr marL="2438339" indent="0">
              <a:buNone/>
              <a:defRPr sz="3200"/>
            </a:lvl5pPr>
          </a:lstStyle>
          <a:p>
            <a:pPr lvl="0"/>
            <a:r>
              <a:rPr lang="en-US"/>
              <a:t>7</a:t>
            </a:r>
          </a:p>
        </p:txBody>
      </p:sp>
      <p:cxnSp>
        <p:nvCxnSpPr>
          <p:cNvPr id="60" name="Straight Connector 59"/>
          <p:cNvCxnSpPr/>
          <p:nvPr userDrawn="1"/>
        </p:nvCxnSpPr>
        <p:spPr>
          <a:xfrm>
            <a:off x="1311549" y="6252161"/>
            <a:ext cx="6886537" cy="9368"/>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9451815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OC Slide - 2">
    <p:spTree>
      <p:nvGrpSpPr>
        <p:cNvPr id="1" name=""/>
        <p:cNvGrpSpPr/>
        <p:nvPr/>
      </p:nvGrpSpPr>
      <p:grpSpPr>
        <a:xfrm>
          <a:off x="0" y="0"/>
          <a:ext cx="0" cy="0"/>
          <a:chOff x="0" y="0"/>
          <a:chExt cx="0" cy="0"/>
        </a:xfrm>
      </p:grpSpPr>
      <p:sp>
        <p:nvSpPr>
          <p:cNvPr id="4" name="TextBox 3"/>
          <p:cNvSpPr txBox="1"/>
          <p:nvPr userDrawn="1"/>
        </p:nvSpPr>
        <p:spPr>
          <a:xfrm>
            <a:off x="8948936" y="6454019"/>
            <a:ext cx="3039363" cy="256545"/>
          </a:xfrm>
          <a:prstGeom prst="rect">
            <a:avLst/>
          </a:prstGeom>
          <a:noFill/>
        </p:spPr>
        <p:txBody>
          <a:bodyPr wrap="square" rtlCol="0">
            <a:spAutoFit/>
          </a:bodyPr>
          <a:lstStyle/>
          <a:p>
            <a:pPr marL="0" marR="0" indent="0" algn="r" defTabSz="609585" rtl="0" eaLnBrk="1" fontAlgn="auto" latinLnBrk="0" hangingPunct="1">
              <a:lnSpc>
                <a:spcPct val="100000"/>
              </a:lnSpc>
              <a:spcBef>
                <a:spcPts val="0"/>
              </a:spcBef>
              <a:spcAft>
                <a:spcPts val="0"/>
              </a:spcAft>
              <a:buClrTx/>
              <a:buSzTx/>
              <a:buFontTx/>
              <a:buNone/>
              <a:tabLst/>
              <a:defRPr/>
            </a:pPr>
            <a:r>
              <a:rPr lang="en-US" sz="1067">
                <a:latin typeface="Garamond" panose="02020404030301010803" pitchFamily="18" charset="0"/>
              </a:rPr>
              <a:t>NREL</a:t>
            </a:r>
            <a:r>
              <a:rPr lang="en-US" sz="1067" baseline="0">
                <a:latin typeface="Garamond" panose="02020404030301010803" pitchFamily="18" charset="0"/>
              </a:rPr>
              <a:t>    </a:t>
            </a:r>
            <a:r>
              <a:rPr lang="en-US" sz="1067">
                <a:latin typeface="Garamond" panose="02020404030301010803" pitchFamily="18" charset="0"/>
              </a:rPr>
              <a:t>|    </a:t>
            </a:r>
            <a:fld id="{BFD71CF8-5198-8441-A7C0-DC22FD64CBE4}" type="slidenum">
              <a:rPr lang="en-US" sz="1067">
                <a:latin typeface="Garamond" panose="02020404030301010803" pitchFamily="18" charset="0"/>
              </a:rPr>
              <a:pPr marL="0" marR="0" indent="0" algn="r" defTabSz="609585" rtl="0" eaLnBrk="1" fontAlgn="auto" latinLnBrk="0" hangingPunct="1">
                <a:lnSpc>
                  <a:spcPct val="100000"/>
                </a:lnSpc>
                <a:spcBef>
                  <a:spcPts val="0"/>
                </a:spcBef>
                <a:spcAft>
                  <a:spcPts val="0"/>
                </a:spcAft>
                <a:buClrTx/>
                <a:buSzTx/>
                <a:buFontTx/>
                <a:buNone/>
                <a:tabLst/>
                <a:defRPr/>
              </a:pPr>
              <a:t>‹#›</a:t>
            </a:fld>
            <a:endParaRPr lang="en-US" sz="1067">
              <a:latin typeface="Garamond" panose="02020404030301010803" pitchFamily="18" charset="0"/>
            </a:endParaRPr>
          </a:p>
        </p:txBody>
      </p:sp>
      <p:sp>
        <p:nvSpPr>
          <p:cNvPr id="2" name="Title 1"/>
          <p:cNvSpPr>
            <a:spLocks noGrp="1"/>
          </p:cNvSpPr>
          <p:nvPr>
            <p:ph type="title" hasCustomPrompt="1"/>
          </p:nvPr>
        </p:nvSpPr>
        <p:spPr>
          <a:xfrm>
            <a:off x="609600" y="1"/>
            <a:ext cx="4286552" cy="1600201"/>
          </a:xfrm>
        </p:spPr>
        <p:txBody>
          <a:bodyPr/>
          <a:lstStyle/>
          <a:p>
            <a:r>
              <a:rPr lang="en-US"/>
              <a:t>Contents</a:t>
            </a:r>
          </a:p>
        </p:txBody>
      </p:sp>
      <p:sp>
        <p:nvSpPr>
          <p:cNvPr id="34" name="Text Placeholder 6"/>
          <p:cNvSpPr>
            <a:spLocks noGrp="1"/>
          </p:cNvSpPr>
          <p:nvPr>
            <p:ph type="body" sz="quarter" idx="11" hasCustomPrompt="1"/>
          </p:nvPr>
        </p:nvSpPr>
        <p:spPr>
          <a:xfrm>
            <a:off x="1311549" y="1849598"/>
            <a:ext cx="6886537" cy="519429"/>
          </a:xfrm>
          <a:prstGeom prst="rect">
            <a:avLst/>
          </a:prstGeom>
        </p:spPr>
        <p:txBody>
          <a:bodyPr vert="horz" wrap="none" lIns="0" tIns="0" rIns="0" bIns="0" anchor="ctr" anchorCtr="0"/>
          <a:lstStyle>
            <a:lvl1pPr marL="0" indent="0">
              <a:buNone/>
              <a:defRPr sz="2667" b="0">
                <a:solidFill>
                  <a:schemeClr val="bg1">
                    <a:lumMod val="65000"/>
                  </a:schemeClr>
                </a:solidFill>
              </a:defRPr>
            </a:lvl1pPr>
            <a:lvl2pPr marL="609585" indent="0">
              <a:buNone/>
              <a:defRPr sz="3200"/>
            </a:lvl2pPr>
            <a:lvl3pPr marL="1219170" indent="0">
              <a:buNone/>
              <a:defRPr sz="3200"/>
            </a:lvl3pPr>
            <a:lvl4pPr marL="1828754" indent="0">
              <a:buNone/>
              <a:defRPr sz="3200"/>
            </a:lvl4pPr>
            <a:lvl5pPr marL="2438339" indent="0">
              <a:buNone/>
              <a:defRPr sz="3200"/>
            </a:lvl5pPr>
          </a:lstStyle>
          <a:p>
            <a:pPr lvl="0"/>
            <a:r>
              <a:rPr lang="en-US"/>
              <a:t>Section Name</a:t>
            </a:r>
          </a:p>
        </p:txBody>
      </p:sp>
      <p:sp>
        <p:nvSpPr>
          <p:cNvPr id="36" name="Text Placeholder 6"/>
          <p:cNvSpPr>
            <a:spLocks noGrp="1"/>
          </p:cNvSpPr>
          <p:nvPr>
            <p:ph type="body" sz="quarter" idx="18" hasCustomPrompt="1"/>
          </p:nvPr>
        </p:nvSpPr>
        <p:spPr>
          <a:xfrm>
            <a:off x="624418" y="1849598"/>
            <a:ext cx="575431" cy="519429"/>
          </a:xfrm>
          <a:prstGeom prst="rect">
            <a:avLst/>
          </a:prstGeom>
          <a:solidFill>
            <a:schemeClr val="bg1">
              <a:lumMod val="65000"/>
            </a:schemeClr>
          </a:solidFill>
        </p:spPr>
        <p:txBody>
          <a:bodyPr vert="horz" lIns="0" tIns="0" rIns="0" bIns="0" anchor="ctr" anchorCtr="0">
            <a:normAutofit/>
          </a:bodyPr>
          <a:lstStyle>
            <a:lvl1pPr marL="0" indent="0" algn="ctr">
              <a:buNone/>
              <a:defRPr sz="2667" b="1">
                <a:solidFill>
                  <a:schemeClr val="bg1"/>
                </a:solidFill>
              </a:defRPr>
            </a:lvl1pPr>
            <a:lvl2pPr marL="609585" indent="0">
              <a:buNone/>
              <a:defRPr sz="3200"/>
            </a:lvl2pPr>
            <a:lvl3pPr marL="1219170" indent="0">
              <a:buNone/>
              <a:defRPr sz="3200"/>
            </a:lvl3pPr>
            <a:lvl4pPr marL="1828754" indent="0">
              <a:buNone/>
              <a:defRPr sz="3200"/>
            </a:lvl4pPr>
            <a:lvl5pPr marL="2438339" indent="0">
              <a:buNone/>
              <a:defRPr sz="3200"/>
            </a:lvl5pPr>
          </a:lstStyle>
          <a:p>
            <a:pPr lvl="0"/>
            <a:r>
              <a:rPr lang="en-US"/>
              <a:t>1</a:t>
            </a:r>
          </a:p>
        </p:txBody>
      </p:sp>
      <p:cxnSp>
        <p:nvCxnSpPr>
          <p:cNvPr id="37" name="Straight Connector 36"/>
          <p:cNvCxnSpPr/>
          <p:nvPr userDrawn="1"/>
        </p:nvCxnSpPr>
        <p:spPr>
          <a:xfrm>
            <a:off x="1311549" y="2369027"/>
            <a:ext cx="6886537" cy="9368"/>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38" name="Text Placeholder 6"/>
          <p:cNvSpPr>
            <a:spLocks noGrp="1"/>
          </p:cNvSpPr>
          <p:nvPr>
            <p:ph type="body" sz="quarter" idx="19" hasCustomPrompt="1"/>
          </p:nvPr>
        </p:nvSpPr>
        <p:spPr>
          <a:xfrm>
            <a:off x="1311549" y="2488710"/>
            <a:ext cx="6886537" cy="519429"/>
          </a:xfrm>
          <a:prstGeom prst="rect">
            <a:avLst/>
          </a:prstGeom>
        </p:spPr>
        <p:txBody>
          <a:bodyPr vert="horz" wrap="none" lIns="0" tIns="0" rIns="0" bIns="0" anchor="ctr" anchorCtr="0"/>
          <a:lstStyle>
            <a:lvl1pPr marL="0" indent="0">
              <a:buNone/>
              <a:defRPr sz="2667" b="1">
                <a:solidFill>
                  <a:schemeClr val="tx1"/>
                </a:solidFill>
              </a:defRPr>
            </a:lvl1pPr>
            <a:lvl2pPr marL="609585" indent="0">
              <a:buNone/>
              <a:defRPr sz="3200"/>
            </a:lvl2pPr>
            <a:lvl3pPr marL="1219170" indent="0">
              <a:buNone/>
              <a:defRPr sz="3200"/>
            </a:lvl3pPr>
            <a:lvl4pPr marL="1828754" indent="0">
              <a:buNone/>
              <a:defRPr sz="3200"/>
            </a:lvl4pPr>
            <a:lvl5pPr marL="2438339" indent="0">
              <a:buNone/>
              <a:defRPr sz="3200"/>
            </a:lvl5pPr>
          </a:lstStyle>
          <a:p>
            <a:pPr lvl="0"/>
            <a:r>
              <a:rPr lang="en-US"/>
              <a:t>Section Name</a:t>
            </a:r>
          </a:p>
        </p:txBody>
      </p:sp>
      <p:sp>
        <p:nvSpPr>
          <p:cNvPr id="39" name="Text Placeholder 6"/>
          <p:cNvSpPr>
            <a:spLocks noGrp="1"/>
          </p:cNvSpPr>
          <p:nvPr>
            <p:ph type="body" sz="quarter" idx="20" hasCustomPrompt="1"/>
          </p:nvPr>
        </p:nvSpPr>
        <p:spPr>
          <a:xfrm>
            <a:off x="624418" y="2488710"/>
            <a:ext cx="575431" cy="519429"/>
          </a:xfrm>
          <a:prstGeom prst="rect">
            <a:avLst/>
          </a:prstGeom>
          <a:solidFill>
            <a:schemeClr val="accent3"/>
          </a:solidFill>
        </p:spPr>
        <p:txBody>
          <a:bodyPr vert="horz" lIns="0" tIns="0" rIns="0" bIns="0" anchor="ctr" anchorCtr="0">
            <a:normAutofit/>
          </a:bodyPr>
          <a:lstStyle>
            <a:lvl1pPr marL="0" indent="0" algn="ctr">
              <a:buNone/>
              <a:defRPr sz="2667" b="1">
                <a:solidFill>
                  <a:schemeClr val="bg1"/>
                </a:solidFill>
              </a:defRPr>
            </a:lvl1pPr>
            <a:lvl2pPr marL="609585" indent="0">
              <a:buNone/>
              <a:defRPr sz="3200"/>
            </a:lvl2pPr>
            <a:lvl3pPr marL="1219170" indent="0">
              <a:buNone/>
              <a:defRPr sz="3200"/>
            </a:lvl3pPr>
            <a:lvl4pPr marL="1828754" indent="0">
              <a:buNone/>
              <a:defRPr sz="3200"/>
            </a:lvl4pPr>
            <a:lvl5pPr marL="2438339" indent="0">
              <a:buNone/>
              <a:defRPr sz="3200"/>
            </a:lvl5pPr>
          </a:lstStyle>
          <a:p>
            <a:pPr lvl="0"/>
            <a:r>
              <a:rPr lang="en-US"/>
              <a:t>2</a:t>
            </a:r>
          </a:p>
        </p:txBody>
      </p:sp>
      <p:cxnSp>
        <p:nvCxnSpPr>
          <p:cNvPr id="40" name="Straight Connector 39"/>
          <p:cNvCxnSpPr/>
          <p:nvPr userDrawn="1"/>
        </p:nvCxnSpPr>
        <p:spPr>
          <a:xfrm>
            <a:off x="1311549" y="3008139"/>
            <a:ext cx="6886537" cy="9368"/>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42" name="Text Placeholder 6"/>
          <p:cNvSpPr>
            <a:spLocks noGrp="1"/>
          </p:cNvSpPr>
          <p:nvPr>
            <p:ph type="body" sz="quarter" idx="21" hasCustomPrompt="1"/>
          </p:nvPr>
        </p:nvSpPr>
        <p:spPr>
          <a:xfrm>
            <a:off x="1311549" y="3134786"/>
            <a:ext cx="6886537" cy="519429"/>
          </a:xfrm>
          <a:prstGeom prst="rect">
            <a:avLst/>
          </a:prstGeom>
        </p:spPr>
        <p:txBody>
          <a:bodyPr vert="horz" wrap="none" lIns="0" tIns="0" rIns="0" bIns="0" anchor="ctr" anchorCtr="0"/>
          <a:lstStyle>
            <a:lvl1pPr marL="0" indent="0">
              <a:buNone/>
              <a:defRPr sz="2667" b="0">
                <a:solidFill>
                  <a:schemeClr val="bg1">
                    <a:lumMod val="65000"/>
                  </a:schemeClr>
                </a:solidFill>
              </a:defRPr>
            </a:lvl1pPr>
            <a:lvl2pPr marL="609585" indent="0">
              <a:buNone/>
              <a:defRPr sz="3200"/>
            </a:lvl2pPr>
            <a:lvl3pPr marL="1219170" indent="0">
              <a:buNone/>
              <a:defRPr sz="3200"/>
            </a:lvl3pPr>
            <a:lvl4pPr marL="1828754" indent="0">
              <a:buNone/>
              <a:defRPr sz="3200"/>
            </a:lvl4pPr>
            <a:lvl5pPr marL="2438339" indent="0">
              <a:buNone/>
              <a:defRPr sz="3200"/>
            </a:lvl5pPr>
          </a:lstStyle>
          <a:p>
            <a:pPr lvl="0"/>
            <a:r>
              <a:rPr lang="en-US"/>
              <a:t>Section Name</a:t>
            </a:r>
          </a:p>
        </p:txBody>
      </p:sp>
      <p:sp>
        <p:nvSpPr>
          <p:cNvPr id="43" name="Text Placeholder 6"/>
          <p:cNvSpPr>
            <a:spLocks noGrp="1"/>
          </p:cNvSpPr>
          <p:nvPr>
            <p:ph type="body" sz="quarter" idx="22" hasCustomPrompt="1"/>
          </p:nvPr>
        </p:nvSpPr>
        <p:spPr>
          <a:xfrm>
            <a:off x="624418" y="3134786"/>
            <a:ext cx="575431" cy="519429"/>
          </a:xfrm>
          <a:prstGeom prst="rect">
            <a:avLst/>
          </a:prstGeom>
          <a:solidFill>
            <a:schemeClr val="bg1">
              <a:lumMod val="65000"/>
            </a:schemeClr>
          </a:solidFill>
        </p:spPr>
        <p:txBody>
          <a:bodyPr vert="horz" lIns="0" tIns="0" rIns="0" bIns="0" anchor="ctr" anchorCtr="0">
            <a:normAutofit/>
          </a:bodyPr>
          <a:lstStyle>
            <a:lvl1pPr marL="0" indent="0" algn="ctr">
              <a:buNone/>
              <a:defRPr sz="2667" b="1">
                <a:solidFill>
                  <a:schemeClr val="bg1"/>
                </a:solidFill>
              </a:defRPr>
            </a:lvl1pPr>
            <a:lvl2pPr marL="609585" indent="0">
              <a:buNone/>
              <a:defRPr sz="3200"/>
            </a:lvl2pPr>
            <a:lvl3pPr marL="1219170" indent="0">
              <a:buNone/>
              <a:defRPr sz="3200"/>
            </a:lvl3pPr>
            <a:lvl4pPr marL="1828754" indent="0">
              <a:buNone/>
              <a:defRPr sz="3200"/>
            </a:lvl4pPr>
            <a:lvl5pPr marL="2438339" indent="0">
              <a:buNone/>
              <a:defRPr sz="3200"/>
            </a:lvl5pPr>
          </a:lstStyle>
          <a:p>
            <a:pPr lvl="0"/>
            <a:r>
              <a:rPr lang="en-US"/>
              <a:t>3</a:t>
            </a:r>
          </a:p>
        </p:txBody>
      </p:sp>
      <p:cxnSp>
        <p:nvCxnSpPr>
          <p:cNvPr id="44" name="Straight Connector 43"/>
          <p:cNvCxnSpPr/>
          <p:nvPr userDrawn="1"/>
        </p:nvCxnSpPr>
        <p:spPr>
          <a:xfrm>
            <a:off x="1311549" y="3654215"/>
            <a:ext cx="6886537" cy="9368"/>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49" name="Text Placeholder 6"/>
          <p:cNvSpPr>
            <a:spLocks noGrp="1"/>
          </p:cNvSpPr>
          <p:nvPr>
            <p:ph type="body" sz="quarter" idx="23" hasCustomPrompt="1"/>
          </p:nvPr>
        </p:nvSpPr>
        <p:spPr>
          <a:xfrm>
            <a:off x="1311549" y="3782197"/>
            <a:ext cx="6886537" cy="519429"/>
          </a:xfrm>
          <a:prstGeom prst="rect">
            <a:avLst/>
          </a:prstGeom>
        </p:spPr>
        <p:txBody>
          <a:bodyPr vert="horz" wrap="none" lIns="0" tIns="0" rIns="0" bIns="0" anchor="ctr" anchorCtr="0"/>
          <a:lstStyle>
            <a:lvl1pPr marL="0" indent="0">
              <a:buNone/>
              <a:defRPr sz="2667" b="0">
                <a:solidFill>
                  <a:schemeClr val="bg1">
                    <a:lumMod val="65000"/>
                  </a:schemeClr>
                </a:solidFill>
              </a:defRPr>
            </a:lvl1pPr>
            <a:lvl2pPr marL="609585" indent="0">
              <a:buNone/>
              <a:defRPr sz="3200"/>
            </a:lvl2pPr>
            <a:lvl3pPr marL="1219170" indent="0">
              <a:buNone/>
              <a:defRPr sz="3200"/>
            </a:lvl3pPr>
            <a:lvl4pPr marL="1828754" indent="0">
              <a:buNone/>
              <a:defRPr sz="3200"/>
            </a:lvl4pPr>
            <a:lvl5pPr marL="2438339" indent="0">
              <a:buNone/>
              <a:defRPr sz="3200"/>
            </a:lvl5pPr>
          </a:lstStyle>
          <a:p>
            <a:pPr lvl="0"/>
            <a:r>
              <a:rPr lang="en-US"/>
              <a:t>Section Name</a:t>
            </a:r>
          </a:p>
        </p:txBody>
      </p:sp>
      <p:sp>
        <p:nvSpPr>
          <p:cNvPr id="50" name="Text Placeholder 6"/>
          <p:cNvSpPr>
            <a:spLocks noGrp="1"/>
          </p:cNvSpPr>
          <p:nvPr>
            <p:ph type="body" sz="quarter" idx="24" hasCustomPrompt="1"/>
          </p:nvPr>
        </p:nvSpPr>
        <p:spPr>
          <a:xfrm>
            <a:off x="624418" y="3782197"/>
            <a:ext cx="575431" cy="519429"/>
          </a:xfrm>
          <a:prstGeom prst="rect">
            <a:avLst/>
          </a:prstGeom>
          <a:solidFill>
            <a:schemeClr val="bg1">
              <a:lumMod val="65000"/>
            </a:schemeClr>
          </a:solidFill>
        </p:spPr>
        <p:txBody>
          <a:bodyPr vert="horz" lIns="0" tIns="0" rIns="0" bIns="0" anchor="ctr" anchorCtr="0">
            <a:normAutofit/>
          </a:bodyPr>
          <a:lstStyle>
            <a:lvl1pPr marL="0" indent="0" algn="ctr">
              <a:buNone/>
              <a:defRPr sz="2667" b="1">
                <a:solidFill>
                  <a:schemeClr val="bg1"/>
                </a:solidFill>
              </a:defRPr>
            </a:lvl1pPr>
            <a:lvl2pPr marL="609585" indent="0">
              <a:buNone/>
              <a:defRPr sz="3200"/>
            </a:lvl2pPr>
            <a:lvl3pPr marL="1219170" indent="0">
              <a:buNone/>
              <a:defRPr sz="3200"/>
            </a:lvl3pPr>
            <a:lvl4pPr marL="1828754" indent="0">
              <a:buNone/>
              <a:defRPr sz="3200"/>
            </a:lvl4pPr>
            <a:lvl5pPr marL="2438339" indent="0">
              <a:buNone/>
              <a:defRPr sz="3200"/>
            </a:lvl5pPr>
          </a:lstStyle>
          <a:p>
            <a:pPr lvl="0"/>
            <a:r>
              <a:rPr lang="en-US"/>
              <a:t>4</a:t>
            </a:r>
          </a:p>
        </p:txBody>
      </p:sp>
      <p:cxnSp>
        <p:nvCxnSpPr>
          <p:cNvPr id="51" name="Straight Connector 50"/>
          <p:cNvCxnSpPr/>
          <p:nvPr userDrawn="1"/>
        </p:nvCxnSpPr>
        <p:spPr>
          <a:xfrm>
            <a:off x="1311549" y="4301627"/>
            <a:ext cx="6886537" cy="9368"/>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52" name="Text Placeholder 6"/>
          <p:cNvSpPr>
            <a:spLocks noGrp="1"/>
          </p:cNvSpPr>
          <p:nvPr>
            <p:ph type="body" sz="quarter" idx="25" hasCustomPrompt="1"/>
          </p:nvPr>
        </p:nvSpPr>
        <p:spPr>
          <a:xfrm>
            <a:off x="1311549" y="4437910"/>
            <a:ext cx="6886537" cy="519429"/>
          </a:xfrm>
          <a:prstGeom prst="rect">
            <a:avLst/>
          </a:prstGeom>
        </p:spPr>
        <p:txBody>
          <a:bodyPr vert="horz" wrap="none" lIns="0" tIns="0" rIns="0" bIns="0" anchor="ctr" anchorCtr="0"/>
          <a:lstStyle>
            <a:lvl1pPr marL="0" indent="0">
              <a:buNone/>
              <a:defRPr sz="2667" b="0">
                <a:solidFill>
                  <a:schemeClr val="bg1">
                    <a:lumMod val="65000"/>
                  </a:schemeClr>
                </a:solidFill>
              </a:defRPr>
            </a:lvl1pPr>
            <a:lvl2pPr marL="609585" indent="0">
              <a:buNone/>
              <a:defRPr sz="3200"/>
            </a:lvl2pPr>
            <a:lvl3pPr marL="1219170" indent="0">
              <a:buNone/>
              <a:defRPr sz="3200"/>
            </a:lvl3pPr>
            <a:lvl4pPr marL="1828754" indent="0">
              <a:buNone/>
              <a:defRPr sz="3200"/>
            </a:lvl4pPr>
            <a:lvl5pPr marL="2438339" indent="0">
              <a:buNone/>
              <a:defRPr sz="3200"/>
            </a:lvl5pPr>
          </a:lstStyle>
          <a:p>
            <a:pPr lvl="0"/>
            <a:r>
              <a:rPr lang="en-US"/>
              <a:t>Section Name</a:t>
            </a:r>
          </a:p>
        </p:txBody>
      </p:sp>
      <p:sp>
        <p:nvSpPr>
          <p:cNvPr id="53" name="Text Placeholder 6"/>
          <p:cNvSpPr>
            <a:spLocks noGrp="1"/>
          </p:cNvSpPr>
          <p:nvPr>
            <p:ph type="body" sz="quarter" idx="26" hasCustomPrompt="1"/>
          </p:nvPr>
        </p:nvSpPr>
        <p:spPr>
          <a:xfrm>
            <a:off x="624418" y="4437910"/>
            <a:ext cx="575431" cy="519429"/>
          </a:xfrm>
          <a:prstGeom prst="rect">
            <a:avLst/>
          </a:prstGeom>
          <a:solidFill>
            <a:schemeClr val="bg1">
              <a:lumMod val="65000"/>
            </a:schemeClr>
          </a:solidFill>
        </p:spPr>
        <p:txBody>
          <a:bodyPr vert="horz" lIns="0" tIns="0" rIns="0" bIns="0" anchor="ctr" anchorCtr="0">
            <a:normAutofit/>
          </a:bodyPr>
          <a:lstStyle>
            <a:lvl1pPr marL="0" indent="0" algn="ctr">
              <a:buNone/>
              <a:defRPr sz="2667" b="1">
                <a:solidFill>
                  <a:schemeClr val="bg1"/>
                </a:solidFill>
              </a:defRPr>
            </a:lvl1pPr>
            <a:lvl2pPr marL="609585" indent="0">
              <a:buNone/>
              <a:defRPr sz="3200"/>
            </a:lvl2pPr>
            <a:lvl3pPr marL="1219170" indent="0">
              <a:buNone/>
              <a:defRPr sz="3200"/>
            </a:lvl3pPr>
            <a:lvl4pPr marL="1828754" indent="0">
              <a:buNone/>
              <a:defRPr sz="3200"/>
            </a:lvl4pPr>
            <a:lvl5pPr marL="2438339" indent="0">
              <a:buNone/>
              <a:defRPr sz="3200"/>
            </a:lvl5pPr>
          </a:lstStyle>
          <a:p>
            <a:pPr lvl="0"/>
            <a:r>
              <a:rPr lang="en-US"/>
              <a:t>5</a:t>
            </a:r>
          </a:p>
        </p:txBody>
      </p:sp>
      <p:cxnSp>
        <p:nvCxnSpPr>
          <p:cNvPr id="54" name="Straight Connector 53"/>
          <p:cNvCxnSpPr/>
          <p:nvPr userDrawn="1"/>
        </p:nvCxnSpPr>
        <p:spPr>
          <a:xfrm>
            <a:off x="1311549" y="4957339"/>
            <a:ext cx="6886537" cy="9368"/>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55" name="Text Placeholder 6"/>
          <p:cNvSpPr>
            <a:spLocks noGrp="1"/>
          </p:cNvSpPr>
          <p:nvPr>
            <p:ph type="body" sz="quarter" idx="27" hasCustomPrompt="1"/>
          </p:nvPr>
        </p:nvSpPr>
        <p:spPr>
          <a:xfrm>
            <a:off x="1311549" y="5085322"/>
            <a:ext cx="6886537" cy="519429"/>
          </a:xfrm>
          <a:prstGeom prst="rect">
            <a:avLst/>
          </a:prstGeom>
        </p:spPr>
        <p:txBody>
          <a:bodyPr vert="horz" wrap="none" lIns="0" tIns="0" rIns="0" bIns="0" anchor="ctr" anchorCtr="0"/>
          <a:lstStyle>
            <a:lvl1pPr marL="0" indent="0">
              <a:buNone/>
              <a:defRPr sz="2667" b="0">
                <a:solidFill>
                  <a:schemeClr val="bg1">
                    <a:lumMod val="65000"/>
                  </a:schemeClr>
                </a:solidFill>
              </a:defRPr>
            </a:lvl1pPr>
            <a:lvl2pPr marL="609585" indent="0">
              <a:buNone/>
              <a:defRPr sz="3200"/>
            </a:lvl2pPr>
            <a:lvl3pPr marL="1219170" indent="0">
              <a:buNone/>
              <a:defRPr sz="3200"/>
            </a:lvl3pPr>
            <a:lvl4pPr marL="1828754" indent="0">
              <a:buNone/>
              <a:defRPr sz="3200"/>
            </a:lvl4pPr>
            <a:lvl5pPr marL="2438339" indent="0">
              <a:buNone/>
              <a:defRPr sz="3200"/>
            </a:lvl5pPr>
          </a:lstStyle>
          <a:p>
            <a:pPr lvl="0"/>
            <a:r>
              <a:rPr lang="en-US"/>
              <a:t>Section Name</a:t>
            </a:r>
          </a:p>
        </p:txBody>
      </p:sp>
      <p:sp>
        <p:nvSpPr>
          <p:cNvPr id="56" name="Text Placeholder 6"/>
          <p:cNvSpPr>
            <a:spLocks noGrp="1"/>
          </p:cNvSpPr>
          <p:nvPr>
            <p:ph type="body" sz="quarter" idx="28" hasCustomPrompt="1"/>
          </p:nvPr>
        </p:nvSpPr>
        <p:spPr>
          <a:xfrm>
            <a:off x="624418" y="5085322"/>
            <a:ext cx="575431" cy="519429"/>
          </a:xfrm>
          <a:prstGeom prst="rect">
            <a:avLst/>
          </a:prstGeom>
          <a:solidFill>
            <a:schemeClr val="bg1">
              <a:lumMod val="65000"/>
            </a:schemeClr>
          </a:solidFill>
        </p:spPr>
        <p:txBody>
          <a:bodyPr vert="horz" lIns="0" tIns="0" rIns="0" bIns="0" anchor="ctr" anchorCtr="0">
            <a:normAutofit/>
          </a:bodyPr>
          <a:lstStyle>
            <a:lvl1pPr marL="0" indent="0" algn="ctr">
              <a:buNone/>
              <a:defRPr sz="2667" b="1">
                <a:solidFill>
                  <a:schemeClr val="bg1"/>
                </a:solidFill>
              </a:defRPr>
            </a:lvl1pPr>
            <a:lvl2pPr marL="609585" indent="0">
              <a:buNone/>
              <a:defRPr sz="3200"/>
            </a:lvl2pPr>
            <a:lvl3pPr marL="1219170" indent="0">
              <a:buNone/>
              <a:defRPr sz="3200"/>
            </a:lvl3pPr>
            <a:lvl4pPr marL="1828754" indent="0">
              <a:buNone/>
              <a:defRPr sz="3200"/>
            </a:lvl4pPr>
            <a:lvl5pPr marL="2438339" indent="0">
              <a:buNone/>
              <a:defRPr sz="3200"/>
            </a:lvl5pPr>
          </a:lstStyle>
          <a:p>
            <a:pPr lvl="0"/>
            <a:r>
              <a:rPr lang="en-US"/>
              <a:t>6</a:t>
            </a:r>
          </a:p>
        </p:txBody>
      </p:sp>
      <p:cxnSp>
        <p:nvCxnSpPr>
          <p:cNvPr id="57" name="Straight Connector 56"/>
          <p:cNvCxnSpPr/>
          <p:nvPr userDrawn="1"/>
        </p:nvCxnSpPr>
        <p:spPr>
          <a:xfrm>
            <a:off x="1311549" y="5604751"/>
            <a:ext cx="6886537" cy="9368"/>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58" name="Text Placeholder 6"/>
          <p:cNvSpPr>
            <a:spLocks noGrp="1"/>
          </p:cNvSpPr>
          <p:nvPr>
            <p:ph type="body" sz="quarter" idx="29" hasCustomPrompt="1"/>
          </p:nvPr>
        </p:nvSpPr>
        <p:spPr>
          <a:xfrm>
            <a:off x="1311549" y="5732732"/>
            <a:ext cx="6886537" cy="519429"/>
          </a:xfrm>
          <a:prstGeom prst="rect">
            <a:avLst/>
          </a:prstGeom>
        </p:spPr>
        <p:txBody>
          <a:bodyPr vert="horz" wrap="none" lIns="0" tIns="0" rIns="0" bIns="0" anchor="ctr" anchorCtr="0"/>
          <a:lstStyle>
            <a:lvl1pPr marL="0" indent="0">
              <a:buNone/>
              <a:defRPr sz="2667" b="0">
                <a:solidFill>
                  <a:schemeClr val="bg1">
                    <a:lumMod val="65000"/>
                  </a:schemeClr>
                </a:solidFill>
              </a:defRPr>
            </a:lvl1pPr>
            <a:lvl2pPr marL="609585" indent="0">
              <a:buNone/>
              <a:defRPr sz="3200"/>
            </a:lvl2pPr>
            <a:lvl3pPr marL="1219170" indent="0">
              <a:buNone/>
              <a:defRPr sz="3200"/>
            </a:lvl3pPr>
            <a:lvl4pPr marL="1828754" indent="0">
              <a:buNone/>
              <a:defRPr sz="3200"/>
            </a:lvl4pPr>
            <a:lvl5pPr marL="2438339" indent="0">
              <a:buNone/>
              <a:defRPr sz="3200"/>
            </a:lvl5pPr>
          </a:lstStyle>
          <a:p>
            <a:pPr lvl="0"/>
            <a:r>
              <a:rPr lang="en-US"/>
              <a:t>Section Name</a:t>
            </a:r>
          </a:p>
        </p:txBody>
      </p:sp>
      <p:sp>
        <p:nvSpPr>
          <p:cNvPr id="59" name="Text Placeholder 6"/>
          <p:cNvSpPr>
            <a:spLocks noGrp="1"/>
          </p:cNvSpPr>
          <p:nvPr>
            <p:ph type="body" sz="quarter" idx="30" hasCustomPrompt="1"/>
          </p:nvPr>
        </p:nvSpPr>
        <p:spPr>
          <a:xfrm>
            <a:off x="624418" y="5732732"/>
            <a:ext cx="575431" cy="519429"/>
          </a:xfrm>
          <a:prstGeom prst="rect">
            <a:avLst/>
          </a:prstGeom>
          <a:solidFill>
            <a:schemeClr val="bg1">
              <a:lumMod val="65000"/>
            </a:schemeClr>
          </a:solidFill>
        </p:spPr>
        <p:txBody>
          <a:bodyPr vert="horz" lIns="0" tIns="0" rIns="0" bIns="0" anchor="ctr" anchorCtr="0">
            <a:normAutofit/>
          </a:bodyPr>
          <a:lstStyle>
            <a:lvl1pPr marL="0" indent="0" algn="ctr">
              <a:buNone/>
              <a:defRPr sz="2667" b="1">
                <a:solidFill>
                  <a:schemeClr val="bg1"/>
                </a:solidFill>
              </a:defRPr>
            </a:lvl1pPr>
            <a:lvl2pPr marL="609585" indent="0">
              <a:buNone/>
              <a:defRPr sz="3200"/>
            </a:lvl2pPr>
            <a:lvl3pPr marL="1219170" indent="0">
              <a:buNone/>
              <a:defRPr sz="3200"/>
            </a:lvl3pPr>
            <a:lvl4pPr marL="1828754" indent="0">
              <a:buNone/>
              <a:defRPr sz="3200"/>
            </a:lvl4pPr>
            <a:lvl5pPr marL="2438339" indent="0">
              <a:buNone/>
              <a:defRPr sz="3200"/>
            </a:lvl5pPr>
          </a:lstStyle>
          <a:p>
            <a:pPr lvl="0"/>
            <a:r>
              <a:rPr lang="en-US"/>
              <a:t>7</a:t>
            </a:r>
          </a:p>
        </p:txBody>
      </p:sp>
      <p:cxnSp>
        <p:nvCxnSpPr>
          <p:cNvPr id="60" name="Straight Connector 59"/>
          <p:cNvCxnSpPr/>
          <p:nvPr userDrawn="1"/>
        </p:nvCxnSpPr>
        <p:spPr>
          <a:xfrm>
            <a:off x="1311549" y="6252161"/>
            <a:ext cx="6886537" cy="9368"/>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7941422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OC Slide - 3">
    <p:spTree>
      <p:nvGrpSpPr>
        <p:cNvPr id="1" name=""/>
        <p:cNvGrpSpPr/>
        <p:nvPr/>
      </p:nvGrpSpPr>
      <p:grpSpPr>
        <a:xfrm>
          <a:off x="0" y="0"/>
          <a:ext cx="0" cy="0"/>
          <a:chOff x="0" y="0"/>
          <a:chExt cx="0" cy="0"/>
        </a:xfrm>
      </p:grpSpPr>
      <p:sp>
        <p:nvSpPr>
          <p:cNvPr id="4" name="TextBox 3"/>
          <p:cNvSpPr txBox="1"/>
          <p:nvPr userDrawn="1"/>
        </p:nvSpPr>
        <p:spPr>
          <a:xfrm>
            <a:off x="8948936" y="6454019"/>
            <a:ext cx="3039363" cy="256545"/>
          </a:xfrm>
          <a:prstGeom prst="rect">
            <a:avLst/>
          </a:prstGeom>
          <a:noFill/>
        </p:spPr>
        <p:txBody>
          <a:bodyPr wrap="square" rtlCol="0">
            <a:spAutoFit/>
          </a:bodyPr>
          <a:lstStyle/>
          <a:p>
            <a:pPr marL="0" marR="0" indent="0" algn="r" defTabSz="609585" rtl="0" eaLnBrk="1" fontAlgn="auto" latinLnBrk="0" hangingPunct="1">
              <a:lnSpc>
                <a:spcPct val="100000"/>
              </a:lnSpc>
              <a:spcBef>
                <a:spcPts val="0"/>
              </a:spcBef>
              <a:spcAft>
                <a:spcPts val="0"/>
              </a:spcAft>
              <a:buClrTx/>
              <a:buSzTx/>
              <a:buFontTx/>
              <a:buNone/>
              <a:tabLst/>
              <a:defRPr/>
            </a:pPr>
            <a:r>
              <a:rPr lang="en-US" sz="1067">
                <a:latin typeface="Garamond" panose="02020404030301010803" pitchFamily="18" charset="0"/>
              </a:rPr>
              <a:t>NREL</a:t>
            </a:r>
            <a:r>
              <a:rPr lang="en-US" sz="1067" baseline="0">
                <a:latin typeface="Garamond" panose="02020404030301010803" pitchFamily="18" charset="0"/>
              </a:rPr>
              <a:t>    </a:t>
            </a:r>
            <a:r>
              <a:rPr lang="en-US" sz="1067">
                <a:latin typeface="Garamond" panose="02020404030301010803" pitchFamily="18" charset="0"/>
              </a:rPr>
              <a:t>|    </a:t>
            </a:r>
            <a:fld id="{BFD71CF8-5198-8441-A7C0-DC22FD64CBE4}" type="slidenum">
              <a:rPr lang="en-US" sz="1067">
                <a:latin typeface="Garamond" panose="02020404030301010803" pitchFamily="18" charset="0"/>
              </a:rPr>
              <a:pPr marL="0" marR="0" indent="0" algn="r" defTabSz="609585" rtl="0" eaLnBrk="1" fontAlgn="auto" latinLnBrk="0" hangingPunct="1">
                <a:lnSpc>
                  <a:spcPct val="100000"/>
                </a:lnSpc>
                <a:spcBef>
                  <a:spcPts val="0"/>
                </a:spcBef>
                <a:spcAft>
                  <a:spcPts val="0"/>
                </a:spcAft>
                <a:buClrTx/>
                <a:buSzTx/>
                <a:buFontTx/>
                <a:buNone/>
                <a:tabLst/>
                <a:defRPr/>
              </a:pPr>
              <a:t>‹#›</a:t>
            </a:fld>
            <a:endParaRPr lang="en-US" sz="1067">
              <a:latin typeface="Garamond" panose="02020404030301010803" pitchFamily="18" charset="0"/>
            </a:endParaRPr>
          </a:p>
        </p:txBody>
      </p:sp>
      <p:sp>
        <p:nvSpPr>
          <p:cNvPr id="2" name="Title 1"/>
          <p:cNvSpPr>
            <a:spLocks noGrp="1"/>
          </p:cNvSpPr>
          <p:nvPr>
            <p:ph type="title" hasCustomPrompt="1"/>
          </p:nvPr>
        </p:nvSpPr>
        <p:spPr>
          <a:xfrm>
            <a:off x="609600" y="1"/>
            <a:ext cx="4286552" cy="1600201"/>
          </a:xfrm>
        </p:spPr>
        <p:txBody>
          <a:bodyPr/>
          <a:lstStyle/>
          <a:p>
            <a:r>
              <a:rPr lang="en-US"/>
              <a:t>Contents</a:t>
            </a:r>
          </a:p>
        </p:txBody>
      </p:sp>
      <p:sp>
        <p:nvSpPr>
          <p:cNvPr id="34" name="Text Placeholder 6"/>
          <p:cNvSpPr>
            <a:spLocks noGrp="1"/>
          </p:cNvSpPr>
          <p:nvPr>
            <p:ph type="body" sz="quarter" idx="11" hasCustomPrompt="1"/>
          </p:nvPr>
        </p:nvSpPr>
        <p:spPr>
          <a:xfrm>
            <a:off x="1311549" y="1849598"/>
            <a:ext cx="6886537" cy="519429"/>
          </a:xfrm>
          <a:prstGeom prst="rect">
            <a:avLst/>
          </a:prstGeom>
        </p:spPr>
        <p:txBody>
          <a:bodyPr vert="horz" wrap="none" lIns="0" tIns="0" rIns="0" bIns="0" anchor="ctr" anchorCtr="0"/>
          <a:lstStyle>
            <a:lvl1pPr marL="0" indent="0">
              <a:buNone/>
              <a:defRPr sz="2667" b="0">
                <a:solidFill>
                  <a:schemeClr val="bg1">
                    <a:lumMod val="65000"/>
                  </a:schemeClr>
                </a:solidFill>
              </a:defRPr>
            </a:lvl1pPr>
            <a:lvl2pPr marL="609585" indent="0">
              <a:buNone/>
              <a:defRPr sz="3200"/>
            </a:lvl2pPr>
            <a:lvl3pPr marL="1219170" indent="0">
              <a:buNone/>
              <a:defRPr sz="3200"/>
            </a:lvl3pPr>
            <a:lvl4pPr marL="1828754" indent="0">
              <a:buNone/>
              <a:defRPr sz="3200"/>
            </a:lvl4pPr>
            <a:lvl5pPr marL="2438339" indent="0">
              <a:buNone/>
              <a:defRPr sz="3200"/>
            </a:lvl5pPr>
          </a:lstStyle>
          <a:p>
            <a:pPr lvl="0"/>
            <a:r>
              <a:rPr lang="en-US"/>
              <a:t>Section Name</a:t>
            </a:r>
          </a:p>
        </p:txBody>
      </p:sp>
      <p:sp>
        <p:nvSpPr>
          <p:cNvPr id="36" name="Text Placeholder 6"/>
          <p:cNvSpPr>
            <a:spLocks noGrp="1"/>
          </p:cNvSpPr>
          <p:nvPr>
            <p:ph type="body" sz="quarter" idx="18" hasCustomPrompt="1"/>
          </p:nvPr>
        </p:nvSpPr>
        <p:spPr>
          <a:xfrm>
            <a:off x="624418" y="1849598"/>
            <a:ext cx="575431" cy="519429"/>
          </a:xfrm>
          <a:prstGeom prst="rect">
            <a:avLst/>
          </a:prstGeom>
          <a:solidFill>
            <a:schemeClr val="bg1">
              <a:lumMod val="65000"/>
            </a:schemeClr>
          </a:solidFill>
        </p:spPr>
        <p:txBody>
          <a:bodyPr vert="horz" lIns="0" tIns="0" rIns="0" bIns="0" anchor="ctr" anchorCtr="0">
            <a:normAutofit/>
          </a:bodyPr>
          <a:lstStyle>
            <a:lvl1pPr marL="0" indent="0" algn="ctr">
              <a:buNone/>
              <a:defRPr sz="2667" b="1">
                <a:solidFill>
                  <a:schemeClr val="bg1"/>
                </a:solidFill>
              </a:defRPr>
            </a:lvl1pPr>
            <a:lvl2pPr marL="609585" indent="0">
              <a:buNone/>
              <a:defRPr sz="3200"/>
            </a:lvl2pPr>
            <a:lvl3pPr marL="1219170" indent="0">
              <a:buNone/>
              <a:defRPr sz="3200"/>
            </a:lvl3pPr>
            <a:lvl4pPr marL="1828754" indent="0">
              <a:buNone/>
              <a:defRPr sz="3200"/>
            </a:lvl4pPr>
            <a:lvl5pPr marL="2438339" indent="0">
              <a:buNone/>
              <a:defRPr sz="3200"/>
            </a:lvl5pPr>
          </a:lstStyle>
          <a:p>
            <a:pPr lvl="0"/>
            <a:r>
              <a:rPr lang="en-US"/>
              <a:t>1</a:t>
            </a:r>
          </a:p>
        </p:txBody>
      </p:sp>
      <p:cxnSp>
        <p:nvCxnSpPr>
          <p:cNvPr id="37" name="Straight Connector 36"/>
          <p:cNvCxnSpPr/>
          <p:nvPr userDrawn="1"/>
        </p:nvCxnSpPr>
        <p:spPr>
          <a:xfrm>
            <a:off x="1311549" y="2369027"/>
            <a:ext cx="6886537" cy="9368"/>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38" name="Text Placeholder 6"/>
          <p:cNvSpPr>
            <a:spLocks noGrp="1"/>
          </p:cNvSpPr>
          <p:nvPr>
            <p:ph type="body" sz="quarter" idx="19" hasCustomPrompt="1"/>
          </p:nvPr>
        </p:nvSpPr>
        <p:spPr>
          <a:xfrm>
            <a:off x="1311549" y="2488710"/>
            <a:ext cx="6886537" cy="519429"/>
          </a:xfrm>
          <a:prstGeom prst="rect">
            <a:avLst/>
          </a:prstGeom>
        </p:spPr>
        <p:txBody>
          <a:bodyPr vert="horz" wrap="none" lIns="0" tIns="0" rIns="0" bIns="0" anchor="ctr" anchorCtr="0"/>
          <a:lstStyle>
            <a:lvl1pPr marL="0" indent="0">
              <a:buNone/>
              <a:defRPr sz="2667" b="0">
                <a:solidFill>
                  <a:schemeClr val="bg1">
                    <a:lumMod val="65000"/>
                  </a:schemeClr>
                </a:solidFill>
              </a:defRPr>
            </a:lvl1pPr>
            <a:lvl2pPr marL="609585" indent="0">
              <a:buNone/>
              <a:defRPr sz="3200"/>
            </a:lvl2pPr>
            <a:lvl3pPr marL="1219170" indent="0">
              <a:buNone/>
              <a:defRPr sz="3200"/>
            </a:lvl3pPr>
            <a:lvl4pPr marL="1828754" indent="0">
              <a:buNone/>
              <a:defRPr sz="3200"/>
            </a:lvl4pPr>
            <a:lvl5pPr marL="2438339" indent="0">
              <a:buNone/>
              <a:defRPr sz="3200"/>
            </a:lvl5pPr>
          </a:lstStyle>
          <a:p>
            <a:pPr lvl="0"/>
            <a:r>
              <a:rPr lang="en-US"/>
              <a:t>Section Name</a:t>
            </a:r>
          </a:p>
        </p:txBody>
      </p:sp>
      <p:sp>
        <p:nvSpPr>
          <p:cNvPr id="39" name="Text Placeholder 6"/>
          <p:cNvSpPr>
            <a:spLocks noGrp="1"/>
          </p:cNvSpPr>
          <p:nvPr>
            <p:ph type="body" sz="quarter" idx="20" hasCustomPrompt="1"/>
          </p:nvPr>
        </p:nvSpPr>
        <p:spPr>
          <a:xfrm>
            <a:off x="624418" y="2488710"/>
            <a:ext cx="575431" cy="519429"/>
          </a:xfrm>
          <a:prstGeom prst="rect">
            <a:avLst/>
          </a:prstGeom>
          <a:solidFill>
            <a:schemeClr val="bg1">
              <a:lumMod val="65000"/>
            </a:schemeClr>
          </a:solidFill>
        </p:spPr>
        <p:txBody>
          <a:bodyPr vert="horz" lIns="0" tIns="0" rIns="0" bIns="0" anchor="ctr" anchorCtr="0">
            <a:normAutofit/>
          </a:bodyPr>
          <a:lstStyle>
            <a:lvl1pPr marL="0" indent="0" algn="ctr">
              <a:buNone/>
              <a:defRPr sz="2667" b="1">
                <a:solidFill>
                  <a:schemeClr val="bg1"/>
                </a:solidFill>
              </a:defRPr>
            </a:lvl1pPr>
            <a:lvl2pPr marL="609585" indent="0">
              <a:buNone/>
              <a:defRPr sz="3200"/>
            </a:lvl2pPr>
            <a:lvl3pPr marL="1219170" indent="0">
              <a:buNone/>
              <a:defRPr sz="3200"/>
            </a:lvl3pPr>
            <a:lvl4pPr marL="1828754" indent="0">
              <a:buNone/>
              <a:defRPr sz="3200"/>
            </a:lvl4pPr>
            <a:lvl5pPr marL="2438339" indent="0">
              <a:buNone/>
              <a:defRPr sz="3200"/>
            </a:lvl5pPr>
          </a:lstStyle>
          <a:p>
            <a:pPr lvl="0"/>
            <a:r>
              <a:rPr lang="en-US"/>
              <a:t>2</a:t>
            </a:r>
          </a:p>
        </p:txBody>
      </p:sp>
      <p:cxnSp>
        <p:nvCxnSpPr>
          <p:cNvPr id="40" name="Straight Connector 39"/>
          <p:cNvCxnSpPr/>
          <p:nvPr userDrawn="1"/>
        </p:nvCxnSpPr>
        <p:spPr>
          <a:xfrm>
            <a:off x="1311549" y="3008139"/>
            <a:ext cx="6886537" cy="9368"/>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42" name="Text Placeholder 6"/>
          <p:cNvSpPr>
            <a:spLocks noGrp="1"/>
          </p:cNvSpPr>
          <p:nvPr>
            <p:ph type="body" sz="quarter" idx="21" hasCustomPrompt="1"/>
          </p:nvPr>
        </p:nvSpPr>
        <p:spPr>
          <a:xfrm>
            <a:off x="1311549" y="3134786"/>
            <a:ext cx="6886537" cy="519429"/>
          </a:xfrm>
          <a:prstGeom prst="rect">
            <a:avLst/>
          </a:prstGeom>
        </p:spPr>
        <p:txBody>
          <a:bodyPr vert="horz" wrap="none" lIns="0" tIns="0" rIns="0" bIns="0" anchor="ctr" anchorCtr="0"/>
          <a:lstStyle>
            <a:lvl1pPr marL="0" indent="0">
              <a:buNone/>
              <a:defRPr sz="2667" b="1">
                <a:solidFill>
                  <a:srgbClr val="333333"/>
                </a:solidFill>
              </a:defRPr>
            </a:lvl1pPr>
            <a:lvl2pPr marL="609585" indent="0">
              <a:buNone/>
              <a:defRPr sz="3200"/>
            </a:lvl2pPr>
            <a:lvl3pPr marL="1219170" indent="0">
              <a:buNone/>
              <a:defRPr sz="3200"/>
            </a:lvl3pPr>
            <a:lvl4pPr marL="1828754" indent="0">
              <a:buNone/>
              <a:defRPr sz="3200"/>
            </a:lvl4pPr>
            <a:lvl5pPr marL="2438339" indent="0">
              <a:buNone/>
              <a:defRPr sz="3200"/>
            </a:lvl5pPr>
          </a:lstStyle>
          <a:p>
            <a:pPr lvl="0"/>
            <a:r>
              <a:rPr lang="en-US"/>
              <a:t>Section Name</a:t>
            </a:r>
          </a:p>
        </p:txBody>
      </p:sp>
      <p:sp>
        <p:nvSpPr>
          <p:cNvPr id="43" name="Text Placeholder 6"/>
          <p:cNvSpPr>
            <a:spLocks noGrp="1"/>
          </p:cNvSpPr>
          <p:nvPr>
            <p:ph type="body" sz="quarter" idx="22" hasCustomPrompt="1"/>
          </p:nvPr>
        </p:nvSpPr>
        <p:spPr>
          <a:xfrm>
            <a:off x="624418" y="3134786"/>
            <a:ext cx="575431" cy="519429"/>
          </a:xfrm>
          <a:prstGeom prst="rect">
            <a:avLst/>
          </a:prstGeom>
          <a:solidFill>
            <a:schemeClr val="accent3"/>
          </a:solidFill>
        </p:spPr>
        <p:txBody>
          <a:bodyPr vert="horz" lIns="0" tIns="0" rIns="0" bIns="0" anchor="ctr" anchorCtr="0">
            <a:normAutofit/>
          </a:bodyPr>
          <a:lstStyle>
            <a:lvl1pPr marL="0" indent="0" algn="ctr">
              <a:buNone/>
              <a:defRPr sz="2667" b="1">
                <a:solidFill>
                  <a:schemeClr val="bg1"/>
                </a:solidFill>
              </a:defRPr>
            </a:lvl1pPr>
            <a:lvl2pPr marL="609585" indent="0">
              <a:buNone/>
              <a:defRPr sz="3200"/>
            </a:lvl2pPr>
            <a:lvl3pPr marL="1219170" indent="0">
              <a:buNone/>
              <a:defRPr sz="3200"/>
            </a:lvl3pPr>
            <a:lvl4pPr marL="1828754" indent="0">
              <a:buNone/>
              <a:defRPr sz="3200"/>
            </a:lvl4pPr>
            <a:lvl5pPr marL="2438339" indent="0">
              <a:buNone/>
              <a:defRPr sz="3200"/>
            </a:lvl5pPr>
          </a:lstStyle>
          <a:p>
            <a:pPr lvl="0"/>
            <a:r>
              <a:rPr lang="en-US"/>
              <a:t>3</a:t>
            </a:r>
          </a:p>
        </p:txBody>
      </p:sp>
      <p:cxnSp>
        <p:nvCxnSpPr>
          <p:cNvPr id="44" name="Straight Connector 43"/>
          <p:cNvCxnSpPr/>
          <p:nvPr userDrawn="1"/>
        </p:nvCxnSpPr>
        <p:spPr>
          <a:xfrm>
            <a:off x="1311549" y="3654215"/>
            <a:ext cx="6886537" cy="9368"/>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49" name="Text Placeholder 6"/>
          <p:cNvSpPr>
            <a:spLocks noGrp="1"/>
          </p:cNvSpPr>
          <p:nvPr>
            <p:ph type="body" sz="quarter" idx="23" hasCustomPrompt="1"/>
          </p:nvPr>
        </p:nvSpPr>
        <p:spPr>
          <a:xfrm>
            <a:off x="1311549" y="3782197"/>
            <a:ext cx="6886537" cy="519429"/>
          </a:xfrm>
          <a:prstGeom prst="rect">
            <a:avLst/>
          </a:prstGeom>
        </p:spPr>
        <p:txBody>
          <a:bodyPr vert="horz" wrap="none" lIns="0" tIns="0" rIns="0" bIns="0" anchor="ctr" anchorCtr="0"/>
          <a:lstStyle>
            <a:lvl1pPr marL="0" indent="0">
              <a:buNone/>
              <a:defRPr sz="2667" b="0">
                <a:solidFill>
                  <a:schemeClr val="bg1">
                    <a:lumMod val="65000"/>
                  </a:schemeClr>
                </a:solidFill>
              </a:defRPr>
            </a:lvl1pPr>
            <a:lvl2pPr marL="609585" indent="0">
              <a:buNone/>
              <a:defRPr sz="3200"/>
            </a:lvl2pPr>
            <a:lvl3pPr marL="1219170" indent="0">
              <a:buNone/>
              <a:defRPr sz="3200"/>
            </a:lvl3pPr>
            <a:lvl4pPr marL="1828754" indent="0">
              <a:buNone/>
              <a:defRPr sz="3200"/>
            </a:lvl4pPr>
            <a:lvl5pPr marL="2438339" indent="0">
              <a:buNone/>
              <a:defRPr sz="3200"/>
            </a:lvl5pPr>
          </a:lstStyle>
          <a:p>
            <a:pPr lvl="0"/>
            <a:r>
              <a:rPr lang="en-US"/>
              <a:t>Section Name</a:t>
            </a:r>
          </a:p>
        </p:txBody>
      </p:sp>
      <p:sp>
        <p:nvSpPr>
          <p:cNvPr id="50" name="Text Placeholder 6"/>
          <p:cNvSpPr>
            <a:spLocks noGrp="1"/>
          </p:cNvSpPr>
          <p:nvPr>
            <p:ph type="body" sz="quarter" idx="24" hasCustomPrompt="1"/>
          </p:nvPr>
        </p:nvSpPr>
        <p:spPr>
          <a:xfrm>
            <a:off x="624418" y="3782197"/>
            <a:ext cx="575431" cy="519429"/>
          </a:xfrm>
          <a:prstGeom prst="rect">
            <a:avLst/>
          </a:prstGeom>
          <a:solidFill>
            <a:schemeClr val="bg1">
              <a:lumMod val="65000"/>
            </a:schemeClr>
          </a:solidFill>
        </p:spPr>
        <p:txBody>
          <a:bodyPr vert="horz" lIns="0" tIns="0" rIns="0" bIns="0" anchor="ctr" anchorCtr="0">
            <a:normAutofit/>
          </a:bodyPr>
          <a:lstStyle>
            <a:lvl1pPr marL="0" indent="0" algn="ctr">
              <a:buNone/>
              <a:defRPr sz="2667" b="1">
                <a:solidFill>
                  <a:schemeClr val="bg1"/>
                </a:solidFill>
              </a:defRPr>
            </a:lvl1pPr>
            <a:lvl2pPr marL="609585" indent="0">
              <a:buNone/>
              <a:defRPr sz="3200"/>
            </a:lvl2pPr>
            <a:lvl3pPr marL="1219170" indent="0">
              <a:buNone/>
              <a:defRPr sz="3200"/>
            </a:lvl3pPr>
            <a:lvl4pPr marL="1828754" indent="0">
              <a:buNone/>
              <a:defRPr sz="3200"/>
            </a:lvl4pPr>
            <a:lvl5pPr marL="2438339" indent="0">
              <a:buNone/>
              <a:defRPr sz="3200"/>
            </a:lvl5pPr>
          </a:lstStyle>
          <a:p>
            <a:pPr lvl="0"/>
            <a:r>
              <a:rPr lang="en-US"/>
              <a:t>4</a:t>
            </a:r>
          </a:p>
        </p:txBody>
      </p:sp>
      <p:cxnSp>
        <p:nvCxnSpPr>
          <p:cNvPr id="51" name="Straight Connector 50"/>
          <p:cNvCxnSpPr/>
          <p:nvPr userDrawn="1"/>
        </p:nvCxnSpPr>
        <p:spPr>
          <a:xfrm>
            <a:off x="1311549" y="4301627"/>
            <a:ext cx="6886537" cy="9368"/>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52" name="Text Placeholder 6"/>
          <p:cNvSpPr>
            <a:spLocks noGrp="1"/>
          </p:cNvSpPr>
          <p:nvPr>
            <p:ph type="body" sz="quarter" idx="25" hasCustomPrompt="1"/>
          </p:nvPr>
        </p:nvSpPr>
        <p:spPr>
          <a:xfrm>
            <a:off x="1311549" y="4437910"/>
            <a:ext cx="6886537" cy="519429"/>
          </a:xfrm>
          <a:prstGeom prst="rect">
            <a:avLst/>
          </a:prstGeom>
        </p:spPr>
        <p:txBody>
          <a:bodyPr vert="horz" wrap="none" lIns="0" tIns="0" rIns="0" bIns="0" anchor="ctr" anchorCtr="0"/>
          <a:lstStyle>
            <a:lvl1pPr marL="0" indent="0">
              <a:buNone/>
              <a:defRPr sz="2667" b="0">
                <a:solidFill>
                  <a:schemeClr val="bg1">
                    <a:lumMod val="65000"/>
                  </a:schemeClr>
                </a:solidFill>
              </a:defRPr>
            </a:lvl1pPr>
            <a:lvl2pPr marL="609585" indent="0">
              <a:buNone/>
              <a:defRPr sz="3200"/>
            </a:lvl2pPr>
            <a:lvl3pPr marL="1219170" indent="0">
              <a:buNone/>
              <a:defRPr sz="3200"/>
            </a:lvl3pPr>
            <a:lvl4pPr marL="1828754" indent="0">
              <a:buNone/>
              <a:defRPr sz="3200"/>
            </a:lvl4pPr>
            <a:lvl5pPr marL="2438339" indent="0">
              <a:buNone/>
              <a:defRPr sz="3200"/>
            </a:lvl5pPr>
          </a:lstStyle>
          <a:p>
            <a:pPr lvl="0"/>
            <a:r>
              <a:rPr lang="en-US"/>
              <a:t>Section Name</a:t>
            </a:r>
          </a:p>
        </p:txBody>
      </p:sp>
      <p:sp>
        <p:nvSpPr>
          <p:cNvPr id="53" name="Text Placeholder 6"/>
          <p:cNvSpPr>
            <a:spLocks noGrp="1"/>
          </p:cNvSpPr>
          <p:nvPr>
            <p:ph type="body" sz="quarter" idx="26" hasCustomPrompt="1"/>
          </p:nvPr>
        </p:nvSpPr>
        <p:spPr>
          <a:xfrm>
            <a:off x="624418" y="4437910"/>
            <a:ext cx="575431" cy="519429"/>
          </a:xfrm>
          <a:prstGeom prst="rect">
            <a:avLst/>
          </a:prstGeom>
          <a:solidFill>
            <a:schemeClr val="bg1">
              <a:lumMod val="65000"/>
            </a:schemeClr>
          </a:solidFill>
        </p:spPr>
        <p:txBody>
          <a:bodyPr vert="horz" lIns="0" tIns="0" rIns="0" bIns="0" anchor="ctr" anchorCtr="0">
            <a:normAutofit/>
          </a:bodyPr>
          <a:lstStyle>
            <a:lvl1pPr marL="0" indent="0" algn="ctr">
              <a:buNone/>
              <a:defRPr sz="2667" b="1">
                <a:solidFill>
                  <a:schemeClr val="bg1"/>
                </a:solidFill>
              </a:defRPr>
            </a:lvl1pPr>
            <a:lvl2pPr marL="609585" indent="0">
              <a:buNone/>
              <a:defRPr sz="3200"/>
            </a:lvl2pPr>
            <a:lvl3pPr marL="1219170" indent="0">
              <a:buNone/>
              <a:defRPr sz="3200"/>
            </a:lvl3pPr>
            <a:lvl4pPr marL="1828754" indent="0">
              <a:buNone/>
              <a:defRPr sz="3200"/>
            </a:lvl4pPr>
            <a:lvl5pPr marL="2438339" indent="0">
              <a:buNone/>
              <a:defRPr sz="3200"/>
            </a:lvl5pPr>
          </a:lstStyle>
          <a:p>
            <a:pPr lvl="0"/>
            <a:r>
              <a:rPr lang="en-US"/>
              <a:t>5</a:t>
            </a:r>
          </a:p>
        </p:txBody>
      </p:sp>
      <p:cxnSp>
        <p:nvCxnSpPr>
          <p:cNvPr id="54" name="Straight Connector 53"/>
          <p:cNvCxnSpPr/>
          <p:nvPr userDrawn="1"/>
        </p:nvCxnSpPr>
        <p:spPr>
          <a:xfrm>
            <a:off x="1311549" y="4957339"/>
            <a:ext cx="6886537" cy="9368"/>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55" name="Text Placeholder 6"/>
          <p:cNvSpPr>
            <a:spLocks noGrp="1"/>
          </p:cNvSpPr>
          <p:nvPr>
            <p:ph type="body" sz="quarter" idx="27" hasCustomPrompt="1"/>
          </p:nvPr>
        </p:nvSpPr>
        <p:spPr>
          <a:xfrm>
            <a:off x="1311549" y="5085322"/>
            <a:ext cx="6886537" cy="519429"/>
          </a:xfrm>
          <a:prstGeom prst="rect">
            <a:avLst/>
          </a:prstGeom>
        </p:spPr>
        <p:txBody>
          <a:bodyPr vert="horz" wrap="none" lIns="0" tIns="0" rIns="0" bIns="0" anchor="ctr" anchorCtr="0"/>
          <a:lstStyle>
            <a:lvl1pPr marL="0" indent="0">
              <a:buNone/>
              <a:defRPr sz="2667" b="0">
                <a:solidFill>
                  <a:schemeClr val="bg1">
                    <a:lumMod val="65000"/>
                  </a:schemeClr>
                </a:solidFill>
              </a:defRPr>
            </a:lvl1pPr>
            <a:lvl2pPr marL="609585" indent="0">
              <a:buNone/>
              <a:defRPr sz="3200"/>
            </a:lvl2pPr>
            <a:lvl3pPr marL="1219170" indent="0">
              <a:buNone/>
              <a:defRPr sz="3200"/>
            </a:lvl3pPr>
            <a:lvl4pPr marL="1828754" indent="0">
              <a:buNone/>
              <a:defRPr sz="3200"/>
            </a:lvl4pPr>
            <a:lvl5pPr marL="2438339" indent="0">
              <a:buNone/>
              <a:defRPr sz="3200"/>
            </a:lvl5pPr>
          </a:lstStyle>
          <a:p>
            <a:pPr lvl="0"/>
            <a:r>
              <a:rPr lang="en-US"/>
              <a:t>Section Name</a:t>
            </a:r>
          </a:p>
        </p:txBody>
      </p:sp>
      <p:sp>
        <p:nvSpPr>
          <p:cNvPr id="56" name="Text Placeholder 6"/>
          <p:cNvSpPr>
            <a:spLocks noGrp="1"/>
          </p:cNvSpPr>
          <p:nvPr>
            <p:ph type="body" sz="quarter" idx="28" hasCustomPrompt="1"/>
          </p:nvPr>
        </p:nvSpPr>
        <p:spPr>
          <a:xfrm>
            <a:off x="624418" y="5085322"/>
            <a:ext cx="575431" cy="519429"/>
          </a:xfrm>
          <a:prstGeom prst="rect">
            <a:avLst/>
          </a:prstGeom>
          <a:solidFill>
            <a:schemeClr val="bg1">
              <a:lumMod val="65000"/>
            </a:schemeClr>
          </a:solidFill>
        </p:spPr>
        <p:txBody>
          <a:bodyPr vert="horz" lIns="0" tIns="0" rIns="0" bIns="0" anchor="ctr" anchorCtr="0">
            <a:normAutofit/>
          </a:bodyPr>
          <a:lstStyle>
            <a:lvl1pPr marL="0" indent="0" algn="ctr">
              <a:buNone/>
              <a:defRPr sz="2667" b="1">
                <a:solidFill>
                  <a:schemeClr val="bg1"/>
                </a:solidFill>
              </a:defRPr>
            </a:lvl1pPr>
            <a:lvl2pPr marL="609585" indent="0">
              <a:buNone/>
              <a:defRPr sz="3200"/>
            </a:lvl2pPr>
            <a:lvl3pPr marL="1219170" indent="0">
              <a:buNone/>
              <a:defRPr sz="3200"/>
            </a:lvl3pPr>
            <a:lvl4pPr marL="1828754" indent="0">
              <a:buNone/>
              <a:defRPr sz="3200"/>
            </a:lvl4pPr>
            <a:lvl5pPr marL="2438339" indent="0">
              <a:buNone/>
              <a:defRPr sz="3200"/>
            </a:lvl5pPr>
          </a:lstStyle>
          <a:p>
            <a:pPr lvl="0"/>
            <a:r>
              <a:rPr lang="en-US"/>
              <a:t>6</a:t>
            </a:r>
          </a:p>
        </p:txBody>
      </p:sp>
      <p:cxnSp>
        <p:nvCxnSpPr>
          <p:cNvPr id="57" name="Straight Connector 56"/>
          <p:cNvCxnSpPr/>
          <p:nvPr userDrawn="1"/>
        </p:nvCxnSpPr>
        <p:spPr>
          <a:xfrm>
            <a:off x="1311549" y="5604751"/>
            <a:ext cx="6886537" cy="9368"/>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58" name="Text Placeholder 6"/>
          <p:cNvSpPr>
            <a:spLocks noGrp="1"/>
          </p:cNvSpPr>
          <p:nvPr>
            <p:ph type="body" sz="quarter" idx="29" hasCustomPrompt="1"/>
          </p:nvPr>
        </p:nvSpPr>
        <p:spPr>
          <a:xfrm>
            <a:off x="1311549" y="5732732"/>
            <a:ext cx="6886537" cy="519429"/>
          </a:xfrm>
          <a:prstGeom prst="rect">
            <a:avLst/>
          </a:prstGeom>
        </p:spPr>
        <p:txBody>
          <a:bodyPr vert="horz" wrap="none" lIns="0" tIns="0" rIns="0" bIns="0" anchor="ctr" anchorCtr="0"/>
          <a:lstStyle>
            <a:lvl1pPr marL="0" indent="0">
              <a:buNone/>
              <a:defRPr sz="2667" b="0">
                <a:solidFill>
                  <a:schemeClr val="bg1">
                    <a:lumMod val="65000"/>
                  </a:schemeClr>
                </a:solidFill>
              </a:defRPr>
            </a:lvl1pPr>
            <a:lvl2pPr marL="609585" indent="0">
              <a:buNone/>
              <a:defRPr sz="3200"/>
            </a:lvl2pPr>
            <a:lvl3pPr marL="1219170" indent="0">
              <a:buNone/>
              <a:defRPr sz="3200"/>
            </a:lvl3pPr>
            <a:lvl4pPr marL="1828754" indent="0">
              <a:buNone/>
              <a:defRPr sz="3200"/>
            </a:lvl4pPr>
            <a:lvl5pPr marL="2438339" indent="0">
              <a:buNone/>
              <a:defRPr sz="3200"/>
            </a:lvl5pPr>
          </a:lstStyle>
          <a:p>
            <a:pPr lvl="0"/>
            <a:r>
              <a:rPr lang="en-US"/>
              <a:t>Section Name</a:t>
            </a:r>
          </a:p>
        </p:txBody>
      </p:sp>
      <p:sp>
        <p:nvSpPr>
          <p:cNvPr id="59" name="Text Placeholder 6"/>
          <p:cNvSpPr>
            <a:spLocks noGrp="1"/>
          </p:cNvSpPr>
          <p:nvPr>
            <p:ph type="body" sz="quarter" idx="30" hasCustomPrompt="1"/>
          </p:nvPr>
        </p:nvSpPr>
        <p:spPr>
          <a:xfrm>
            <a:off x="624418" y="5732732"/>
            <a:ext cx="575431" cy="519429"/>
          </a:xfrm>
          <a:prstGeom prst="rect">
            <a:avLst/>
          </a:prstGeom>
          <a:solidFill>
            <a:schemeClr val="bg1">
              <a:lumMod val="65000"/>
            </a:schemeClr>
          </a:solidFill>
        </p:spPr>
        <p:txBody>
          <a:bodyPr vert="horz" lIns="0" tIns="0" rIns="0" bIns="0" anchor="ctr" anchorCtr="0">
            <a:normAutofit/>
          </a:bodyPr>
          <a:lstStyle>
            <a:lvl1pPr marL="0" indent="0" algn="ctr">
              <a:buNone/>
              <a:defRPr sz="2667" b="1">
                <a:solidFill>
                  <a:schemeClr val="bg1"/>
                </a:solidFill>
              </a:defRPr>
            </a:lvl1pPr>
            <a:lvl2pPr marL="609585" indent="0">
              <a:buNone/>
              <a:defRPr sz="3200"/>
            </a:lvl2pPr>
            <a:lvl3pPr marL="1219170" indent="0">
              <a:buNone/>
              <a:defRPr sz="3200"/>
            </a:lvl3pPr>
            <a:lvl4pPr marL="1828754" indent="0">
              <a:buNone/>
              <a:defRPr sz="3200"/>
            </a:lvl4pPr>
            <a:lvl5pPr marL="2438339" indent="0">
              <a:buNone/>
              <a:defRPr sz="3200"/>
            </a:lvl5pPr>
          </a:lstStyle>
          <a:p>
            <a:pPr lvl="0"/>
            <a:r>
              <a:rPr lang="en-US"/>
              <a:t>7</a:t>
            </a:r>
          </a:p>
        </p:txBody>
      </p:sp>
      <p:cxnSp>
        <p:nvCxnSpPr>
          <p:cNvPr id="60" name="Straight Connector 59"/>
          <p:cNvCxnSpPr/>
          <p:nvPr userDrawn="1"/>
        </p:nvCxnSpPr>
        <p:spPr>
          <a:xfrm>
            <a:off x="1311549" y="6252161"/>
            <a:ext cx="6886537" cy="9368"/>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4067300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OC Slide - 4">
    <p:spTree>
      <p:nvGrpSpPr>
        <p:cNvPr id="1" name=""/>
        <p:cNvGrpSpPr/>
        <p:nvPr/>
      </p:nvGrpSpPr>
      <p:grpSpPr>
        <a:xfrm>
          <a:off x="0" y="0"/>
          <a:ext cx="0" cy="0"/>
          <a:chOff x="0" y="0"/>
          <a:chExt cx="0" cy="0"/>
        </a:xfrm>
      </p:grpSpPr>
      <p:sp>
        <p:nvSpPr>
          <p:cNvPr id="4" name="TextBox 3"/>
          <p:cNvSpPr txBox="1"/>
          <p:nvPr userDrawn="1"/>
        </p:nvSpPr>
        <p:spPr>
          <a:xfrm>
            <a:off x="8948936" y="6454019"/>
            <a:ext cx="3039363" cy="256545"/>
          </a:xfrm>
          <a:prstGeom prst="rect">
            <a:avLst/>
          </a:prstGeom>
          <a:noFill/>
        </p:spPr>
        <p:txBody>
          <a:bodyPr wrap="square" rtlCol="0">
            <a:spAutoFit/>
          </a:bodyPr>
          <a:lstStyle/>
          <a:p>
            <a:pPr marL="0" marR="0" indent="0" algn="r" defTabSz="609585" rtl="0" eaLnBrk="1" fontAlgn="auto" latinLnBrk="0" hangingPunct="1">
              <a:lnSpc>
                <a:spcPct val="100000"/>
              </a:lnSpc>
              <a:spcBef>
                <a:spcPts val="0"/>
              </a:spcBef>
              <a:spcAft>
                <a:spcPts val="0"/>
              </a:spcAft>
              <a:buClrTx/>
              <a:buSzTx/>
              <a:buFontTx/>
              <a:buNone/>
              <a:tabLst/>
              <a:defRPr/>
            </a:pPr>
            <a:r>
              <a:rPr lang="en-US" sz="1067">
                <a:latin typeface="Garamond" panose="02020404030301010803" pitchFamily="18" charset="0"/>
              </a:rPr>
              <a:t>NREL</a:t>
            </a:r>
            <a:r>
              <a:rPr lang="en-US" sz="1067" baseline="0">
                <a:latin typeface="Garamond" panose="02020404030301010803" pitchFamily="18" charset="0"/>
              </a:rPr>
              <a:t>    </a:t>
            </a:r>
            <a:r>
              <a:rPr lang="en-US" sz="1067">
                <a:latin typeface="Garamond" panose="02020404030301010803" pitchFamily="18" charset="0"/>
              </a:rPr>
              <a:t>|    </a:t>
            </a:r>
            <a:fld id="{BFD71CF8-5198-8441-A7C0-DC22FD64CBE4}" type="slidenum">
              <a:rPr lang="en-US" sz="1067">
                <a:latin typeface="Garamond" panose="02020404030301010803" pitchFamily="18" charset="0"/>
              </a:rPr>
              <a:pPr marL="0" marR="0" indent="0" algn="r" defTabSz="609585" rtl="0" eaLnBrk="1" fontAlgn="auto" latinLnBrk="0" hangingPunct="1">
                <a:lnSpc>
                  <a:spcPct val="100000"/>
                </a:lnSpc>
                <a:spcBef>
                  <a:spcPts val="0"/>
                </a:spcBef>
                <a:spcAft>
                  <a:spcPts val="0"/>
                </a:spcAft>
                <a:buClrTx/>
                <a:buSzTx/>
                <a:buFontTx/>
                <a:buNone/>
                <a:tabLst/>
                <a:defRPr/>
              </a:pPr>
              <a:t>‹#›</a:t>
            </a:fld>
            <a:endParaRPr lang="en-US" sz="1067">
              <a:latin typeface="Garamond" panose="02020404030301010803" pitchFamily="18" charset="0"/>
            </a:endParaRPr>
          </a:p>
        </p:txBody>
      </p:sp>
      <p:sp>
        <p:nvSpPr>
          <p:cNvPr id="2" name="Title 1"/>
          <p:cNvSpPr>
            <a:spLocks noGrp="1"/>
          </p:cNvSpPr>
          <p:nvPr>
            <p:ph type="title" hasCustomPrompt="1"/>
          </p:nvPr>
        </p:nvSpPr>
        <p:spPr>
          <a:xfrm>
            <a:off x="609600" y="1"/>
            <a:ext cx="4286552" cy="1600201"/>
          </a:xfrm>
        </p:spPr>
        <p:txBody>
          <a:bodyPr/>
          <a:lstStyle/>
          <a:p>
            <a:r>
              <a:rPr lang="en-US"/>
              <a:t>Contents</a:t>
            </a:r>
          </a:p>
        </p:txBody>
      </p:sp>
      <p:sp>
        <p:nvSpPr>
          <p:cNvPr id="34" name="Text Placeholder 6"/>
          <p:cNvSpPr>
            <a:spLocks noGrp="1"/>
          </p:cNvSpPr>
          <p:nvPr>
            <p:ph type="body" sz="quarter" idx="11" hasCustomPrompt="1"/>
          </p:nvPr>
        </p:nvSpPr>
        <p:spPr>
          <a:xfrm>
            <a:off x="1311549" y="1849598"/>
            <a:ext cx="6886537" cy="519429"/>
          </a:xfrm>
          <a:prstGeom prst="rect">
            <a:avLst/>
          </a:prstGeom>
        </p:spPr>
        <p:txBody>
          <a:bodyPr vert="horz" wrap="none" lIns="0" tIns="0" rIns="0" bIns="0" anchor="ctr" anchorCtr="0"/>
          <a:lstStyle>
            <a:lvl1pPr marL="0" indent="0">
              <a:buNone/>
              <a:defRPr sz="2667" b="0">
                <a:solidFill>
                  <a:schemeClr val="bg1">
                    <a:lumMod val="65000"/>
                  </a:schemeClr>
                </a:solidFill>
              </a:defRPr>
            </a:lvl1pPr>
            <a:lvl2pPr marL="609585" indent="0">
              <a:buNone/>
              <a:defRPr sz="3200"/>
            </a:lvl2pPr>
            <a:lvl3pPr marL="1219170" indent="0">
              <a:buNone/>
              <a:defRPr sz="3200"/>
            </a:lvl3pPr>
            <a:lvl4pPr marL="1828754" indent="0">
              <a:buNone/>
              <a:defRPr sz="3200"/>
            </a:lvl4pPr>
            <a:lvl5pPr marL="2438339" indent="0">
              <a:buNone/>
              <a:defRPr sz="3200"/>
            </a:lvl5pPr>
          </a:lstStyle>
          <a:p>
            <a:pPr lvl="0"/>
            <a:r>
              <a:rPr lang="en-US"/>
              <a:t>Section Name</a:t>
            </a:r>
          </a:p>
        </p:txBody>
      </p:sp>
      <p:sp>
        <p:nvSpPr>
          <p:cNvPr id="36" name="Text Placeholder 6"/>
          <p:cNvSpPr>
            <a:spLocks noGrp="1"/>
          </p:cNvSpPr>
          <p:nvPr>
            <p:ph type="body" sz="quarter" idx="18" hasCustomPrompt="1"/>
          </p:nvPr>
        </p:nvSpPr>
        <p:spPr>
          <a:xfrm>
            <a:off x="624418" y="1849598"/>
            <a:ext cx="575431" cy="519429"/>
          </a:xfrm>
          <a:prstGeom prst="rect">
            <a:avLst/>
          </a:prstGeom>
          <a:solidFill>
            <a:schemeClr val="bg1">
              <a:lumMod val="65000"/>
            </a:schemeClr>
          </a:solidFill>
        </p:spPr>
        <p:txBody>
          <a:bodyPr vert="horz" lIns="0" tIns="0" rIns="0" bIns="0" anchor="ctr" anchorCtr="0">
            <a:normAutofit/>
          </a:bodyPr>
          <a:lstStyle>
            <a:lvl1pPr marL="0" indent="0" algn="ctr">
              <a:buNone/>
              <a:defRPr sz="2667" b="1">
                <a:solidFill>
                  <a:schemeClr val="bg1"/>
                </a:solidFill>
              </a:defRPr>
            </a:lvl1pPr>
            <a:lvl2pPr marL="609585" indent="0">
              <a:buNone/>
              <a:defRPr sz="3200"/>
            </a:lvl2pPr>
            <a:lvl3pPr marL="1219170" indent="0">
              <a:buNone/>
              <a:defRPr sz="3200"/>
            </a:lvl3pPr>
            <a:lvl4pPr marL="1828754" indent="0">
              <a:buNone/>
              <a:defRPr sz="3200"/>
            </a:lvl4pPr>
            <a:lvl5pPr marL="2438339" indent="0">
              <a:buNone/>
              <a:defRPr sz="3200"/>
            </a:lvl5pPr>
          </a:lstStyle>
          <a:p>
            <a:pPr lvl="0"/>
            <a:r>
              <a:rPr lang="en-US"/>
              <a:t>1</a:t>
            </a:r>
          </a:p>
        </p:txBody>
      </p:sp>
      <p:cxnSp>
        <p:nvCxnSpPr>
          <p:cNvPr id="37" name="Straight Connector 36"/>
          <p:cNvCxnSpPr/>
          <p:nvPr userDrawn="1"/>
        </p:nvCxnSpPr>
        <p:spPr>
          <a:xfrm>
            <a:off x="1311549" y="2369027"/>
            <a:ext cx="6886537" cy="9368"/>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38" name="Text Placeholder 6"/>
          <p:cNvSpPr>
            <a:spLocks noGrp="1"/>
          </p:cNvSpPr>
          <p:nvPr>
            <p:ph type="body" sz="quarter" idx="19" hasCustomPrompt="1"/>
          </p:nvPr>
        </p:nvSpPr>
        <p:spPr>
          <a:xfrm>
            <a:off x="1311549" y="2488710"/>
            <a:ext cx="6886537" cy="519429"/>
          </a:xfrm>
          <a:prstGeom prst="rect">
            <a:avLst/>
          </a:prstGeom>
        </p:spPr>
        <p:txBody>
          <a:bodyPr vert="horz" wrap="none" lIns="0" tIns="0" rIns="0" bIns="0" anchor="ctr" anchorCtr="0"/>
          <a:lstStyle>
            <a:lvl1pPr marL="0" indent="0">
              <a:buNone/>
              <a:defRPr sz="2667" b="0">
                <a:solidFill>
                  <a:schemeClr val="bg1">
                    <a:lumMod val="65000"/>
                  </a:schemeClr>
                </a:solidFill>
              </a:defRPr>
            </a:lvl1pPr>
            <a:lvl2pPr marL="609585" indent="0">
              <a:buNone/>
              <a:defRPr sz="3200"/>
            </a:lvl2pPr>
            <a:lvl3pPr marL="1219170" indent="0">
              <a:buNone/>
              <a:defRPr sz="3200"/>
            </a:lvl3pPr>
            <a:lvl4pPr marL="1828754" indent="0">
              <a:buNone/>
              <a:defRPr sz="3200"/>
            </a:lvl4pPr>
            <a:lvl5pPr marL="2438339" indent="0">
              <a:buNone/>
              <a:defRPr sz="3200"/>
            </a:lvl5pPr>
          </a:lstStyle>
          <a:p>
            <a:pPr lvl="0"/>
            <a:r>
              <a:rPr lang="en-US"/>
              <a:t>Section Name</a:t>
            </a:r>
          </a:p>
        </p:txBody>
      </p:sp>
      <p:sp>
        <p:nvSpPr>
          <p:cNvPr id="39" name="Text Placeholder 6"/>
          <p:cNvSpPr>
            <a:spLocks noGrp="1"/>
          </p:cNvSpPr>
          <p:nvPr>
            <p:ph type="body" sz="quarter" idx="20" hasCustomPrompt="1"/>
          </p:nvPr>
        </p:nvSpPr>
        <p:spPr>
          <a:xfrm>
            <a:off x="624418" y="2488710"/>
            <a:ext cx="575431" cy="519429"/>
          </a:xfrm>
          <a:prstGeom prst="rect">
            <a:avLst/>
          </a:prstGeom>
          <a:solidFill>
            <a:schemeClr val="bg1">
              <a:lumMod val="65000"/>
            </a:schemeClr>
          </a:solidFill>
        </p:spPr>
        <p:txBody>
          <a:bodyPr vert="horz" lIns="0" tIns="0" rIns="0" bIns="0" anchor="ctr" anchorCtr="0">
            <a:normAutofit/>
          </a:bodyPr>
          <a:lstStyle>
            <a:lvl1pPr marL="0" indent="0" algn="ctr">
              <a:buNone/>
              <a:defRPr sz="2667" b="1">
                <a:solidFill>
                  <a:schemeClr val="bg1"/>
                </a:solidFill>
              </a:defRPr>
            </a:lvl1pPr>
            <a:lvl2pPr marL="609585" indent="0">
              <a:buNone/>
              <a:defRPr sz="3200"/>
            </a:lvl2pPr>
            <a:lvl3pPr marL="1219170" indent="0">
              <a:buNone/>
              <a:defRPr sz="3200"/>
            </a:lvl3pPr>
            <a:lvl4pPr marL="1828754" indent="0">
              <a:buNone/>
              <a:defRPr sz="3200"/>
            </a:lvl4pPr>
            <a:lvl5pPr marL="2438339" indent="0">
              <a:buNone/>
              <a:defRPr sz="3200"/>
            </a:lvl5pPr>
          </a:lstStyle>
          <a:p>
            <a:pPr lvl="0"/>
            <a:r>
              <a:rPr lang="en-US"/>
              <a:t>2</a:t>
            </a:r>
          </a:p>
        </p:txBody>
      </p:sp>
      <p:cxnSp>
        <p:nvCxnSpPr>
          <p:cNvPr id="40" name="Straight Connector 39"/>
          <p:cNvCxnSpPr/>
          <p:nvPr userDrawn="1"/>
        </p:nvCxnSpPr>
        <p:spPr>
          <a:xfrm>
            <a:off x="1311549" y="3008139"/>
            <a:ext cx="6886537" cy="9368"/>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42" name="Text Placeholder 6"/>
          <p:cNvSpPr>
            <a:spLocks noGrp="1"/>
          </p:cNvSpPr>
          <p:nvPr>
            <p:ph type="body" sz="quarter" idx="21" hasCustomPrompt="1"/>
          </p:nvPr>
        </p:nvSpPr>
        <p:spPr>
          <a:xfrm>
            <a:off x="1311549" y="3134786"/>
            <a:ext cx="6886537" cy="519429"/>
          </a:xfrm>
          <a:prstGeom prst="rect">
            <a:avLst/>
          </a:prstGeom>
        </p:spPr>
        <p:txBody>
          <a:bodyPr vert="horz" wrap="none" lIns="0" tIns="0" rIns="0" bIns="0" anchor="ctr" anchorCtr="0"/>
          <a:lstStyle>
            <a:lvl1pPr marL="0" indent="0">
              <a:buNone/>
              <a:defRPr sz="2667" b="0">
                <a:solidFill>
                  <a:schemeClr val="bg1">
                    <a:lumMod val="65000"/>
                  </a:schemeClr>
                </a:solidFill>
              </a:defRPr>
            </a:lvl1pPr>
            <a:lvl2pPr marL="609585" indent="0">
              <a:buNone/>
              <a:defRPr sz="3200"/>
            </a:lvl2pPr>
            <a:lvl3pPr marL="1219170" indent="0">
              <a:buNone/>
              <a:defRPr sz="3200"/>
            </a:lvl3pPr>
            <a:lvl4pPr marL="1828754" indent="0">
              <a:buNone/>
              <a:defRPr sz="3200"/>
            </a:lvl4pPr>
            <a:lvl5pPr marL="2438339" indent="0">
              <a:buNone/>
              <a:defRPr sz="3200"/>
            </a:lvl5pPr>
          </a:lstStyle>
          <a:p>
            <a:pPr lvl="0"/>
            <a:r>
              <a:rPr lang="en-US"/>
              <a:t>Section Name</a:t>
            </a:r>
          </a:p>
        </p:txBody>
      </p:sp>
      <p:sp>
        <p:nvSpPr>
          <p:cNvPr id="43" name="Text Placeholder 6"/>
          <p:cNvSpPr>
            <a:spLocks noGrp="1"/>
          </p:cNvSpPr>
          <p:nvPr>
            <p:ph type="body" sz="quarter" idx="22" hasCustomPrompt="1"/>
          </p:nvPr>
        </p:nvSpPr>
        <p:spPr>
          <a:xfrm>
            <a:off x="624418" y="3134786"/>
            <a:ext cx="575431" cy="519429"/>
          </a:xfrm>
          <a:prstGeom prst="rect">
            <a:avLst/>
          </a:prstGeom>
          <a:solidFill>
            <a:schemeClr val="bg1">
              <a:lumMod val="65000"/>
            </a:schemeClr>
          </a:solidFill>
        </p:spPr>
        <p:txBody>
          <a:bodyPr vert="horz" lIns="0" tIns="0" rIns="0" bIns="0" anchor="ctr" anchorCtr="0">
            <a:normAutofit/>
          </a:bodyPr>
          <a:lstStyle>
            <a:lvl1pPr marL="0" indent="0" algn="ctr">
              <a:buNone/>
              <a:defRPr sz="2667" b="1">
                <a:solidFill>
                  <a:schemeClr val="bg1"/>
                </a:solidFill>
              </a:defRPr>
            </a:lvl1pPr>
            <a:lvl2pPr marL="609585" indent="0">
              <a:buNone/>
              <a:defRPr sz="3200"/>
            </a:lvl2pPr>
            <a:lvl3pPr marL="1219170" indent="0">
              <a:buNone/>
              <a:defRPr sz="3200"/>
            </a:lvl3pPr>
            <a:lvl4pPr marL="1828754" indent="0">
              <a:buNone/>
              <a:defRPr sz="3200"/>
            </a:lvl4pPr>
            <a:lvl5pPr marL="2438339" indent="0">
              <a:buNone/>
              <a:defRPr sz="3200"/>
            </a:lvl5pPr>
          </a:lstStyle>
          <a:p>
            <a:pPr lvl="0"/>
            <a:r>
              <a:rPr lang="en-US"/>
              <a:t>3</a:t>
            </a:r>
          </a:p>
        </p:txBody>
      </p:sp>
      <p:cxnSp>
        <p:nvCxnSpPr>
          <p:cNvPr id="44" name="Straight Connector 43"/>
          <p:cNvCxnSpPr/>
          <p:nvPr userDrawn="1"/>
        </p:nvCxnSpPr>
        <p:spPr>
          <a:xfrm>
            <a:off x="1311549" y="3654215"/>
            <a:ext cx="6886537" cy="9368"/>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49" name="Text Placeholder 6"/>
          <p:cNvSpPr>
            <a:spLocks noGrp="1"/>
          </p:cNvSpPr>
          <p:nvPr>
            <p:ph type="body" sz="quarter" idx="23" hasCustomPrompt="1"/>
          </p:nvPr>
        </p:nvSpPr>
        <p:spPr>
          <a:xfrm>
            <a:off x="1311549" y="3782197"/>
            <a:ext cx="6886537" cy="519429"/>
          </a:xfrm>
          <a:prstGeom prst="rect">
            <a:avLst/>
          </a:prstGeom>
        </p:spPr>
        <p:txBody>
          <a:bodyPr vert="horz" wrap="none" lIns="0" tIns="0" rIns="0" bIns="0" anchor="ctr" anchorCtr="0"/>
          <a:lstStyle>
            <a:lvl1pPr marL="0" indent="0">
              <a:buNone/>
              <a:defRPr sz="2667" b="1">
                <a:solidFill>
                  <a:srgbClr val="333333"/>
                </a:solidFill>
              </a:defRPr>
            </a:lvl1pPr>
            <a:lvl2pPr marL="609585" indent="0">
              <a:buNone/>
              <a:defRPr sz="3200"/>
            </a:lvl2pPr>
            <a:lvl3pPr marL="1219170" indent="0">
              <a:buNone/>
              <a:defRPr sz="3200"/>
            </a:lvl3pPr>
            <a:lvl4pPr marL="1828754" indent="0">
              <a:buNone/>
              <a:defRPr sz="3200"/>
            </a:lvl4pPr>
            <a:lvl5pPr marL="2438339" indent="0">
              <a:buNone/>
              <a:defRPr sz="3200"/>
            </a:lvl5pPr>
          </a:lstStyle>
          <a:p>
            <a:pPr lvl="0"/>
            <a:r>
              <a:rPr lang="en-US"/>
              <a:t>Section Name</a:t>
            </a:r>
          </a:p>
        </p:txBody>
      </p:sp>
      <p:sp>
        <p:nvSpPr>
          <p:cNvPr id="50" name="Text Placeholder 6"/>
          <p:cNvSpPr>
            <a:spLocks noGrp="1"/>
          </p:cNvSpPr>
          <p:nvPr>
            <p:ph type="body" sz="quarter" idx="24" hasCustomPrompt="1"/>
          </p:nvPr>
        </p:nvSpPr>
        <p:spPr>
          <a:xfrm>
            <a:off x="624418" y="3782197"/>
            <a:ext cx="575431" cy="519429"/>
          </a:xfrm>
          <a:prstGeom prst="rect">
            <a:avLst/>
          </a:prstGeom>
          <a:solidFill>
            <a:schemeClr val="accent3"/>
          </a:solidFill>
        </p:spPr>
        <p:txBody>
          <a:bodyPr vert="horz" lIns="0" tIns="0" rIns="0" bIns="0" anchor="ctr" anchorCtr="0">
            <a:normAutofit/>
          </a:bodyPr>
          <a:lstStyle>
            <a:lvl1pPr marL="0" indent="0" algn="ctr">
              <a:buNone/>
              <a:defRPr sz="2667" b="1">
                <a:solidFill>
                  <a:schemeClr val="bg1"/>
                </a:solidFill>
              </a:defRPr>
            </a:lvl1pPr>
            <a:lvl2pPr marL="609585" indent="0">
              <a:buNone/>
              <a:defRPr sz="3200"/>
            </a:lvl2pPr>
            <a:lvl3pPr marL="1219170" indent="0">
              <a:buNone/>
              <a:defRPr sz="3200"/>
            </a:lvl3pPr>
            <a:lvl4pPr marL="1828754" indent="0">
              <a:buNone/>
              <a:defRPr sz="3200"/>
            </a:lvl4pPr>
            <a:lvl5pPr marL="2438339" indent="0">
              <a:buNone/>
              <a:defRPr sz="3200"/>
            </a:lvl5pPr>
          </a:lstStyle>
          <a:p>
            <a:pPr lvl="0"/>
            <a:r>
              <a:rPr lang="en-US"/>
              <a:t>4</a:t>
            </a:r>
          </a:p>
        </p:txBody>
      </p:sp>
      <p:cxnSp>
        <p:nvCxnSpPr>
          <p:cNvPr id="51" name="Straight Connector 50"/>
          <p:cNvCxnSpPr/>
          <p:nvPr userDrawn="1"/>
        </p:nvCxnSpPr>
        <p:spPr>
          <a:xfrm>
            <a:off x="1311549" y="4301627"/>
            <a:ext cx="6886537" cy="9368"/>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52" name="Text Placeholder 6"/>
          <p:cNvSpPr>
            <a:spLocks noGrp="1"/>
          </p:cNvSpPr>
          <p:nvPr>
            <p:ph type="body" sz="quarter" idx="25" hasCustomPrompt="1"/>
          </p:nvPr>
        </p:nvSpPr>
        <p:spPr>
          <a:xfrm>
            <a:off x="1311549" y="4437910"/>
            <a:ext cx="6886537" cy="519429"/>
          </a:xfrm>
          <a:prstGeom prst="rect">
            <a:avLst/>
          </a:prstGeom>
        </p:spPr>
        <p:txBody>
          <a:bodyPr vert="horz" wrap="none" lIns="0" tIns="0" rIns="0" bIns="0" anchor="ctr" anchorCtr="0"/>
          <a:lstStyle>
            <a:lvl1pPr marL="0" indent="0">
              <a:buNone/>
              <a:defRPr sz="2667" b="0">
                <a:solidFill>
                  <a:schemeClr val="bg1">
                    <a:lumMod val="65000"/>
                  </a:schemeClr>
                </a:solidFill>
              </a:defRPr>
            </a:lvl1pPr>
            <a:lvl2pPr marL="609585" indent="0">
              <a:buNone/>
              <a:defRPr sz="3200"/>
            </a:lvl2pPr>
            <a:lvl3pPr marL="1219170" indent="0">
              <a:buNone/>
              <a:defRPr sz="3200"/>
            </a:lvl3pPr>
            <a:lvl4pPr marL="1828754" indent="0">
              <a:buNone/>
              <a:defRPr sz="3200"/>
            </a:lvl4pPr>
            <a:lvl5pPr marL="2438339" indent="0">
              <a:buNone/>
              <a:defRPr sz="3200"/>
            </a:lvl5pPr>
          </a:lstStyle>
          <a:p>
            <a:pPr lvl="0"/>
            <a:r>
              <a:rPr lang="en-US"/>
              <a:t>Section Name</a:t>
            </a:r>
          </a:p>
        </p:txBody>
      </p:sp>
      <p:sp>
        <p:nvSpPr>
          <p:cNvPr id="53" name="Text Placeholder 6"/>
          <p:cNvSpPr>
            <a:spLocks noGrp="1"/>
          </p:cNvSpPr>
          <p:nvPr>
            <p:ph type="body" sz="quarter" idx="26" hasCustomPrompt="1"/>
          </p:nvPr>
        </p:nvSpPr>
        <p:spPr>
          <a:xfrm>
            <a:off x="624418" y="4437910"/>
            <a:ext cx="575431" cy="519429"/>
          </a:xfrm>
          <a:prstGeom prst="rect">
            <a:avLst/>
          </a:prstGeom>
          <a:solidFill>
            <a:schemeClr val="bg1">
              <a:lumMod val="65000"/>
            </a:schemeClr>
          </a:solidFill>
        </p:spPr>
        <p:txBody>
          <a:bodyPr vert="horz" lIns="0" tIns="0" rIns="0" bIns="0" anchor="ctr" anchorCtr="0">
            <a:normAutofit/>
          </a:bodyPr>
          <a:lstStyle>
            <a:lvl1pPr marL="0" indent="0" algn="ctr">
              <a:buNone/>
              <a:defRPr sz="2667" b="1">
                <a:solidFill>
                  <a:schemeClr val="bg1"/>
                </a:solidFill>
              </a:defRPr>
            </a:lvl1pPr>
            <a:lvl2pPr marL="609585" indent="0">
              <a:buNone/>
              <a:defRPr sz="3200"/>
            </a:lvl2pPr>
            <a:lvl3pPr marL="1219170" indent="0">
              <a:buNone/>
              <a:defRPr sz="3200"/>
            </a:lvl3pPr>
            <a:lvl4pPr marL="1828754" indent="0">
              <a:buNone/>
              <a:defRPr sz="3200"/>
            </a:lvl4pPr>
            <a:lvl5pPr marL="2438339" indent="0">
              <a:buNone/>
              <a:defRPr sz="3200"/>
            </a:lvl5pPr>
          </a:lstStyle>
          <a:p>
            <a:pPr lvl="0"/>
            <a:r>
              <a:rPr lang="en-US"/>
              <a:t>5</a:t>
            </a:r>
          </a:p>
        </p:txBody>
      </p:sp>
      <p:cxnSp>
        <p:nvCxnSpPr>
          <p:cNvPr id="54" name="Straight Connector 53"/>
          <p:cNvCxnSpPr/>
          <p:nvPr userDrawn="1"/>
        </p:nvCxnSpPr>
        <p:spPr>
          <a:xfrm>
            <a:off x="1311549" y="4957339"/>
            <a:ext cx="6886537" cy="9368"/>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55" name="Text Placeholder 6"/>
          <p:cNvSpPr>
            <a:spLocks noGrp="1"/>
          </p:cNvSpPr>
          <p:nvPr>
            <p:ph type="body" sz="quarter" idx="27" hasCustomPrompt="1"/>
          </p:nvPr>
        </p:nvSpPr>
        <p:spPr>
          <a:xfrm>
            <a:off x="1311549" y="5085322"/>
            <a:ext cx="6886537" cy="519429"/>
          </a:xfrm>
          <a:prstGeom prst="rect">
            <a:avLst/>
          </a:prstGeom>
        </p:spPr>
        <p:txBody>
          <a:bodyPr vert="horz" wrap="none" lIns="0" tIns="0" rIns="0" bIns="0" anchor="ctr" anchorCtr="0"/>
          <a:lstStyle>
            <a:lvl1pPr marL="0" indent="0">
              <a:buNone/>
              <a:defRPr sz="2667" b="0">
                <a:solidFill>
                  <a:schemeClr val="bg1">
                    <a:lumMod val="65000"/>
                  </a:schemeClr>
                </a:solidFill>
              </a:defRPr>
            </a:lvl1pPr>
            <a:lvl2pPr marL="609585" indent="0">
              <a:buNone/>
              <a:defRPr sz="3200"/>
            </a:lvl2pPr>
            <a:lvl3pPr marL="1219170" indent="0">
              <a:buNone/>
              <a:defRPr sz="3200"/>
            </a:lvl3pPr>
            <a:lvl4pPr marL="1828754" indent="0">
              <a:buNone/>
              <a:defRPr sz="3200"/>
            </a:lvl4pPr>
            <a:lvl5pPr marL="2438339" indent="0">
              <a:buNone/>
              <a:defRPr sz="3200"/>
            </a:lvl5pPr>
          </a:lstStyle>
          <a:p>
            <a:pPr lvl="0"/>
            <a:r>
              <a:rPr lang="en-US"/>
              <a:t>Section Name</a:t>
            </a:r>
          </a:p>
        </p:txBody>
      </p:sp>
      <p:sp>
        <p:nvSpPr>
          <p:cNvPr id="56" name="Text Placeholder 6"/>
          <p:cNvSpPr>
            <a:spLocks noGrp="1"/>
          </p:cNvSpPr>
          <p:nvPr>
            <p:ph type="body" sz="quarter" idx="28" hasCustomPrompt="1"/>
          </p:nvPr>
        </p:nvSpPr>
        <p:spPr>
          <a:xfrm>
            <a:off x="624418" y="5085322"/>
            <a:ext cx="575431" cy="519429"/>
          </a:xfrm>
          <a:prstGeom prst="rect">
            <a:avLst/>
          </a:prstGeom>
          <a:solidFill>
            <a:schemeClr val="bg1">
              <a:lumMod val="65000"/>
            </a:schemeClr>
          </a:solidFill>
        </p:spPr>
        <p:txBody>
          <a:bodyPr vert="horz" lIns="0" tIns="0" rIns="0" bIns="0" anchor="ctr" anchorCtr="0">
            <a:normAutofit/>
          </a:bodyPr>
          <a:lstStyle>
            <a:lvl1pPr marL="0" indent="0" algn="ctr">
              <a:buNone/>
              <a:defRPr sz="2667" b="1">
                <a:solidFill>
                  <a:schemeClr val="bg1"/>
                </a:solidFill>
              </a:defRPr>
            </a:lvl1pPr>
            <a:lvl2pPr marL="609585" indent="0">
              <a:buNone/>
              <a:defRPr sz="3200"/>
            </a:lvl2pPr>
            <a:lvl3pPr marL="1219170" indent="0">
              <a:buNone/>
              <a:defRPr sz="3200"/>
            </a:lvl3pPr>
            <a:lvl4pPr marL="1828754" indent="0">
              <a:buNone/>
              <a:defRPr sz="3200"/>
            </a:lvl4pPr>
            <a:lvl5pPr marL="2438339" indent="0">
              <a:buNone/>
              <a:defRPr sz="3200"/>
            </a:lvl5pPr>
          </a:lstStyle>
          <a:p>
            <a:pPr lvl="0"/>
            <a:r>
              <a:rPr lang="en-US"/>
              <a:t>6</a:t>
            </a:r>
          </a:p>
        </p:txBody>
      </p:sp>
      <p:cxnSp>
        <p:nvCxnSpPr>
          <p:cNvPr id="57" name="Straight Connector 56"/>
          <p:cNvCxnSpPr/>
          <p:nvPr userDrawn="1"/>
        </p:nvCxnSpPr>
        <p:spPr>
          <a:xfrm>
            <a:off x="1311549" y="5604751"/>
            <a:ext cx="6886537" cy="9368"/>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58" name="Text Placeholder 6"/>
          <p:cNvSpPr>
            <a:spLocks noGrp="1"/>
          </p:cNvSpPr>
          <p:nvPr>
            <p:ph type="body" sz="quarter" idx="29" hasCustomPrompt="1"/>
          </p:nvPr>
        </p:nvSpPr>
        <p:spPr>
          <a:xfrm>
            <a:off x="1311549" y="5732732"/>
            <a:ext cx="6886537" cy="519429"/>
          </a:xfrm>
          <a:prstGeom prst="rect">
            <a:avLst/>
          </a:prstGeom>
        </p:spPr>
        <p:txBody>
          <a:bodyPr vert="horz" wrap="none" lIns="0" tIns="0" rIns="0" bIns="0" anchor="ctr" anchorCtr="0"/>
          <a:lstStyle>
            <a:lvl1pPr marL="0" indent="0">
              <a:buNone/>
              <a:defRPr sz="2667" b="0">
                <a:solidFill>
                  <a:schemeClr val="bg1">
                    <a:lumMod val="65000"/>
                  </a:schemeClr>
                </a:solidFill>
              </a:defRPr>
            </a:lvl1pPr>
            <a:lvl2pPr marL="609585" indent="0">
              <a:buNone/>
              <a:defRPr sz="3200"/>
            </a:lvl2pPr>
            <a:lvl3pPr marL="1219170" indent="0">
              <a:buNone/>
              <a:defRPr sz="3200"/>
            </a:lvl3pPr>
            <a:lvl4pPr marL="1828754" indent="0">
              <a:buNone/>
              <a:defRPr sz="3200"/>
            </a:lvl4pPr>
            <a:lvl5pPr marL="2438339" indent="0">
              <a:buNone/>
              <a:defRPr sz="3200"/>
            </a:lvl5pPr>
          </a:lstStyle>
          <a:p>
            <a:pPr lvl="0"/>
            <a:r>
              <a:rPr lang="en-US"/>
              <a:t>Section Name</a:t>
            </a:r>
          </a:p>
        </p:txBody>
      </p:sp>
      <p:sp>
        <p:nvSpPr>
          <p:cNvPr id="59" name="Text Placeholder 6"/>
          <p:cNvSpPr>
            <a:spLocks noGrp="1"/>
          </p:cNvSpPr>
          <p:nvPr>
            <p:ph type="body" sz="quarter" idx="30" hasCustomPrompt="1"/>
          </p:nvPr>
        </p:nvSpPr>
        <p:spPr>
          <a:xfrm>
            <a:off x="624418" y="5732732"/>
            <a:ext cx="575431" cy="519429"/>
          </a:xfrm>
          <a:prstGeom prst="rect">
            <a:avLst/>
          </a:prstGeom>
          <a:solidFill>
            <a:schemeClr val="bg1">
              <a:lumMod val="65000"/>
            </a:schemeClr>
          </a:solidFill>
        </p:spPr>
        <p:txBody>
          <a:bodyPr vert="horz" lIns="0" tIns="0" rIns="0" bIns="0" anchor="ctr" anchorCtr="0">
            <a:normAutofit/>
          </a:bodyPr>
          <a:lstStyle>
            <a:lvl1pPr marL="0" indent="0" algn="ctr">
              <a:buNone/>
              <a:defRPr sz="2667" b="1">
                <a:solidFill>
                  <a:schemeClr val="bg1"/>
                </a:solidFill>
              </a:defRPr>
            </a:lvl1pPr>
            <a:lvl2pPr marL="609585" indent="0">
              <a:buNone/>
              <a:defRPr sz="3200"/>
            </a:lvl2pPr>
            <a:lvl3pPr marL="1219170" indent="0">
              <a:buNone/>
              <a:defRPr sz="3200"/>
            </a:lvl3pPr>
            <a:lvl4pPr marL="1828754" indent="0">
              <a:buNone/>
              <a:defRPr sz="3200"/>
            </a:lvl4pPr>
            <a:lvl5pPr marL="2438339" indent="0">
              <a:buNone/>
              <a:defRPr sz="3200"/>
            </a:lvl5pPr>
          </a:lstStyle>
          <a:p>
            <a:pPr lvl="0"/>
            <a:r>
              <a:rPr lang="en-US"/>
              <a:t>7</a:t>
            </a:r>
          </a:p>
        </p:txBody>
      </p:sp>
      <p:cxnSp>
        <p:nvCxnSpPr>
          <p:cNvPr id="60" name="Straight Connector 59"/>
          <p:cNvCxnSpPr/>
          <p:nvPr userDrawn="1"/>
        </p:nvCxnSpPr>
        <p:spPr>
          <a:xfrm>
            <a:off x="1311549" y="6252161"/>
            <a:ext cx="6886537" cy="9368"/>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22080256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OC Slide - 5">
    <p:spTree>
      <p:nvGrpSpPr>
        <p:cNvPr id="1" name=""/>
        <p:cNvGrpSpPr/>
        <p:nvPr/>
      </p:nvGrpSpPr>
      <p:grpSpPr>
        <a:xfrm>
          <a:off x="0" y="0"/>
          <a:ext cx="0" cy="0"/>
          <a:chOff x="0" y="0"/>
          <a:chExt cx="0" cy="0"/>
        </a:xfrm>
      </p:grpSpPr>
      <p:sp>
        <p:nvSpPr>
          <p:cNvPr id="4" name="TextBox 3"/>
          <p:cNvSpPr txBox="1"/>
          <p:nvPr userDrawn="1"/>
        </p:nvSpPr>
        <p:spPr>
          <a:xfrm>
            <a:off x="8948936" y="6454019"/>
            <a:ext cx="3039363" cy="256545"/>
          </a:xfrm>
          <a:prstGeom prst="rect">
            <a:avLst/>
          </a:prstGeom>
          <a:noFill/>
        </p:spPr>
        <p:txBody>
          <a:bodyPr wrap="square" rtlCol="0">
            <a:spAutoFit/>
          </a:bodyPr>
          <a:lstStyle/>
          <a:p>
            <a:pPr marL="0" marR="0" indent="0" algn="r" defTabSz="609585" rtl="0" eaLnBrk="1" fontAlgn="auto" latinLnBrk="0" hangingPunct="1">
              <a:lnSpc>
                <a:spcPct val="100000"/>
              </a:lnSpc>
              <a:spcBef>
                <a:spcPts val="0"/>
              </a:spcBef>
              <a:spcAft>
                <a:spcPts val="0"/>
              </a:spcAft>
              <a:buClrTx/>
              <a:buSzTx/>
              <a:buFontTx/>
              <a:buNone/>
              <a:tabLst/>
              <a:defRPr/>
            </a:pPr>
            <a:r>
              <a:rPr lang="en-US" sz="1067">
                <a:latin typeface="Garamond" panose="02020404030301010803" pitchFamily="18" charset="0"/>
              </a:rPr>
              <a:t>NREL</a:t>
            </a:r>
            <a:r>
              <a:rPr lang="en-US" sz="1067" baseline="0">
                <a:latin typeface="Garamond" panose="02020404030301010803" pitchFamily="18" charset="0"/>
              </a:rPr>
              <a:t>    </a:t>
            </a:r>
            <a:r>
              <a:rPr lang="en-US" sz="1067">
                <a:latin typeface="Garamond" panose="02020404030301010803" pitchFamily="18" charset="0"/>
              </a:rPr>
              <a:t>|    </a:t>
            </a:r>
            <a:fld id="{BFD71CF8-5198-8441-A7C0-DC22FD64CBE4}" type="slidenum">
              <a:rPr lang="en-US" sz="1067">
                <a:latin typeface="Garamond" panose="02020404030301010803" pitchFamily="18" charset="0"/>
              </a:rPr>
              <a:pPr marL="0" marR="0" indent="0" algn="r" defTabSz="609585" rtl="0" eaLnBrk="1" fontAlgn="auto" latinLnBrk="0" hangingPunct="1">
                <a:lnSpc>
                  <a:spcPct val="100000"/>
                </a:lnSpc>
                <a:spcBef>
                  <a:spcPts val="0"/>
                </a:spcBef>
                <a:spcAft>
                  <a:spcPts val="0"/>
                </a:spcAft>
                <a:buClrTx/>
                <a:buSzTx/>
                <a:buFontTx/>
                <a:buNone/>
                <a:tabLst/>
                <a:defRPr/>
              </a:pPr>
              <a:t>‹#›</a:t>
            </a:fld>
            <a:endParaRPr lang="en-US" sz="1067">
              <a:latin typeface="Garamond" panose="02020404030301010803" pitchFamily="18" charset="0"/>
            </a:endParaRPr>
          </a:p>
        </p:txBody>
      </p:sp>
      <p:sp>
        <p:nvSpPr>
          <p:cNvPr id="2" name="Title 1"/>
          <p:cNvSpPr>
            <a:spLocks noGrp="1"/>
          </p:cNvSpPr>
          <p:nvPr>
            <p:ph type="title" hasCustomPrompt="1"/>
          </p:nvPr>
        </p:nvSpPr>
        <p:spPr>
          <a:xfrm>
            <a:off x="609600" y="1"/>
            <a:ext cx="4286552" cy="1600201"/>
          </a:xfrm>
        </p:spPr>
        <p:txBody>
          <a:bodyPr/>
          <a:lstStyle/>
          <a:p>
            <a:r>
              <a:rPr lang="en-US"/>
              <a:t>Contents</a:t>
            </a:r>
          </a:p>
        </p:txBody>
      </p:sp>
      <p:sp>
        <p:nvSpPr>
          <p:cNvPr id="34" name="Text Placeholder 6"/>
          <p:cNvSpPr>
            <a:spLocks noGrp="1"/>
          </p:cNvSpPr>
          <p:nvPr>
            <p:ph type="body" sz="quarter" idx="11" hasCustomPrompt="1"/>
          </p:nvPr>
        </p:nvSpPr>
        <p:spPr>
          <a:xfrm>
            <a:off x="1311549" y="1849598"/>
            <a:ext cx="6886537" cy="519429"/>
          </a:xfrm>
          <a:prstGeom prst="rect">
            <a:avLst/>
          </a:prstGeom>
        </p:spPr>
        <p:txBody>
          <a:bodyPr vert="horz" wrap="none" lIns="0" tIns="0" rIns="0" bIns="0" anchor="ctr" anchorCtr="0"/>
          <a:lstStyle>
            <a:lvl1pPr marL="0" indent="0">
              <a:buNone/>
              <a:defRPr sz="2667" b="0">
                <a:solidFill>
                  <a:schemeClr val="bg1">
                    <a:lumMod val="65000"/>
                  </a:schemeClr>
                </a:solidFill>
              </a:defRPr>
            </a:lvl1pPr>
            <a:lvl2pPr marL="609585" indent="0">
              <a:buNone/>
              <a:defRPr sz="3200"/>
            </a:lvl2pPr>
            <a:lvl3pPr marL="1219170" indent="0">
              <a:buNone/>
              <a:defRPr sz="3200"/>
            </a:lvl3pPr>
            <a:lvl4pPr marL="1828754" indent="0">
              <a:buNone/>
              <a:defRPr sz="3200"/>
            </a:lvl4pPr>
            <a:lvl5pPr marL="2438339" indent="0">
              <a:buNone/>
              <a:defRPr sz="3200"/>
            </a:lvl5pPr>
          </a:lstStyle>
          <a:p>
            <a:pPr lvl="0"/>
            <a:r>
              <a:rPr lang="en-US"/>
              <a:t>Section Name</a:t>
            </a:r>
          </a:p>
        </p:txBody>
      </p:sp>
      <p:sp>
        <p:nvSpPr>
          <p:cNvPr id="36" name="Text Placeholder 6"/>
          <p:cNvSpPr>
            <a:spLocks noGrp="1"/>
          </p:cNvSpPr>
          <p:nvPr>
            <p:ph type="body" sz="quarter" idx="18" hasCustomPrompt="1"/>
          </p:nvPr>
        </p:nvSpPr>
        <p:spPr>
          <a:xfrm>
            <a:off x="624418" y="1849598"/>
            <a:ext cx="575431" cy="519429"/>
          </a:xfrm>
          <a:prstGeom prst="rect">
            <a:avLst/>
          </a:prstGeom>
          <a:solidFill>
            <a:schemeClr val="bg1">
              <a:lumMod val="65000"/>
            </a:schemeClr>
          </a:solidFill>
        </p:spPr>
        <p:txBody>
          <a:bodyPr vert="horz" lIns="0" tIns="0" rIns="0" bIns="0" anchor="ctr" anchorCtr="0">
            <a:normAutofit/>
          </a:bodyPr>
          <a:lstStyle>
            <a:lvl1pPr marL="0" indent="0" algn="ctr">
              <a:buNone/>
              <a:defRPr sz="2667" b="1">
                <a:solidFill>
                  <a:schemeClr val="bg1"/>
                </a:solidFill>
              </a:defRPr>
            </a:lvl1pPr>
            <a:lvl2pPr marL="609585" indent="0">
              <a:buNone/>
              <a:defRPr sz="3200"/>
            </a:lvl2pPr>
            <a:lvl3pPr marL="1219170" indent="0">
              <a:buNone/>
              <a:defRPr sz="3200"/>
            </a:lvl3pPr>
            <a:lvl4pPr marL="1828754" indent="0">
              <a:buNone/>
              <a:defRPr sz="3200"/>
            </a:lvl4pPr>
            <a:lvl5pPr marL="2438339" indent="0">
              <a:buNone/>
              <a:defRPr sz="3200"/>
            </a:lvl5pPr>
          </a:lstStyle>
          <a:p>
            <a:pPr lvl="0"/>
            <a:r>
              <a:rPr lang="en-US"/>
              <a:t>1</a:t>
            </a:r>
          </a:p>
        </p:txBody>
      </p:sp>
      <p:cxnSp>
        <p:nvCxnSpPr>
          <p:cNvPr id="37" name="Straight Connector 36"/>
          <p:cNvCxnSpPr/>
          <p:nvPr userDrawn="1"/>
        </p:nvCxnSpPr>
        <p:spPr>
          <a:xfrm>
            <a:off x="1311549" y="2369027"/>
            <a:ext cx="6886537" cy="9368"/>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38" name="Text Placeholder 6"/>
          <p:cNvSpPr>
            <a:spLocks noGrp="1"/>
          </p:cNvSpPr>
          <p:nvPr>
            <p:ph type="body" sz="quarter" idx="19" hasCustomPrompt="1"/>
          </p:nvPr>
        </p:nvSpPr>
        <p:spPr>
          <a:xfrm>
            <a:off x="1311549" y="2488710"/>
            <a:ext cx="6886537" cy="519429"/>
          </a:xfrm>
          <a:prstGeom prst="rect">
            <a:avLst/>
          </a:prstGeom>
        </p:spPr>
        <p:txBody>
          <a:bodyPr vert="horz" wrap="none" lIns="0" tIns="0" rIns="0" bIns="0" anchor="ctr" anchorCtr="0"/>
          <a:lstStyle>
            <a:lvl1pPr marL="0" indent="0">
              <a:buNone/>
              <a:defRPr sz="2667" b="0">
                <a:solidFill>
                  <a:schemeClr val="bg1">
                    <a:lumMod val="65000"/>
                  </a:schemeClr>
                </a:solidFill>
              </a:defRPr>
            </a:lvl1pPr>
            <a:lvl2pPr marL="609585" indent="0">
              <a:buNone/>
              <a:defRPr sz="3200"/>
            </a:lvl2pPr>
            <a:lvl3pPr marL="1219170" indent="0">
              <a:buNone/>
              <a:defRPr sz="3200"/>
            </a:lvl3pPr>
            <a:lvl4pPr marL="1828754" indent="0">
              <a:buNone/>
              <a:defRPr sz="3200"/>
            </a:lvl4pPr>
            <a:lvl5pPr marL="2438339" indent="0">
              <a:buNone/>
              <a:defRPr sz="3200"/>
            </a:lvl5pPr>
          </a:lstStyle>
          <a:p>
            <a:pPr lvl="0"/>
            <a:r>
              <a:rPr lang="en-US"/>
              <a:t>Section Name</a:t>
            </a:r>
          </a:p>
        </p:txBody>
      </p:sp>
      <p:sp>
        <p:nvSpPr>
          <p:cNvPr id="39" name="Text Placeholder 6"/>
          <p:cNvSpPr>
            <a:spLocks noGrp="1"/>
          </p:cNvSpPr>
          <p:nvPr>
            <p:ph type="body" sz="quarter" idx="20" hasCustomPrompt="1"/>
          </p:nvPr>
        </p:nvSpPr>
        <p:spPr>
          <a:xfrm>
            <a:off x="624418" y="2488710"/>
            <a:ext cx="575431" cy="519429"/>
          </a:xfrm>
          <a:prstGeom prst="rect">
            <a:avLst/>
          </a:prstGeom>
          <a:solidFill>
            <a:schemeClr val="bg1">
              <a:lumMod val="65000"/>
            </a:schemeClr>
          </a:solidFill>
        </p:spPr>
        <p:txBody>
          <a:bodyPr vert="horz" lIns="0" tIns="0" rIns="0" bIns="0" anchor="ctr" anchorCtr="0">
            <a:normAutofit/>
          </a:bodyPr>
          <a:lstStyle>
            <a:lvl1pPr marL="0" indent="0" algn="ctr">
              <a:buNone/>
              <a:defRPr sz="2667" b="1">
                <a:solidFill>
                  <a:schemeClr val="bg1"/>
                </a:solidFill>
              </a:defRPr>
            </a:lvl1pPr>
            <a:lvl2pPr marL="609585" indent="0">
              <a:buNone/>
              <a:defRPr sz="3200"/>
            </a:lvl2pPr>
            <a:lvl3pPr marL="1219170" indent="0">
              <a:buNone/>
              <a:defRPr sz="3200"/>
            </a:lvl3pPr>
            <a:lvl4pPr marL="1828754" indent="0">
              <a:buNone/>
              <a:defRPr sz="3200"/>
            </a:lvl4pPr>
            <a:lvl5pPr marL="2438339" indent="0">
              <a:buNone/>
              <a:defRPr sz="3200"/>
            </a:lvl5pPr>
          </a:lstStyle>
          <a:p>
            <a:pPr lvl="0"/>
            <a:r>
              <a:rPr lang="en-US"/>
              <a:t>2</a:t>
            </a:r>
          </a:p>
        </p:txBody>
      </p:sp>
      <p:cxnSp>
        <p:nvCxnSpPr>
          <p:cNvPr id="40" name="Straight Connector 39"/>
          <p:cNvCxnSpPr/>
          <p:nvPr userDrawn="1"/>
        </p:nvCxnSpPr>
        <p:spPr>
          <a:xfrm>
            <a:off x="1311549" y="3008139"/>
            <a:ext cx="6886537" cy="9368"/>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42" name="Text Placeholder 6"/>
          <p:cNvSpPr>
            <a:spLocks noGrp="1"/>
          </p:cNvSpPr>
          <p:nvPr>
            <p:ph type="body" sz="quarter" idx="21" hasCustomPrompt="1"/>
          </p:nvPr>
        </p:nvSpPr>
        <p:spPr>
          <a:xfrm>
            <a:off x="1311549" y="3134786"/>
            <a:ext cx="6886537" cy="519429"/>
          </a:xfrm>
          <a:prstGeom prst="rect">
            <a:avLst/>
          </a:prstGeom>
        </p:spPr>
        <p:txBody>
          <a:bodyPr vert="horz" wrap="none" lIns="0" tIns="0" rIns="0" bIns="0" anchor="ctr" anchorCtr="0"/>
          <a:lstStyle>
            <a:lvl1pPr marL="0" indent="0">
              <a:buNone/>
              <a:defRPr sz="2667" b="0">
                <a:solidFill>
                  <a:schemeClr val="bg1">
                    <a:lumMod val="65000"/>
                  </a:schemeClr>
                </a:solidFill>
              </a:defRPr>
            </a:lvl1pPr>
            <a:lvl2pPr marL="609585" indent="0">
              <a:buNone/>
              <a:defRPr sz="3200"/>
            </a:lvl2pPr>
            <a:lvl3pPr marL="1219170" indent="0">
              <a:buNone/>
              <a:defRPr sz="3200"/>
            </a:lvl3pPr>
            <a:lvl4pPr marL="1828754" indent="0">
              <a:buNone/>
              <a:defRPr sz="3200"/>
            </a:lvl4pPr>
            <a:lvl5pPr marL="2438339" indent="0">
              <a:buNone/>
              <a:defRPr sz="3200"/>
            </a:lvl5pPr>
          </a:lstStyle>
          <a:p>
            <a:pPr lvl="0"/>
            <a:r>
              <a:rPr lang="en-US"/>
              <a:t>Section Name</a:t>
            </a:r>
          </a:p>
        </p:txBody>
      </p:sp>
      <p:sp>
        <p:nvSpPr>
          <p:cNvPr id="43" name="Text Placeholder 6"/>
          <p:cNvSpPr>
            <a:spLocks noGrp="1"/>
          </p:cNvSpPr>
          <p:nvPr>
            <p:ph type="body" sz="quarter" idx="22" hasCustomPrompt="1"/>
          </p:nvPr>
        </p:nvSpPr>
        <p:spPr>
          <a:xfrm>
            <a:off x="624418" y="3134786"/>
            <a:ext cx="575431" cy="519429"/>
          </a:xfrm>
          <a:prstGeom prst="rect">
            <a:avLst/>
          </a:prstGeom>
          <a:solidFill>
            <a:schemeClr val="bg1">
              <a:lumMod val="65000"/>
            </a:schemeClr>
          </a:solidFill>
        </p:spPr>
        <p:txBody>
          <a:bodyPr vert="horz" lIns="0" tIns="0" rIns="0" bIns="0" anchor="ctr" anchorCtr="0">
            <a:normAutofit/>
          </a:bodyPr>
          <a:lstStyle>
            <a:lvl1pPr marL="0" indent="0" algn="ctr">
              <a:buNone/>
              <a:defRPr sz="2667" b="1">
                <a:solidFill>
                  <a:schemeClr val="bg1"/>
                </a:solidFill>
              </a:defRPr>
            </a:lvl1pPr>
            <a:lvl2pPr marL="609585" indent="0">
              <a:buNone/>
              <a:defRPr sz="3200"/>
            </a:lvl2pPr>
            <a:lvl3pPr marL="1219170" indent="0">
              <a:buNone/>
              <a:defRPr sz="3200"/>
            </a:lvl3pPr>
            <a:lvl4pPr marL="1828754" indent="0">
              <a:buNone/>
              <a:defRPr sz="3200"/>
            </a:lvl4pPr>
            <a:lvl5pPr marL="2438339" indent="0">
              <a:buNone/>
              <a:defRPr sz="3200"/>
            </a:lvl5pPr>
          </a:lstStyle>
          <a:p>
            <a:pPr lvl="0"/>
            <a:r>
              <a:rPr lang="en-US"/>
              <a:t>3</a:t>
            </a:r>
          </a:p>
        </p:txBody>
      </p:sp>
      <p:cxnSp>
        <p:nvCxnSpPr>
          <p:cNvPr id="44" name="Straight Connector 43"/>
          <p:cNvCxnSpPr/>
          <p:nvPr userDrawn="1"/>
        </p:nvCxnSpPr>
        <p:spPr>
          <a:xfrm>
            <a:off x="1311549" y="3654215"/>
            <a:ext cx="6886537" cy="9368"/>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49" name="Text Placeholder 6"/>
          <p:cNvSpPr>
            <a:spLocks noGrp="1"/>
          </p:cNvSpPr>
          <p:nvPr>
            <p:ph type="body" sz="quarter" idx="23" hasCustomPrompt="1"/>
          </p:nvPr>
        </p:nvSpPr>
        <p:spPr>
          <a:xfrm>
            <a:off x="1311549" y="3782197"/>
            <a:ext cx="6886537" cy="519429"/>
          </a:xfrm>
          <a:prstGeom prst="rect">
            <a:avLst/>
          </a:prstGeom>
        </p:spPr>
        <p:txBody>
          <a:bodyPr vert="horz" wrap="none" lIns="0" tIns="0" rIns="0" bIns="0" anchor="ctr" anchorCtr="0"/>
          <a:lstStyle>
            <a:lvl1pPr marL="0" indent="0">
              <a:buNone/>
              <a:defRPr sz="2667" b="0">
                <a:solidFill>
                  <a:schemeClr val="bg1">
                    <a:lumMod val="65000"/>
                  </a:schemeClr>
                </a:solidFill>
              </a:defRPr>
            </a:lvl1pPr>
            <a:lvl2pPr marL="609585" indent="0">
              <a:buNone/>
              <a:defRPr sz="3200"/>
            </a:lvl2pPr>
            <a:lvl3pPr marL="1219170" indent="0">
              <a:buNone/>
              <a:defRPr sz="3200"/>
            </a:lvl3pPr>
            <a:lvl4pPr marL="1828754" indent="0">
              <a:buNone/>
              <a:defRPr sz="3200"/>
            </a:lvl4pPr>
            <a:lvl5pPr marL="2438339" indent="0">
              <a:buNone/>
              <a:defRPr sz="3200"/>
            </a:lvl5pPr>
          </a:lstStyle>
          <a:p>
            <a:pPr lvl="0"/>
            <a:r>
              <a:rPr lang="en-US"/>
              <a:t>Section Name</a:t>
            </a:r>
          </a:p>
        </p:txBody>
      </p:sp>
      <p:sp>
        <p:nvSpPr>
          <p:cNvPr id="50" name="Text Placeholder 6"/>
          <p:cNvSpPr>
            <a:spLocks noGrp="1"/>
          </p:cNvSpPr>
          <p:nvPr>
            <p:ph type="body" sz="quarter" idx="24" hasCustomPrompt="1"/>
          </p:nvPr>
        </p:nvSpPr>
        <p:spPr>
          <a:xfrm>
            <a:off x="624418" y="3782197"/>
            <a:ext cx="575431" cy="519429"/>
          </a:xfrm>
          <a:prstGeom prst="rect">
            <a:avLst/>
          </a:prstGeom>
          <a:solidFill>
            <a:schemeClr val="bg1">
              <a:lumMod val="65000"/>
            </a:schemeClr>
          </a:solidFill>
        </p:spPr>
        <p:txBody>
          <a:bodyPr vert="horz" lIns="0" tIns="0" rIns="0" bIns="0" anchor="ctr" anchorCtr="0">
            <a:normAutofit/>
          </a:bodyPr>
          <a:lstStyle>
            <a:lvl1pPr marL="0" indent="0" algn="ctr">
              <a:buNone/>
              <a:defRPr sz="2667" b="1">
                <a:solidFill>
                  <a:schemeClr val="bg1"/>
                </a:solidFill>
              </a:defRPr>
            </a:lvl1pPr>
            <a:lvl2pPr marL="609585" indent="0">
              <a:buNone/>
              <a:defRPr sz="3200"/>
            </a:lvl2pPr>
            <a:lvl3pPr marL="1219170" indent="0">
              <a:buNone/>
              <a:defRPr sz="3200"/>
            </a:lvl3pPr>
            <a:lvl4pPr marL="1828754" indent="0">
              <a:buNone/>
              <a:defRPr sz="3200"/>
            </a:lvl4pPr>
            <a:lvl5pPr marL="2438339" indent="0">
              <a:buNone/>
              <a:defRPr sz="3200"/>
            </a:lvl5pPr>
          </a:lstStyle>
          <a:p>
            <a:pPr lvl="0"/>
            <a:r>
              <a:rPr lang="en-US"/>
              <a:t>4</a:t>
            </a:r>
          </a:p>
        </p:txBody>
      </p:sp>
      <p:cxnSp>
        <p:nvCxnSpPr>
          <p:cNvPr id="51" name="Straight Connector 50"/>
          <p:cNvCxnSpPr/>
          <p:nvPr userDrawn="1"/>
        </p:nvCxnSpPr>
        <p:spPr>
          <a:xfrm>
            <a:off x="1311549" y="4301627"/>
            <a:ext cx="6886537" cy="9368"/>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52" name="Text Placeholder 6"/>
          <p:cNvSpPr>
            <a:spLocks noGrp="1"/>
          </p:cNvSpPr>
          <p:nvPr>
            <p:ph type="body" sz="quarter" idx="25" hasCustomPrompt="1"/>
          </p:nvPr>
        </p:nvSpPr>
        <p:spPr>
          <a:xfrm>
            <a:off x="1311549" y="4437910"/>
            <a:ext cx="6886537" cy="519429"/>
          </a:xfrm>
          <a:prstGeom prst="rect">
            <a:avLst/>
          </a:prstGeom>
        </p:spPr>
        <p:txBody>
          <a:bodyPr vert="horz" wrap="none" lIns="0" tIns="0" rIns="0" bIns="0" anchor="ctr" anchorCtr="0"/>
          <a:lstStyle>
            <a:lvl1pPr marL="0" indent="0">
              <a:buNone/>
              <a:defRPr sz="2667" b="1">
                <a:solidFill>
                  <a:srgbClr val="333333"/>
                </a:solidFill>
              </a:defRPr>
            </a:lvl1pPr>
            <a:lvl2pPr marL="609585" indent="0">
              <a:buNone/>
              <a:defRPr sz="3200"/>
            </a:lvl2pPr>
            <a:lvl3pPr marL="1219170" indent="0">
              <a:buNone/>
              <a:defRPr sz="3200"/>
            </a:lvl3pPr>
            <a:lvl4pPr marL="1828754" indent="0">
              <a:buNone/>
              <a:defRPr sz="3200"/>
            </a:lvl4pPr>
            <a:lvl5pPr marL="2438339" indent="0">
              <a:buNone/>
              <a:defRPr sz="3200"/>
            </a:lvl5pPr>
          </a:lstStyle>
          <a:p>
            <a:pPr lvl="0"/>
            <a:r>
              <a:rPr lang="en-US"/>
              <a:t>Section Name</a:t>
            </a:r>
          </a:p>
        </p:txBody>
      </p:sp>
      <p:sp>
        <p:nvSpPr>
          <p:cNvPr id="53" name="Text Placeholder 6"/>
          <p:cNvSpPr>
            <a:spLocks noGrp="1"/>
          </p:cNvSpPr>
          <p:nvPr>
            <p:ph type="body" sz="quarter" idx="26" hasCustomPrompt="1"/>
          </p:nvPr>
        </p:nvSpPr>
        <p:spPr>
          <a:xfrm>
            <a:off x="624418" y="4437910"/>
            <a:ext cx="575431" cy="519429"/>
          </a:xfrm>
          <a:prstGeom prst="rect">
            <a:avLst/>
          </a:prstGeom>
          <a:solidFill>
            <a:schemeClr val="accent3"/>
          </a:solidFill>
        </p:spPr>
        <p:txBody>
          <a:bodyPr vert="horz" lIns="0" tIns="0" rIns="0" bIns="0" anchor="ctr" anchorCtr="0">
            <a:normAutofit/>
          </a:bodyPr>
          <a:lstStyle>
            <a:lvl1pPr marL="0" indent="0" algn="ctr">
              <a:buNone/>
              <a:defRPr sz="2667" b="1">
                <a:solidFill>
                  <a:schemeClr val="bg1"/>
                </a:solidFill>
              </a:defRPr>
            </a:lvl1pPr>
            <a:lvl2pPr marL="609585" indent="0">
              <a:buNone/>
              <a:defRPr sz="3200"/>
            </a:lvl2pPr>
            <a:lvl3pPr marL="1219170" indent="0">
              <a:buNone/>
              <a:defRPr sz="3200"/>
            </a:lvl3pPr>
            <a:lvl4pPr marL="1828754" indent="0">
              <a:buNone/>
              <a:defRPr sz="3200"/>
            </a:lvl4pPr>
            <a:lvl5pPr marL="2438339" indent="0">
              <a:buNone/>
              <a:defRPr sz="3200"/>
            </a:lvl5pPr>
          </a:lstStyle>
          <a:p>
            <a:pPr lvl="0"/>
            <a:r>
              <a:rPr lang="en-US"/>
              <a:t>5</a:t>
            </a:r>
          </a:p>
        </p:txBody>
      </p:sp>
      <p:cxnSp>
        <p:nvCxnSpPr>
          <p:cNvPr id="54" name="Straight Connector 53"/>
          <p:cNvCxnSpPr/>
          <p:nvPr userDrawn="1"/>
        </p:nvCxnSpPr>
        <p:spPr>
          <a:xfrm>
            <a:off x="1311549" y="4957339"/>
            <a:ext cx="6886537" cy="9368"/>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55" name="Text Placeholder 6"/>
          <p:cNvSpPr>
            <a:spLocks noGrp="1"/>
          </p:cNvSpPr>
          <p:nvPr>
            <p:ph type="body" sz="quarter" idx="27" hasCustomPrompt="1"/>
          </p:nvPr>
        </p:nvSpPr>
        <p:spPr>
          <a:xfrm>
            <a:off x="1311549" y="5085322"/>
            <a:ext cx="6886537" cy="519429"/>
          </a:xfrm>
          <a:prstGeom prst="rect">
            <a:avLst/>
          </a:prstGeom>
        </p:spPr>
        <p:txBody>
          <a:bodyPr vert="horz" wrap="none" lIns="0" tIns="0" rIns="0" bIns="0" anchor="ctr" anchorCtr="0"/>
          <a:lstStyle>
            <a:lvl1pPr marL="0" indent="0">
              <a:buNone/>
              <a:defRPr sz="2667" b="0">
                <a:solidFill>
                  <a:schemeClr val="bg1">
                    <a:lumMod val="65000"/>
                  </a:schemeClr>
                </a:solidFill>
              </a:defRPr>
            </a:lvl1pPr>
            <a:lvl2pPr marL="609585" indent="0">
              <a:buNone/>
              <a:defRPr sz="3200"/>
            </a:lvl2pPr>
            <a:lvl3pPr marL="1219170" indent="0">
              <a:buNone/>
              <a:defRPr sz="3200"/>
            </a:lvl3pPr>
            <a:lvl4pPr marL="1828754" indent="0">
              <a:buNone/>
              <a:defRPr sz="3200"/>
            </a:lvl4pPr>
            <a:lvl5pPr marL="2438339" indent="0">
              <a:buNone/>
              <a:defRPr sz="3200"/>
            </a:lvl5pPr>
          </a:lstStyle>
          <a:p>
            <a:pPr lvl="0"/>
            <a:r>
              <a:rPr lang="en-US"/>
              <a:t>Section Name</a:t>
            </a:r>
          </a:p>
        </p:txBody>
      </p:sp>
      <p:sp>
        <p:nvSpPr>
          <p:cNvPr id="56" name="Text Placeholder 6"/>
          <p:cNvSpPr>
            <a:spLocks noGrp="1"/>
          </p:cNvSpPr>
          <p:nvPr>
            <p:ph type="body" sz="quarter" idx="28" hasCustomPrompt="1"/>
          </p:nvPr>
        </p:nvSpPr>
        <p:spPr>
          <a:xfrm>
            <a:off x="624418" y="5085322"/>
            <a:ext cx="575431" cy="519429"/>
          </a:xfrm>
          <a:prstGeom prst="rect">
            <a:avLst/>
          </a:prstGeom>
          <a:solidFill>
            <a:schemeClr val="bg1">
              <a:lumMod val="65000"/>
            </a:schemeClr>
          </a:solidFill>
        </p:spPr>
        <p:txBody>
          <a:bodyPr vert="horz" lIns="0" tIns="0" rIns="0" bIns="0" anchor="ctr" anchorCtr="0">
            <a:normAutofit/>
          </a:bodyPr>
          <a:lstStyle>
            <a:lvl1pPr marL="0" indent="0" algn="ctr">
              <a:buNone/>
              <a:defRPr sz="2667" b="1">
                <a:solidFill>
                  <a:schemeClr val="bg1"/>
                </a:solidFill>
              </a:defRPr>
            </a:lvl1pPr>
            <a:lvl2pPr marL="609585" indent="0">
              <a:buNone/>
              <a:defRPr sz="3200"/>
            </a:lvl2pPr>
            <a:lvl3pPr marL="1219170" indent="0">
              <a:buNone/>
              <a:defRPr sz="3200"/>
            </a:lvl3pPr>
            <a:lvl4pPr marL="1828754" indent="0">
              <a:buNone/>
              <a:defRPr sz="3200"/>
            </a:lvl4pPr>
            <a:lvl5pPr marL="2438339" indent="0">
              <a:buNone/>
              <a:defRPr sz="3200"/>
            </a:lvl5pPr>
          </a:lstStyle>
          <a:p>
            <a:pPr lvl="0"/>
            <a:r>
              <a:rPr lang="en-US"/>
              <a:t>6</a:t>
            </a:r>
          </a:p>
        </p:txBody>
      </p:sp>
      <p:cxnSp>
        <p:nvCxnSpPr>
          <p:cNvPr id="57" name="Straight Connector 56"/>
          <p:cNvCxnSpPr/>
          <p:nvPr userDrawn="1"/>
        </p:nvCxnSpPr>
        <p:spPr>
          <a:xfrm>
            <a:off x="1311549" y="5604751"/>
            <a:ext cx="6886537" cy="9368"/>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58" name="Text Placeholder 6"/>
          <p:cNvSpPr>
            <a:spLocks noGrp="1"/>
          </p:cNvSpPr>
          <p:nvPr>
            <p:ph type="body" sz="quarter" idx="29" hasCustomPrompt="1"/>
          </p:nvPr>
        </p:nvSpPr>
        <p:spPr>
          <a:xfrm>
            <a:off x="1311549" y="5732732"/>
            <a:ext cx="6886537" cy="519429"/>
          </a:xfrm>
          <a:prstGeom prst="rect">
            <a:avLst/>
          </a:prstGeom>
        </p:spPr>
        <p:txBody>
          <a:bodyPr vert="horz" wrap="none" lIns="0" tIns="0" rIns="0" bIns="0" anchor="ctr" anchorCtr="0"/>
          <a:lstStyle>
            <a:lvl1pPr marL="0" indent="0">
              <a:buNone/>
              <a:defRPr sz="2667" b="0">
                <a:solidFill>
                  <a:schemeClr val="bg1">
                    <a:lumMod val="65000"/>
                  </a:schemeClr>
                </a:solidFill>
              </a:defRPr>
            </a:lvl1pPr>
            <a:lvl2pPr marL="609585" indent="0">
              <a:buNone/>
              <a:defRPr sz="3200"/>
            </a:lvl2pPr>
            <a:lvl3pPr marL="1219170" indent="0">
              <a:buNone/>
              <a:defRPr sz="3200"/>
            </a:lvl3pPr>
            <a:lvl4pPr marL="1828754" indent="0">
              <a:buNone/>
              <a:defRPr sz="3200"/>
            </a:lvl4pPr>
            <a:lvl5pPr marL="2438339" indent="0">
              <a:buNone/>
              <a:defRPr sz="3200"/>
            </a:lvl5pPr>
          </a:lstStyle>
          <a:p>
            <a:pPr lvl="0"/>
            <a:r>
              <a:rPr lang="en-US"/>
              <a:t>Section Name</a:t>
            </a:r>
          </a:p>
        </p:txBody>
      </p:sp>
      <p:sp>
        <p:nvSpPr>
          <p:cNvPr id="59" name="Text Placeholder 6"/>
          <p:cNvSpPr>
            <a:spLocks noGrp="1"/>
          </p:cNvSpPr>
          <p:nvPr>
            <p:ph type="body" sz="quarter" idx="30" hasCustomPrompt="1"/>
          </p:nvPr>
        </p:nvSpPr>
        <p:spPr>
          <a:xfrm>
            <a:off x="624418" y="5732732"/>
            <a:ext cx="575431" cy="519429"/>
          </a:xfrm>
          <a:prstGeom prst="rect">
            <a:avLst/>
          </a:prstGeom>
          <a:solidFill>
            <a:schemeClr val="bg1">
              <a:lumMod val="65000"/>
            </a:schemeClr>
          </a:solidFill>
        </p:spPr>
        <p:txBody>
          <a:bodyPr vert="horz" lIns="0" tIns="0" rIns="0" bIns="0" anchor="ctr" anchorCtr="0">
            <a:normAutofit/>
          </a:bodyPr>
          <a:lstStyle>
            <a:lvl1pPr marL="0" indent="0" algn="ctr">
              <a:buNone/>
              <a:defRPr sz="2667" b="1">
                <a:solidFill>
                  <a:schemeClr val="bg1"/>
                </a:solidFill>
              </a:defRPr>
            </a:lvl1pPr>
            <a:lvl2pPr marL="609585" indent="0">
              <a:buNone/>
              <a:defRPr sz="3200"/>
            </a:lvl2pPr>
            <a:lvl3pPr marL="1219170" indent="0">
              <a:buNone/>
              <a:defRPr sz="3200"/>
            </a:lvl3pPr>
            <a:lvl4pPr marL="1828754" indent="0">
              <a:buNone/>
              <a:defRPr sz="3200"/>
            </a:lvl4pPr>
            <a:lvl5pPr marL="2438339" indent="0">
              <a:buNone/>
              <a:defRPr sz="3200"/>
            </a:lvl5pPr>
          </a:lstStyle>
          <a:p>
            <a:pPr lvl="0"/>
            <a:r>
              <a:rPr lang="en-US"/>
              <a:t>7</a:t>
            </a:r>
          </a:p>
        </p:txBody>
      </p:sp>
      <p:cxnSp>
        <p:nvCxnSpPr>
          <p:cNvPr id="60" name="Straight Connector 59"/>
          <p:cNvCxnSpPr/>
          <p:nvPr userDrawn="1"/>
        </p:nvCxnSpPr>
        <p:spPr>
          <a:xfrm>
            <a:off x="1311549" y="6252161"/>
            <a:ext cx="6886537" cy="9368"/>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878283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745D3A-76C5-0645-B51C-F3636735B4E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093648E-2438-8749-9EE4-CBB5176EB99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A0DA4D4-8973-1049-9415-B32D923C1F58}"/>
              </a:ext>
            </a:extLst>
          </p:cNvPr>
          <p:cNvSpPr>
            <a:spLocks noGrp="1"/>
          </p:cNvSpPr>
          <p:nvPr>
            <p:ph type="dt" sz="half" idx="10"/>
          </p:nvPr>
        </p:nvSpPr>
        <p:spPr/>
        <p:txBody>
          <a:bodyPr/>
          <a:lstStyle/>
          <a:p>
            <a:fld id="{1E98E526-E778-6240-9753-ED041BAA45EB}" type="datetimeFigureOut">
              <a:rPr lang="en-US" smtClean="0"/>
              <a:t>6/2/22</a:t>
            </a:fld>
            <a:endParaRPr lang="en-US"/>
          </a:p>
        </p:txBody>
      </p:sp>
      <p:sp>
        <p:nvSpPr>
          <p:cNvPr id="5" name="Footer Placeholder 4">
            <a:extLst>
              <a:ext uri="{FF2B5EF4-FFF2-40B4-BE49-F238E27FC236}">
                <a16:creationId xmlns:a16="http://schemas.microsoft.com/office/drawing/2014/main" id="{CF578BB4-13DA-AB42-BB56-7DAE4FBD7EE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A0F0478-29A6-BF46-9351-713A304E3774}"/>
              </a:ext>
            </a:extLst>
          </p:cNvPr>
          <p:cNvSpPr>
            <a:spLocks noGrp="1"/>
          </p:cNvSpPr>
          <p:nvPr>
            <p:ph type="sldNum" sz="quarter" idx="12"/>
          </p:nvPr>
        </p:nvSpPr>
        <p:spPr/>
        <p:txBody>
          <a:bodyPr/>
          <a:lstStyle/>
          <a:p>
            <a:fld id="{643449B2-BA58-6747-B8AA-937139545F7F}" type="slidenum">
              <a:rPr lang="en-US" smtClean="0"/>
              <a:t>‹#›</a:t>
            </a:fld>
            <a:endParaRPr lang="en-US"/>
          </a:p>
        </p:txBody>
      </p:sp>
    </p:spTree>
    <p:extLst>
      <p:ext uri="{BB962C8B-B14F-4D97-AF65-F5344CB8AC3E}">
        <p14:creationId xmlns:p14="http://schemas.microsoft.com/office/powerpoint/2010/main" val="246778632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OC Slide - 6">
    <p:spTree>
      <p:nvGrpSpPr>
        <p:cNvPr id="1" name=""/>
        <p:cNvGrpSpPr/>
        <p:nvPr/>
      </p:nvGrpSpPr>
      <p:grpSpPr>
        <a:xfrm>
          <a:off x="0" y="0"/>
          <a:ext cx="0" cy="0"/>
          <a:chOff x="0" y="0"/>
          <a:chExt cx="0" cy="0"/>
        </a:xfrm>
      </p:grpSpPr>
      <p:sp>
        <p:nvSpPr>
          <p:cNvPr id="4" name="TextBox 3"/>
          <p:cNvSpPr txBox="1"/>
          <p:nvPr userDrawn="1"/>
        </p:nvSpPr>
        <p:spPr>
          <a:xfrm>
            <a:off x="8948936" y="6454019"/>
            <a:ext cx="3039363" cy="256545"/>
          </a:xfrm>
          <a:prstGeom prst="rect">
            <a:avLst/>
          </a:prstGeom>
          <a:noFill/>
        </p:spPr>
        <p:txBody>
          <a:bodyPr wrap="square" rtlCol="0">
            <a:spAutoFit/>
          </a:bodyPr>
          <a:lstStyle/>
          <a:p>
            <a:pPr marL="0" marR="0" indent="0" algn="r" defTabSz="609585" rtl="0" eaLnBrk="1" fontAlgn="auto" latinLnBrk="0" hangingPunct="1">
              <a:lnSpc>
                <a:spcPct val="100000"/>
              </a:lnSpc>
              <a:spcBef>
                <a:spcPts val="0"/>
              </a:spcBef>
              <a:spcAft>
                <a:spcPts val="0"/>
              </a:spcAft>
              <a:buClrTx/>
              <a:buSzTx/>
              <a:buFontTx/>
              <a:buNone/>
              <a:tabLst/>
              <a:defRPr/>
            </a:pPr>
            <a:r>
              <a:rPr lang="en-US" sz="1067">
                <a:latin typeface="Garamond" panose="02020404030301010803" pitchFamily="18" charset="0"/>
              </a:rPr>
              <a:t>NREL</a:t>
            </a:r>
            <a:r>
              <a:rPr lang="en-US" sz="1067" baseline="0">
                <a:latin typeface="Garamond" panose="02020404030301010803" pitchFamily="18" charset="0"/>
              </a:rPr>
              <a:t>    </a:t>
            </a:r>
            <a:r>
              <a:rPr lang="en-US" sz="1067">
                <a:latin typeface="Garamond" panose="02020404030301010803" pitchFamily="18" charset="0"/>
              </a:rPr>
              <a:t>|    </a:t>
            </a:r>
            <a:fld id="{BFD71CF8-5198-8441-A7C0-DC22FD64CBE4}" type="slidenum">
              <a:rPr lang="en-US" sz="1067">
                <a:latin typeface="Garamond" panose="02020404030301010803" pitchFamily="18" charset="0"/>
              </a:rPr>
              <a:pPr marL="0" marR="0" indent="0" algn="r" defTabSz="609585" rtl="0" eaLnBrk="1" fontAlgn="auto" latinLnBrk="0" hangingPunct="1">
                <a:lnSpc>
                  <a:spcPct val="100000"/>
                </a:lnSpc>
                <a:spcBef>
                  <a:spcPts val="0"/>
                </a:spcBef>
                <a:spcAft>
                  <a:spcPts val="0"/>
                </a:spcAft>
                <a:buClrTx/>
                <a:buSzTx/>
                <a:buFontTx/>
                <a:buNone/>
                <a:tabLst/>
                <a:defRPr/>
              </a:pPr>
              <a:t>‹#›</a:t>
            </a:fld>
            <a:endParaRPr lang="en-US" sz="1067">
              <a:latin typeface="Garamond" panose="02020404030301010803" pitchFamily="18" charset="0"/>
            </a:endParaRPr>
          </a:p>
        </p:txBody>
      </p:sp>
      <p:sp>
        <p:nvSpPr>
          <p:cNvPr id="2" name="Title 1"/>
          <p:cNvSpPr>
            <a:spLocks noGrp="1"/>
          </p:cNvSpPr>
          <p:nvPr>
            <p:ph type="title" hasCustomPrompt="1"/>
          </p:nvPr>
        </p:nvSpPr>
        <p:spPr>
          <a:xfrm>
            <a:off x="609600" y="1"/>
            <a:ext cx="4286552" cy="1600201"/>
          </a:xfrm>
        </p:spPr>
        <p:txBody>
          <a:bodyPr/>
          <a:lstStyle/>
          <a:p>
            <a:r>
              <a:rPr lang="en-US"/>
              <a:t>Contents</a:t>
            </a:r>
          </a:p>
        </p:txBody>
      </p:sp>
      <p:sp>
        <p:nvSpPr>
          <p:cNvPr id="34" name="Text Placeholder 6"/>
          <p:cNvSpPr>
            <a:spLocks noGrp="1"/>
          </p:cNvSpPr>
          <p:nvPr>
            <p:ph type="body" sz="quarter" idx="11" hasCustomPrompt="1"/>
          </p:nvPr>
        </p:nvSpPr>
        <p:spPr>
          <a:xfrm>
            <a:off x="1311549" y="1849598"/>
            <a:ext cx="6886537" cy="519429"/>
          </a:xfrm>
          <a:prstGeom prst="rect">
            <a:avLst/>
          </a:prstGeom>
        </p:spPr>
        <p:txBody>
          <a:bodyPr vert="horz" wrap="none" lIns="0" tIns="0" rIns="0" bIns="0" anchor="ctr" anchorCtr="0"/>
          <a:lstStyle>
            <a:lvl1pPr marL="0" indent="0">
              <a:buNone/>
              <a:defRPr sz="2667" b="0">
                <a:solidFill>
                  <a:schemeClr val="bg1">
                    <a:lumMod val="65000"/>
                  </a:schemeClr>
                </a:solidFill>
              </a:defRPr>
            </a:lvl1pPr>
            <a:lvl2pPr marL="609585" indent="0">
              <a:buNone/>
              <a:defRPr sz="3200"/>
            </a:lvl2pPr>
            <a:lvl3pPr marL="1219170" indent="0">
              <a:buNone/>
              <a:defRPr sz="3200"/>
            </a:lvl3pPr>
            <a:lvl4pPr marL="1828754" indent="0">
              <a:buNone/>
              <a:defRPr sz="3200"/>
            </a:lvl4pPr>
            <a:lvl5pPr marL="2438339" indent="0">
              <a:buNone/>
              <a:defRPr sz="3200"/>
            </a:lvl5pPr>
          </a:lstStyle>
          <a:p>
            <a:pPr lvl="0"/>
            <a:r>
              <a:rPr lang="en-US"/>
              <a:t>Section Name</a:t>
            </a:r>
          </a:p>
        </p:txBody>
      </p:sp>
      <p:sp>
        <p:nvSpPr>
          <p:cNvPr id="36" name="Text Placeholder 6"/>
          <p:cNvSpPr>
            <a:spLocks noGrp="1"/>
          </p:cNvSpPr>
          <p:nvPr>
            <p:ph type="body" sz="quarter" idx="18" hasCustomPrompt="1"/>
          </p:nvPr>
        </p:nvSpPr>
        <p:spPr>
          <a:xfrm>
            <a:off x="624418" y="1849598"/>
            <a:ext cx="575431" cy="519429"/>
          </a:xfrm>
          <a:prstGeom prst="rect">
            <a:avLst/>
          </a:prstGeom>
          <a:solidFill>
            <a:schemeClr val="bg1">
              <a:lumMod val="65000"/>
            </a:schemeClr>
          </a:solidFill>
        </p:spPr>
        <p:txBody>
          <a:bodyPr vert="horz" lIns="0" tIns="0" rIns="0" bIns="0" anchor="ctr" anchorCtr="0">
            <a:normAutofit/>
          </a:bodyPr>
          <a:lstStyle>
            <a:lvl1pPr marL="0" indent="0" algn="ctr">
              <a:buNone/>
              <a:defRPr sz="2667" b="1">
                <a:solidFill>
                  <a:schemeClr val="bg1"/>
                </a:solidFill>
              </a:defRPr>
            </a:lvl1pPr>
            <a:lvl2pPr marL="609585" indent="0">
              <a:buNone/>
              <a:defRPr sz="3200"/>
            </a:lvl2pPr>
            <a:lvl3pPr marL="1219170" indent="0">
              <a:buNone/>
              <a:defRPr sz="3200"/>
            </a:lvl3pPr>
            <a:lvl4pPr marL="1828754" indent="0">
              <a:buNone/>
              <a:defRPr sz="3200"/>
            </a:lvl4pPr>
            <a:lvl5pPr marL="2438339" indent="0">
              <a:buNone/>
              <a:defRPr sz="3200"/>
            </a:lvl5pPr>
          </a:lstStyle>
          <a:p>
            <a:pPr lvl="0"/>
            <a:r>
              <a:rPr lang="en-US"/>
              <a:t>1</a:t>
            </a:r>
          </a:p>
        </p:txBody>
      </p:sp>
      <p:cxnSp>
        <p:nvCxnSpPr>
          <p:cNvPr id="37" name="Straight Connector 36"/>
          <p:cNvCxnSpPr/>
          <p:nvPr userDrawn="1"/>
        </p:nvCxnSpPr>
        <p:spPr>
          <a:xfrm>
            <a:off x="1311549" y="2369027"/>
            <a:ext cx="6886537" cy="9368"/>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38" name="Text Placeholder 6"/>
          <p:cNvSpPr>
            <a:spLocks noGrp="1"/>
          </p:cNvSpPr>
          <p:nvPr>
            <p:ph type="body" sz="quarter" idx="19" hasCustomPrompt="1"/>
          </p:nvPr>
        </p:nvSpPr>
        <p:spPr>
          <a:xfrm>
            <a:off x="1311549" y="2488710"/>
            <a:ext cx="6886537" cy="519429"/>
          </a:xfrm>
          <a:prstGeom prst="rect">
            <a:avLst/>
          </a:prstGeom>
        </p:spPr>
        <p:txBody>
          <a:bodyPr vert="horz" wrap="none" lIns="0" tIns="0" rIns="0" bIns="0" anchor="ctr" anchorCtr="0"/>
          <a:lstStyle>
            <a:lvl1pPr marL="0" indent="0">
              <a:buNone/>
              <a:defRPr sz="2667" b="0">
                <a:solidFill>
                  <a:schemeClr val="bg1">
                    <a:lumMod val="65000"/>
                  </a:schemeClr>
                </a:solidFill>
              </a:defRPr>
            </a:lvl1pPr>
            <a:lvl2pPr marL="609585" indent="0">
              <a:buNone/>
              <a:defRPr sz="3200"/>
            </a:lvl2pPr>
            <a:lvl3pPr marL="1219170" indent="0">
              <a:buNone/>
              <a:defRPr sz="3200"/>
            </a:lvl3pPr>
            <a:lvl4pPr marL="1828754" indent="0">
              <a:buNone/>
              <a:defRPr sz="3200"/>
            </a:lvl4pPr>
            <a:lvl5pPr marL="2438339" indent="0">
              <a:buNone/>
              <a:defRPr sz="3200"/>
            </a:lvl5pPr>
          </a:lstStyle>
          <a:p>
            <a:pPr lvl="0"/>
            <a:r>
              <a:rPr lang="en-US"/>
              <a:t>Section Name</a:t>
            </a:r>
          </a:p>
        </p:txBody>
      </p:sp>
      <p:sp>
        <p:nvSpPr>
          <p:cNvPr id="39" name="Text Placeholder 6"/>
          <p:cNvSpPr>
            <a:spLocks noGrp="1"/>
          </p:cNvSpPr>
          <p:nvPr>
            <p:ph type="body" sz="quarter" idx="20" hasCustomPrompt="1"/>
          </p:nvPr>
        </p:nvSpPr>
        <p:spPr>
          <a:xfrm>
            <a:off x="624418" y="2488710"/>
            <a:ext cx="575431" cy="519429"/>
          </a:xfrm>
          <a:prstGeom prst="rect">
            <a:avLst/>
          </a:prstGeom>
          <a:solidFill>
            <a:schemeClr val="bg1">
              <a:lumMod val="65000"/>
            </a:schemeClr>
          </a:solidFill>
        </p:spPr>
        <p:txBody>
          <a:bodyPr vert="horz" lIns="0" tIns="0" rIns="0" bIns="0" anchor="ctr" anchorCtr="0">
            <a:normAutofit/>
          </a:bodyPr>
          <a:lstStyle>
            <a:lvl1pPr marL="0" indent="0" algn="ctr">
              <a:buNone/>
              <a:defRPr sz="2667" b="1">
                <a:solidFill>
                  <a:schemeClr val="bg1"/>
                </a:solidFill>
              </a:defRPr>
            </a:lvl1pPr>
            <a:lvl2pPr marL="609585" indent="0">
              <a:buNone/>
              <a:defRPr sz="3200"/>
            </a:lvl2pPr>
            <a:lvl3pPr marL="1219170" indent="0">
              <a:buNone/>
              <a:defRPr sz="3200"/>
            </a:lvl3pPr>
            <a:lvl4pPr marL="1828754" indent="0">
              <a:buNone/>
              <a:defRPr sz="3200"/>
            </a:lvl4pPr>
            <a:lvl5pPr marL="2438339" indent="0">
              <a:buNone/>
              <a:defRPr sz="3200"/>
            </a:lvl5pPr>
          </a:lstStyle>
          <a:p>
            <a:pPr lvl="0"/>
            <a:r>
              <a:rPr lang="en-US"/>
              <a:t>2</a:t>
            </a:r>
          </a:p>
        </p:txBody>
      </p:sp>
      <p:cxnSp>
        <p:nvCxnSpPr>
          <p:cNvPr id="40" name="Straight Connector 39"/>
          <p:cNvCxnSpPr/>
          <p:nvPr userDrawn="1"/>
        </p:nvCxnSpPr>
        <p:spPr>
          <a:xfrm>
            <a:off x="1311549" y="3008139"/>
            <a:ext cx="6886537" cy="9368"/>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42" name="Text Placeholder 6"/>
          <p:cNvSpPr>
            <a:spLocks noGrp="1"/>
          </p:cNvSpPr>
          <p:nvPr>
            <p:ph type="body" sz="quarter" idx="21" hasCustomPrompt="1"/>
          </p:nvPr>
        </p:nvSpPr>
        <p:spPr>
          <a:xfrm>
            <a:off x="1311549" y="3134786"/>
            <a:ext cx="6886537" cy="519429"/>
          </a:xfrm>
          <a:prstGeom prst="rect">
            <a:avLst/>
          </a:prstGeom>
        </p:spPr>
        <p:txBody>
          <a:bodyPr vert="horz" wrap="none" lIns="0" tIns="0" rIns="0" bIns="0" anchor="ctr" anchorCtr="0"/>
          <a:lstStyle>
            <a:lvl1pPr marL="0" indent="0">
              <a:buNone/>
              <a:defRPr sz="2667" b="0">
                <a:solidFill>
                  <a:schemeClr val="bg1">
                    <a:lumMod val="65000"/>
                  </a:schemeClr>
                </a:solidFill>
              </a:defRPr>
            </a:lvl1pPr>
            <a:lvl2pPr marL="609585" indent="0">
              <a:buNone/>
              <a:defRPr sz="3200"/>
            </a:lvl2pPr>
            <a:lvl3pPr marL="1219170" indent="0">
              <a:buNone/>
              <a:defRPr sz="3200"/>
            </a:lvl3pPr>
            <a:lvl4pPr marL="1828754" indent="0">
              <a:buNone/>
              <a:defRPr sz="3200"/>
            </a:lvl4pPr>
            <a:lvl5pPr marL="2438339" indent="0">
              <a:buNone/>
              <a:defRPr sz="3200"/>
            </a:lvl5pPr>
          </a:lstStyle>
          <a:p>
            <a:pPr lvl="0"/>
            <a:r>
              <a:rPr lang="en-US"/>
              <a:t>Section Name</a:t>
            </a:r>
          </a:p>
        </p:txBody>
      </p:sp>
      <p:sp>
        <p:nvSpPr>
          <p:cNvPr id="43" name="Text Placeholder 6"/>
          <p:cNvSpPr>
            <a:spLocks noGrp="1"/>
          </p:cNvSpPr>
          <p:nvPr>
            <p:ph type="body" sz="quarter" idx="22" hasCustomPrompt="1"/>
          </p:nvPr>
        </p:nvSpPr>
        <p:spPr>
          <a:xfrm>
            <a:off x="624418" y="3134786"/>
            <a:ext cx="575431" cy="519429"/>
          </a:xfrm>
          <a:prstGeom prst="rect">
            <a:avLst/>
          </a:prstGeom>
          <a:solidFill>
            <a:schemeClr val="bg1">
              <a:lumMod val="65000"/>
            </a:schemeClr>
          </a:solidFill>
        </p:spPr>
        <p:txBody>
          <a:bodyPr vert="horz" lIns="0" tIns="0" rIns="0" bIns="0" anchor="ctr" anchorCtr="0">
            <a:normAutofit/>
          </a:bodyPr>
          <a:lstStyle>
            <a:lvl1pPr marL="0" indent="0" algn="ctr">
              <a:buNone/>
              <a:defRPr sz="2667" b="1">
                <a:solidFill>
                  <a:schemeClr val="bg1"/>
                </a:solidFill>
              </a:defRPr>
            </a:lvl1pPr>
            <a:lvl2pPr marL="609585" indent="0">
              <a:buNone/>
              <a:defRPr sz="3200"/>
            </a:lvl2pPr>
            <a:lvl3pPr marL="1219170" indent="0">
              <a:buNone/>
              <a:defRPr sz="3200"/>
            </a:lvl3pPr>
            <a:lvl4pPr marL="1828754" indent="0">
              <a:buNone/>
              <a:defRPr sz="3200"/>
            </a:lvl4pPr>
            <a:lvl5pPr marL="2438339" indent="0">
              <a:buNone/>
              <a:defRPr sz="3200"/>
            </a:lvl5pPr>
          </a:lstStyle>
          <a:p>
            <a:pPr lvl="0"/>
            <a:r>
              <a:rPr lang="en-US"/>
              <a:t>3</a:t>
            </a:r>
          </a:p>
        </p:txBody>
      </p:sp>
      <p:cxnSp>
        <p:nvCxnSpPr>
          <p:cNvPr id="44" name="Straight Connector 43"/>
          <p:cNvCxnSpPr/>
          <p:nvPr userDrawn="1"/>
        </p:nvCxnSpPr>
        <p:spPr>
          <a:xfrm>
            <a:off x="1311549" y="3654215"/>
            <a:ext cx="6886537" cy="9368"/>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49" name="Text Placeholder 6"/>
          <p:cNvSpPr>
            <a:spLocks noGrp="1"/>
          </p:cNvSpPr>
          <p:nvPr>
            <p:ph type="body" sz="quarter" idx="23" hasCustomPrompt="1"/>
          </p:nvPr>
        </p:nvSpPr>
        <p:spPr>
          <a:xfrm>
            <a:off x="1311549" y="3782197"/>
            <a:ext cx="6886537" cy="519429"/>
          </a:xfrm>
          <a:prstGeom prst="rect">
            <a:avLst/>
          </a:prstGeom>
        </p:spPr>
        <p:txBody>
          <a:bodyPr vert="horz" wrap="none" lIns="0" tIns="0" rIns="0" bIns="0" anchor="ctr" anchorCtr="0"/>
          <a:lstStyle>
            <a:lvl1pPr marL="0" indent="0">
              <a:buNone/>
              <a:defRPr sz="2667" b="0">
                <a:solidFill>
                  <a:schemeClr val="bg1">
                    <a:lumMod val="65000"/>
                  </a:schemeClr>
                </a:solidFill>
              </a:defRPr>
            </a:lvl1pPr>
            <a:lvl2pPr marL="609585" indent="0">
              <a:buNone/>
              <a:defRPr sz="3200"/>
            </a:lvl2pPr>
            <a:lvl3pPr marL="1219170" indent="0">
              <a:buNone/>
              <a:defRPr sz="3200"/>
            </a:lvl3pPr>
            <a:lvl4pPr marL="1828754" indent="0">
              <a:buNone/>
              <a:defRPr sz="3200"/>
            </a:lvl4pPr>
            <a:lvl5pPr marL="2438339" indent="0">
              <a:buNone/>
              <a:defRPr sz="3200"/>
            </a:lvl5pPr>
          </a:lstStyle>
          <a:p>
            <a:pPr lvl="0"/>
            <a:r>
              <a:rPr lang="en-US"/>
              <a:t>Section Name</a:t>
            </a:r>
          </a:p>
        </p:txBody>
      </p:sp>
      <p:sp>
        <p:nvSpPr>
          <p:cNvPr id="50" name="Text Placeholder 6"/>
          <p:cNvSpPr>
            <a:spLocks noGrp="1"/>
          </p:cNvSpPr>
          <p:nvPr>
            <p:ph type="body" sz="quarter" idx="24" hasCustomPrompt="1"/>
          </p:nvPr>
        </p:nvSpPr>
        <p:spPr>
          <a:xfrm>
            <a:off x="624418" y="3782197"/>
            <a:ext cx="575431" cy="519429"/>
          </a:xfrm>
          <a:prstGeom prst="rect">
            <a:avLst/>
          </a:prstGeom>
          <a:solidFill>
            <a:schemeClr val="bg1">
              <a:lumMod val="65000"/>
            </a:schemeClr>
          </a:solidFill>
        </p:spPr>
        <p:txBody>
          <a:bodyPr vert="horz" lIns="0" tIns="0" rIns="0" bIns="0" anchor="ctr" anchorCtr="0">
            <a:normAutofit/>
          </a:bodyPr>
          <a:lstStyle>
            <a:lvl1pPr marL="0" indent="0" algn="ctr">
              <a:buNone/>
              <a:defRPr sz="2667" b="1">
                <a:solidFill>
                  <a:schemeClr val="bg1"/>
                </a:solidFill>
              </a:defRPr>
            </a:lvl1pPr>
            <a:lvl2pPr marL="609585" indent="0">
              <a:buNone/>
              <a:defRPr sz="3200"/>
            </a:lvl2pPr>
            <a:lvl3pPr marL="1219170" indent="0">
              <a:buNone/>
              <a:defRPr sz="3200"/>
            </a:lvl3pPr>
            <a:lvl4pPr marL="1828754" indent="0">
              <a:buNone/>
              <a:defRPr sz="3200"/>
            </a:lvl4pPr>
            <a:lvl5pPr marL="2438339" indent="0">
              <a:buNone/>
              <a:defRPr sz="3200"/>
            </a:lvl5pPr>
          </a:lstStyle>
          <a:p>
            <a:pPr lvl="0"/>
            <a:r>
              <a:rPr lang="en-US"/>
              <a:t>4</a:t>
            </a:r>
          </a:p>
        </p:txBody>
      </p:sp>
      <p:cxnSp>
        <p:nvCxnSpPr>
          <p:cNvPr id="51" name="Straight Connector 50"/>
          <p:cNvCxnSpPr/>
          <p:nvPr userDrawn="1"/>
        </p:nvCxnSpPr>
        <p:spPr>
          <a:xfrm>
            <a:off x="1311549" y="4301627"/>
            <a:ext cx="6886537" cy="9368"/>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52" name="Text Placeholder 6"/>
          <p:cNvSpPr>
            <a:spLocks noGrp="1"/>
          </p:cNvSpPr>
          <p:nvPr>
            <p:ph type="body" sz="quarter" idx="25" hasCustomPrompt="1"/>
          </p:nvPr>
        </p:nvSpPr>
        <p:spPr>
          <a:xfrm>
            <a:off x="1311549" y="4437910"/>
            <a:ext cx="6886537" cy="519429"/>
          </a:xfrm>
          <a:prstGeom prst="rect">
            <a:avLst/>
          </a:prstGeom>
        </p:spPr>
        <p:txBody>
          <a:bodyPr vert="horz" wrap="none" lIns="0" tIns="0" rIns="0" bIns="0" anchor="ctr" anchorCtr="0"/>
          <a:lstStyle>
            <a:lvl1pPr marL="0" indent="0">
              <a:buNone/>
              <a:defRPr sz="2667" b="0">
                <a:solidFill>
                  <a:schemeClr val="bg1">
                    <a:lumMod val="65000"/>
                  </a:schemeClr>
                </a:solidFill>
              </a:defRPr>
            </a:lvl1pPr>
            <a:lvl2pPr marL="609585" indent="0">
              <a:buNone/>
              <a:defRPr sz="3200"/>
            </a:lvl2pPr>
            <a:lvl3pPr marL="1219170" indent="0">
              <a:buNone/>
              <a:defRPr sz="3200"/>
            </a:lvl3pPr>
            <a:lvl4pPr marL="1828754" indent="0">
              <a:buNone/>
              <a:defRPr sz="3200"/>
            </a:lvl4pPr>
            <a:lvl5pPr marL="2438339" indent="0">
              <a:buNone/>
              <a:defRPr sz="3200"/>
            </a:lvl5pPr>
          </a:lstStyle>
          <a:p>
            <a:pPr lvl="0"/>
            <a:r>
              <a:rPr lang="en-US"/>
              <a:t>Section Name</a:t>
            </a:r>
          </a:p>
        </p:txBody>
      </p:sp>
      <p:sp>
        <p:nvSpPr>
          <p:cNvPr id="53" name="Text Placeholder 6"/>
          <p:cNvSpPr>
            <a:spLocks noGrp="1"/>
          </p:cNvSpPr>
          <p:nvPr>
            <p:ph type="body" sz="quarter" idx="26" hasCustomPrompt="1"/>
          </p:nvPr>
        </p:nvSpPr>
        <p:spPr>
          <a:xfrm>
            <a:off x="624418" y="4437910"/>
            <a:ext cx="575431" cy="519429"/>
          </a:xfrm>
          <a:prstGeom prst="rect">
            <a:avLst/>
          </a:prstGeom>
          <a:solidFill>
            <a:schemeClr val="bg1">
              <a:lumMod val="65000"/>
            </a:schemeClr>
          </a:solidFill>
        </p:spPr>
        <p:txBody>
          <a:bodyPr vert="horz" lIns="0" tIns="0" rIns="0" bIns="0" anchor="ctr" anchorCtr="0">
            <a:normAutofit/>
          </a:bodyPr>
          <a:lstStyle>
            <a:lvl1pPr marL="0" indent="0" algn="ctr">
              <a:buNone/>
              <a:defRPr sz="2667" b="1">
                <a:solidFill>
                  <a:schemeClr val="bg1"/>
                </a:solidFill>
              </a:defRPr>
            </a:lvl1pPr>
            <a:lvl2pPr marL="609585" indent="0">
              <a:buNone/>
              <a:defRPr sz="3200"/>
            </a:lvl2pPr>
            <a:lvl3pPr marL="1219170" indent="0">
              <a:buNone/>
              <a:defRPr sz="3200"/>
            </a:lvl3pPr>
            <a:lvl4pPr marL="1828754" indent="0">
              <a:buNone/>
              <a:defRPr sz="3200"/>
            </a:lvl4pPr>
            <a:lvl5pPr marL="2438339" indent="0">
              <a:buNone/>
              <a:defRPr sz="3200"/>
            </a:lvl5pPr>
          </a:lstStyle>
          <a:p>
            <a:pPr lvl="0"/>
            <a:r>
              <a:rPr lang="en-US"/>
              <a:t>5</a:t>
            </a:r>
          </a:p>
        </p:txBody>
      </p:sp>
      <p:cxnSp>
        <p:nvCxnSpPr>
          <p:cNvPr id="54" name="Straight Connector 53"/>
          <p:cNvCxnSpPr/>
          <p:nvPr userDrawn="1"/>
        </p:nvCxnSpPr>
        <p:spPr>
          <a:xfrm>
            <a:off x="1311549" y="4957339"/>
            <a:ext cx="6886537" cy="9368"/>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55" name="Text Placeholder 6"/>
          <p:cNvSpPr>
            <a:spLocks noGrp="1"/>
          </p:cNvSpPr>
          <p:nvPr>
            <p:ph type="body" sz="quarter" idx="27" hasCustomPrompt="1"/>
          </p:nvPr>
        </p:nvSpPr>
        <p:spPr>
          <a:xfrm>
            <a:off x="1311549" y="5085322"/>
            <a:ext cx="6886537" cy="519429"/>
          </a:xfrm>
          <a:prstGeom prst="rect">
            <a:avLst/>
          </a:prstGeom>
        </p:spPr>
        <p:txBody>
          <a:bodyPr vert="horz" wrap="none" lIns="0" tIns="0" rIns="0" bIns="0" anchor="ctr" anchorCtr="0"/>
          <a:lstStyle>
            <a:lvl1pPr marL="0" indent="0">
              <a:buNone/>
              <a:defRPr sz="2667" b="1">
                <a:solidFill>
                  <a:srgbClr val="333333"/>
                </a:solidFill>
              </a:defRPr>
            </a:lvl1pPr>
            <a:lvl2pPr marL="609585" indent="0">
              <a:buNone/>
              <a:defRPr sz="3200"/>
            </a:lvl2pPr>
            <a:lvl3pPr marL="1219170" indent="0">
              <a:buNone/>
              <a:defRPr sz="3200"/>
            </a:lvl3pPr>
            <a:lvl4pPr marL="1828754" indent="0">
              <a:buNone/>
              <a:defRPr sz="3200"/>
            </a:lvl4pPr>
            <a:lvl5pPr marL="2438339" indent="0">
              <a:buNone/>
              <a:defRPr sz="3200"/>
            </a:lvl5pPr>
          </a:lstStyle>
          <a:p>
            <a:pPr lvl="0"/>
            <a:r>
              <a:rPr lang="en-US"/>
              <a:t>Section Name</a:t>
            </a:r>
          </a:p>
        </p:txBody>
      </p:sp>
      <p:sp>
        <p:nvSpPr>
          <p:cNvPr id="56" name="Text Placeholder 6"/>
          <p:cNvSpPr>
            <a:spLocks noGrp="1"/>
          </p:cNvSpPr>
          <p:nvPr>
            <p:ph type="body" sz="quarter" idx="28" hasCustomPrompt="1"/>
          </p:nvPr>
        </p:nvSpPr>
        <p:spPr>
          <a:xfrm>
            <a:off x="624418" y="5085322"/>
            <a:ext cx="575431" cy="519429"/>
          </a:xfrm>
          <a:prstGeom prst="rect">
            <a:avLst/>
          </a:prstGeom>
          <a:solidFill>
            <a:schemeClr val="accent3"/>
          </a:solidFill>
        </p:spPr>
        <p:txBody>
          <a:bodyPr vert="horz" lIns="0" tIns="0" rIns="0" bIns="0" anchor="ctr" anchorCtr="0">
            <a:normAutofit/>
          </a:bodyPr>
          <a:lstStyle>
            <a:lvl1pPr marL="0" indent="0" algn="ctr">
              <a:buNone/>
              <a:defRPr sz="2667" b="1">
                <a:solidFill>
                  <a:schemeClr val="bg1"/>
                </a:solidFill>
              </a:defRPr>
            </a:lvl1pPr>
            <a:lvl2pPr marL="609585" indent="0">
              <a:buNone/>
              <a:defRPr sz="3200"/>
            </a:lvl2pPr>
            <a:lvl3pPr marL="1219170" indent="0">
              <a:buNone/>
              <a:defRPr sz="3200"/>
            </a:lvl3pPr>
            <a:lvl4pPr marL="1828754" indent="0">
              <a:buNone/>
              <a:defRPr sz="3200"/>
            </a:lvl4pPr>
            <a:lvl5pPr marL="2438339" indent="0">
              <a:buNone/>
              <a:defRPr sz="3200"/>
            </a:lvl5pPr>
          </a:lstStyle>
          <a:p>
            <a:pPr lvl="0"/>
            <a:r>
              <a:rPr lang="en-US"/>
              <a:t>6</a:t>
            </a:r>
          </a:p>
        </p:txBody>
      </p:sp>
      <p:cxnSp>
        <p:nvCxnSpPr>
          <p:cNvPr id="57" name="Straight Connector 56"/>
          <p:cNvCxnSpPr/>
          <p:nvPr userDrawn="1"/>
        </p:nvCxnSpPr>
        <p:spPr>
          <a:xfrm>
            <a:off x="1311549" y="5604751"/>
            <a:ext cx="6886537" cy="9368"/>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58" name="Text Placeholder 6"/>
          <p:cNvSpPr>
            <a:spLocks noGrp="1"/>
          </p:cNvSpPr>
          <p:nvPr>
            <p:ph type="body" sz="quarter" idx="29" hasCustomPrompt="1"/>
          </p:nvPr>
        </p:nvSpPr>
        <p:spPr>
          <a:xfrm>
            <a:off x="1311549" y="5732732"/>
            <a:ext cx="6886537" cy="519429"/>
          </a:xfrm>
          <a:prstGeom prst="rect">
            <a:avLst/>
          </a:prstGeom>
        </p:spPr>
        <p:txBody>
          <a:bodyPr vert="horz" wrap="none" lIns="0" tIns="0" rIns="0" bIns="0" anchor="ctr" anchorCtr="0"/>
          <a:lstStyle>
            <a:lvl1pPr marL="0" indent="0">
              <a:buNone/>
              <a:defRPr sz="2667" b="0">
                <a:solidFill>
                  <a:schemeClr val="bg1">
                    <a:lumMod val="65000"/>
                  </a:schemeClr>
                </a:solidFill>
              </a:defRPr>
            </a:lvl1pPr>
            <a:lvl2pPr marL="609585" indent="0">
              <a:buNone/>
              <a:defRPr sz="3200"/>
            </a:lvl2pPr>
            <a:lvl3pPr marL="1219170" indent="0">
              <a:buNone/>
              <a:defRPr sz="3200"/>
            </a:lvl3pPr>
            <a:lvl4pPr marL="1828754" indent="0">
              <a:buNone/>
              <a:defRPr sz="3200"/>
            </a:lvl4pPr>
            <a:lvl5pPr marL="2438339" indent="0">
              <a:buNone/>
              <a:defRPr sz="3200"/>
            </a:lvl5pPr>
          </a:lstStyle>
          <a:p>
            <a:pPr lvl="0"/>
            <a:r>
              <a:rPr lang="en-US"/>
              <a:t>Section Name</a:t>
            </a:r>
          </a:p>
        </p:txBody>
      </p:sp>
      <p:sp>
        <p:nvSpPr>
          <p:cNvPr id="59" name="Text Placeholder 6"/>
          <p:cNvSpPr>
            <a:spLocks noGrp="1"/>
          </p:cNvSpPr>
          <p:nvPr>
            <p:ph type="body" sz="quarter" idx="30" hasCustomPrompt="1"/>
          </p:nvPr>
        </p:nvSpPr>
        <p:spPr>
          <a:xfrm>
            <a:off x="624418" y="5732732"/>
            <a:ext cx="575431" cy="519429"/>
          </a:xfrm>
          <a:prstGeom prst="rect">
            <a:avLst/>
          </a:prstGeom>
          <a:solidFill>
            <a:schemeClr val="bg1">
              <a:lumMod val="65000"/>
            </a:schemeClr>
          </a:solidFill>
        </p:spPr>
        <p:txBody>
          <a:bodyPr vert="horz" lIns="0" tIns="0" rIns="0" bIns="0" anchor="ctr" anchorCtr="0">
            <a:normAutofit/>
          </a:bodyPr>
          <a:lstStyle>
            <a:lvl1pPr marL="0" indent="0" algn="ctr">
              <a:buNone/>
              <a:defRPr sz="2667" b="1">
                <a:solidFill>
                  <a:schemeClr val="bg1"/>
                </a:solidFill>
              </a:defRPr>
            </a:lvl1pPr>
            <a:lvl2pPr marL="609585" indent="0">
              <a:buNone/>
              <a:defRPr sz="3200"/>
            </a:lvl2pPr>
            <a:lvl3pPr marL="1219170" indent="0">
              <a:buNone/>
              <a:defRPr sz="3200"/>
            </a:lvl3pPr>
            <a:lvl4pPr marL="1828754" indent="0">
              <a:buNone/>
              <a:defRPr sz="3200"/>
            </a:lvl4pPr>
            <a:lvl5pPr marL="2438339" indent="0">
              <a:buNone/>
              <a:defRPr sz="3200"/>
            </a:lvl5pPr>
          </a:lstStyle>
          <a:p>
            <a:pPr lvl="0"/>
            <a:r>
              <a:rPr lang="en-US"/>
              <a:t>7</a:t>
            </a:r>
          </a:p>
        </p:txBody>
      </p:sp>
      <p:cxnSp>
        <p:nvCxnSpPr>
          <p:cNvPr id="60" name="Straight Connector 59"/>
          <p:cNvCxnSpPr/>
          <p:nvPr userDrawn="1"/>
        </p:nvCxnSpPr>
        <p:spPr>
          <a:xfrm>
            <a:off x="1311549" y="6252161"/>
            <a:ext cx="6886537" cy="9368"/>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90948979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OC Slide - 7">
    <p:spTree>
      <p:nvGrpSpPr>
        <p:cNvPr id="1" name=""/>
        <p:cNvGrpSpPr/>
        <p:nvPr/>
      </p:nvGrpSpPr>
      <p:grpSpPr>
        <a:xfrm>
          <a:off x="0" y="0"/>
          <a:ext cx="0" cy="0"/>
          <a:chOff x="0" y="0"/>
          <a:chExt cx="0" cy="0"/>
        </a:xfrm>
      </p:grpSpPr>
      <p:sp>
        <p:nvSpPr>
          <p:cNvPr id="4" name="TextBox 3"/>
          <p:cNvSpPr txBox="1"/>
          <p:nvPr userDrawn="1"/>
        </p:nvSpPr>
        <p:spPr>
          <a:xfrm>
            <a:off x="8948936" y="6454019"/>
            <a:ext cx="3039363" cy="256545"/>
          </a:xfrm>
          <a:prstGeom prst="rect">
            <a:avLst/>
          </a:prstGeom>
          <a:noFill/>
        </p:spPr>
        <p:txBody>
          <a:bodyPr wrap="square" rtlCol="0">
            <a:spAutoFit/>
          </a:bodyPr>
          <a:lstStyle/>
          <a:p>
            <a:pPr marL="0" marR="0" indent="0" algn="r" defTabSz="609585" rtl="0" eaLnBrk="1" fontAlgn="auto" latinLnBrk="0" hangingPunct="1">
              <a:lnSpc>
                <a:spcPct val="100000"/>
              </a:lnSpc>
              <a:spcBef>
                <a:spcPts val="0"/>
              </a:spcBef>
              <a:spcAft>
                <a:spcPts val="0"/>
              </a:spcAft>
              <a:buClrTx/>
              <a:buSzTx/>
              <a:buFontTx/>
              <a:buNone/>
              <a:tabLst/>
              <a:defRPr/>
            </a:pPr>
            <a:r>
              <a:rPr lang="en-US" sz="1067">
                <a:latin typeface="Garamond" panose="02020404030301010803" pitchFamily="18" charset="0"/>
              </a:rPr>
              <a:t>NREL</a:t>
            </a:r>
            <a:r>
              <a:rPr lang="en-US" sz="1067" baseline="0">
                <a:latin typeface="Garamond" panose="02020404030301010803" pitchFamily="18" charset="0"/>
              </a:rPr>
              <a:t>    </a:t>
            </a:r>
            <a:r>
              <a:rPr lang="en-US" sz="1067">
                <a:latin typeface="Garamond" panose="02020404030301010803" pitchFamily="18" charset="0"/>
              </a:rPr>
              <a:t>|    </a:t>
            </a:r>
            <a:fld id="{BFD71CF8-5198-8441-A7C0-DC22FD64CBE4}" type="slidenum">
              <a:rPr lang="en-US" sz="1067">
                <a:latin typeface="Garamond" panose="02020404030301010803" pitchFamily="18" charset="0"/>
              </a:rPr>
              <a:pPr marL="0" marR="0" indent="0" algn="r" defTabSz="609585" rtl="0" eaLnBrk="1" fontAlgn="auto" latinLnBrk="0" hangingPunct="1">
                <a:lnSpc>
                  <a:spcPct val="100000"/>
                </a:lnSpc>
                <a:spcBef>
                  <a:spcPts val="0"/>
                </a:spcBef>
                <a:spcAft>
                  <a:spcPts val="0"/>
                </a:spcAft>
                <a:buClrTx/>
                <a:buSzTx/>
                <a:buFontTx/>
                <a:buNone/>
                <a:tabLst/>
                <a:defRPr/>
              </a:pPr>
              <a:t>‹#›</a:t>
            </a:fld>
            <a:endParaRPr lang="en-US" sz="1067">
              <a:latin typeface="Garamond" panose="02020404030301010803" pitchFamily="18" charset="0"/>
            </a:endParaRPr>
          </a:p>
        </p:txBody>
      </p:sp>
      <p:sp>
        <p:nvSpPr>
          <p:cNvPr id="2" name="Title 1"/>
          <p:cNvSpPr>
            <a:spLocks noGrp="1"/>
          </p:cNvSpPr>
          <p:nvPr>
            <p:ph type="title" hasCustomPrompt="1"/>
          </p:nvPr>
        </p:nvSpPr>
        <p:spPr>
          <a:xfrm>
            <a:off x="609600" y="1"/>
            <a:ext cx="4286552" cy="1600201"/>
          </a:xfrm>
        </p:spPr>
        <p:txBody>
          <a:bodyPr/>
          <a:lstStyle/>
          <a:p>
            <a:r>
              <a:rPr lang="en-US"/>
              <a:t>Contents</a:t>
            </a:r>
          </a:p>
        </p:txBody>
      </p:sp>
      <p:sp>
        <p:nvSpPr>
          <p:cNvPr id="34" name="Text Placeholder 6"/>
          <p:cNvSpPr>
            <a:spLocks noGrp="1"/>
          </p:cNvSpPr>
          <p:nvPr>
            <p:ph type="body" sz="quarter" idx="11" hasCustomPrompt="1"/>
          </p:nvPr>
        </p:nvSpPr>
        <p:spPr>
          <a:xfrm>
            <a:off x="1311549" y="1849598"/>
            <a:ext cx="6886537" cy="519429"/>
          </a:xfrm>
          <a:prstGeom prst="rect">
            <a:avLst/>
          </a:prstGeom>
        </p:spPr>
        <p:txBody>
          <a:bodyPr vert="horz" wrap="none" lIns="0" tIns="0" rIns="0" bIns="0" anchor="ctr" anchorCtr="0"/>
          <a:lstStyle>
            <a:lvl1pPr marL="0" indent="0">
              <a:buNone/>
              <a:defRPr sz="2667" b="0">
                <a:solidFill>
                  <a:schemeClr val="bg1">
                    <a:lumMod val="65000"/>
                  </a:schemeClr>
                </a:solidFill>
              </a:defRPr>
            </a:lvl1pPr>
            <a:lvl2pPr marL="609585" indent="0">
              <a:buNone/>
              <a:defRPr sz="3200"/>
            </a:lvl2pPr>
            <a:lvl3pPr marL="1219170" indent="0">
              <a:buNone/>
              <a:defRPr sz="3200"/>
            </a:lvl3pPr>
            <a:lvl4pPr marL="1828754" indent="0">
              <a:buNone/>
              <a:defRPr sz="3200"/>
            </a:lvl4pPr>
            <a:lvl5pPr marL="2438339" indent="0">
              <a:buNone/>
              <a:defRPr sz="3200"/>
            </a:lvl5pPr>
          </a:lstStyle>
          <a:p>
            <a:pPr lvl="0"/>
            <a:r>
              <a:rPr lang="en-US"/>
              <a:t>Section Name</a:t>
            </a:r>
          </a:p>
        </p:txBody>
      </p:sp>
      <p:sp>
        <p:nvSpPr>
          <p:cNvPr id="36" name="Text Placeholder 6"/>
          <p:cNvSpPr>
            <a:spLocks noGrp="1"/>
          </p:cNvSpPr>
          <p:nvPr>
            <p:ph type="body" sz="quarter" idx="18" hasCustomPrompt="1"/>
          </p:nvPr>
        </p:nvSpPr>
        <p:spPr>
          <a:xfrm>
            <a:off x="624418" y="1849598"/>
            <a:ext cx="575431" cy="519429"/>
          </a:xfrm>
          <a:prstGeom prst="rect">
            <a:avLst/>
          </a:prstGeom>
          <a:solidFill>
            <a:schemeClr val="bg1">
              <a:lumMod val="65000"/>
            </a:schemeClr>
          </a:solidFill>
        </p:spPr>
        <p:txBody>
          <a:bodyPr vert="horz" lIns="0" tIns="0" rIns="0" bIns="0" anchor="ctr" anchorCtr="0">
            <a:normAutofit/>
          </a:bodyPr>
          <a:lstStyle>
            <a:lvl1pPr marL="0" indent="0" algn="ctr">
              <a:buNone/>
              <a:defRPr sz="2667" b="1">
                <a:solidFill>
                  <a:schemeClr val="bg1"/>
                </a:solidFill>
              </a:defRPr>
            </a:lvl1pPr>
            <a:lvl2pPr marL="609585" indent="0">
              <a:buNone/>
              <a:defRPr sz="3200"/>
            </a:lvl2pPr>
            <a:lvl3pPr marL="1219170" indent="0">
              <a:buNone/>
              <a:defRPr sz="3200"/>
            </a:lvl3pPr>
            <a:lvl4pPr marL="1828754" indent="0">
              <a:buNone/>
              <a:defRPr sz="3200"/>
            </a:lvl4pPr>
            <a:lvl5pPr marL="2438339" indent="0">
              <a:buNone/>
              <a:defRPr sz="3200"/>
            </a:lvl5pPr>
          </a:lstStyle>
          <a:p>
            <a:pPr lvl="0"/>
            <a:r>
              <a:rPr lang="en-US"/>
              <a:t>1</a:t>
            </a:r>
          </a:p>
        </p:txBody>
      </p:sp>
      <p:cxnSp>
        <p:nvCxnSpPr>
          <p:cNvPr id="37" name="Straight Connector 36"/>
          <p:cNvCxnSpPr/>
          <p:nvPr userDrawn="1"/>
        </p:nvCxnSpPr>
        <p:spPr>
          <a:xfrm>
            <a:off x="1311549" y="2369027"/>
            <a:ext cx="6886537" cy="9368"/>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38" name="Text Placeholder 6"/>
          <p:cNvSpPr>
            <a:spLocks noGrp="1"/>
          </p:cNvSpPr>
          <p:nvPr>
            <p:ph type="body" sz="quarter" idx="19" hasCustomPrompt="1"/>
          </p:nvPr>
        </p:nvSpPr>
        <p:spPr>
          <a:xfrm>
            <a:off x="1311549" y="2488710"/>
            <a:ext cx="6886537" cy="519429"/>
          </a:xfrm>
          <a:prstGeom prst="rect">
            <a:avLst/>
          </a:prstGeom>
        </p:spPr>
        <p:txBody>
          <a:bodyPr vert="horz" wrap="none" lIns="0" tIns="0" rIns="0" bIns="0" anchor="ctr" anchorCtr="0"/>
          <a:lstStyle>
            <a:lvl1pPr marL="0" indent="0">
              <a:buNone/>
              <a:defRPr sz="2667" b="0">
                <a:solidFill>
                  <a:schemeClr val="bg1">
                    <a:lumMod val="65000"/>
                  </a:schemeClr>
                </a:solidFill>
              </a:defRPr>
            </a:lvl1pPr>
            <a:lvl2pPr marL="609585" indent="0">
              <a:buNone/>
              <a:defRPr sz="3200"/>
            </a:lvl2pPr>
            <a:lvl3pPr marL="1219170" indent="0">
              <a:buNone/>
              <a:defRPr sz="3200"/>
            </a:lvl3pPr>
            <a:lvl4pPr marL="1828754" indent="0">
              <a:buNone/>
              <a:defRPr sz="3200"/>
            </a:lvl4pPr>
            <a:lvl5pPr marL="2438339" indent="0">
              <a:buNone/>
              <a:defRPr sz="3200"/>
            </a:lvl5pPr>
          </a:lstStyle>
          <a:p>
            <a:pPr lvl="0"/>
            <a:r>
              <a:rPr lang="en-US"/>
              <a:t>Section Name</a:t>
            </a:r>
          </a:p>
        </p:txBody>
      </p:sp>
      <p:sp>
        <p:nvSpPr>
          <p:cNvPr id="39" name="Text Placeholder 6"/>
          <p:cNvSpPr>
            <a:spLocks noGrp="1"/>
          </p:cNvSpPr>
          <p:nvPr>
            <p:ph type="body" sz="quarter" idx="20" hasCustomPrompt="1"/>
          </p:nvPr>
        </p:nvSpPr>
        <p:spPr>
          <a:xfrm>
            <a:off x="624418" y="2488710"/>
            <a:ext cx="575431" cy="519429"/>
          </a:xfrm>
          <a:prstGeom prst="rect">
            <a:avLst/>
          </a:prstGeom>
          <a:solidFill>
            <a:schemeClr val="bg1">
              <a:lumMod val="65000"/>
            </a:schemeClr>
          </a:solidFill>
        </p:spPr>
        <p:txBody>
          <a:bodyPr vert="horz" lIns="0" tIns="0" rIns="0" bIns="0" anchor="ctr" anchorCtr="0">
            <a:normAutofit/>
          </a:bodyPr>
          <a:lstStyle>
            <a:lvl1pPr marL="0" indent="0" algn="ctr">
              <a:buNone/>
              <a:defRPr sz="2667" b="1">
                <a:solidFill>
                  <a:schemeClr val="bg1"/>
                </a:solidFill>
              </a:defRPr>
            </a:lvl1pPr>
            <a:lvl2pPr marL="609585" indent="0">
              <a:buNone/>
              <a:defRPr sz="3200"/>
            </a:lvl2pPr>
            <a:lvl3pPr marL="1219170" indent="0">
              <a:buNone/>
              <a:defRPr sz="3200"/>
            </a:lvl3pPr>
            <a:lvl4pPr marL="1828754" indent="0">
              <a:buNone/>
              <a:defRPr sz="3200"/>
            </a:lvl4pPr>
            <a:lvl5pPr marL="2438339" indent="0">
              <a:buNone/>
              <a:defRPr sz="3200"/>
            </a:lvl5pPr>
          </a:lstStyle>
          <a:p>
            <a:pPr lvl="0"/>
            <a:r>
              <a:rPr lang="en-US"/>
              <a:t>2</a:t>
            </a:r>
          </a:p>
        </p:txBody>
      </p:sp>
      <p:cxnSp>
        <p:nvCxnSpPr>
          <p:cNvPr id="40" name="Straight Connector 39"/>
          <p:cNvCxnSpPr/>
          <p:nvPr userDrawn="1"/>
        </p:nvCxnSpPr>
        <p:spPr>
          <a:xfrm>
            <a:off x="1311549" y="3008139"/>
            <a:ext cx="6886537" cy="9368"/>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42" name="Text Placeholder 6"/>
          <p:cNvSpPr>
            <a:spLocks noGrp="1"/>
          </p:cNvSpPr>
          <p:nvPr>
            <p:ph type="body" sz="quarter" idx="21" hasCustomPrompt="1"/>
          </p:nvPr>
        </p:nvSpPr>
        <p:spPr>
          <a:xfrm>
            <a:off x="1311549" y="3134786"/>
            <a:ext cx="6886537" cy="519429"/>
          </a:xfrm>
          <a:prstGeom prst="rect">
            <a:avLst/>
          </a:prstGeom>
        </p:spPr>
        <p:txBody>
          <a:bodyPr vert="horz" wrap="none" lIns="0" tIns="0" rIns="0" bIns="0" anchor="ctr" anchorCtr="0"/>
          <a:lstStyle>
            <a:lvl1pPr marL="0" indent="0">
              <a:buNone/>
              <a:defRPr sz="2667" b="0">
                <a:solidFill>
                  <a:schemeClr val="bg1">
                    <a:lumMod val="65000"/>
                  </a:schemeClr>
                </a:solidFill>
              </a:defRPr>
            </a:lvl1pPr>
            <a:lvl2pPr marL="609585" indent="0">
              <a:buNone/>
              <a:defRPr sz="3200"/>
            </a:lvl2pPr>
            <a:lvl3pPr marL="1219170" indent="0">
              <a:buNone/>
              <a:defRPr sz="3200"/>
            </a:lvl3pPr>
            <a:lvl4pPr marL="1828754" indent="0">
              <a:buNone/>
              <a:defRPr sz="3200"/>
            </a:lvl4pPr>
            <a:lvl5pPr marL="2438339" indent="0">
              <a:buNone/>
              <a:defRPr sz="3200"/>
            </a:lvl5pPr>
          </a:lstStyle>
          <a:p>
            <a:pPr lvl="0"/>
            <a:r>
              <a:rPr lang="en-US"/>
              <a:t>Section Name</a:t>
            </a:r>
          </a:p>
        </p:txBody>
      </p:sp>
      <p:sp>
        <p:nvSpPr>
          <p:cNvPr id="43" name="Text Placeholder 6"/>
          <p:cNvSpPr>
            <a:spLocks noGrp="1"/>
          </p:cNvSpPr>
          <p:nvPr>
            <p:ph type="body" sz="quarter" idx="22" hasCustomPrompt="1"/>
          </p:nvPr>
        </p:nvSpPr>
        <p:spPr>
          <a:xfrm>
            <a:off x="624418" y="3134786"/>
            <a:ext cx="575431" cy="519429"/>
          </a:xfrm>
          <a:prstGeom prst="rect">
            <a:avLst/>
          </a:prstGeom>
          <a:solidFill>
            <a:schemeClr val="bg1">
              <a:lumMod val="65000"/>
            </a:schemeClr>
          </a:solidFill>
        </p:spPr>
        <p:txBody>
          <a:bodyPr vert="horz" lIns="0" tIns="0" rIns="0" bIns="0" anchor="ctr" anchorCtr="0">
            <a:normAutofit/>
          </a:bodyPr>
          <a:lstStyle>
            <a:lvl1pPr marL="0" indent="0" algn="ctr">
              <a:buNone/>
              <a:defRPr sz="2667" b="1">
                <a:solidFill>
                  <a:schemeClr val="bg1"/>
                </a:solidFill>
              </a:defRPr>
            </a:lvl1pPr>
            <a:lvl2pPr marL="609585" indent="0">
              <a:buNone/>
              <a:defRPr sz="3200"/>
            </a:lvl2pPr>
            <a:lvl3pPr marL="1219170" indent="0">
              <a:buNone/>
              <a:defRPr sz="3200"/>
            </a:lvl3pPr>
            <a:lvl4pPr marL="1828754" indent="0">
              <a:buNone/>
              <a:defRPr sz="3200"/>
            </a:lvl4pPr>
            <a:lvl5pPr marL="2438339" indent="0">
              <a:buNone/>
              <a:defRPr sz="3200"/>
            </a:lvl5pPr>
          </a:lstStyle>
          <a:p>
            <a:pPr lvl="0"/>
            <a:r>
              <a:rPr lang="en-US"/>
              <a:t>3</a:t>
            </a:r>
          </a:p>
        </p:txBody>
      </p:sp>
      <p:cxnSp>
        <p:nvCxnSpPr>
          <p:cNvPr id="44" name="Straight Connector 43"/>
          <p:cNvCxnSpPr/>
          <p:nvPr userDrawn="1"/>
        </p:nvCxnSpPr>
        <p:spPr>
          <a:xfrm>
            <a:off x="1311549" y="3654215"/>
            <a:ext cx="6886537" cy="9368"/>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49" name="Text Placeholder 6"/>
          <p:cNvSpPr>
            <a:spLocks noGrp="1"/>
          </p:cNvSpPr>
          <p:nvPr>
            <p:ph type="body" sz="quarter" idx="23" hasCustomPrompt="1"/>
          </p:nvPr>
        </p:nvSpPr>
        <p:spPr>
          <a:xfrm>
            <a:off x="1311549" y="3782197"/>
            <a:ext cx="6886537" cy="519429"/>
          </a:xfrm>
          <a:prstGeom prst="rect">
            <a:avLst/>
          </a:prstGeom>
        </p:spPr>
        <p:txBody>
          <a:bodyPr vert="horz" wrap="none" lIns="0" tIns="0" rIns="0" bIns="0" anchor="ctr" anchorCtr="0"/>
          <a:lstStyle>
            <a:lvl1pPr marL="0" indent="0">
              <a:buNone/>
              <a:defRPr sz="2667" b="0">
                <a:solidFill>
                  <a:schemeClr val="bg1">
                    <a:lumMod val="65000"/>
                  </a:schemeClr>
                </a:solidFill>
              </a:defRPr>
            </a:lvl1pPr>
            <a:lvl2pPr marL="609585" indent="0">
              <a:buNone/>
              <a:defRPr sz="3200"/>
            </a:lvl2pPr>
            <a:lvl3pPr marL="1219170" indent="0">
              <a:buNone/>
              <a:defRPr sz="3200"/>
            </a:lvl3pPr>
            <a:lvl4pPr marL="1828754" indent="0">
              <a:buNone/>
              <a:defRPr sz="3200"/>
            </a:lvl4pPr>
            <a:lvl5pPr marL="2438339" indent="0">
              <a:buNone/>
              <a:defRPr sz="3200"/>
            </a:lvl5pPr>
          </a:lstStyle>
          <a:p>
            <a:pPr lvl="0"/>
            <a:r>
              <a:rPr lang="en-US"/>
              <a:t>Section Name</a:t>
            </a:r>
          </a:p>
        </p:txBody>
      </p:sp>
      <p:sp>
        <p:nvSpPr>
          <p:cNvPr id="50" name="Text Placeholder 6"/>
          <p:cNvSpPr>
            <a:spLocks noGrp="1"/>
          </p:cNvSpPr>
          <p:nvPr>
            <p:ph type="body" sz="quarter" idx="24" hasCustomPrompt="1"/>
          </p:nvPr>
        </p:nvSpPr>
        <p:spPr>
          <a:xfrm>
            <a:off x="624418" y="3782197"/>
            <a:ext cx="575431" cy="519429"/>
          </a:xfrm>
          <a:prstGeom prst="rect">
            <a:avLst/>
          </a:prstGeom>
          <a:solidFill>
            <a:schemeClr val="bg1">
              <a:lumMod val="65000"/>
            </a:schemeClr>
          </a:solidFill>
        </p:spPr>
        <p:txBody>
          <a:bodyPr vert="horz" lIns="0" tIns="0" rIns="0" bIns="0" anchor="ctr" anchorCtr="0">
            <a:normAutofit/>
          </a:bodyPr>
          <a:lstStyle>
            <a:lvl1pPr marL="0" indent="0" algn="ctr">
              <a:buNone/>
              <a:defRPr sz="2667" b="1">
                <a:solidFill>
                  <a:schemeClr val="bg1"/>
                </a:solidFill>
              </a:defRPr>
            </a:lvl1pPr>
            <a:lvl2pPr marL="609585" indent="0">
              <a:buNone/>
              <a:defRPr sz="3200"/>
            </a:lvl2pPr>
            <a:lvl3pPr marL="1219170" indent="0">
              <a:buNone/>
              <a:defRPr sz="3200"/>
            </a:lvl3pPr>
            <a:lvl4pPr marL="1828754" indent="0">
              <a:buNone/>
              <a:defRPr sz="3200"/>
            </a:lvl4pPr>
            <a:lvl5pPr marL="2438339" indent="0">
              <a:buNone/>
              <a:defRPr sz="3200"/>
            </a:lvl5pPr>
          </a:lstStyle>
          <a:p>
            <a:pPr lvl="0"/>
            <a:r>
              <a:rPr lang="en-US"/>
              <a:t>4</a:t>
            </a:r>
          </a:p>
        </p:txBody>
      </p:sp>
      <p:cxnSp>
        <p:nvCxnSpPr>
          <p:cNvPr id="51" name="Straight Connector 50"/>
          <p:cNvCxnSpPr/>
          <p:nvPr userDrawn="1"/>
        </p:nvCxnSpPr>
        <p:spPr>
          <a:xfrm>
            <a:off x="1311549" y="4301627"/>
            <a:ext cx="6886537" cy="9368"/>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52" name="Text Placeholder 6"/>
          <p:cNvSpPr>
            <a:spLocks noGrp="1"/>
          </p:cNvSpPr>
          <p:nvPr>
            <p:ph type="body" sz="quarter" idx="25" hasCustomPrompt="1"/>
          </p:nvPr>
        </p:nvSpPr>
        <p:spPr>
          <a:xfrm>
            <a:off x="1311549" y="4437910"/>
            <a:ext cx="6886537" cy="519429"/>
          </a:xfrm>
          <a:prstGeom prst="rect">
            <a:avLst/>
          </a:prstGeom>
        </p:spPr>
        <p:txBody>
          <a:bodyPr vert="horz" wrap="none" lIns="0" tIns="0" rIns="0" bIns="0" anchor="ctr" anchorCtr="0"/>
          <a:lstStyle>
            <a:lvl1pPr marL="0" indent="0">
              <a:buNone/>
              <a:defRPr sz="2667" b="0">
                <a:solidFill>
                  <a:schemeClr val="bg1">
                    <a:lumMod val="65000"/>
                  </a:schemeClr>
                </a:solidFill>
              </a:defRPr>
            </a:lvl1pPr>
            <a:lvl2pPr marL="609585" indent="0">
              <a:buNone/>
              <a:defRPr sz="3200"/>
            </a:lvl2pPr>
            <a:lvl3pPr marL="1219170" indent="0">
              <a:buNone/>
              <a:defRPr sz="3200"/>
            </a:lvl3pPr>
            <a:lvl4pPr marL="1828754" indent="0">
              <a:buNone/>
              <a:defRPr sz="3200"/>
            </a:lvl4pPr>
            <a:lvl5pPr marL="2438339" indent="0">
              <a:buNone/>
              <a:defRPr sz="3200"/>
            </a:lvl5pPr>
          </a:lstStyle>
          <a:p>
            <a:pPr lvl="0"/>
            <a:r>
              <a:rPr lang="en-US"/>
              <a:t>Section Name</a:t>
            </a:r>
          </a:p>
        </p:txBody>
      </p:sp>
      <p:sp>
        <p:nvSpPr>
          <p:cNvPr id="53" name="Text Placeholder 6"/>
          <p:cNvSpPr>
            <a:spLocks noGrp="1"/>
          </p:cNvSpPr>
          <p:nvPr>
            <p:ph type="body" sz="quarter" idx="26" hasCustomPrompt="1"/>
          </p:nvPr>
        </p:nvSpPr>
        <p:spPr>
          <a:xfrm>
            <a:off x="624418" y="4437910"/>
            <a:ext cx="575431" cy="519429"/>
          </a:xfrm>
          <a:prstGeom prst="rect">
            <a:avLst/>
          </a:prstGeom>
          <a:solidFill>
            <a:schemeClr val="bg1">
              <a:lumMod val="65000"/>
            </a:schemeClr>
          </a:solidFill>
        </p:spPr>
        <p:txBody>
          <a:bodyPr vert="horz" lIns="0" tIns="0" rIns="0" bIns="0" anchor="ctr" anchorCtr="0">
            <a:normAutofit/>
          </a:bodyPr>
          <a:lstStyle>
            <a:lvl1pPr marL="0" indent="0" algn="ctr">
              <a:buNone/>
              <a:defRPr sz="2667" b="1">
                <a:solidFill>
                  <a:schemeClr val="bg1"/>
                </a:solidFill>
              </a:defRPr>
            </a:lvl1pPr>
            <a:lvl2pPr marL="609585" indent="0">
              <a:buNone/>
              <a:defRPr sz="3200"/>
            </a:lvl2pPr>
            <a:lvl3pPr marL="1219170" indent="0">
              <a:buNone/>
              <a:defRPr sz="3200"/>
            </a:lvl3pPr>
            <a:lvl4pPr marL="1828754" indent="0">
              <a:buNone/>
              <a:defRPr sz="3200"/>
            </a:lvl4pPr>
            <a:lvl5pPr marL="2438339" indent="0">
              <a:buNone/>
              <a:defRPr sz="3200"/>
            </a:lvl5pPr>
          </a:lstStyle>
          <a:p>
            <a:pPr lvl="0"/>
            <a:r>
              <a:rPr lang="en-US"/>
              <a:t>5</a:t>
            </a:r>
          </a:p>
        </p:txBody>
      </p:sp>
      <p:cxnSp>
        <p:nvCxnSpPr>
          <p:cNvPr id="54" name="Straight Connector 53"/>
          <p:cNvCxnSpPr/>
          <p:nvPr userDrawn="1"/>
        </p:nvCxnSpPr>
        <p:spPr>
          <a:xfrm>
            <a:off x="1311549" y="4957339"/>
            <a:ext cx="6886537" cy="9368"/>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55" name="Text Placeholder 6"/>
          <p:cNvSpPr>
            <a:spLocks noGrp="1"/>
          </p:cNvSpPr>
          <p:nvPr>
            <p:ph type="body" sz="quarter" idx="27" hasCustomPrompt="1"/>
          </p:nvPr>
        </p:nvSpPr>
        <p:spPr>
          <a:xfrm>
            <a:off x="1311549" y="5085322"/>
            <a:ext cx="6886537" cy="519429"/>
          </a:xfrm>
          <a:prstGeom prst="rect">
            <a:avLst/>
          </a:prstGeom>
        </p:spPr>
        <p:txBody>
          <a:bodyPr vert="horz" wrap="none" lIns="0" tIns="0" rIns="0" bIns="0" anchor="ctr" anchorCtr="0"/>
          <a:lstStyle>
            <a:lvl1pPr marL="0" indent="0">
              <a:buNone/>
              <a:defRPr sz="2667" b="0">
                <a:solidFill>
                  <a:schemeClr val="bg1">
                    <a:lumMod val="65000"/>
                  </a:schemeClr>
                </a:solidFill>
              </a:defRPr>
            </a:lvl1pPr>
            <a:lvl2pPr marL="609585" indent="0">
              <a:buNone/>
              <a:defRPr sz="3200"/>
            </a:lvl2pPr>
            <a:lvl3pPr marL="1219170" indent="0">
              <a:buNone/>
              <a:defRPr sz="3200"/>
            </a:lvl3pPr>
            <a:lvl4pPr marL="1828754" indent="0">
              <a:buNone/>
              <a:defRPr sz="3200"/>
            </a:lvl4pPr>
            <a:lvl5pPr marL="2438339" indent="0">
              <a:buNone/>
              <a:defRPr sz="3200"/>
            </a:lvl5pPr>
          </a:lstStyle>
          <a:p>
            <a:pPr lvl="0"/>
            <a:r>
              <a:rPr lang="en-US"/>
              <a:t>Section Name</a:t>
            </a:r>
          </a:p>
        </p:txBody>
      </p:sp>
      <p:sp>
        <p:nvSpPr>
          <p:cNvPr id="56" name="Text Placeholder 6"/>
          <p:cNvSpPr>
            <a:spLocks noGrp="1"/>
          </p:cNvSpPr>
          <p:nvPr>
            <p:ph type="body" sz="quarter" idx="28" hasCustomPrompt="1"/>
          </p:nvPr>
        </p:nvSpPr>
        <p:spPr>
          <a:xfrm>
            <a:off x="624418" y="5085322"/>
            <a:ext cx="575431" cy="519429"/>
          </a:xfrm>
          <a:prstGeom prst="rect">
            <a:avLst/>
          </a:prstGeom>
          <a:solidFill>
            <a:schemeClr val="bg1">
              <a:lumMod val="65000"/>
            </a:schemeClr>
          </a:solidFill>
        </p:spPr>
        <p:txBody>
          <a:bodyPr vert="horz" lIns="0" tIns="0" rIns="0" bIns="0" anchor="ctr" anchorCtr="0">
            <a:normAutofit/>
          </a:bodyPr>
          <a:lstStyle>
            <a:lvl1pPr marL="0" indent="0" algn="ctr">
              <a:buNone/>
              <a:defRPr sz="2667" b="1">
                <a:solidFill>
                  <a:schemeClr val="bg1"/>
                </a:solidFill>
              </a:defRPr>
            </a:lvl1pPr>
            <a:lvl2pPr marL="609585" indent="0">
              <a:buNone/>
              <a:defRPr sz="3200"/>
            </a:lvl2pPr>
            <a:lvl3pPr marL="1219170" indent="0">
              <a:buNone/>
              <a:defRPr sz="3200"/>
            </a:lvl3pPr>
            <a:lvl4pPr marL="1828754" indent="0">
              <a:buNone/>
              <a:defRPr sz="3200"/>
            </a:lvl4pPr>
            <a:lvl5pPr marL="2438339" indent="0">
              <a:buNone/>
              <a:defRPr sz="3200"/>
            </a:lvl5pPr>
          </a:lstStyle>
          <a:p>
            <a:pPr lvl="0"/>
            <a:r>
              <a:rPr lang="en-US"/>
              <a:t>6</a:t>
            </a:r>
          </a:p>
        </p:txBody>
      </p:sp>
      <p:cxnSp>
        <p:nvCxnSpPr>
          <p:cNvPr id="57" name="Straight Connector 56"/>
          <p:cNvCxnSpPr/>
          <p:nvPr userDrawn="1"/>
        </p:nvCxnSpPr>
        <p:spPr>
          <a:xfrm>
            <a:off x="1311549" y="5604751"/>
            <a:ext cx="6886537" cy="9368"/>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58" name="Text Placeholder 6"/>
          <p:cNvSpPr>
            <a:spLocks noGrp="1"/>
          </p:cNvSpPr>
          <p:nvPr>
            <p:ph type="body" sz="quarter" idx="29" hasCustomPrompt="1"/>
          </p:nvPr>
        </p:nvSpPr>
        <p:spPr>
          <a:xfrm>
            <a:off x="1311549" y="5732732"/>
            <a:ext cx="6886537" cy="519429"/>
          </a:xfrm>
          <a:prstGeom prst="rect">
            <a:avLst/>
          </a:prstGeom>
        </p:spPr>
        <p:txBody>
          <a:bodyPr vert="horz" wrap="none" lIns="0" tIns="0" rIns="0" bIns="0" anchor="ctr" anchorCtr="0"/>
          <a:lstStyle>
            <a:lvl1pPr marL="0" indent="0">
              <a:buNone/>
              <a:defRPr sz="2667" b="1">
                <a:solidFill>
                  <a:srgbClr val="333333"/>
                </a:solidFill>
              </a:defRPr>
            </a:lvl1pPr>
            <a:lvl2pPr marL="609585" indent="0">
              <a:buNone/>
              <a:defRPr sz="3200"/>
            </a:lvl2pPr>
            <a:lvl3pPr marL="1219170" indent="0">
              <a:buNone/>
              <a:defRPr sz="3200"/>
            </a:lvl3pPr>
            <a:lvl4pPr marL="1828754" indent="0">
              <a:buNone/>
              <a:defRPr sz="3200"/>
            </a:lvl4pPr>
            <a:lvl5pPr marL="2438339" indent="0">
              <a:buNone/>
              <a:defRPr sz="3200"/>
            </a:lvl5pPr>
          </a:lstStyle>
          <a:p>
            <a:pPr lvl="0"/>
            <a:r>
              <a:rPr lang="en-US"/>
              <a:t>Section Name</a:t>
            </a:r>
          </a:p>
        </p:txBody>
      </p:sp>
      <p:sp>
        <p:nvSpPr>
          <p:cNvPr id="59" name="Text Placeholder 6"/>
          <p:cNvSpPr>
            <a:spLocks noGrp="1"/>
          </p:cNvSpPr>
          <p:nvPr>
            <p:ph type="body" sz="quarter" idx="30" hasCustomPrompt="1"/>
          </p:nvPr>
        </p:nvSpPr>
        <p:spPr>
          <a:xfrm>
            <a:off x="624418" y="5732732"/>
            <a:ext cx="575431" cy="519429"/>
          </a:xfrm>
          <a:prstGeom prst="rect">
            <a:avLst/>
          </a:prstGeom>
          <a:solidFill>
            <a:schemeClr val="accent3"/>
          </a:solidFill>
        </p:spPr>
        <p:txBody>
          <a:bodyPr vert="horz" lIns="0" tIns="0" rIns="0" bIns="0" anchor="ctr" anchorCtr="0">
            <a:normAutofit/>
          </a:bodyPr>
          <a:lstStyle>
            <a:lvl1pPr marL="0" indent="0" algn="ctr">
              <a:buNone/>
              <a:defRPr sz="2667" b="1">
                <a:solidFill>
                  <a:schemeClr val="bg1"/>
                </a:solidFill>
              </a:defRPr>
            </a:lvl1pPr>
            <a:lvl2pPr marL="609585" indent="0">
              <a:buNone/>
              <a:defRPr sz="3200"/>
            </a:lvl2pPr>
            <a:lvl3pPr marL="1219170" indent="0">
              <a:buNone/>
              <a:defRPr sz="3200"/>
            </a:lvl3pPr>
            <a:lvl4pPr marL="1828754" indent="0">
              <a:buNone/>
              <a:defRPr sz="3200"/>
            </a:lvl4pPr>
            <a:lvl5pPr marL="2438339" indent="0">
              <a:buNone/>
              <a:defRPr sz="3200"/>
            </a:lvl5pPr>
          </a:lstStyle>
          <a:p>
            <a:pPr lvl="0"/>
            <a:r>
              <a:rPr lang="en-US"/>
              <a:t>7</a:t>
            </a:r>
          </a:p>
        </p:txBody>
      </p:sp>
      <p:cxnSp>
        <p:nvCxnSpPr>
          <p:cNvPr id="60" name="Straight Connector 59"/>
          <p:cNvCxnSpPr/>
          <p:nvPr userDrawn="1"/>
        </p:nvCxnSpPr>
        <p:spPr>
          <a:xfrm>
            <a:off x="1311549" y="6252161"/>
            <a:ext cx="6886537" cy="9368"/>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4579699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ransition Slide - White">
    <p:spTree>
      <p:nvGrpSpPr>
        <p:cNvPr id="1" name=""/>
        <p:cNvGrpSpPr/>
        <p:nvPr/>
      </p:nvGrpSpPr>
      <p:grpSpPr>
        <a:xfrm>
          <a:off x="0" y="0"/>
          <a:ext cx="0" cy="0"/>
          <a:chOff x="0" y="0"/>
          <a:chExt cx="0" cy="0"/>
        </a:xfrm>
      </p:grpSpPr>
      <p:sp>
        <p:nvSpPr>
          <p:cNvPr id="3" name="Text Placeholder 7"/>
          <p:cNvSpPr>
            <a:spLocks noGrp="1"/>
          </p:cNvSpPr>
          <p:nvPr>
            <p:ph type="body" sz="quarter" idx="10" hasCustomPrompt="1"/>
          </p:nvPr>
        </p:nvSpPr>
        <p:spPr>
          <a:xfrm>
            <a:off x="623272" y="1669356"/>
            <a:ext cx="5269528" cy="1797768"/>
          </a:xfrm>
        </p:spPr>
        <p:txBody>
          <a:bodyPr anchor="b" anchorCtr="0">
            <a:noAutofit/>
          </a:bodyPr>
          <a:lstStyle>
            <a:lvl1pPr marL="0" indent="0">
              <a:buNone/>
              <a:defRPr sz="4000"/>
            </a:lvl1pPr>
          </a:lstStyle>
          <a:p>
            <a:pPr lvl="0"/>
            <a:r>
              <a:rPr lang="en-US"/>
              <a:t>Transition Slide Title</a:t>
            </a:r>
          </a:p>
        </p:txBody>
      </p:sp>
      <p:cxnSp>
        <p:nvCxnSpPr>
          <p:cNvPr id="4" name="Straight Connector 3"/>
          <p:cNvCxnSpPr/>
          <p:nvPr userDrawn="1"/>
        </p:nvCxnSpPr>
        <p:spPr>
          <a:xfrm>
            <a:off x="760447" y="3707711"/>
            <a:ext cx="6099972" cy="0"/>
          </a:xfrm>
          <a:prstGeom prst="line">
            <a:avLst/>
          </a:prstGeom>
          <a:ln w="28575"/>
          <a:effectLst/>
        </p:spPr>
        <p:style>
          <a:lnRef idx="2">
            <a:schemeClr val="accent1"/>
          </a:lnRef>
          <a:fillRef idx="0">
            <a:schemeClr val="accent1"/>
          </a:fillRef>
          <a:effectRef idx="1">
            <a:schemeClr val="accent1"/>
          </a:effectRef>
          <a:fontRef idx="minor">
            <a:schemeClr val="tx1"/>
          </a:fontRef>
        </p:style>
      </p:cxnSp>
      <p:sp>
        <p:nvSpPr>
          <p:cNvPr id="5" name="Text Placeholder 14"/>
          <p:cNvSpPr>
            <a:spLocks noGrp="1"/>
          </p:cNvSpPr>
          <p:nvPr>
            <p:ph type="body" sz="quarter" idx="11" hasCustomPrompt="1"/>
          </p:nvPr>
        </p:nvSpPr>
        <p:spPr>
          <a:xfrm>
            <a:off x="623273" y="3948645"/>
            <a:ext cx="5270283" cy="1468735"/>
          </a:xfrm>
        </p:spPr>
        <p:txBody>
          <a:bodyPr>
            <a:noAutofit/>
          </a:bodyPr>
          <a:lstStyle>
            <a:lvl1pPr marL="0" indent="0">
              <a:spcBef>
                <a:spcPts val="533"/>
              </a:spcBef>
              <a:buNone/>
              <a:defRPr sz="2400" baseline="0"/>
            </a:lvl1pPr>
            <a:lvl2pPr marL="609585" indent="0">
              <a:buNone/>
              <a:defRPr/>
            </a:lvl2pPr>
            <a:lvl3pPr marL="1219170" indent="0">
              <a:buNone/>
              <a:defRPr/>
            </a:lvl3pPr>
            <a:lvl4pPr marL="1828754" indent="0">
              <a:buNone/>
              <a:defRPr/>
            </a:lvl4pPr>
            <a:lvl5pPr marL="2438339" indent="0">
              <a:buNone/>
              <a:defRPr/>
            </a:lvl5pPr>
          </a:lstStyle>
          <a:p>
            <a:pPr lvl="0"/>
            <a:r>
              <a:rPr lang="en-US"/>
              <a:t>Subtitle or additional text</a:t>
            </a:r>
          </a:p>
        </p:txBody>
      </p:sp>
    </p:spTree>
    <p:extLst>
      <p:ext uri="{BB962C8B-B14F-4D97-AF65-F5344CB8AC3E}">
        <p14:creationId xmlns:p14="http://schemas.microsoft.com/office/powerpoint/2010/main" val="366531422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ransition Slide - Blue">
    <p:spTree>
      <p:nvGrpSpPr>
        <p:cNvPr id="1" name=""/>
        <p:cNvGrpSpPr/>
        <p:nvPr/>
      </p:nvGrpSpPr>
      <p:grpSpPr>
        <a:xfrm>
          <a:off x="0" y="0"/>
          <a:ext cx="0" cy="0"/>
          <a:chOff x="0" y="0"/>
          <a:chExt cx="0" cy="0"/>
        </a:xfrm>
      </p:grpSpPr>
      <p:sp>
        <p:nvSpPr>
          <p:cNvPr id="6" name="Rectangle 5"/>
          <p:cNvSpPr/>
          <p:nvPr userDrawn="1"/>
        </p:nvSpPr>
        <p:spPr>
          <a:xfrm>
            <a:off x="0" y="0"/>
            <a:ext cx="12192000" cy="6858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latin typeface="Garamond" panose="02020404030301010803" pitchFamily="18" charset="0"/>
            </a:endParaRPr>
          </a:p>
        </p:txBody>
      </p:sp>
      <p:sp>
        <p:nvSpPr>
          <p:cNvPr id="3" name="Text Placeholder 7"/>
          <p:cNvSpPr>
            <a:spLocks noGrp="1"/>
          </p:cNvSpPr>
          <p:nvPr>
            <p:ph type="body" sz="quarter" idx="10" hasCustomPrompt="1"/>
          </p:nvPr>
        </p:nvSpPr>
        <p:spPr>
          <a:xfrm>
            <a:off x="623272" y="1669356"/>
            <a:ext cx="5269528" cy="1797768"/>
          </a:xfrm>
        </p:spPr>
        <p:txBody>
          <a:bodyPr anchor="b" anchorCtr="0">
            <a:noAutofit/>
          </a:bodyPr>
          <a:lstStyle>
            <a:lvl1pPr marL="0" indent="0">
              <a:buNone/>
              <a:defRPr sz="4000">
                <a:solidFill>
                  <a:srgbClr val="FFFFFF"/>
                </a:solidFill>
              </a:defRPr>
            </a:lvl1pPr>
          </a:lstStyle>
          <a:p>
            <a:pPr lvl="0"/>
            <a:r>
              <a:rPr lang="en-US"/>
              <a:t>Transition Slide Title</a:t>
            </a:r>
          </a:p>
        </p:txBody>
      </p:sp>
      <p:cxnSp>
        <p:nvCxnSpPr>
          <p:cNvPr id="4" name="Straight Connector 3"/>
          <p:cNvCxnSpPr/>
          <p:nvPr userDrawn="1"/>
        </p:nvCxnSpPr>
        <p:spPr>
          <a:xfrm>
            <a:off x="760447" y="3707711"/>
            <a:ext cx="6099972" cy="0"/>
          </a:xfrm>
          <a:prstGeom prst="line">
            <a:avLst/>
          </a:prstGeom>
          <a:ln w="28575"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5" name="Text Placeholder 14"/>
          <p:cNvSpPr>
            <a:spLocks noGrp="1"/>
          </p:cNvSpPr>
          <p:nvPr>
            <p:ph type="body" sz="quarter" idx="11" hasCustomPrompt="1"/>
          </p:nvPr>
        </p:nvSpPr>
        <p:spPr>
          <a:xfrm>
            <a:off x="623273" y="3948645"/>
            <a:ext cx="5270283" cy="1468735"/>
          </a:xfrm>
        </p:spPr>
        <p:txBody>
          <a:bodyPr>
            <a:noAutofit/>
          </a:bodyPr>
          <a:lstStyle>
            <a:lvl1pPr marL="0" indent="0">
              <a:spcBef>
                <a:spcPts val="533"/>
              </a:spcBef>
              <a:buNone/>
              <a:defRPr sz="2400" baseline="0">
                <a:solidFill>
                  <a:srgbClr val="FFFFFF"/>
                </a:solidFill>
              </a:defRPr>
            </a:lvl1pPr>
            <a:lvl2pPr marL="609585" indent="0">
              <a:buNone/>
              <a:defRPr/>
            </a:lvl2pPr>
            <a:lvl3pPr marL="1219170" indent="0">
              <a:buNone/>
              <a:defRPr/>
            </a:lvl3pPr>
            <a:lvl4pPr marL="1828754" indent="0">
              <a:buNone/>
              <a:defRPr/>
            </a:lvl4pPr>
            <a:lvl5pPr marL="2438339" indent="0">
              <a:buNone/>
              <a:defRPr/>
            </a:lvl5pPr>
          </a:lstStyle>
          <a:p>
            <a:pPr lvl="0"/>
            <a:r>
              <a:rPr lang="en-US"/>
              <a:t>Subtitle or additional text</a:t>
            </a:r>
          </a:p>
        </p:txBody>
      </p:sp>
    </p:spTree>
    <p:extLst>
      <p:ext uri="{BB962C8B-B14F-4D97-AF65-F5344CB8AC3E}">
        <p14:creationId xmlns:p14="http://schemas.microsoft.com/office/powerpoint/2010/main" val="4916191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Key Messaging - Large Photo">
    <p:spTree>
      <p:nvGrpSpPr>
        <p:cNvPr id="1" name=""/>
        <p:cNvGrpSpPr/>
        <p:nvPr/>
      </p:nvGrpSpPr>
      <p:grpSpPr>
        <a:xfrm>
          <a:off x="0" y="0"/>
          <a:ext cx="0" cy="0"/>
          <a:chOff x="0" y="0"/>
          <a:chExt cx="0" cy="0"/>
        </a:xfrm>
      </p:grpSpPr>
      <p:sp>
        <p:nvSpPr>
          <p:cNvPr id="4" name="Picture Placeholder 3"/>
          <p:cNvSpPr>
            <a:spLocks noGrp="1"/>
          </p:cNvSpPr>
          <p:nvPr>
            <p:ph type="pic" sz="quarter" idx="10" hasCustomPrompt="1"/>
          </p:nvPr>
        </p:nvSpPr>
        <p:spPr>
          <a:xfrm>
            <a:off x="0" y="0"/>
            <a:ext cx="12192000" cy="6858000"/>
          </a:xfrm>
          <a:solidFill>
            <a:schemeClr val="bg1">
              <a:lumMod val="95000"/>
            </a:schemeClr>
          </a:solidFill>
        </p:spPr>
        <p:txBody>
          <a:bodyPr/>
          <a:lstStyle>
            <a:lvl1pPr marL="0" indent="0" algn="ctr">
              <a:buNone/>
              <a:defRPr baseline="0"/>
            </a:lvl1pPr>
          </a:lstStyle>
          <a:p>
            <a:r>
              <a:rPr lang="en-US"/>
              <a:t>Insert a large image here</a:t>
            </a:r>
          </a:p>
        </p:txBody>
      </p:sp>
      <p:sp>
        <p:nvSpPr>
          <p:cNvPr id="6" name="Text Placeholder 5"/>
          <p:cNvSpPr>
            <a:spLocks noGrp="1"/>
          </p:cNvSpPr>
          <p:nvPr>
            <p:ph type="body" sz="quarter" idx="11" hasCustomPrompt="1"/>
          </p:nvPr>
        </p:nvSpPr>
        <p:spPr>
          <a:xfrm>
            <a:off x="-1" y="2120900"/>
            <a:ext cx="7421039" cy="838200"/>
          </a:xfrm>
          <a:solidFill>
            <a:srgbClr val="000000">
              <a:alpha val="75000"/>
            </a:srgbClr>
          </a:solidFill>
        </p:spPr>
        <p:txBody>
          <a:bodyPr wrap="none" lIns="457200" tIns="0" rIns="457200" bIns="91440" anchor="ctr" anchorCtr="0">
            <a:noAutofit/>
          </a:bodyPr>
          <a:lstStyle>
            <a:lvl1pPr marL="0" indent="0">
              <a:buNone/>
              <a:defRPr sz="4800" baseline="0">
                <a:solidFill>
                  <a:schemeClr val="bg1"/>
                </a:solidFill>
              </a:defRPr>
            </a:lvl1pPr>
            <a:lvl2pPr marL="609585" indent="0">
              <a:buNone/>
              <a:defRPr/>
            </a:lvl2pPr>
            <a:lvl3pPr marL="1219170" indent="0">
              <a:buNone/>
              <a:defRPr/>
            </a:lvl3pPr>
            <a:lvl4pPr marL="1828754" indent="0">
              <a:buNone/>
              <a:defRPr/>
            </a:lvl4pPr>
            <a:lvl5pPr marL="2438339" indent="0">
              <a:buNone/>
              <a:defRPr/>
            </a:lvl5pPr>
          </a:lstStyle>
          <a:p>
            <a:pPr lvl="0"/>
            <a:r>
              <a:rPr lang="en-US"/>
              <a:t>Key Messaging Slide One</a:t>
            </a:r>
          </a:p>
        </p:txBody>
      </p:sp>
      <p:sp>
        <p:nvSpPr>
          <p:cNvPr id="7" name="Text Placeholder 5"/>
          <p:cNvSpPr>
            <a:spLocks noGrp="1"/>
          </p:cNvSpPr>
          <p:nvPr>
            <p:ph type="body" sz="quarter" idx="12" hasCustomPrompt="1"/>
          </p:nvPr>
        </p:nvSpPr>
        <p:spPr>
          <a:xfrm>
            <a:off x="0" y="3042217"/>
            <a:ext cx="4997165" cy="838200"/>
          </a:xfrm>
          <a:solidFill>
            <a:srgbClr val="000000">
              <a:alpha val="75000"/>
            </a:srgbClr>
          </a:solidFill>
        </p:spPr>
        <p:txBody>
          <a:bodyPr wrap="none" lIns="457200" tIns="0" rIns="457200" bIns="91440" anchor="ctr" anchorCtr="0">
            <a:noAutofit/>
          </a:bodyPr>
          <a:lstStyle>
            <a:lvl1pPr marL="0" indent="0">
              <a:buNone/>
              <a:defRPr sz="4800" baseline="0">
                <a:solidFill>
                  <a:schemeClr val="bg1"/>
                </a:solidFill>
              </a:defRPr>
            </a:lvl1pPr>
            <a:lvl2pPr marL="609585" indent="0">
              <a:buNone/>
              <a:defRPr/>
            </a:lvl2pPr>
            <a:lvl3pPr marL="1219170" indent="0">
              <a:buNone/>
              <a:defRPr/>
            </a:lvl3pPr>
            <a:lvl4pPr marL="1828754" indent="0">
              <a:buNone/>
              <a:defRPr/>
            </a:lvl4pPr>
            <a:lvl5pPr marL="2438339" indent="0">
              <a:buNone/>
              <a:defRPr/>
            </a:lvl5pPr>
          </a:lstStyle>
          <a:p>
            <a:pPr lvl="0"/>
            <a:r>
              <a:rPr lang="en-US"/>
              <a:t>Transition Slide</a:t>
            </a:r>
          </a:p>
        </p:txBody>
      </p:sp>
    </p:spTree>
    <p:extLst>
      <p:ext uri="{BB962C8B-B14F-4D97-AF65-F5344CB8AC3E}">
        <p14:creationId xmlns:p14="http://schemas.microsoft.com/office/powerpoint/2010/main" val="322658178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Data Slide - Char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1" y="0"/>
            <a:ext cx="4279652" cy="2265941"/>
          </a:xfrm>
        </p:spPr>
        <p:txBody>
          <a:bodyPr/>
          <a:lstStyle/>
          <a:p>
            <a:r>
              <a:rPr lang="en-US"/>
              <a:t>Data Slide: </a:t>
            </a:r>
            <a:br>
              <a:rPr lang="en-US"/>
            </a:br>
            <a:r>
              <a:rPr lang="en-US"/>
              <a:t>Keep Title Concise</a:t>
            </a:r>
          </a:p>
        </p:txBody>
      </p:sp>
      <p:sp>
        <p:nvSpPr>
          <p:cNvPr id="4" name="Text Placeholder 3"/>
          <p:cNvSpPr>
            <a:spLocks noGrp="1"/>
          </p:cNvSpPr>
          <p:nvPr>
            <p:ph type="body" sz="quarter" idx="10" hasCustomPrompt="1"/>
          </p:nvPr>
        </p:nvSpPr>
        <p:spPr>
          <a:xfrm>
            <a:off x="5437114" y="556685"/>
            <a:ext cx="6359071" cy="1709257"/>
          </a:xfrm>
        </p:spPr>
        <p:txBody>
          <a:bodyPr lIns="0" tIns="0" rIns="0" bIns="0" anchor="ctr" anchorCtr="0">
            <a:noAutofit/>
          </a:bodyPr>
          <a:lstStyle>
            <a:lvl1pPr marL="0" indent="0">
              <a:buNone/>
              <a:defRPr sz="2667"/>
            </a:lvl1pPr>
          </a:lstStyle>
          <a:p>
            <a:pPr lvl="0"/>
            <a:r>
              <a:rPr lang="en-US"/>
              <a:t>Summary or description text about the slide, charts, data go here.</a:t>
            </a:r>
          </a:p>
        </p:txBody>
      </p:sp>
      <p:sp>
        <p:nvSpPr>
          <p:cNvPr id="5" name="Chart Placeholder 6"/>
          <p:cNvSpPr>
            <a:spLocks noGrp="1"/>
          </p:cNvSpPr>
          <p:nvPr>
            <p:ph type="chart" sz="quarter" idx="11" hasCustomPrompt="1"/>
          </p:nvPr>
        </p:nvSpPr>
        <p:spPr>
          <a:xfrm>
            <a:off x="624418" y="2774774"/>
            <a:ext cx="2511385" cy="1914812"/>
          </a:xfrm>
          <a:prstGeom prst="rect">
            <a:avLst/>
          </a:prstGeom>
        </p:spPr>
        <p:txBody>
          <a:bodyPr vert="horz"/>
          <a:lstStyle>
            <a:lvl1pPr marL="0" indent="0">
              <a:buNone/>
              <a:defRPr sz="1600"/>
            </a:lvl1pPr>
          </a:lstStyle>
          <a:p>
            <a:r>
              <a:rPr lang="en-US"/>
              <a:t>Insert Chart</a:t>
            </a:r>
          </a:p>
        </p:txBody>
      </p:sp>
      <p:sp>
        <p:nvSpPr>
          <p:cNvPr id="10" name="Chart Placeholder 6"/>
          <p:cNvSpPr>
            <a:spLocks noGrp="1"/>
          </p:cNvSpPr>
          <p:nvPr>
            <p:ph type="chart" sz="quarter" idx="12" hasCustomPrompt="1"/>
          </p:nvPr>
        </p:nvSpPr>
        <p:spPr>
          <a:xfrm>
            <a:off x="9284800" y="2774774"/>
            <a:ext cx="2511385" cy="1914812"/>
          </a:xfrm>
          <a:prstGeom prst="rect">
            <a:avLst/>
          </a:prstGeom>
        </p:spPr>
        <p:txBody>
          <a:bodyPr vert="horz"/>
          <a:lstStyle>
            <a:lvl1pPr marL="0" indent="0">
              <a:buNone/>
              <a:defRPr sz="1600"/>
            </a:lvl1pPr>
          </a:lstStyle>
          <a:p>
            <a:r>
              <a:rPr lang="en-US"/>
              <a:t>Insert Chart</a:t>
            </a:r>
          </a:p>
        </p:txBody>
      </p:sp>
      <p:sp>
        <p:nvSpPr>
          <p:cNvPr id="11" name="Chart Placeholder 6"/>
          <p:cNvSpPr>
            <a:spLocks noGrp="1"/>
          </p:cNvSpPr>
          <p:nvPr>
            <p:ph type="chart" sz="quarter" idx="13" hasCustomPrompt="1"/>
          </p:nvPr>
        </p:nvSpPr>
        <p:spPr>
          <a:xfrm>
            <a:off x="6354569" y="2774774"/>
            <a:ext cx="2511385" cy="1914812"/>
          </a:xfrm>
          <a:prstGeom prst="rect">
            <a:avLst/>
          </a:prstGeom>
        </p:spPr>
        <p:txBody>
          <a:bodyPr vert="horz"/>
          <a:lstStyle>
            <a:lvl1pPr marL="0" indent="0">
              <a:buNone/>
              <a:defRPr sz="1600"/>
            </a:lvl1pPr>
          </a:lstStyle>
          <a:p>
            <a:r>
              <a:rPr lang="en-US"/>
              <a:t>Insert Chart</a:t>
            </a:r>
          </a:p>
        </p:txBody>
      </p:sp>
      <p:sp>
        <p:nvSpPr>
          <p:cNvPr id="12" name="Chart Placeholder 6"/>
          <p:cNvSpPr>
            <a:spLocks noGrp="1"/>
          </p:cNvSpPr>
          <p:nvPr>
            <p:ph type="chart" sz="quarter" idx="14" hasCustomPrompt="1"/>
          </p:nvPr>
        </p:nvSpPr>
        <p:spPr>
          <a:xfrm>
            <a:off x="3490746" y="2774774"/>
            <a:ext cx="2511385" cy="1914812"/>
          </a:xfrm>
          <a:prstGeom prst="rect">
            <a:avLst/>
          </a:prstGeom>
        </p:spPr>
        <p:txBody>
          <a:bodyPr vert="horz"/>
          <a:lstStyle>
            <a:lvl1pPr marL="0" indent="0">
              <a:buNone/>
              <a:defRPr sz="1600"/>
            </a:lvl1pPr>
          </a:lstStyle>
          <a:p>
            <a:r>
              <a:rPr lang="en-US"/>
              <a:t>Insert Chart</a:t>
            </a:r>
          </a:p>
        </p:txBody>
      </p:sp>
      <p:sp>
        <p:nvSpPr>
          <p:cNvPr id="14" name="Text Placeholder 13"/>
          <p:cNvSpPr>
            <a:spLocks noGrp="1"/>
          </p:cNvSpPr>
          <p:nvPr>
            <p:ph type="body" sz="quarter" idx="15" hasCustomPrompt="1"/>
          </p:nvPr>
        </p:nvSpPr>
        <p:spPr>
          <a:xfrm>
            <a:off x="624417" y="4798484"/>
            <a:ext cx="2510367" cy="355600"/>
          </a:xfrm>
        </p:spPr>
        <p:txBody>
          <a:bodyPr lIns="0" tIns="0" rIns="0" bIns="0">
            <a:noAutofit/>
          </a:bodyPr>
          <a:lstStyle>
            <a:lvl1pPr marL="0" indent="0" algn="ctr">
              <a:buNone/>
              <a:defRPr sz="2400" baseline="0"/>
            </a:lvl1pPr>
            <a:lvl2pPr>
              <a:defRPr sz="1867"/>
            </a:lvl2pPr>
            <a:lvl3pPr>
              <a:defRPr sz="1867"/>
            </a:lvl3pPr>
            <a:lvl4pPr>
              <a:defRPr sz="1867"/>
            </a:lvl4pPr>
            <a:lvl5pPr>
              <a:defRPr sz="1867"/>
            </a:lvl5pPr>
          </a:lstStyle>
          <a:p>
            <a:pPr lvl="0"/>
            <a:r>
              <a:rPr lang="en-US"/>
              <a:t>Chart Description</a:t>
            </a:r>
          </a:p>
        </p:txBody>
      </p:sp>
      <p:sp>
        <p:nvSpPr>
          <p:cNvPr id="15" name="Text Placeholder 13"/>
          <p:cNvSpPr>
            <a:spLocks noGrp="1"/>
          </p:cNvSpPr>
          <p:nvPr>
            <p:ph type="body" sz="quarter" idx="16" hasCustomPrompt="1"/>
          </p:nvPr>
        </p:nvSpPr>
        <p:spPr>
          <a:xfrm>
            <a:off x="3491765" y="4798484"/>
            <a:ext cx="2510367" cy="355600"/>
          </a:xfrm>
        </p:spPr>
        <p:txBody>
          <a:bodyPr lIns="0" tIns="0" rIns="0" bIns="0">
            <a:noAutofit/>
          </a:bodyPr>
          <a:lstStyle>
            <a:lvl1pPr marL="0" indent="0" algn="ctr">
              <a:buNone/>
              <a:defRPr sz="2400" baseline="0"/>
            </a:lvl1pPr>
            <a:lvl2pPr>
              <a:defRPr sz="1867"/>
            </a:lvl2pPr>
            <a:lvl3pPr>
              <a:defRPr sz="1867"/>
            </a:lvl3pPr>
            <a:lvl4pPr>
              <a:defRPr sz="1867"/>
            </a:lvl4pPr>
            <a:lvl5pPr>
              <a:defRPr sz="1867"/>
            </a:lvl5pPr>
          </a:lstStyle>
          <a:p>
            <a:pPr lvl="0"/>
            <a:r>
              <a:rPr lang="en-US"/>
              <a:t>Chart Description</a:t>
            </a:r>
          </a:p>
        </p:txBody>
      </p:sp>
      <p:sp>
        <p:nvSpPr>
          <p:cNvPr id="16" name="Text Placeholder 13"/>
          <p:cNvSpPr>
            <a:spLocks noGrp="1"/>
          </p:cNvSpPr>
          <p:nvPr>
            <p:ph type="body" sz="quarter" idx="17" hasCustomPrompt="1"/>
          </p:nvPr>
        </p:nvSpPr>
        <p:spPr>
          <a:xfrm>
            <a:off x="6355587" y="4798484"/>
            <a:ext cx="2510367" cy="355600"/>
          </a:xfrm>
        </p:spPr>
        <p:txBody>
          <a:bodyPr lIns="0" tIns="0" rIns="0" bIns="0">
            <a:noAutofit/>
          </a:bodyPr>
          <a:lstStyle>
            <a:lvl1pPr marL="0" indent="0" algn="ctr">
              <a:buNone/>
              <a:defRPr sz="2400" baseline="0"/>
            </a:lvl1pPr>
            <a:lvl2pPr>
              <a:defRPr sz="1867"/>
            </a:lvl2pPr>
            <a:lvl3pPr>
              <a:defRPr sz="1867"/>
            </a:lvl3pPr>
            <a:lvl4pPr>
              <a:defRPr sz="1867"/>
            </a:lvl4pPr>
            <a:lvl5pPr>
              <a:defRPr sz="1867"/>
            </a:lvl5pPr>
          </a:lstStyle>
          <a:p>
            <a:pPr lvl="0"/>
            <a:r>
              <a:rPr lang="en-US"/>
              <a:t>Chart Description</a:t>
            </a:r>
          </a:p>
        </p:txBody>
      </p:sp>
      <p:sp>
        <p:nvSpPr>
          <p:cNvPr id="17" name="Text Placeholder 13"/>
          <p:cNvSpPr>
            <a:spLocks noGrp="1"/>
          </p:cNvSpPr>
          <p:nvPr>
            <p:ph type="body" sz="quarter" idx="18" hasCustomPrompt="1"/>
          </p:nvPr>
        </p:nvSpPr>
        <p:spPr>
          <a:xfrm>
            <a:off x="9284799" y="4798484"/>
            <a:ext cx="2510367" cy="355600"/>
          </a:xfrm>
        </p:spPr>
        <p:txBody>
          <a:bodyPr lIns="0" tIns="0" rIns="0" bIns="0">
            <a:noAutofit/>
          </a:bodyPr>
          <a:lstStyle>
            <a:lvl1pPr marL="0" indent="0" algn="ctr">
              <a:buNone/>
              <a:defRPr sz="2400" baseline="0"/>
            </a:lvl1pPr>
            <a:lvl2pPr>
              <a:defRPr sz="1867"/>
            </a:lvl2pPr>
            <a:lvl3pPr>
              <a:defRPr sz="1867"/>
            </a:lvl3pPr>
            <a:lvl4pPr>
              <a:defRPr sz="1867"/>
            </a:lvl4pPr>
            <a:lvl5pPr>
              <a:defRPr sz="1867"/>
            </a:lvl5pPr>
          </a:lstStyle>
          <a:p>
            <a:pPr lvl="0"/>
            <a:r>
              <a:rPr lang="en-US"/>
              <a:t>Chart Description</a:t>
            </a:r>
          </a:p>
        </p:txBody>
      </p:sp>
      <p:sp>
        <p:nvSpPr>
          <p:cNvPr id="18" name="Text Placeholder 13"/>
          <p:cNvSpPr>
            <a:spLocks noGrp="1"/>
          </p:cNvSpPr>
          <p:nvPr>
            <p:ph type="body" sz="quarter" idx="19" hasCustomPrompt="1"/>
          </p:nvPr>
        </p:nvSpPr>
        <p:spPr>
          <a:xfrm>
            <a:off x="624417" y="6233413"/>
            <a:ext cx="2510367" cy="273596"/>
          </a:xfrm>
        </p:spPr>
        <p:txBody>
          <a:bodyPr lIns="0" tIns="0" rIns="0" bIns="0">
            <a:noAutofit/>
          </a:bodyPr>
          <a:lstStyle>
            <a:lvl1pPr marL="0" indent="0" algn="l">
              <a:buNone/>
              <a:defRPr sz="1333" baseline="0"/>
            </a:lvl1pPr>
            <a:lvl2pPr>
              <a:defRPr sz="1867"/>
            </a:lvl2pPr>
            <a:lvl3pPr>
              <a:defRPr sz="1867"/>
            </a:lvl3pPr>
            <a:lvl4pPr>
              <a:defRPr sz="1867"/>
            </a:lvl4pPr>
            <a:lvl5pPr>
              <a:defRPr sz="1867"/>
            </a:lvl5pPr>
          </a:lstStyle>
          <a:p>
            <a:pPr lvl="0"/>
            <a:r>
              <a:rPr lang="en-US"/>
              <a:t>Data citation</a:t>
            </a:r>
          </a:p>
        </p:txBody>
      </p:sp>
      <p:sp>
        <p:nvSpPr>
          <p:cNvPr id="19" name="TextBox 18"/>
          <p:cNvSpPr txBox="1"/>
          <p:nvPr userDrawn="1"/>
        </p:nvSpPr>
        <p:spPr>
          <a:xfrm>
            <a:off x="8948936" y="6454019"/>
            <a:ext cx="3039363" cy="256545"/>
          </a:xfrm>
          <a:prstGeom prst="rect">
            <a:avLst/>
          </a:prstGeom>
          <a:noFill/>
        </p:spPr>
        <p:txBody>
          <a:bodyPr wrap="square" rtlCol="0">
            <a:spAutoFit/>
          </a:bodyPr>
          <a:lstStyle/>
          <a:p>
            <a:pPr marL="0" marR="0" indent="0" algn="r" defTabSz="609585" rtl="0" eaLnBrk="1" fontAlgn="auto" latinLnBrk="0" hangingPunct="1">
              <a:lnSpc>
                <a:spcPct val="100000"/>
              </a:lnSpc>
              <a:spcBef>
                <a:spcPts val="0"/>
              </a:spcBef>
              <a:spcAft>
                <a:spcPts val="0"/>
              </a:spcAft>
              <a:buClrTx/>
              <a:buSzTx/>
              <a:buFontTx/>
              <a:buNone/>
              <a:tabLst/>
              <a:defRPr/>
            </a:pPr>
            <a:r>
              <a:rPr lang="en-US" sz="1067">
                <a:latin typeface="Garamond" panose="02020404030301010803" pitchFamily="18" charset="0"/>
              </a:rPr>
              <a:t>NREL</a:t>
            </a:r>
            <a:r>
              <a:rPr lang="en-US" sz="1067" baseline="0">
                <a:latin typeface="Garamond" panose="02020404030301010803" pitchFamily="18" charset="0"/>
              </a:rPr>
              <a:t>    </a:t>
            </a:r>
            <a:r>
              <a:rPr lang="en-US" sz="1067">
                <a:latin typeface="Garamond" panose="02020404030301010803" pitchFamily="18" charset="0"/>
              </a:rPr>
              <a:t>|    </a:t>
            </a:r>
            <a:fld id="{BFD71CF8-5198-8441-A7C0-DC22FD64CBE4}" type="slidenum">
              <a:rPr lang="en-US" sz="1067">
                <a:latin typeface="Garamond" panose="02020404030301010803" pitchFamily="18" charset="0"/>
              </a:rPr>
              <a:pPr marL="0" marR="0" indent="0" algn="r" defTabSz="609585" rtl="0" eaLnBrk="1" fontAlgn="auto" latinLnBrk="0" hangingPunct="1">
                <a:lnSpc>
                  <a:spcPct val="100000"/>
                </a:lnSpc>
                <a:spcBef>
                  <a:spcPts val="0"/>
                </a:spcBef>
                <a:spcAft>
                  <a:spcPts val="0"/>
                </a:spcAft>
                <a:buClrTx/>
                <a:buSzTx/>
                <a:buFontTx/>
                <a:buNone/>
                <a:tabLst/>
                <a:defRPr/>
              </a:pPr>
              <a:t>‹#›</a:t>
            </a:fld>
            <a:endParaRPr lang="en-US" sz="1067">
              <a:latin typeface="Garamond" panose="02020404030301010803" pitchFamily="18" charset="0"/>
            </a:endParaRPr>
          </a:p>
        </p:txBody>
      </p:sp>
    </p:spTree>
    <p:extLst>
      <p:ext uri="{BB962C8B-B14F-4D97-AF65-F5344CB8AC3E}">
        <p14:creationId xmlns:p14="http://schemas.microsoft.com/office/powerpoint/2010/main" val="32903013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ontent Slide - Infographic Large Photo">
    <p:spTree>
      <p:nvGrpSpPr>
        <p:cNvPr id="1" name=""/>
        <p:cNvGrpSpPr/>
        <p:nvPr/>
      </p:nvGrpSpPr>
      <p:grpSpPr>
        <a:xfrm>
          <a:off x="0" y="0"/>
          <a:ext cx="0" cy="0"/>
          <a:chOff x="0" y="0"/>
          <a:chExt cx="0" cy="0"/>
        </a:xfrm>
      </p:grpSpPr>
      <p:sp>
        <p:nvSpPr>
          <p:cNvPr id="29" name="Picture Placeholder 28"/>
          <p:cNvSpPr>
            <a:spLocks noGrp="1"/>
          </p:cNvSpPr>
          <p:nvPr>
            <p:ph type="pic" sz="quarter" idx="49" hasCustomPrompt="1"/>
          </p:nvPr>
        </p:nvSpPr>
        <p:spPr>
          <a:xfrm>
            <a:off x="0" y="0"/>
            <a:ext cx="12192000" cy="6858000"/>
          </a:xfrm>
        </p:spPr>
        <p:txBody>
          <a:bodyPr>
            <a:normAutofit/>
          </a:bodyPr>
          <a:lstStyle>
            <a:lvl1pPr marL="0" indent="0" algn="r">
              <a:buNone/>
              <a:defRPr sz="2400"/>
            </a:lvl1pPr>
          </a:lstStyle>
          <a:p>
            <a:r>
              <a:rPr lang="en-US"/>
              <a:t>Insert a large image here</a:t>
            </a:r>
          </a:p>
        </p:txBody>
      </p:sp>
      <p:sp>
        <p:nvSpPr>
          <p:cNvPr id="16" name="Text Placeholder 6"/>
          <p:cNvSpPr>
            <a:spLocks noGrp="1"/>
          </p:cNvSpPr>
          <p:nvPr>
            <p:ph type="body" sz="quarter" idx="40"/>
          </p:nvPr>
        </p:nvSpPr>
        <p:spPr>
          <a:xfrm>
            <a:off x="0" y="3414950"/>
            <a:ext cx="12192000" cy="2644161"/>
          </a:xfrm>
          <a:prstGeom prst="rect">
            <a:avLst/>
          </a:prstGeom>
          <a:solidFill>
            <a:schemeClr val="bg1">
              <a:lumMod val="95000"/>
              <a:alpha val="85000"/>
            </a:schemeClr>
          </a:solidFill>
        </p:spPr>
        <p:txBody>
          <a:bodyPr vert="horz"/>
          <a:lstStyle>
            <a:lvl1pPr marL="0" indent="0" algn="ctr">
              <a:buNone/>
              <a:defRPr sz="133">
                <a:solidFill>
                  <a:srgbClr val="333333"/>
                </a:solidFill>
              </a:defRPr>
            </a:lvl1pPr>
          </a:lstStyle>
          <a:p>
            <a:pPr lvl="0"/>
            <a:r>
              <a:rPr lang="en-US"/>
              <a:t>Edit Master text styles</a:t>
            </a:r>
          </a:p>
        </p:txBody>
      </p:sp>
      <p:sp>
        <p:nvSpPr>
          <p:cNvPr id="17" name="Text Placeholder 3"/>
          <p:cNvSpPr>
            <a:spLocks noGrp="1"/>
          </p:cNvSpPr>
          <p:nvPr>
            <p:ph type="body" sz="quarter" idx="18" hasCustomPrompt="1"/>
          </p:nvPr>
        </p:nvSpPr>
        <p:spPr>
          <a:xfrm>
            <a:off x="624417" y="5057513"/>
            <a:ext cx="1782233" cy="760891"/>
          </a:xfrm>
          <a:prstGeom prst="rect">
            <a:avLst/>
          </a:prstGeom>
          <a:ln>
            <a:noFill/>
          </a:ln>
        </p:spPr>
        <p:txBody>
          <a:bodyPr vert="horz" lIns="0" tIns="0" rIns="0" bIns="0"/>
          <a:lstStyle>
            <a:lvl1pPr marL="0" indent="0" algn="ctr">
              <a:buNone/>
              <a:defRPr sz="1600" baseline="0">
                <a:solidFill>
                  <a:schemeClr val="tx1"/>
                </a:solidFill>
              </a:defRPr>
            </a:lvl1pPr>
            <a:lvl2pPr marL="609585" indent="0">
              <a:buNone/>
              <a:defRPr sz="2133"/>
            </a:lvl2pPr>
            <a:lvl3pPr marL="1219170" indent="0">
              <a:buNone/>
              <a:defRPr sz="2133"/>
            </a:lvl3pPr>
            <a:lvl4pPr marL="1828754" indent="0">
              <a:buNone/>
              <a:defRPr sz="2133"/>
            </a:lvl4pPr>
            <a:lvl5pPr marL="2438339" indent="0">
              <a:buNone/>
              <a:defRPr sz="2133"/>
            </a:lvl5pPr>
          </a:lstStyle>
          <a:p>
            <a:pPr lvl="0"/>
            <a:r>
              <a:rPr lang="en-US"/>
              <a:t>Infographic information goes here</a:t>
            </a:r>
          </a:p>
        </p:txBody>
      </p:sp>
      <p:sp>
        <p:nvSpPr>
          <p:cNvPr id="18" name="Text Placeholder 17"/>
          <p:cNvSpPr>
            <a:spLocks noGrp="1"/>
          </p:cNvSpPr>
          <p:nvPr>
            <p:ph type="body" sz="quarter" idx="19" hasCustomPrompt="1"/>
          </p:nvPr>
        </p:nvSpPr>
        <p:spPr>
          <a:xfrm>
            <a:off x="624418" y="4519809"/>
            <a:ext cx="1782233" cy="435380"/>
          </a:xfrm>
          <a:prstGeom prst="rect">
            <a:avLst/>
          </a:prstGeom>
        </p:spPr>
        <p:txBody>
          <a:bodyPr vert="horz" lIns="0" tIns="0" rIns="0" bIns="0">
            <a:normAutofit/>
          </a:bodyPr>
          <a:lstStyle>
            <a:lvl1pPr marL="0" indent="0" algn="ctr">
              <a:buNone/>
              <a:defRPr sz="2400" baseline="0">
                <a:solidFill>
                  <a:schemeClr val="tx1"/>
                </a:solidFill>
              </a:defRPr>
            </a:lvl1pPr>
            <a:lvl2pPr marL="609585" indent="0">
              <a:buNone/>
              <a:defRPr sz="2933">
                <a:solidFill>
                  <a:srgbClr val="8DC63F"/>
                </a:solidFill>
              </a:defRPr>
            </a:lvl2pPr>
            <a:lvl3pPr marL="1219170" indent="0">
              <a:buNone/>
              <a:defRPr sz="2933">
                <a:solidFill>
                  <a:srgbClr val="8DC63F"/>
                </a:solidFill>
              </a:defRPr>
            </a:lvl3pPr>
            <a:lvl4pPr marL="1828754" indent="0">
              <a:buNone/>
              <a:defRPr sz="2933">
                <a:solidFill>
                  <a:srgbClr val="8DC63F"/>
                </a:solidFill>
              </a:defRPr>
            </a:lvl4pPr>
            <a:lvl5pPr marL="2438339" indent="0">
              <a:buNone/>
              <a:defRPr sz="2933">
                <a:solidFill>
                  <a:srgbClr val="8DC63F"/>
                </a:solidFill>
              </a:defRPr>
            </a:lvl5pPr>
          </a:lstStyle>
          <a:p>
            <a:pPr lvl="0"/>
            <a:r>
              <a:rPr lang="en-US"/>
              <a:t>Emphasis Text</a:t>
            </a:r>
          </a:p>
        </p:txBody>
      </p:sp>
      <p:sp>
        <p:nvSpPr>
          <p:cNvPr id="19" name="Text Placeholder 3"/>
          <p:cNvSpPr>
            <a:spLocks noGrp="1"/>
          </p:cNvSpPr>
          <p:nvPr>
            <p:ph type="body" sz="quarter" idx="41" hasCustomPrompt="1"/>
          </p:nvPr>
        </p:nvSpPr>
        <p:spPr>
          <a:xfrm>
            <a:off x="2926493" y="5057513"/>
            <a:ext cx="1782233" cy="760891"/>
          </a:xfrm>
          <a:prstGeom prst="rect">
            <a:avLst/>
          </a:prstGeom>
          <a:ln>
            <a:noFill/>
          </a:ln>
        </p:spPr>
        <p:txBody>
          <a:bodyPr vert="horz" lIns="0" tIns="0" rIns="0" bIns="0"/>
          <a:lstStyle>
            <a:lvl1pPr marL="0" indent="0" algn="ctr">
              <a:buNone/>
              <a:defRPr sz="1600" baseline="0">
                <a:solidFill>
                  <a:schemeClr val="tx1"/>
                </a:solidFill>
              </a:defRPr>
            </a:lvl1pPr>
            <a:lvl2pPr marL="609585" indent="0">
              <a:buNone/>
              <a:defRPr sz="2133"/>
            </a:lvl2pPr>
            <a:lvl3pPr marL="1219170" indent="0">
              <a:buNone/>
              <a:defRPr sz="2133"/>
            </a:lvl3pPr>
            <a:lvl4pPr marL="1828754" indent="0">
              <a:buNone/>
              <a:defRPr sz="2133"/>
            </a:lvl4pPr>
            <a:lvl5pPr marL="2438339" indent="0">
              <a:buNone/>
              <a:defRPr sz="2133"/>
            </a:lvl5pPr>
          </a:lstStyle>
          <a:p>
            <a:pPr lvl="0"/>
            <a:r>
              <a:rPr lang="en-US"/>
              <a:t>Infographic information goes here</a:t>
            </a:r>
          </a:p>
        </p:txBody>
      </p:sp>
      <p:sp>
        <p:nvSpPr>
          <p:cNvPr id="20" name="Text Placeholder 17"/>
          <p:cNvSpPr>
            <a:spLocks noGrp="1"/>
          </p:cNvSpPr>
          <p:nvPr>
            <p:ph type="body" sz="quarter" idx="42" hasCustomPrompt="1"/>
          </p:nvPr>
        </p:nvSpPr>
        <p:spPr>
          <a:xfrm>
            <a:off x="2926494" y="4519809"/>
            <a:ext cx="1782233" cy="435380"/>
          </a:xfrm>
          <a:prstGeom prst="rect">
            <a:avLst/>
          </a:prstGeom>
        </p:spPr>
        <p:txBody>
          <a:bodyPr vert="horz" lIns="0" tIns="0" rIns="0" bIns="0">
            <a:normAutofit/>
          </a:bodyPr>
          <a:lstStyle>
            <a:lvl1pPr marL="0" indent="0" algn="ctr">
              <a:buNone/>
              <a:defRPr sz="2400" baseline="0">
                <a:solidFill>
                  <a:schemeClr val="tx1"/>
                </a:solidFill>
              </a:defRPr>
            </a:lvl1pPr>
            <a:lvl2pPr marL="609585" indent="0">
              <a:buNone/>
              <a:defRPr sz="2933">
                <a:solidFill>
                  <a:srgbClr val="8DC63F"/>
                </a:solidFill>
              </a:defRPr>
            </a:lvl2pPr>
            <a:lvl3pPr marL="1219170" indent="0">
              <a:buNone/>
              <a:defRPr sz="2933">
                <a:solidFill>
                  <a:srgbClr val="8DC63F"/>
                </a:solidFill>
              </a:defRPr>
            </a:lvl3pPr>
            <a:lvl4pPr marL="1828754" indent="0">
              <a:buNone/>
              <a:defRPr sz="2933">
                <a:solidFill>
                  <a:srgbClr val="8DC63F"/>
                </a:solidFill>
              </a:defRPr>
            </a:lvl4pPr>
            <a:lvl5pPr marL="2438339" indent="0">
              <a:buNone/>
              <a:defRPr sz="2933">
                <a:solidFill>
                  <a:srgbClr val="8DC63F"/>
                </a:solidFill>
              </a:defRPr>
            </a:lvl5pPr>
          </a:lstStyle>
          <a:p>
            <a:pPr lvl="0"/>
            <a:r>
              <a:rPr lang="en-US"/>
              <a:t>Emphasis Text</a:t>
            </a:r>
          </a:p>
        </p:txBody>
      </p:sp>
      <p:sp>
        <p:nvSpPr>
          <p:cNvPr id="21" name="Text Placeholder 3"/>
          <p:cNvSpPr>
            <a:spLocks noGrp="1"/>
          </p:cNvSpPr>
          <p:nvPr>
            <p:ph type="body" sz="quarter" idx="43" hasCustomPrompt="1"/>
          </p:nvPr>
        </p:nvSpPr>
        <p:spPr>
          <a:xfrm>
            <a:off x="5241522" y="5057513"/>
            <a:ext cx="1782233" cy="760891"/>
          </a:xfrm>
          <a:prstGeom prst="rect">
            <a:avLst/>
          </a:prstGeom>
          <a:ln>
            <a:noFill/>
          </a:ln>
        </p:spPr>
        <p:txBody>
          <a:bodyPr vert="horz" lIns="0" tIns="0" rIns="0" bIns="0"/>
          <a:lstStyle>
            <a:lvl1pPr marL="0" indent="0" algn="ctr">
              <a:buNone/>
              <a:defRPr sz="1600" baseline="0">
                <a:solidFill>
                  <a:schemeClr val="tx1"/>
                </a:solidFill>
              </a:defRPr>
            </a:lvl1pPr>
            <a:lvl2pPr marL="609585" indent="0">
              <a:buNone/>
              <a:defRPr sz="2133"/>
            </a:lvl2pPr>
            <a:lvl3pPr marL="1219170" indent="0">
              <a:buNone/>
              <a:defRPr sz="2133"/>
            </a:lvl3pPr>
            <a:lvl4pPr marL="1828754" indent="0">
              <a:buNone/>
              <a:defRPr sz="2133"/>
            </a:lvl4pPr>
            <a:lvl5pPr marL="2438339" indent="0">
              <a:buNone/>
              <a:defRPr sz="2133"/>
            </a:lvl5pPr>
          </a:lstStyle>
          <a:p>
            <a:pPr lvl="0"/>
            <a:r>
              <a:rPr lang="en-US"/>
              <a:t>Infographic information goes here</a:t>
            </a:r>
          </a:p>
        </p:txBody>
      </p:sp>
      <p:sp>
        <p:nvSpPr>
          <p:cNvPr id="22" name="Text Placeholder 17"/>
          <p:cNvSpPr>
            <a:spLocks noGrp="1"/>
          </p:cNvSpPr>
          <p:nvPr>
            <p:ph type="body" sz="quarter" idx="44" hasCustomPrompt="1"/>
          </p:nvPr>
        </p:nvSpPr>
        <p:spPr>
          <a:xfrm>
            <a:off x="5241524" y="4519809"/>
            <a:ext cx="1782233" cy="435380"/>
          </a:xfrm>
          <a:prstGeom prst="rect">
            <a:avLst/>
          </a:prstGeom>
        </p:spPr>
        <p:txBody>
          <a:bodyPr vert="horz" lIns="0" tIns="0" rIns="0" bIns="0">
            <a:normAutofit/>
          </a:bodyPr>
          <a:lstStyle>
            <a:lvl1pPr marL="0" indent="0" algn="ctr">
              <a:buNone/>
              <a:defRPr sz="2400" baseline="0">
                <a:solidFill>
                  <a:schemeClr val="tx1"/>
                </a:solidFill>
              </a:defRPr>
            </a:lvl1pPr>
            <a:lvl2pPr marL="609585" indent="0">
              <a:buNone/>
              <a:defRPr sz="2933">
                <a:solidFill>
                  <a:srgbClr val="8DC63F"/>
                </a:solidFill>
              </a:defRPr>
            </a:lvl2pPr>
            <a:lvl3pPr marL="1219170" indent="0">
              <a:buNone/>
              <a:defRPr sz="2933">
                <a:solidFill>
                  <a:srgbClr val="8DC63F"/>
                </a:solidFill>
              </a:defRPr>
            </a:lvl3pPr>
            <a:lvl4pPr marL="1828754" indent="0">
              <a:buNone/>
              <a:defRPr sz="2933">
                <a:solidFill>
                  <a:srgbClr val="8DC63F"/>
                </a:solidFill>
              </a:defRPr>
            </a:lvl4pPr>
            <a:lvl5pPr marL="2438339" indent="0">
              <a:buNone/>
              <a:defRPr sz="2933">
                <a:solidFill>
                  <a:srgbClr val="8DC63F"/>
                </a:solidFill>
              </a:defRPr>
            </a:lvl5pPr>
          </a:lstStyle>
          <a:p>
            <a:pPr lvl="0"/>
            <a:r>
              <a:rPr lang="en-US"/>
              <a:t>Emphasis Text</a:t>
            </a:r>
          </a:p>
        </p:txBody>
      </p:sp>
      <p:sp>
        <p:nvSpPr>
          <p:cNvPr id="23" name="Text Placeholder 3"/>
          <p:cNvSpPr>
            <a:spLocks noGrp="1"/>
          </p:cNvSpPr>
          <p:nvPr>
            <p:ph type="body" sz="quarter" idx="45" hasCustomPrompt="1"/>
          </p:nvPr>
        </p:nvSpPr>
        <p:spPr>
          <a:xfrm>
            <a:off x="7540880" y="5057513"/>
            <a:ext cx="1782233" cy="760891"/>
          </a:xfrm>
          <a:prstGeom prst="rect">
            <a:avLst/>
          </a:prstGeom>
          <a:ln>
            <a:noFill/>
          </a:ln>
        </p:spPr>
        <p:txBody>
          <a:bodyPr vert="horz" lIns="0" tIns="0" rIns="0" bIns="0"/>
          <a:lstStyle>
            <a:lvl1pPr marL="0" indent="0" algn="ctr">
              <a:buNone/>
              <a:defRPr sz="1600" baseline="0">
                <a:solidFill>
                  <a:schemeClr val="tx1"/>
                </a:solidFill>
              </a:defRPr>
            </a:lvl1pPr>
            <a:lvl2pPr marL="609585" indent="0">
              <a:buNone/>
              <a:defRPr sz="2133"/>
            </a:lvl2pPr>
            <a:lvl3pPr marL="1219170" indent="0">
              <a:buNone/>
              <a:defRPr sz="2133"/>
            </a:lvl3pPr>
            <a:lvl4pPr marL="1828754" indent="0">
              <a:buNone/>
              <a:defRPr sz="2133"/>
            </a:lvl4pPr>
            <a:lvl5pPr marL="2438339" indent="0">
              <a:buNone/>
              <a:defRPr sz="2133"/>
            </a:lvl5pPr>
          </a:lstStyle>
          <a:p>
            <a:pPr lvl="0"/>
            <a:r>
              <a:rPr lang="en-US"/>
              <a:t>Infographic information goes here</a:t>
            </a:r>
          </a:p>
        </p:txBody>
      </p:sp>
      <p:sp>
        <p:nvSpPr>
          <p:cNvPr id="24" name="Text Placeholder 17"/>
          <p:cNvSpPr>
            <a:spLocks noGrp="1"/>
          </p:cNvSpPr>
          <p:nvPr>
            <p:ph type="body" sz="quarter" idx="46" hasCustomPrompt="1"/>
          </p:nvPr>
        </p:nvSpPr>
        <p:spPr>
          <a:xfrm>
            <a:off x="7540881" y="4519809"/>
            <a:ext cx="1782233" cy="435380"/>
          </a:xfrm>
          <a:prstGeom prst="rect">
            <a:avLst/>
          </a:prstGeom>
        </p:spPr>
        <p:txBody>
          <a:bodyPr vert="horz" lIns="0" tIns="0" rIns="0" bIns="0">
            <a:normAutofit/>
          </a:bodyPr>
          <a:lstStyle>
            <a:lvl1pPr marL="0" indent="0" algn="ctr">
              <a:buNone/>
              <a:defRPr sz="2400" baseline="0">
                <a:solidFill>
                  <a:schemeClr val="tx1"/>
                </a:solidFill>
              </a:defRPr>
            </a:lvl1pPr>
            <a:lvl2pPr marL="609585" indent="0">
              <a:buNone/>
              <a:defRPr sz="2933">
                <a:solidFill>
                  <a:srgbClr val="8DC63F"/>
                </a:solidFill>
              </a:defRPr>
            </a:lvl2pPr>
            <a:lvl3pPr marL="1219170" indent="0">
              <a:buNone/>
              <a:defRPr sz="2933">
                <a:solidFill>
                  <a:srgbClr val="8DC63F"/>
                </a:solidFill>
              </a:defRPr>
            </a:lvl3pPr>
            <a:lvl4pPr marL="1828754" indent="0">
              <a:buNone/>
              <a:defRPr sz="2933">
                <a:solidFill>
                  <a:srgbClr val="8DC63F"/>
                </a:solidFill>
              </a:defRPr>
            </a:lvl4pPr>
            <a:lvl5pPr marL="2438339" indent="0">
              <a:buNone/>
              <a:defRPr sz="2933">
                <a:solidFill>
                  <a:srgbClr val="8DC63F"/>
                </a:solidFill>
              </a:defRPr>
            </a:lvl5pPr>
          </a:lstStyle>
          <a:p>
            <a:pPr lvl="0"/>
            <a:r>
              <a:rPr lang="en-US"/>
              <a:t>Emphasis Text</a:t>
            </a:r>
          </a:p>
        </p:txBody>
      </p:sp>
      <p:sp>
        <p:nvSpPr>
          <p:cNvPr id="25" name="Text Placeholder 3"/>
          <p:cNvSpPr>
            <a:spLocks noGrp="1"/>
          </p:cNvSpPr>
          <p:nvPr>
            <p:ph type="body" sz="quarter" idx="47" hasCustomPrompt="1"/>
          </p:nvPr>
        </p:nvSpPr>
        <p:spPr>
          <a:xfrm>
            <a:off x="9782136" y="5057513"/>
            <a:ext cx="1782233" cy="760891"/>
          </a:xfrm>
          <a:prstGeom prst="rect">
            <a:avLst/>
          </a:prstGeom>
          <a:ln>
            <a:noFill/>
          </a:ln>
        </p:spPr>
        <p:txBody>
          <a:bodyPr vert="horz" lIns="0" tIns="0" rIns="0" bIns="0"/>
          <a:lstStyle>
            <a:lvl1pPr marL="0" indent="0" algn="ctr">
              <a:buNone/>
              <a:defRPr sz="1600" baseline="0">
                <a:solidFill>
                  <a:schemeClr val="tx1"/>
                </a:solidFill>
              </a:defRPr>
            </a:lvl1pPr>
            <a:lvl2pPr marL="609585" indent="0">
              <a:buNone/>
              <a:defRPr sz="2133"/>
            </a:lvl2pPr>
            <a:lvl3pPr marL="1219170" indent="0">
              <a:buNone/>
              <a:defRPr sz="2133"/>
            </a:lvl3pPr>
            <a:lvl4pPr marL="1828754" indent="0">
              <a:buNone/>
              <a:defRPr sz="2133"/>
            </a:lvl4pPr>
            <a:lvl5pPr marL="2438339" indent="0">
              <a:buNone/>
              <a:defRPr sz="2133"/>
            </a:lvl5pPr>
          </a:lstStyle>
          <a:p>
            <a:pPr lvl="0"/>
            <a:r>
              <a:rPr lang="en-US"/>
              <a:t>Infographic information goes here</a:t>
            </a:r>
          </a:p>
        </p:txBody>
      </p:sp>
      <p:sp>
        <p:nvSpPr>
          <p:cNvPr id="26" name="Text Placeholder 17"/>
          <p:cNvSpPr>
            <a:spLocks noGrp="1"/>
          </p:cNvSpPr>
          <p:nvPr>
            <p:ph type="body" sz="quarter" idx="48" hasCustomPrompt="1"/>
          </p:nvPr>
        </p:nvSpPr>
        <p:spPr>
          <a:xfrm>
            <a:off x="9782137" y="4519809"/>
            <a:ext cx="1782233" cy="435380"/>
          </a:xfrm>
          <a:prstGeom prst="rect">
            <a:avLst/>
          </a:prstGeom>
        </p:spPr>
        <p:txBody>
          <a:bodyPr vert="horz" lIns="0" tIns="0" rIns="0" bIns="0">
            <a:normAutofit/>
          </a:bodyPr>
          <a:lstStyle>
            <a:lvl1pPr marL="0" indent="0" algn="ctr">
              <a:buNone/>
              <a:defRPr sz="2400" baseline="0">
                <a:solidFill>
                  <a:schemeClr val="tx1"/>
                </a:solidFill>
              </a:defRPr>
            </a:lvl1pPr>
            <a:lvl2pPr marL="609585" indent="0">
              <a:buNone/>
              <a:defRPr sz="2933">
                <a:solidFill>
                  <a:srgbClr val="8DC63F"/>
                </a:solidFill>
              </a:defRPr>
            </a:lvl2pPr>
            <a:lvl3pPr marL="1219170" indent="0">
              <a:buNone/>
              <a:defRPr sz="2933">
                <a:solidFill>
                  <a:srgbClr val="8DC63F"/>
                </a:solidFill>
              </a:defRPr>
            </a:lvl3pPr>
            <a:lvl4pPr marL="1828754" indent="0">
              <a:buNone/>
              <a:defRPr sz="2933">
                <a:solidFill>
                  <a:srgbClr val="8DC63F"/>
                </a:solidFill>
              </a:defRPr>
            </a:lvl4pPr>
            <a:lvl5pPr marL="2438339" indent="0">
              <a:buNone/>
              <a:defRPr sz="2933">
                <a:solidFill>
                  <a:srgbClr val="8DC63F"/>
                </a:solidFill>
              </a:defRPr>
            </a:lvl5pPr>
          </a:lstStyle>
          <a:p>
            <a:pPr lvl="0"/>
            <a:r>
              <a:rPr lang="en-US"/>
              <a:t>Emphasis Text</a:t>
            </a:r>
          </a:p>
        </p:txBody>
      </p:sp>
      <p:sp>
        <p:nvSpPr>
          <p:cNvPr id="27" name="TextBox 26"/>
          <p:cNvSpPr txBox="1"/>
          <p:nvPr userDrawn="1"/>
        </p:nvSpPr>
        <p:spPr>
          <a:xfrm>
            <a:off x="8948936" y="6454019"/>
            <a:ext cx="3039363" cy="256545"/>
          </a:xfrm>
          <a:prstGeom prst="rect">
            <a:avLst/>
          </a:prstGeom>
          <a:noFill/>
        </p:spPr>
        <p:txBody>
          <a:bodyPr wrap="square" rtlCol="0">
            <a:spAutoFit/>
          </a:bodyPr>
          <a:lstStyle/>
          <a:p>
            <a:pPr marL="0" marR="0" indent="0" algn="r" defTabSz="609585" rtl="0" eaLnBrk="1" fontAlgn="auto" latinLnBrk="0" hangingPunct="1">
              <a:lnSpc>
                <a:spcPct val="100000"/>
              </a:lnSpc>
              <a:spcBef>
                <a:spcPts val="0"/>
              </a:spcBef>
              <a:spcAft>
                <a:spcPts val="0"/>
              </a:spcAft>
              <a:buClrTx/>
              <a:buSzTx/>
              <a:buFontTx/>
              <a:buNone/>
              <a:tabLst/>
              <a:defRPr/>
            </a:pPr>
            <a:r>
              <a:rPr lang="en-US" sz="1067">
                <a:latin typeface="Garamond" panose="02020404030301010803" pitchFamily="18" charset="0"/>
              </a:rPr>
              <a:t>NREL</a:t>
            </a:r>
            <a:r>
              <a:rPr lang="en-US" sz="1067" baseline="0">
                <a:latin typeface="Garamond" panose="02020404030301010803" pitchFamily="18" charset="0"/>
              </a:rPr>
              <a:t>    </a:t>
            </a:r>
            <a:r>
              <a:rPr lang="en-US" sz="1067">
                <a:latin typeface="Garamond" panose="02020404030301010803" pitchFamily="18" charset="0"/>
              </a:rPr>
              <a:t>|    </a:t>
            </a:r>
            <a:fld id="{BFD71CF8-5198-8441-A7C0-DC22FD64CBE4}" type="slidenum">
              <a:rPr lang="en-US" sz="1067">
                <a:latin typeface="Garamond" panose="02020404030301010803" pitchFamily="18" charset="0"/>
              </a:rPr>
              <a:pPr marL="0" marR="0" indent="0" algn="r" defTabSz="609585" rtl="0" eaLnBrk="1" fontAlgn="auto" latinLnBrk="0" hangingPunct="1">
                <a:lnSpc>
                  <a:spcPct val="100000"/>
                </a:lnSpc>
                <a:spcBef>
                  <a:spcPts val="0"/>
                </a:spcBef>
                <a:spcAft>
                  <a:spcPts val="0"/>
                </a:spcAft>
                <a:buClrTx/>
                <a:buSzTx/>
                <a:buFontTx/>
                <a:buNone/>
                <a:tabLst/>
                <a:defRPr/>
              </a:pPr>
              <a:t>‹#›</a:t>
            </a:fld>
            <a:endParaRPr lang="en-US" sz="1067">
              <a:latin typeface="Garamond" panose="02020404030301010803" pitchFamily="18" charset="0"/>
            </a:endParaRPr>
          </a:p>
        </p:txBody>
      </p:sp>
      <p:sp>
        <p:nvSpPr>
          <p:cNvPr id="32" name="Title 31"/>
          <p:cNvSpPr>
            <a:spLocks noGrp="1"/>
          </p:cNvSpPr>
          <p:nvPr>
            <p:ph type="title" hasCustomPrompt="1"/>
          </p:nvPr>
        </p:nvSpPr>
        <p:spPr>
          <a:xfrm>
            <a:off x="609600" y="0"/>
            <a:ext cx="4284680" cy="2272344"/>
          </a:xfrm>
        </p:spPr>
        <p:txBody>
          <a:bodyPr/>
          <a:lstStyle/>
          <a:p>
            <a:r>
              <a:rPr lang="en-US"/>
              <a:t>Messaging + Blue Infographic Content</a:t>
            </a:r>
          </a:p>
        </p:txBody>
      </p:sp>
      <p:sp>
        <p:nvSpPr>
          <p:cNvPr id="33" name="Picture Placeholder 24"/>
          <p:cNvSpPr>
            <a:spLocks noGrp="1" noChangeAspect="1"/>
          </p:cNvSpPr>
          <p:nvPr>
            <p:ph type="pic" sz="quarter" idx="50" hasCustomPrompt="1"/>
          </p:nvPr>
        </p:nvSpPr>
        <p:spPr>
          <a:xfrm>
            <a:off x="654244" y="2616060"/>
            <a:ext cx="1722576" cy="1722571"/>
          </a:xfrm>
          <a:prstGeom prst="ellipse">
            <a:avLst/>
          </a:prstGeom>
          <a:solidFill>
            <a:schemeClr val="accent1"/>
          </a:solidFill>
          <a:ln w="38100">
            <a:solidFill>
              <a:schemeClr val="bg1"/>
            </a:solidFill>
          </a:ln>
        </p:spPr>
        <p:txBody>
          <a:bodyPr vert="horz" lIns="91440" tIns="91440" rIns="91440" bIns="91440" anchor="ctr" anchorCtr="0"/>
          <a:lstStyle>
            <a:lvl1pPr marL="0" indent="0" algn="ctr">
              <a:buNone/>
              <a:defRPr sz="1600">
                <a:solidFill>
                  <a:schemeClr val="bg1"/>
                </a:solidFill>
                <a:effectLst/>
              </a:defRPr>
            </a:lvl1pPr>
          </a:lstStyle>
          <a:p>
            <a:r>
              <a:rPr lang="en-US"/>
              <a:t>Insert icon</a:t>
            </a:r>
          </a:p>
        </p:txBody>
      </p:sp>
      <p:sp>
        <p:nvSpPr>
          <p:cNvPr id="35" name="Picture Placeholder 24"/>
          <p:cNvSpPr>
            <a:spLocks noGrp="1" noChangeAspect="1"/>
          </p:cNvSpPr>
          <p:nvPr>
            <p:ph type="pic" sz="quarter" idx="51" hasCustomPrompt="1"/>
          </p:nvPr>
        </p:nvSpPr>
        <p:spPr>
          <a:xfrm>
            <a:off x="2986149" y="2616060"/>
            <a:ext cx="1722576" cy="1722571"/>
          </a:xfrm>
          <a:prstGeom prst="ellipse">
            <a:avLst/>
          </a:prstGeom>
          <a:solidFill>
            <a:schemeClr val="accent1"/>
          </a:solidFill>
          <a:ln w="38100">
            <a:solidFill>
              <a:schemeClr val="bg1"/>
            </a:solidFill>
          </a:ln>
        </p:spPr>
        <p:txBody>
          <a:bodyPr vert="horz" lIns="91440" tIns="91440" rIns="91440" bIns="91440" anchor="ctr" anchorCtr="0"/>
          <a:lstStyle>
            <a:lvl1pPr marL="0" indent="0" algn="ctr">
              <a:buNone/>
              <a:defRPr sz="1600">
                <a:solidFill>
                  <a:schemeClr val="bg1"/>
                </a:solidFill>
                <a:effectLst/>
              </a:defRPr>
            </a:lvl1pPr>
          </a:lstStyle>
          <a:p>
            <a:r>
              <a:rPr lang="en-US"/>
              <a:t>Insert icon</a:t>
            </a:r>
          </a:p>
        </p:txBody>
      </p:sp>
      <p:sp>
        <p:nvSpPr>
          <p:cNvPr id="36" name="Picture Placeholder 24"/>
          <p:cNvSpPr>
            <a:spLocks noGrp="1" noChangeAspect="1"/>
          </p:cNvSpPr>
          <p:nvPr>
            <p:ph type="pic" sz="quarter" idx="52" hasCustomPrompt="1"/>
          </p:nvPr>
        </p:nvSpPr>
        <p:spPr>
          <a:xfrm>
            <a:off x="5234712" y="2616060"/>
            <a:ext cx="1722576" cy="1722571"/>
          </a:xfrm>
          <a:prstGeom prst="ellipse">
            <a:avLst/>
          </a:prstGeom>
          <a:solidFill>
            <a:schemeClr val="accent1"/>
          </a:solidFill>
          <a:ln w="38100">
            <a:solidFill>
              <a:schemeClr val="bg1"/>
            </a:solidFill>
          </a:ln>
        </p:spPr>
        <p:txBody>
          <a:bodyPr vert="horz" lIns="91440" tIns="91440" rIns="91440" bIns="91440" anchor="ctr" anchorCtr="0"/>
          <a:lstStyle>
            <a:lvl1pPr marL="0" indent="0" algn="ctr">
              <a:buNone/>
              <a:defRPr sz="1600">
                <a:solidFill>
                  <a:schemeClr val="bg1"/>
                </a:solidFill>
                <a:effectLst/>
              </a:defRPr>
            </a:lvl1pPr>
          </a:lstStyle>
          <a:p>
            <a:r>
              <a:rPr lang="en-US"/>
              <a:t>Insert icon</a:t>
            </a:r>
          </a:p>
        </p:txBody>
      </p:sp>
      <p:sp>
        <p:nvSpPr>
          <p:cNvPr id="37" name="Picture Placeholder 24"/>
          <p:cNvSpPr>
            <a:spLocks noGrp="1" noChangeAspect="1"/>
          </p:cNvSpPr>
          <p:nvPr>
            <p:ph type="pic" sz="quarter" idx="53" hasCustomPrompt="1"/>
          </p:nvPr>
        </p:nvSpPr>
        <p:spPr>
          <a:xfrm>
            <a:off x="7567584" y="2616060"/>
            <a:ext cx="1722576" cy="1722571"/>
          </a:xfrm>
          <a:prstGeom prst="ellipse">
            <a:avLst/>
          </a:prstGeom>
          <a:solidFill>
            <a:schemeClr val="accent1"/>
          </a:solidFill>
          <a:ln w="38100">
            <a:solidFill>
              <a:schemeClr val="bg1"/>
            </a:solidFill>
          </a:ln>
        </p:spPr>
        <p:txBody>
          <a:bodyPr vert="horz" lIns="91440" tIns="91440" rIns="91440" bIns="91440" anchor="ctr" anchorCtr="0"/>
          <a:lstStyle>
            <a:lvl1pPr marL="0" indent="0" algn="ctr">
              <a:buNone/>
              <a:defRPr sz="1600">
                <a:solidFill>
                  <a:schemeClr val="bg1"/>
                </a:solidFill>
                <a:effectLst/>
              </a:defRPr>
            </a:lvl1pPr>
          </a:lstStyle>
          <a:p>
            <a:r>
              <a:rPr lang="en-US"/>
              <a:t>Insert icon</a:t>
            </a:r>
          </a:p>
        </p:txBody>
      </p:sp>
      <p:sp>
        <p:nvSpPr>
          <p:cNvPr id="38" name="Picture Placeholder 24"/>
          <p:cNvSpPr>
            <a:spLocks noGrp="1" noChangeAspect="1"/>
          </p:cNvSpPr>
          <p:nvPr>
            <p:ph type="pic" sz="quarter" idx="54" hasCustomPrompt="1"/>
          </p:nvPr>
        </p:nvSpPr>
        <p:spPr>
          <a:xfrm>
            <a:off x="9782135" y="2616060"/>
            <a:ext cx="1722576" cy="1722571"/>
          </a:xfrm>
          <a:prstGeom prst="ellipse">
            <a:avLst/>
          </a:prstGeom>
          <a:solidFill>
            <a:schemeClr val="accent1"/>
          </a:solidFill>
          <a:ln w="38100">
            <a:solidFill>
              <a:schemeClr val="bg1"/>
            </a:solidFill>
          </a:ln>
        </p:spPr>
        <p:txBody>
          <a:bodyPr vert="horz" lIns="91440" tIns="91440" rIns="91440" bIns="91440" anchor="ctr" anchorCtr="0"/>
          <a:lstStyle>
            <a:lvl1pPr marL="0" indent="0" algn="ctr">
              <a:buNone/>
              <a:defRPr sz="1600">
                <a:solidFill>
                  <a:schemeClr val="bg1"/>
                </a:solidFill>
                <a:effectLst/>
              </a:defRPr>
            </a:lvl1pPr>
          </a:lstStyle>
          <a:p>
            <a:r>
              <a:rPr lang="en-US"/>
              <a:t>Insert icon</a:t>
            </a:r>
          </a:p>
        </p:txBody>
      </p:sp>
    </p:spTree>
    <p:extLst>
      <p:ext uri="{BB962C8B-B14F-4D97-AF65-F5344CB8AC3E}">
        <p14:creationId xmlns:p14="http://schemas.microsoft.com/office/powerpoint/2010/main" val="171064021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ontent Slide - Infographic Half Photo">
    <p:spTree>
      <p:nvGrpSpPr>
        <p:cNvPr id="1" name=""/>
        <p:cNvGrpSpPr/>
        <p:nvPr/>
      </p:nvGrpSpPr>
      <p:grpSpPr>
        <a:xfrm>
          <a:off x="0" y="0"/>
          <a:ext cx="0" cy="0"/>
          <a:chOff x="0" y="0"/>
          <a:chExt cx="0" cy="0"/>
        </a:xfrm>
      </p:grpSpPr>
      <p:sp>
        <p:nvSpPr>
          <p:cNvPr id="3" name="Picture Placeholder 2"/>
          <p:cNvSpPr>
            <a:spLocks noGrp="1"/>
          </p:cNvSpPr>
          <p:nvPr>
            <p:ph type="pic" sz="quarter" idx="49" hasCustomPrompt="1"/>
          </p:nvPr>
        </p:nvSpPr>
        <p:spPr>
          <a:xfrm>
            <a:off x="0" y="1"/>
            <a:ext cx="12192000" cy="3577167"/>
          </a:xfrm>
          <a:solidFill>
            <a:schemeClr val="bg1">
              <a:lumMod val="85000"/>
            </a:schemeClr>
          </a:solidFill>
        </p:spPr>
        <p:txBody>
          <a:bodyPr>
            <a:normAutofit/>
          </a:bodyPr>
          <a:lstStyle>
            <a:lvl1pPr marL="0" indent="0" algn="r">
              <a:buNone/>
              <a:defRPr sz="2133"/>
            </a:lvl1pPr>
          </a:lstStyle>
          <a:p>
            <a:r>
              <a:rPr lang="en-US"/>
              <a:t>Insert a large image here</a:t>
            </a:r>
          </a:p>
        </p:txBody>
      </p:sp>
      <p:sp>
        <p:nvSpPr>
          <p:cNvPr id="17" name="Text Placeholder 3"/>
          <p:cNvSpPr>
            <a:spLocks noGrp="1"/>
          </p:cNvSpPr>
          <p:nvPr>
            <p:ph type="body" sz="quarter" idx="18" hasCustomPrompt="1"/>
          </p:nvPr>
        </p:nvSpPr>
        <p:spPr>
          <a:xfrm>
            <a:off x="624417" y="5057513"/>
            <a:ext cx="1782233" cy="760891"/>
          </a:xfrm>
          <a:prstGeom prst="rect">
            <a:avLst/>
          </a:prstGeom>
          <a:ln>
            <a:noFill/>
          </a:ln>
        </p:spPr>
        <p:txBody>
          <a:bodyPr vert="horz" lIns="0" tIns="0" rIns="0" bIns="0"/>
          <a:lstStyle>
            <a:lvl1pPr marL="0" indent="0" algn="ctr">
              <a:buNone/>
              <a:defRPr sz="1600" baseline="0">
                <a:solidFill>
                  <a:schemeClr val="tx1"/>
                </a:solidFill>
              </a:defRPr>
            </a:lvl1pPr>
            <a:lvl2pPr marL="609585" indent="0">
              <a:buNone/>
              <a:defRPr sz="2133"/>
            </a:lvl2pPr>
            <a:lvl3pPr marL="1219170" indent="0">
              <a:buNone/>
              <a:defRPr sz="2133"/>
            </a:lvl3pPr>
            <a:lvl4pPr marL="1828754" indent="0">
              <a:buNone/>
              <a:defRPr sz="2133"/>
            </a:lvl4pPr>
            <a:lvl5pPr marL="2438339" indent="0">
              <a:buNone/>
              <a:defRPr sz="2133"/>
            </a:lvl5pPr>
          </a:lstStyle>
          <a:p>
            <a:pPr lvl="0"/>
            <a:r>
              <a:rPr lang="en-US"/>
              <a:t>Infographic information goes here</a:t>
            </a:r>
          </a:p>
        </p:txBody>
      </p:sp>
      <p:sp>
        <p:nvSpPr>
          <p:cNvPr id="18" name="Text Placeholder 17"/>
          <p:cNvSpPr>
            <a:spLocks noGrp="1"/>
          </p:cNvSpPr>
          <p:nvPr>
            <p:ph type="body" sz="quarter" idx="19" hasCustomPrompt="1"/>
          </p:nvPr>
        </p:nvSpPr>
        <p:spPr>
          <a:xfrm>
            <a:off x="624418" y="4519809"/>
            <a:ext cx="1782233" cy="435380"/>
          </a:xfrm>
          <a:prstGeom prst="rect">
            <a:avLst/>
          </a:prstGeom>
        </p:spPr>
        <p:txBody>
          <a:bodyPr vert="horz" lIns="0" tIns="0" rIns="0" bIns="0">
            <a:normAutofit/>
          </a:bodyPr>
          <a:lstStyle>
            <a:lvl1pPr marL="0" indent="0" algn="ctr">
              <a:buNone/>
              <a:defRPr sz="2400" baseline="0">
                <a:solidFill>
                  <a:schemeClr val="tx1"/>
                </a:solidFill>
              </a:defRPr>
            </a:lvl1pPr>
            <a:lvl2pPr marL="609585" indent="0">
              <a:buNone/>
              <a:defRPr sz="2933">
                <a:solidFill>
                  <a:srgbClr val="8DC63F"/>
                </a:solidFill>
              </a:defRPr>
            </a:lvl2pPr>
            <a:lvl3pPr marL="1219170" indent="0">
              <a:buNone/>
              <a:defRPr sz="2933">
                <a:solidFill>
                  <a:srgbClr val="8DC63F"/>
                </a:solidFill>
              </a:defRPr>
            </a:lvl3pPr>
            <a:lvl4pPr marL="1828754" indent="0">
              <a:buNone/>
              <a:defRPr sz="2933">
                <a:solidFill>
                  <a:srgbClr val="8DC63F"/>
                </a:solidFill>
              </a:defRPr>
            </a:lvl4pPr>
            <a:lvl5pPr marL="2438339" indent="0">
              <a:buNone/>
              <a:defRPr sz="2933">
                <a:solidFill>
                  <a:srgbClr val="8DC63F"/>
                </a:solidFill>
              </a:defRPr>
            </a:lvl5pPr>
          </a:lstStyle>
          <a:p>
            <a:pPr lvl="0"/>
            <a:r>
              <a:rPr lang="en-US"/>
              <a:t>Emphasis Text</a:t>
            </a:r>
          </a:p>
        </p:txBody>
      </p:sp>
      <p:sp>
        <p:nvSpPr>
          <p:cNvPr id="19" name="Text Placeholder 3"/>
          <p:cNvSpPr>
            <a:spLocks noGrp="1"/>
          </p:cNvSpPr>
          <p:nvPr>
            <p:ph type="body" sz="quarter" idx="41" hasCustomPrompt="1"/>
          </p:nvPr>
        </p:nvSpPr>
        <p:spPr>
          <a:xfrm>
            <a:off x="2926493" y="5057513"/>
            <a:ext cx="1782233" cy="760891"/>
          </a:xfrm>
          <a:prstGeom prst="rect">
            <a:avLst/>
          </a:prstGeom>
          <a:ln>
            <a:noFill/>
          </a:ln>
        </p:spPr>
        <p:txBody>
          <a:bodyPr vert="horz" lIns="0" tIns="0" rIns="0" bIns="0"/>
          <a:lstStyle>
            <a:lvl1pPr marL="0" indent="0" algn="ctr">
              <a:buNone/>
              <a:defRPr sz="1600" baseline="0">
                <a:solidFill>
                  <a:schemeClr val="tx1"/>
                </a:solidFill>
              </a:defRPr>
            </a:lvl1pPr>
            <a:lvl2pPr marL="609585" indent="0">
              <a:buNone/>
              <a:defRPr sz="2133"/>
            </a:lvl2pPr>
            <a:lvl3pPr marL="1219170" indent="0">
              <a:buNone/>
              <a:defRPr sz="2133"/>
            </a:lvl3pPr>
            <a:lvl4pPr marL="1828754" indent="0">
              <a:buNone/>
              <a:defRPr sz="2133"/>
            </a:lvl4pPr>
            <a:lvl5pPr marL="2438339" indent="0">
              <a:buNone/>
              <a:defRPr sz="2133"/>
            </a:lvl5pPr>
          </a:lstStyle>
          <a:p>
            <a:pPr lvl="0"/>
            <a:r>
              <a:rPr lang="en-US"/>
              <a:t>Infographic information goes here</a:t>
            </a:r>
          </a:p>
        </p:txBody>
      </p:sp>
      <p:sp>
        <p:nvSpPr>
          <p:cNvPr id="20" name="Text Placeholder 17"/>
          <p:cNvSpPr>
            <a:spLocks noGrp="1"/>
          </p:cNvSpPr>
          <p:nvPr>
            <p:ph type="body" sz="quarter" idx="42" hasCustomPrompt="1"/>
          </p:nvPr>
        </p:nvSpPr>
        <p:spPr>
          <a:xfrm>
            <a:off x="2926494" y="4519809"/>
            <a:ext cx="1782233" cy="435380"/>
          </a:xfrm>
          <a:prstGeom prst="rect">
            <a:avLst/>
          </a:prstGeom>
        </p:spPr>
        <p:txBody>
          <a:bodyPr vert="horz" lIns="0" tIns="0" rIns="0" bIns="0">
            <a:normAutofit/>
          </a:bodyPr>
          <a:lstStyle>
            <a:lvl1pPr marL="0" indent="0" algn="ctr">
              <a:buNone/>
              <a:defRPr sz="2400" baseline="0">
                <a:solidFill>
                  <a:schemeClr val="tx1"/>
                </a:solidFill>
              </a:defRPr>
            </a:lvl1pPr>
            <a:lvl2pPr marL="609585" indent="0">
              <a:buNone/>
              <a:defRPr sz="2933">
                <a:solidFill>
                  <a:srgbClr val="8DC63F"/>
                </a:solidFill>
              </a:defRPr>
            </a:lvl2pPr>
            <a:lvl3pPr marL="1219170" indent="0">
              <a:buNone/>
              <a:defRPr sz="2933">
                <a:solidFill>
                  <a:srgbClr val="8DC63F"/>
                </a:solidFill>
              </a:defRPr>
            </a:lvl3pPr>
            <a:lvl4pPr marL="1828754" indent="0">
              <a:buNone/>
              <a:defRPr sz="2933">
                <a:solidFill>
                  <a:srgbClr val="8DC63F"/>
                </a:solidFill>
              </a:defRPr>
            </a:lvl4pPr>
            <a:lvl5pPr marL="2438339" indent="0">
              <a:buNone/>
              <a:defRPr sz="2933">
                <a:solidFill>
                  <a:srgbClr val="8DC63F"/>
                </a:solidFill>
              </a:defRPr>
            </a:lvl5pPr>
          </a:lstStyle>
          <a:p>
            <a:pPr lvl="0"/>
            <a:r>
              <a:rPr lang="en-US"/>
              <a:t>Emphasis Text</a:t>
            </a:r>
          </a:p>
        </p:txBody>
      </p:sp>
      <p:sp>
        <p:nvSpPr>
          <p:cNvPr id="21" name="Text Placeholder 3"/>
          <p:cNvSpPr>
            <a:spLocks noGrp="1"/>
          </p:cNvSpPr>
          <p:nvPr>
            <p:ph type="body" sz="quarter" idx="43" hasCustomPrompt="1"/>
          </p:nvPr>
        </p:nvSpPr>
        <p:spPr>
          <a:xfrm>
            <a:off x="5241522" y="5057513"/>
            <a:ext cx="1782233" cy="760891"/>
          </a:xfrm>
          <a:prstGeom prst="rect">
            <a:avLst/>
          </a:prstGeom>
          <a:ln>
            <a:noFill/>
          </a:ln>
        </p:spPr>
        <p:txBody>
          <a:bodyPr vert="horz" lIns="0" tIns="0" rIns="0" bIns="0"/>
          <a:lstStyle>
            <a:lvl1pPr marL="0" indent="0" algn="ctr">
              <a:buNone/>
              <a:defRPr sz="1600" baseline="0">
                <a:solidFill>
                  <a:schemeClr val="tx1"/>
                </a:solidFill>
              </a:defRPr>
            </a:lvl1pPr>
            <a:lvl2pPr marL="609585" indent="0">
              <a:buNone/>
              <a:defRPr sz="2133"/>
            </a:lvl2pPr>
            <a:lvl3pPr marL="1219170" indent="0">
              <a:buNone/>
              <a:defRPr sz="2133"/>
            </a:lvl3pPr>
            <a:lvl4pPr marL="1828754" indent="0">
              <a:buNone/>
              <a:defRPr sz="2133"/>
            </a:lvl4pPr>
            <a:lvl5pPr marL="2438339" indent="0">
              <a:buNone/>
              <a:defRPr sz="2133"/>
            </a:lvl5pPr>
          </a:lstStyle>
          <a:p>
            <a:pPr lvl="0"/>
            <a:r>
              <a:rPr lang="en-US"/>
              <a:t>Infographic information goes here</a:t>
            </a:r>
          </a:p>
        </p:txBody>
      </p:sp>
      <p:sp>
        <p:nvSpPr>
          <p:cNvPr id="22" name="Text Placeholder 17"/>
          <p:cNvSpPr>
            <a:spLocks noGrp="1"/>
          </p:cNvSpPr>
          <p:nvPr>
            <p:ph type="body" sz="quarter" idx="44" hasCustomPrompt="1"/>
          </p:nvPr>
        </p:nvSpPr>
        <p:spPr>
          <a:xfrm>
            <a:off x="5241524" y="4519809"/>
            <a:ext cx="1782233" cy="435380"/>
          </a:xfrm>
          <a:prstGeom prst="rect">
            <a:avLst/>
          </a:prstGeom>
        </p:spPr>
        <p:txBody>
          <a:bodyPr vert="horz" lIns="0" tIns="0" rIns="0" bIns="0">
            <a:normAutofit/>
          </a:bodyPr>
          <a:lstStyle>
            <a:lvl1pPr marL="0" indent="0" algn="ctr">
              <a:buNone/>
              <a:defRPr sz="2400" baseline="0">
                <a:solidFill>
                  <a:schemeClr val="tx1"/>
                </a:solidFill>
              </a:defRPr>
            </a:lvl1pPr>
            <a:lvl2pPr marL="609585" indent="0">
              <a:buNone/>
              <a:defRPr sz="2933">
                <a:solidFill>
                  <a:srgbClr val="8DC63F"/>
                </a:solidFill>
              </a:defRPr>
            </a:lvl2pPr>
            <a:lvl3pPr marL="1219170" indent="0">
              <a:buNone/>
              <a:defRPr sz="2933">
                <a:solidFill>
                  <a:srgbClr val="8DC63F"/>
                </a:solidFill>
              </a:defRPr>
            </a:lvl3pPr>
            <a:lvl4pPr marL="1828754" indent="0">
              <a:buNone/>
              <a:defRPr sz="2933">
                <a:solidFill>
                  <a:srgbClr val="8DC63F"/>
                </a:solidFill>
              </a:defRPr>
            </a:lvl4pPr>
            <a:lvl5pPr marL="2438339" indent="0">
              <a:buNone/>
              <a:defRPr sz="2933">
                <a:solidFill>
                  <a:srgbClr val="8DC63F"/>
                </a:solidFill>
              </a:defRPr>
            </a:lvl5pPr>
          </a:lstStyle>
          <a:p>
            <a:pPr lvl="0"/>
            <a:r>
              <a:rPr lang="en-US"/>
              <a:t>Emphasis Text</a:t>
            </a:r>
          </a:p>
        </p:txBody>
      </p:sp>
      <p:sp>
        <p:nvSpPr>
          <p:cNvPr id="23" name="Text Placeholder 3"/>
          <p:cNvSpPr>
            <a:spLocks noGrp="1"/>
          </p:cNvSpPr>
          <p:nvPr>
            <p:ph type="body" sz="quarter" idx="45" hasCustomPrompt="1"/>
          </p:nvPr>
        </p:nvSpPr>
        <p:spPr>
          <a:xfrm>
            <a:off x="7540880" y="5057513"/>
            <a:ext cx="1782233" cy="760891"/>
          </a:xfrm>
          <a:prstGeom prst="rect">
            <a:avLst/>
          </a:prstGeom>
          <a:ln>
            <a:noFill/>
          </a:ln>
        </p:spPr>
        <p:txBody>
          <a:bodyPr vert="horz" lIns="0" tIns="0" rIns="0" bIns="0"/>
          <a:lstStyle>
            <a:lvl1pPr marL="0" indent="0" algn="ctr">
              <a:buNone/>
              <a:defRPr sz="1600" baseline="0">
                <a:solidFill>
                  <a:schemeClr val="tx1"/>
                </a:solidFill>
              </a:defRPr>
            </a:lvl1pPr>
            <a:lvl2pPr marL="609585" indent="0">
              <a:buNone/>
              <a:defRPr sz="2133"/>
            </a:lvl2pPr>
            <a:lvl3pPr marL="1219170" indent="0">
              <a:buNone/>
              <a:defRPr sz="2133"/>
            </a:lvl3pPr>
            <a:lvl4pPr marL="1828754" indent="0">
              <a:buNone/>
              <a:defRPr sz="2133"/>
            </a:lvl4pPr>
            <a:lvl5pPr marL="2438339" indent="0">
              <a:buNone/>
              <a:defRPr sz="2133"/>
            </a:lvl5pPr>
          </a:lstStyle>
          <a:p>
            <a:pPr lvl="0"/>
            <a:r>
              <a:rPr lang="en-US"/>
              <a:t>Infographic information goes here</a:t>
            </a:r>
          </a:p>
        </p:txBody>
      </p:sp>
      <p:sp>
        <p:nvSpPr>
          <p:cNvPr id="24" name="Text Placeholder 17"/>
          <p:cNvSpPr>
            <a:spLocks noGrp="1"/>
          </p:cNvSpPr>
          <p:nvPr>
            <p:ph type="body" sz="quarter" idx="46" hasCustomPrompt="1"/>
          </p:nvPr>
        </p:nvSpPr>
        <p:spPr>
          <a:xfrm>
            <a:off x="7540881" y="4519809"/>
            <a:ext cx="1782233" cy="435380"/>
          </a:xfrm>
          <a:prstGeom prst="rect">
            <a:avLst/>
          </a:prstGeom>
        </p:spPr>
        <p:txBody>
          <a:bodyPr vert="horz" lIns="0" tIns="0" rIns="0" bIns="0">
            <a:normAutofit/>
          </a:bodyPr>
          <a:lstStyle>
            <a:lvl1pPr marL="0" indent="0" algn="ctr">
              <a:buNone/>
              <a:defRPr sz="2400" baseline="0">
                <a:solidFill>
                  <a:schemeClr val="tx1"/>
                </a:solidFill>
              </a:defRPr>
            </a:lvl1pPr>
            <a:lvl2pPr marL="609585" indent="0">
              <a:buNone/>
              <a:defRPr sz="2933">
                <a:solidFill>
                  <a:srgbClr val="8DC63F"/>
                </a:solidFill>
              </a:defRPr>
            </a:lvl2pPr>
            <a:lvl3pPr marL="1219170" indent="0">
              <a:buNone/>
              <a:defRPr sz="2933">
                <a:solidFill>
                  <a:srgbClr val="8DC63F"/>
                </a:solidFill>
              </a:defRPr>
            </a:lvl3pPr>
            <a:lvl4pPr marL="1828754" indent="0">
              <a:buNone/>
              <a:defRPr sz="2933">
                <a:solidFill>
                  <a:srgbClr val="8DC63F"/>
                </a:solidFill>
              </a:defRPr>
            </a:lvl4pPr>
            <a:lvl5pPr marL="2438339" indent="0">
              <a:buNone/>
              <a:defRPr sz="2933">
                <a:solidFill>
                  <a:srgbClr val="8DC63F"/>
                </a:solidFill>
              </a:defRPr>
            </a:lvl5pPr>
          </a:lstStyle>
          <a:p>
            <a:pPr lvl="0"/>
            <a:r>
              <a:rPr lang="en-US"/>
              <a:t>Emphasis Text</a:t>
            </a:r>
          </a:p>
        </p:txBody>
      </p:sp>
      <p:sp>
        <p:nvSpPr>
          <p:cNvPr id="25" name="Text Placeholder 3"/>
          <p:cNvSpPr>
            <a:spLocks noGrp="1"/>
          </p:cNvSpPr>
          <p:nvPr>
            <p:ph type="body" sz="quarter" idx="47" hasCustomPrompt="1"/>
          </p:nvPr>
        </p:nvSpPr>
        <p:spPr>
          <a:xfrm>
            <a:off x="9782136" y="5057513"/>
            <a:ext cx="1782233" cy="760891"/>
          </a:xfrm>
          <a:prstGeom prst="rect">
            <a:avLst/>
          </a:prstGeom>
          <a:ln>
            <a:noFill/>
          </a:ln>
        </p:spPr>
        <p:txBody>
          <a:bodyPr vert="horz" lIns="0" tIns="0" rIns="0" bIns="0"/>
          <a:lstStyle>
            <a:lvl1pPr marL="0" indent="0" algn="ctr">
              <a:buNone/>
              <a:defRPr sz="1600" baseline="0">
                <a:solidFill>
                  <a:schemeClr val="tx1"/>
                </a:solidFill>
              </a:defRPr>
            </a:lvl1pPr>
            <a:lvl2pPr marL="609585" indent="0">
              <a:buNone/>
              <a:defRPr sz="2133"/>
            </a:lvl2pPr>
            <a:lvl3pPr marL="1219170" indent="0">
              <a:buNone/>
              <a:defRPr sz="2133"/>
            </a:lvl3pPr>
            <a:lvl4pPr marL="1828754" indent="0">
              <a:buNone/>
              <a:defRPr sz="2133"/>
            </a:lvl4pPr>
            <a:lvl5pPr marL="2438339" indent="0">
              <a:buNone/>
              <a:defRPr sz="2133"/>
            </a:lvl5pPr>
          </a:lstStyle>
          <a:p>
            <a:pPr lvl="0"/>
            <a:r>
              <a:rPr lang="en-US"/>
              <a:t>Infographic information goes here</a:t>
            </a:r>
          </a:p>
        </p:txBody>
      </p:sp>
      <p:sp>
        <p:nvSpPr>
          <p:cNvPr id="26" name="Text Placeholder 17"/>
          <p:cNvSpPr>
            <a:spLocks noGrp="1"/>
          </p:cNvSpPr>
          <p:nvPr>
            <p:ph type="body" sz="quarter" idx="48" hasCustomPrompt="1"/>
          </p:nvPr>
        </p:nvSpPr>
        <p:spPr>
          <a:xfrm>
            <a:off x="9782137" y="4519809"/>
            <a:ext cx="1782233" cy="435380"/>
          </a:xfrm>
          <a:prstGeom prst="rect">
            <a:avLst/>
          </a:prstGeom>
        </p:spPr>
        <p:txBody>
          <a:bodyPr vert="horz" lIns="0" tIns="0" rIns="0" bIns="0">
            <a:normAutofit/>
          </a:bodyPr>
          <a:lstStyle>
            <a:lvl1pPr marL="0" indent="0" algn="ctr">
              <a:buNone/>
              <a:defRPr sz="2400" baseline="0">
                <a:solidFill>
                  <a:schemeClr val="tx1"/>
                </a:solidFill>
              </a:defRPr>
            </a:lvl1pPr>
            <a:lvl2pPr marL="609585" indent="0">
              <a:buNone/>
              <a:defRPr sz="2933">
                <a:solidFill>
                  <a:srgbClr val="8DC63F"/>
                </a:solidFill>
              </a:defRPr>
            </a:lvl2pPr>
            <a:lvl3pPr marL="1219170" indent="0">
              <a:buNone/>
              <a:defRPr sz="2933">
                <a:solidFill>
                  <a:srgbClr val="8DC63F"/>
                </a:solidFill>
              </a:defRPr>
            </a:lvl3pPr>
            <a:lvl4pPr marL="1828754" indent="0">
              <a:buNone/>
              <a:defRPr sz="2933">
                <a:solidFill>
                  <a:srgbClr val="8DC63F"/>
                </a:solidFill>
              </a:defRPr>
            </a:lvl4pPr>
            <a:lvl5pPr marL="2438339" indent="0">
              <a:buNone/>
              <a:defRPr sz="2933">
                <a:solidFill>
                  <a:srgbClr val="8DC63F"/>
                </a:solidFill>
              </a:defRPr>
            </a:lvl5pPr>
          </a:lstStyle>
          <a:p>
            <a:pPr lvl="0"/>
            <a:r>
              <a:rPr lang="en-US"/>
              <a:t>Emphasis Text</a:t>
            </a:r>
          </a:p>
        </p:txBody>
      </p:sp>
      <p:sp>
        <p:nvSpPr>
          <p:cNvPr id="27" name="TextBox 26"/>
          <p:cNvSpPr txBox="1"/>
          <p:nvPr userDrawn="1"/>
        </p:nvSpPr>
        <p:spPr>
          <a:xfrm>
            <a:off x="8948936" y="6454019"/>
            <a:ext cx="3039363" cy="256545"/>
          </a:xfrm>
          <a:prstGeom prst="rect">
            <a:avLst/>
          </a:prstGeom>
          <a:noFill/>
        </p:spPr>
        <p:txBody>
          <a:bodyPr wrap="square" rtlCol="0">
            <a:spAutoFit/>
          </a:bodyPr>
          <a:lstStyle/>
          <a:p>
            <a:pPr marL="0" marR="0" indent="0" algn="r" defTabSz="609585" rtl="0" eaLnBrk="1" fontAlgn="auto" latinLnBrk="0" hangingPunct="1">
              <a:lnSpc>
                <a:spcPct val="100000"/>
              </a:lnSpc>
              <a:spcBef>
                <a:spcPts val="0"/>
              </a:spcBef>
              <a:spcAft>
                <a:spcPts val="0"/>
              </a:spcAft>
              <a:buClrTx/>
              <a:buSzTx/>
              <a:buFontTx/>
              <a:buNone/>
              <a:tabLst/>
              <a:defRPr/>
            </a:pPr>
            <a:r>
              <a:rPr lang="en-US" sz="1067">
                <a:latin typeface="Garamond" panose="02020404030301010803" pitchFamily="18" charset="0"/>
              </a:rPr>
              <a:t>NREL</a:t>
            </a:r>
            <a:r>
              <a:rPr lang="en-US" sz="1067" baseline="0">
                <a:latin typeface="Garamond" panose="02020404030301010803" pitchFamily="18" charset="0"/>
              </a:rPr>
              <a:t>    </a:t>
            </a:r>
            <a:r>
              <a:rPr lang="en-US" sz="1067">
                <a:latin typeface="Garamond" panose="02020404030301010803" pitchFamily="18" charset="0"/>
              </a:rPr>
              <a:t>|    </a:t>
            </a:r>
            <a:fld id="{BFD71CF8-5198-8441-A7C0-DC22FD64CBE4}" type="slidenum">
              <a:rPr lang="en-US" sz="1067">
                <a:latin typeface="Garamond" panose="02020404030301010803" pitchFamily="18" charset="0"/>
              </a:rPr>
              <a:pPr marL="0" marR="0" indent="0" algn="r" defTabSz="609585" rtl="0" eaLnBrk="1" fontAlgn="auto" latinLnBrk="0" hangingPunct="1">
                <a:lnSpc>
                  <a:spcPct val="100000"/>
                </a:lnSpc>
                <a:spcBef>
                  <a:spcPts val="0"/>
                </a:spcBef>
                <a:spcAft>
                  <a:spcPts val="0"/>
                </a:spcAft>
                <a:buClrTx/>
                <a:buSzTx/>
                <a:buFontTx/>
                <a:buNone/>
                <a:tabLst/>
                <a:defRPr/>
              </a:pPr>
              <a:t>‹#›</a:t>
            </a:fld>
            <a:endParaRPr lang="en-US" sz="1067">
              <a:latin typeface="Garamond" panose="02020404030301010803" pitchFamily="18" charset="0"/>
            </a:endParaRPr>
          </a:p>
        </p:txBody>
      </p:sp>
      <p:sp>
        <p:nvSpPr>
          <p:cNvPr id="28" name="Title 31"/>
          <p:cNvSpPr>
            <a:spLocks noGrp="1"/>
          </p:cNvSpPr>
          <p:nvPr>
            <p:ph type="title" hasCustomPrompt="1"/>
          </p:nvPr>
        </p:nvSpPr>
        <p:spPr>
          <a:xfrm>
            <a:off x="609600" y="0"/>
            <a:ext cx="4284680" cy="2272344"/>
          </a:xfrm>
        </p:spPr>
        <p:txBody>
          <a:bodyPr/>
          <a:lstStyle/>
          <a:p>
            <a:r>
              <a:rPr lang="en-US"/>
              <a:t>Messaging + Blue Infographic Content</a:t>
            </a:r>
          </a:p>
        </p:txBody>
      </p:sp>
      <p:sp>
        <p:nvSpPr>
          <p:cNvPr id="39" name="Picture Placeholder 24"/>
          <p:cNvSpPr>
            <a:spLocks noGrp="1" noChangeAspect="1"/>
          </p:cNvSpPr>
          <p:nvPr>
            <p:ph type="pic" sz="quarter" idx="50" hasCustomPrompt="1"/>
          </p:nvPr>
        </p:nvSpPr>
        <p:spPr>
          <a:xfrm>
            <a:off x="654244" y="2616060"/>
            <a:ext cx="1722576" cy="1722571"/>
          </a:xfrm>
          <a:prstGeom prst="ellipse">
            <a:avLst/>
          </a:prstGeom>
          <a:solidFill>
            <a:schemeClr val="accent1"/>
          </a:solidFill>
          <a:ln w="38100">
            <a:solidFill>
              <a:schemeClr val="bg1"/>
            </a:solidFill>
          </a:ln>
        </p:spPr>
        <p:txBody>
          <a:bodyPr vert="horz" lIns="91440" tIns="91440" rIns="91440" bIns="91440" anchor="ctr" anchorCtr="0"/>
          <a:lstStyle>
            <a:lvl1pPr marL="0" indent="0" algn="ctr">
              <a:buNone/>
              <a:defRPr sz="1600">
                <a:solidFill>
                  <a:schemeClr val="bg1"/>
                </a:solidFill>
                <a:effectLst/>
              </a:defRPr>
            </a:lvl1pPr>
          </a:lstStyle>
          <a:p>
            <a:r>
              <a:rPr lang="en-US"/>
              <a:t>Insert icon</a:t>
            </a:r>
          </a:p>
        </p:txBody>
      </p:sp>
      <p:sp>
        <p:nvSpPr>
          <p:cNvPr id="40" name="Picture Placeholder 24"/>
          <p:cNvSpPr>
            <a:spLocks noGrp="1" noChangeAspect="1"/>
          </p:cNvSpPr>
          <p:nvPr>
            <p:ph type="pic" sz="quarter" idx="51" hasCustomPrompt="1"/>
          </p:nvPr>
        </p:nvSpPr>
        <p:spPr>
          <a:xfrm>
            <a:off x="2986149" y="2616060"/>
            <a:ext cx="1722576" cy="1722571"/>
          </a:xfrm>
          <a:prstGeom prst="ellipse">
            <a:avLst/>
          </a:prstGeom>
          <a:solidFill>
            <a:schemeClr val="accent1"/>
          </a:solidFill>
          <a:ln w="38100">
            <a:solidFill>
              <a:schemeClr val="bg1"/>
            </a:solidFill>
          </a:ln>
        </p:spPr>
        <p:txBody>
          <a:bodyPr vert="horz" lIns="91440" tIns="91440" rIns="91440" bIns="91440" anchor="ctr" anchorCtr="0"/>
          <a:lstStyle>
            <a:lvl1pPr marL="0" indent="0" algn="ctr">
              <a:buNone/>
              <a:defRPr sz="1600">
                <a:solidFill>
                  <a:schemeClr val="bg1"/>
                </a:solidFill>
                <a:effectLst/>
              </a:defRPr>
            </a:lvl1pPr>
          </a:lstStyle>
          <a:p>
            <a:r>
              <a:rPr lang="en-US"/>
              <a:t>Insert icon</a:t>
            </a:r>
          </a:p>
        </p:txBody>
      </p:sp>
      <p:sp>
        <p:nvSpPr>
          <p:cNvPr id="41" name="Picture Placeholder 24"/>
          <p:cNvSpPr>
            <a:spLocks noGrp="1" noChangeAspect="1"/>
          </p:cNvSpPr>
          <p:nvPr>
            <p:ph type="pic" sz="quarter" idx="52" hasCustomPrompt="1"/>
          </p:nvPr>
        </p:nvSpPr>
        <p:spPr>
          <a:xfrm>
            <a:off x="5234712" y="2616060"/>
            <a:ext cx="1722576" cy="1722571"/>
          </a:xfrm>
          <a:prstGeom prst="ellipse">
            <a:avLst/>
          </a:prstGeom>
          <a:solidFill>
            <a:schemeClr val="accent1"/>
          </a:solidFill>
          <a:ln w="38100">
            <a:solidFill>
              <a:schemeClr val="bg1"/>
            </a:solidFill>
          </a:ln>
        </p:spPr>
        <p:txBody>
          <a:bodyPr vert="horz" lIns="91440" tIns="91440" rIns="91440" bIns="91440" anchor="ctr" anchorCtr="0"/>
          <a:lstStyle>
            <a:lvl1pPr marL="0" indent="0" algn="ctr">
              <a:buNone/>
              <a:defRPr sz="1600">
                <a:solidFill>
                  <a:schemeClr val="bg1"/>
                </a:solidFill>
                <a:effectLst/>
              </a:defRPr>
            </a:lvl1pPr>
          </a:lstStyle>
          <a:p>
            <a:r>
              <a:rPr lang="en-US"/>
              <a:t>Insert icon</a:t>
            </a:r>
          </a:p>
        </p:txBody>
      </p:sp>
      <p:sp>
        <p:nvSpPr>
          <p:cNvPr id="42" name="Picture Placeholder 24"/>
          <p:cNvSpPr>
            <a:spLocks noGrp="1" noChangeAspect="1"/>
          </p:cNvSpPr>
          <p:nvPr>
            <p:ph type="pic" sz="quarter" idx="53" hasCustomPrompt="1"/>
          </p:nvPr>
        </p:nvSpPr>
        <p:spPr>
          <a:xfrm>
            <a:off x="7567584" y="2616060"/>
            <a:ext cx="1722576" cy="1722571"/>
          </a:xfrm>
          <a:prstGeom prst="ellipse">
            <a:avLst/>
          </a:prstGeom>
          <a:solidFill>
            <a:schemeClr val="accent1"/>
          </a:solidFill>
          <a:ln w="38100">
            <a:solidFill>
              <a:schemeClr val="bg1"/>
            </a:solidFill>
          </a:ln>
        </p:spPr>
        <p:txBody>
          <a:bodyPr vert="horz" lIns="91440" tIns="91440" rIns="91440" bIns="91440" anchor="ctr" anchorCtr="0"/>
          <a:lstStyle>
            <a:lvl1pPr marL="0" indent="0" algn="ctr">
              <a:buNone/>
              <a:defRPr sz="1600">
                <a:solidFill>
                  <a:schemeClr val="bg1"/>
                </a:solidFill>
                <a:effectLst/>
              </a:defRPr>
            </a:lvl1pPr>
          </a:lstStyle>
          <a:p>
            <a:r>
              <a:rPr lang="en-US"/>
              <a:t>Insert icon</a:t>
            </a:r>
          </a:p>
        </p:txBody>
      </p:sp>
      <p:sp>
        <p:nvSpPr>
          <p:cNvPr id="43" name="Picture Placeholder 24"/>
          <p:cNvSpPr>
            <a:spLocks noGrp="1" noChangeAspect="1"/>
          </p:cNvSpPr>
          <p:nvPr>
            <p:ph type="pic" sz="quarter" idx="54" hasCustomPrompt="1"/>
          </p:nvPr>
        </p:nvSpPr>
        <p:spPr>
          <a:xfrm>
            <a:off x="9782135" y="2616060"/>
            <a:ext cx="1722576" cy="1722571"/>
          </a:xfrm>
          <a:prstGeom prst="ellipse">
            <a:avLst/>
          </a:prstGeom>
          <a:solidFill>
            <a:schemeClr val="accent1"/>
          </a:solidFill>
          <a:ln w="38100">
            <a:solidFill>
              <a:schemeClr val="bg1"/>
            </a:solidFill>
          </a:ln>
        </p:spPr>
        <p:txBody>
          <a:bodyPr vert="horz" lIns="91440" tIns="91440" rIns="91440" bIns="91440" anchor="ctr" anchorCtr="0"/>
          <a:lstStyle>
            <a:lvl1pPr marL="0" indent="0" algn="ctr">
              <a:buNone/>
              <a:defRPr sz="1600">
                <a:solidFill>
                  <a:schemeClr val="bg1"/>
                </a:solidFill>
                <a:effectLst/>
              </a:defRPr>
            </a:lvl1pPr>
          </a:lstStyle>
          <a:p>
            <a:r>
              <a:rPr lang="en-US"/>
              <a:t>Insert icon</a:t>
            </a:r>
          </a:p>
        </p:txBody>
      </p:sp>
    </p:spTree>
    <p:extLst>
      <p:ext uri="{BB962C8B-B14F-4D97-AF65-F5344CB8AC3E}">
        <p14:creationId xmlns:p14="http://schemas.microsoft.com/office/powerpoint/2010/main" val="108713842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ontent Slide - Half Photo">
    <p:spTree>
      <p:nvGrpSpPr>
        <p:cNvPr id="1" name=""/>
        <p:cNvGrpSpPr/>
        <p:nvPr/>
      </p:nvGrpSpPr>
      <p:grpSpPr>
        <a:xfrm>
          <a:off x="0" y="0"/>
          <a:ext cx="0" cy="0"/>
          <a:chOff x="0" y="0"/>
          <a:chExt cx="0" cy="0"/>
        </a:xfrm>
      </p:grpSpPr>
      <p:sp>
        <p:nvSpPr>
          <p:cNvPr id="3" name="Picture Placeholder 2"/>
          <p:cNvSpPr>
            <a:spLocks noGrp="1"/>
          </p:cNvSpPr>
          <p:nvPr>
            <p:ph type="pic" sz="quarter" idx="49" hasCustomPrompt="1"/>
          </p:nvPr>
        </p:nvSpPr>
        <p:spPr>
          <a:xfrm>
            <a:off x="0" y="1"/>
            <a:ext cx="12192000" cy="3577167"/>
          </a:xfrm>
          <a:solidFill>
            <a:schemeClr val="bg1">
              <a:lumMod val="85000"/>
            </a:schemeClr>
          </a:solidFill>
        </p:spPr>
        <p:txBody>
          <a:bodyPr>
            <a:normAutofit/>
          </a:bodyPr>
          <a:lstStyle>
            <a:lvl1pPr marL="0" indent="0" algn="r">
              <a:buNone/>
              <a:defRPr sz="2133"/>
            </a:lvl1pPr>
          </a:lstStyle>
          <a:p>
            <a:r>
              <a:rPr lang="en-US"/>
              <a:t>Insert a large image here</a:t>
            </a:r>
          </a:p>
        </p:txBody>
      </p:sp>
      <p:sp>
        <p:nvSpPr>
          <p:cNvPr id="27" name="TextBox 26"/>
          <p:cNvSpPr txBox="1"/>
          <p:nvPr userDrawn="1"/>
        </p:nvSpPr>
        <p:spPr>
          <a:xfrm>
            <a:off x="8948936" y="6454019"/>
            <a:ext cx="3039363" cy="256545"/>
          </a:xfrm>
          <a:prstGeom prst="rect">
            <a:avLst/>
          </a:prstGeom>
          <a:noFill/>
        </p:spPr>
        <p:txBody>
          <a:bodyPr wrap="square" rtlCol="0">
            <a:spAutoFit/>
          </a:bodyPr>
          <a:lstStyle/>
          <a:p>
            <a:pPr marL="0" marR="0" indent="0" algn="r" defTabSz="609585" rtl="0" eaLnBrk="1" fontAlgn="auto" latinLnBrk="0" hangingPunct="1">
              <a:lnSpc>
                <a:spcPct val="100000"/>
              </a:lnSpc>
              <a:spcBef>
                <a:spcPts val="0"/>
              </a:spcBef>
              <a:spcAft>
                <a:spcPts val="0"/>
              </a:spcAft>
              <a:buClrTx/>
              <a:buSzTx/>
              <a:buFontTx/>
              <a:buNone/>
              <a:tabLst/>
              <a:defRPr/>
            </a:pPr>
            <a:r>
              <a:rPr lang="en-US" sz="1067">
                <a:latin typeface="Garamond" panose="02020404030301010803" pitchFamily="18" charset="0"/>
              </a:rPr>
              <a:t>NREL</a:t>
            </a:r>
            <a:r>
              <a:rPr lang="en-US" sz="1067" baseline="0">
                <a:latin typeface="Garamond" panose="02020404030301010803" pitchFamily="18" charset="0"/>
              </a:rPr>
              <a:t>    </a:t>
            </a:r>
            <a:r>
              <a:rPr lang="en-US" sz="1067">
                <a:latin typeface="Garamond" panose="02020404030301010803" pitchFamily="18" charset="0"/>
              </a:rPr>
              <a:t>|    </a:t>
            </a:r>
            <a:fld id="{BFD71CF8-5198-8441-A7C0-DC22FD64CBE4}" type="slidenum">
              <a:rPr lang="en-US" sz="1067">
                <a:latin typeface="Garamond" panose="02020404030301010803" pitchFamily="18" charset="0"/>
              </a:rPr>
              <a:pPr marL="0" marR="0" indent="0" algn="r" defTabSz="609585" rtl="0" eaLnBrk="1" fontAlgn="auto" latinLnBrk="0" hangingPunct="1">
                <a:lnSpc>
                  <a:spcPct val="100000"/>
                </a:lnSpc>
                <a:spcBef>
                  <a:spcPts val="0"/>
                </a:spcBef>
                <a:spcAft>
                  <a:spcPts val="0"/>
                </a:spcAft>
                <a:buClrTx/>
                <a:buSzTx/>
                <a:buFontTx/>
                <a:buNone/>
                <a:tabLst/>
                <a:defRPr/>
              </a:pPr>
              <a:t>‹#›</a:t>
            </a:fld>
            <a:endParaRPr lang="en-US" sz="1067">
              <a:latin typeface="Garamond" panose="02020404030301010803" pitchFamily="18" charset="0"/>
            </a:endParaRPr>
          </a:p>
        </p:txBody>
      </p:sp>
      <p:sp>
        <p:nvSpPr>
          <p:cNvPr id="15" name="Text Placeholder 14"/>
          <p:cNvSpPr>
            <a:spLocks noGrp="1"/>
          </p:cNvSpPr>
          <p:nvPr>
            <p:ph type="body" sz="quarter" idx="50" hasCustomPrompt="1"/>
          </p:nvPr>
        </p:nvSpPr>
        <p:spPr>
          <a:xfrm>
            <a:off x="639234" y="3958167"/>
            <a:ext cx="11023581" cy="2317751"/>
          </a:xfrm>
        </p:spPr>
        <p:txBody>
          <a:bodyPr lIns="0" tIns="0" rIns="0" bIns="0">
            <a:noAutofit/>
          </a:bodyPr>
          <a:lstStyle>
            <a:lvl1pPr marL="0" indent="0">
              <a:buNone/>
              <a:defRPr sz="2667"/>
            </a:lvl1pPr>
            <a:lvl2pPr marL="609585" indent="0">
              <a:buNone/>
              <a:defRPr sz="2667"/>
            </a:lvl2pPr>
            <a:lvl3pPr marL="1219170" indent="0">
              <a:buNone/>
              <a:defRPr sz="2667"/>
            </a:lvl3pPr>
            <a:lvl4pPr marL="1828754" indent="0">
              <a:buNone/>
              <a:defRPr sz="2667"/>
            </a:lvl4pPr>
            <a:lvl5pPr marL="2438339" indent="0">
              <a:buNone/>
              <a:defRPr sz="2667"/>
            </a:lvl5pPr>
          </a:lstStyle>
          <a:p>
            <a:pPr lvl="0"/>
            <a:r>
              <a:rPr lang="en-US"/>
              <a:t>Short Slide Summary</a:t>
            </a:r>
          </a:p>
        </p:txBody>
      </p:sp>
      <p:sp>
        <p:nvSpPr>
          <p:cNvPr id="2" name="Title 1"/>
          <p:cNvSpPr>
            <a:spLocks noGrp="1"/>
          </p:cNvSpPr>
          <p:nvPr>
            <p:ph type="title" hasCustomPrompt="1"/>
          </p:nvPr>
        </p:nvSpPr>
        <p:spPr>
          <a:xfrm>
            <a:off x="0" y="2914916"/>
            <a:ext cx="6582643" cy="663429"/>
          </a:xfrm>
        </p:spPr>
        <p:txBody>
          <a:bodyPr lIns="274320" tIns="91440" bIns="45720">
            <a:spAutoFit/>
          </a:bodyPr>
          <a:lstStyle>
            <a:lvl1pPr algn="l">
              <a:defRPr/>
            </a:lvl1pPr>
          </a:lstStyle>
          <a:p>
            <a:pPr lvl="0"/>
            <a:r>
              <a:rPr lang="en-US"/>
              <a:t>Title: Content Slide</a:t>
            </a:r>
          </a:p>
        </p:txBody>
      </p:sp>
    </p:spTree>
    <p:extLst>
      <p:ext uri="{BB962C8B-B14F-4D97-AF65-F5344CB8AC3E}">
        <p14:creationId xmlns:p14="http://schemas.microsoft.com/office/powerpoint/2010/main" val="414973945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Photo Slide - Multipl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Photo Slide</a:t>
            </a:r>
          </a:p>
        </p:txBody>
      </p:sp>
      <p:sp>
        <p:nvSpPr>
          <p:cNvPr id="3" name="Picture Placeholder 2"/>
          <p:cNvSpPr>
            <a:spLocks noGrp="1"/>
          </p:cNvSpPr>
          <p:nvPr>
            <p:ph type="pic" sz="quarter" idx="21" hasCustomPrompt="1"/>
          </p:nvPr>
        </p:nvSpPr>
        <p:spPr>
          <a:xfrm>
            <a:off x="609600" y="1855841"/>
            <a:ext cx="5497435" cy="3389856"/>
          </a:xfrm>
          <a:prstGeom prst="rect">
            <a:avLst/>
          </a:prstGeom>
        </p:spPr>
        <p:txBody>
          <a:bodyPr vert="horz"/>
          <a:lstStyle>
            <a:lvl1pPr marL="0" marR="0" indent="0" algn="l" defTabSz="609585" rtl="0" eaLnBrk="1" fontAlgn="auto" latinLnBrk="0" hangingPunct="1">
              <a:lnSpc>
                <a:spcPct val="100000"/>
              </a:lnSpc>
              <a:spcBef>
                <a:spcPct val="20000"/>
              </a:spcBef>
              <a:spcAft>
                <a:spcPts val="0"/>
              </a:spcAft>
              <a:buClrTx/>
              <a:buSzTx/>
              <a:buFont typeface="Arial"/>
              <a:buNone/>
              <a:tabLst/>
              <a:defRPr sz="1600"/>
            </a:lvl1pPr>
          </a:lstStyle>
          <a:p>
            <a:r>
              <a:rPr lang="en-US"/>
              <a:t>Insert Photo</a:t>
            </a:r>
          </a:p>
        </p:txBody>
      </p:sp>
      <p:sp>
        <p:nvSpPr>
          <p:cNvPr id="4" name="Text Placeholder 27"/>
          <p:cNvSpPr>
            <a:spLocks noGrp="1"/>
          </p:cNvSpPr>
          <p:nvPr>
            <p:ph type="body" sz="quarter" idx="20" hasCustomPrompt="1"/>
          </p:nvPr>
        </p:nvSpPr>
        <p:spPr>
          <a:xfrm>
            <a:off x="609600" y="5454634"/>
            <a:ext cx="5497435" cy="969684"/>
          </a:xfrm>
          <a:prstGeom prst="rect">
            <a:avLst/>
          </a:prstGeom>
        </p:spPr>
        <p:txBody>
          <a:bodyPr vert="horz" lIns="0" tIns="0" rIns="0" bIns="0" anchor="t" anchorCtr="0"/>
          <a:lstStyle>
            <a:lvl1pPr marL="0" indent="0">
              <a:spcBef>
                <a:spcPts val="1333"/>
              </a:spcBef>
              <a:buFont typeface="Arial"/>
              <a:buNone/>
              <a:defRPr sz="2400" baseline="0"/>
            </a:lvl1pPr>
          </a:lstStyle>
          <a:p>
            <a:pPr lvl="0"/>
            <a:r>
              <a:rPr lang="en-US"/>
              <a:t>Description of the photo/image</a:t>
            </a:r>
          </a:p>
        </p:txBody>
      </p:sp>
      <p:sp>
        <p:nvSpPr>
          <p:cNvPr id="6" name="Picture Placeholder 2"/>
          <p:cNvSpPr>
            <a:spLocks noGrp="1"/>
          </p:cNvSpPr>
          <p:nvPr>
            <p:ph type="pic" sz="quarter" idx="22" hasCustomPrompt="1"/>
          </p:nvPr>
        </p:nvSpPr>
        <p:spPr>
          <a:xfrm>
            <a:off x="6433744" y="243840"/>
            <a:ext cx="5162664" cy="2794016"/>
          </a:xfrm>
          <a:prstGeom prst="rect">
            <a:avLst/>
          </a:prstGeom>
        </p:spPr>
        <p:txBody>
          <a:bodyPr vert="horz"/>
          <a:lstStyle>
            <a:lvl1pPr marL="0" marR="0" indent="0" algn="l" defTabSz="609585" rtl="0" eaLnBrk="1" fontAlgn="auto" latinLnBrk="0" hangingPunct="1">
              <a:lnSpc>
                <a:spcPct val="100000"/>
              </a:lnSpc>
              <a:spcBef>
                <a:spcPct val="20000"/>
              </a:spcBef>
              <a:spcAft>
                <a:spcPts val="0"/>
              </a:spcAft>
              <a:buClrTx/>
              <a:buSzTx/>
              <a:buFont typeface="Arial"/>
              <a:buNone/>
              <a:tabLst/>
              <a:defRPr sz="1600"/>
            </a:lvl1pPr>
          </a:lstStyle>
          <a:p>
            <a:r>
              <a:rPr lang="en-US"/>
              <a:t>Insert Photo</a:t>
            </a:r>
          </a:p>
        </p:txBody>
      </p:sp>
      <p:sp>
        <p:nvSpPr>
          <p:cNvPr id="7" name="Picture Placeholder 2"/>
          <p:cNvSpPr>
            <a:spLocks noGrp="1"/>
          </p:cNvSpPr>
          <p:nvPr>
            <p:ph type="pic" sz="quarter" idx="23" hasCustomPrompt="1"/>
          </p:nvPr>
        </p:nvSpPr>
        <p:spPr>
          <a:xfrm>
            <a:off x="6433744" y="3306596"/>
            <a:ext cx="5162664" cy="3117721"/>
          </a:xfrm>
          <a:prstGeom prst="rect">
            <a:avLst/>
          </a:prstGeom>
        </p:spPr>
        <p:txBody>
          <a:bodyPr vert="horz"/>
          <a:lstStyle>
            <a:lvl1pPr marL="0" marR="0" indent="0" algn="l" defTabSz="609585" rtl="0" eaLnBrk="1" fontAlgn="auto" latinLnBrk="0" hangingPunct="1">
              <a:lnSpc>
                <a:spcPct val="100000"/>
              </a:lnSpc>
              <a:spcBef>
                <a:spcPct val="20000"/>
              </a:spcBef>
              <a:spcAft>
                <a:spcPts val="0"/>
              </a:spcAft>
              <a:buClrTx/>
              <a:buSzTx/>
              <a:buFont typeface="Arial"/>
              <a:buNone/>
              <a:tabLst/>
              <a:defRPr sz="1600"/>
            </a:lvl1pPr>
          </a:lstStyle>
          <a:p>
            <a:r>
              <a:rPr lang="en-US"/>
              <a:t>Insert Photo</a:t>
            </a:r>
          </a:p>
        </p:txBody>
      </p:sp>
      <p:sp>
        <p:nvSpPr>
          <p:cNvPr id="8" name="TextBox 7"/>
          <p:cNvSpPr txBox="1"/>
          <p:nvPr userDrawn="1"/>
        </p:nvSpPr>
        <p:spPr>
          <a:xfrm>
            <a:off x="8948936" y="6454019"/>
            <a:ext cx="3039363" cy="256545"/>
          </a:xfrm>
          <a:prstGeom prst="rect">
            <a:avLst/>
          </a:prstGeom>
          <a:noFill/>
        </p:spPr>
        <p:txBody>
          <a:bodyPr wrap="square" rtlCol="0">
            <a:spAutoFit/>
          </a:bodyPr>
          <a:lstStyle/>
          <a:p>
            <a:pPr marL="0" marR="0" indent="0" algn="r" defTabSz="609585" rtl="0" eaLnBrk="1" fontAlgn="auto" latinLnBrk="0" hangingPunct="1">
              <a:lnSpc>
                <a:spcPct val="100000"/>
              </a:lnSpc>
              <a:spcBef>
                <a:spcPts val="0"/>
              </a:spcBef>
              <a:spcAft>
                <a:spcPts val="0"/>
              </a:spcAft>
              <a:buClrTx/>
              <a:buSzTx/>
              <a:buFontTx/>
              <a:buNone/>
              <a:tabLst/>
              <a:defRPr/>
            </a:pPr>
            <a:r>
              <a:rPr lang="en-US" sz="1067">
                <a:latin typeface="Garamond" panose="02020404030301010803" pitchFamily="18" charset="0"/>
              </a:rPr>
              <a:t>NREL</a:t>
            </a:r>
            <a:r>
              <a:rPr lang="en-US" sz="1067" baseline="0">
                <a:latin typeface="Garamond" panose="02020404030301010803" pitchFamily="18" charset="0"/>
              </a:rPr>
              <a:t>    </a:t>
            </a:r>
            <a:r>
              <a:rPr lang="en-US" sz="1067">
                <a:latin typeface="Garamond" panose="02020404030301010803" pitchFamily="18" charset="0"/>
              </a:rPr>
              <a:t>|    </a:t>
            </a:r>
            <a:fld id="{BFD71CF8-5198-8441-A7C0-DC22FD64CBE4}" type="slidenum">
              <a:rPr lang="en-US" sz="1067">
                <a:latin typeface="Garamond" panose="02020404030301010803" pitchFamily="18" charset="0"/>
              </a:rPr>
              <a:pPr marL="0" marR="0" indent="0" algn="r" defTabSz="609585" rtl="0" eaLnBrk="1" fontAlgn="auto" latinLnBrk="0" hangingPunct="1">
                <a:lnSpc>
                  <a:spcPct val="100000"/>
                </a:lnSpc>
                <a:spcBef>
                  <a:spcPts val="0"/>
                </a:spcBef>
                <a:spcAft>
                  <a:spcPts val="0"/>
                </a:spcAft>
                <a:buClrTx/>
                <a:buSzTx/>
                <a:buFontTx/>
                <a:buNone/>
                <a:tabLst/>
                <a:defRPr/>
              </a:pPr>
              <a:t>‹#›</a:t>
            </a:fld>
            <a:endParaRPr lang="en-US" sz="1067">
              <a:latin typeface="Garamond" panose="02020404030301010803" pitchFamily="18" charset="0"/>
            </a:endParaRPr>
          </a:p>
        </p:txBody>
      </p:sp>
    </p:spTree>
    <p:extLst>
      <p:ext uri="{BB962C8B-B14F-4D97-AF65-F5344CB8AC3E}">
        <p14:creationId xmlns:p14="http://schemas.microsoft.com/office/powerpoint/2010/main" val="36478279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2E6778-617D-5148-98EE-54AAF6AF95F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D5C4C5A-5D28-9B4F-B019-5AA36DF8A6B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A2F1ADB-1403-FC40-B08F-8A9672613A0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7664690-85B6-2546-A3BC-BE68120DD9FB}"/>
              </a:ext>
            </a:extLst>
          </p:cNvPr>
          <p:cNvSpPr>
            <a:spLocks noGrp="1"/>
          </p:cNvSpPr>
          <p:nvPr>
            <p:ph type="dt" sz="half" idx="10"/>
          </p:nvPr>
        </p:nvSpPr>
        <p:spPr/>
        <p:txBody>
          <a:bodyPr/>
          <a:lstStyle/>
          <a:p>
            <a:fld id="{1E98E526-E778-6240-9753-ED041BAA45EB}" type="datetimeFigureOut">
              <a:rPr lang="en-US" smtClean="0"/>
              <a:t>6/2/22</a:t>
            </a:fld>
            <a:endParaRPr lang="en-US"/>
          </a:p>
        </p:txBody>
      </p:sp>
      <p:sp>
        <p:nvSpPr>
          <p:cNvPr id="6" name="Footer Placeholder 5">
            <a:extLst>
              <a:ext uri="{FF2B5EF4-FFF2-40B4-BE49-F238E27FC236}">
                <a16:creationId xmlns:a16="http://schemas.microsoft.com/office/drawing/2014/main" id="{30193EE1-E1E0-4B4B-8FE3-E76245AA138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18A41FE-C485-FD4C-80CF-6E668ACD4C14}"/>
              </a:ext>
            </a:extLst>
          </p:cNvPr>
          <p:cNvSpPr>
            <a:spLocks noGrp="1"/>
          </p:cNvSpPr>
          <p:nvPr>
            <p:ph type="sldNum" sz="quarter" idx="12"/>
          </p:nvPr>
        </p:nvSpPr>
        <p:spPr/>
        <p:txBody>
          <a:bodyPr/>
          <a:lstStyle/>
          <a:p>
            <a:fld id="{643449B2-BA58-6747-B8AA-937139545F7F}" type="slidenum">
              <a:rPr lang="en-US" smtClean="0"/>
              <a:t>‹#›</a:t>
            </a:fld>
            <a:endParaRPr lang="en-US"/>
          </a:p>
        </p:txBody>
      </p:sp>
    </p:spTree>
    <p:extLst>
      <p:ext uri="{BB962C8B-B14F-4D97-AF65-F5344CB8AC3E}">
        <p14:creationId xmlns:p14="http://schemas.microsoft.com/office/powerpoint/2010/main" val="114070896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sp>
        <p:nvSpPr>
          <p:cNvPr id="3" name="Text Placeholder 7"/>
          <p:cNvSpPr>
            <a:spLocks noGrp="1"/>
          </p:cNvSpPr>
          <p:nvPr>
            <p:ph type="body" sz="quarter" idx="10" hasCustomPrompt="1"/>
          </p:nvPr>
        </p:nvSpPr>
        <p:spPr>
          <a:xfrm>
            <a:off x="4897552" y="1463329"/>
            <a:ext cx="6141829" cy="1797768"/>
          </a:xfrm>
        </p:spPr>
        <p:txBody>
          <a:bodyPr anchor="b" anchorCtr="0">
            <a:noAutofit/>
          </a:bodyPr>
          <a:lstStyle>
            <a:lvl1pPr marL="0" indent="0">
              <a:buNone/>
              <a:defRPr sz="5333" baseline="0"/>
            </a:lvl1pPr>
          </a:lstStyle>
          <a:p>
            <a:pPr lvl="0"/>
            <a:r>
              <a:rPr lang="en-US"/>
              <a:t>Q&amp;A or Thank You</a:t>
            </a:r>
          </a:p>
        </p:txBody>
      </p:sp>
      <p:cxnSp>
        <p:nvCxnSpPr>
          <p:cNvPr id="4" name="Straight Connector 3"/>
          <p:cNvCxnSpPr/>
          <p:nvPr userDrawn="1"/>
        </p:nvCxnSpPr>
        <p:spPr>
          <a:xfrm>
            <a:off x="4988864" y="3501684"/>
            <a:ext cx="6607545" cy="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5" name="Text Placeholder 14"/>
          <p:cNvSpPr>
            <a:spLocks noGrp="1"/>
          </p:cNvSpPr>
          <p:nvPr>
            <p:ph type="body" sz="quarter" idx="11" hasCustomPrompt="1"/>
          </p:nvPr>
        </p:nvSpPr>
        <p:spPr>
          <a:xfrm>
            <a:off x="4897428" y="4367357"/>
            <a:ext cx="6142709" cy="448208"/>
          </a:xfrm>
        </p:spPr>
        <p:txBody>
          <a:bodyPr>
            <a:noAutofit/>
          </a:bodyPr>
          <a:lstStyle>
            <a:lvl1pPr marL="0" indent="0">
              <a:spcBef>
                <a:spcPts val="533"/>
              </a:spcBef>
              <a:buNone/>
              <a:defRPr sz="1333" baseline="0"/>
            </a:lvl1pPr>
            <a:lvl2pPr marL="609585" indent="0">
              <a:buNone/>
              <a:defRPr/>
            </a:lvl2pPr>
            <a:lvl3pPr marL="1219170" indent="0">
              <a:buNone/>
              <a:defRPr/>
            </a:lvl3pPr>
            <a:lvl4pPr marL="1828754" indent="0">
              <a:buNone/>
              <a:defRPr/>
            </a:lvl4pPr>
            <a:lvl5pPr marL="2438339" indent="0">
              <a:buNone/>
              <a:defRPr/>
            </a:lvl5pPr>
          </a:lstStyle>
          <a:p>
            <a:pPr lvl="0"/>
            <a:r>
              <a:rPr lang="en-US"/>
              <a:t>Publication Number</a:t>
            </a:r>
          </a:p>
        </p:txBody>
      </p:sp>
      <p:sp>
        <p:nvSpPr>
          <p:cNvPr id="9" name="TextBox 8"/>
          <p:cNvSpPr txBox="1"/>
          <p:nvPr userDrawn="1"/>
        </p:nvSpPr>
        <p:spPr>
          <a:xfrm>
            <a:off x="4897557" y="3675738"/>
            <a:ext cx="2822223" cy="471813"/>
          </a:xfrm>
          <a:prstGeom prst="rect">
            <a:avLst/>
          </a:prstGeom>
          <a:solidFill>
            <a:srgbClr val="FFFFFF">
              <a:alpha val="59000"/>
            </a:srgbClr>
          </a:solidFill>
        </p:spPr>
        <p:txBody>
          <a:bodyPr wrap="square" lIns="0" tIns="0" rIns="0" bIns="0" rtlCol="0" anchor="ctr">
            <a:noAutofit/>
          </a:bodyPr>
          <a:lstStyle/>
          <a:p>
            <a:pPr algn="l">
              <a:spcBef>
                <a:spcPts val="1600"/>
              </a:spcBef>
              <a:spcAft>
                <a:spcPts val="800"/>
              </a:spcAft>
            </a:pPr>
            <a:r>
              <a:rPr lang="en-US" sz="2400" b="1">
                <a:solidFill>
                  <a:srgbClr val="333333"/>
                </a:solidFill>
                <a:latin typeface="Garamond" panose="02020404030301010803" pitchFamily="18" charset="0"/>
              </a:rPr>
              <a:t>  www.nrel.gov</a:t>
            </a:r>
          </a:p>
        </p:txBody>
      </p:sp>
      <p:sp>
        <p:nvSpPr>
          <p:cNvPr id="10" name="Rectangle 9"/>
          <p:cNvSpPr/>
          <p:nvPr userDrawn="1"/>
        </p:nvSpPr>
        <p:spPr>
          <a:xfrm>
            <a:off x="8110224" y="5401589"/>
            <a:ext cx="3257469" cy="1456411"/>
          </a:xfrm>
          <a:prstGeom prst="rect">
            <a:avLst/>
          </a:prstGeom>
          <a:solidFill>
            <a:srgbClr val="0079C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latin typeface="Garamond" panose="02020404030301010803" pitchFamily="18" charset="0"/>
            </a:endParaRPr>
          </a:p>
        </p:txBody>
      </p:sp>
      <p:pic>
        <p:nvPicPr>
          <p:cNvPr id="11" name="Picture 10" descr="NREL_logo_2009_white.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469388" y="5768944"/>
            <a:ext cx="2524571" cy="671341"/>
          </a:xfrm>
          <a:prstGeom prst="rect">
            <a:avLst/>
          </a:prstGeom>
        </p:spPr>
      </p:pic>
      <p:sp>
        <p:nvSpPr>
          <p:cNvPr id="2" name="TextBox 1"/>
          <p:cNvSpPr txBox="1"/>
          <p:nvPr userDrawn="1"/>
        </p:nvSpPr>
        <p:spPr>
          <a:xfrm>
            <a:off x="417384" y="5921826"/>
            <a:ext cx="7302395" cy="502573"/>
          </a:xfrm>
          <a:prstGeom prst="rect">
            <a:avLst/>
          </a:prstGeom>
          <a:noFill/>
        </p:spPr>
        <p:txBody>
          <a:bodyPr wrap="square" rtlCol="0">
            <a:spAutoFit/>
          </a:bodyPr>
          <a:lstStyle/>
          <a:p>
            <a:pPr algn="r"/>
            <a:r>
              <a:rPr lang="en-US" sz="1333" b="1" kern="1200">
                <a:solidFill>
                  <a:schemeClr val="tx1"/>
                </a:solidFill>
                <a:effectLst/>
                <a:latin typeface="Garamond" panose="02020404030301010803" pitchFamily="18" charset="0"/>
                <a:ea typeface="+mn-ea"/>
                <a:cs typeface="+mn-cs"/>
              </a:rPr>
              <a:t>NREL is a national laboratory of the U.S. Department of Energy, Office of Energy Efficiency</a:t>
            </a:r>
            <a:br>
              <a:rPr lang="en-US" sz="1333" b="1" kern="1200">
                <a:solidFill>
                  <a:schemeClr val="tx1"/>
                </a:solidFill>
                <a:effectLst/>
                <a:latin typeface="Garamond" panose="02020404030301010803" pitchFamily="18" charset="0"/>
                <a:ea typeface="+mn-ea"/>
                <a:cs typeface="+mn-cs"/>
              </a:rPr>
            </a:br>
            <a:r>
              <a:rPr lang="en-US" sz="1333" b="1" kern="1200">
                <a:solidFill>
                  <a:schemeClr val="tx1"/>
                </a:solidFill>
                <a:effectLst/>
                <a:latin typeface="Garamond" panose="02020404030301010803" pitchFamily="18" charset="0"/>
                <a:ea typeface="+mn-ea"/>
                <a:cs typeface="+mn-cs"/>
              </a:rPr>
              <a:t>and Renewable Energy, operated by the Alliance for Sustainable Energy, LLC. </a:t>
            </a:r>
            <a:endParaRPr lang="en-US" sz="1333" kern="1200">
              <a:solidFill>
                <a:schemeClr val="tx1"/>
              </a:solidFill>
              <a:effectLst/>
              <a:latin typeface="Garamond" panose="02020404030301010803" pitchFamily="18" charset="0"/>
              <a:ea typeface="+mn-ea"/>
              <a:cs typeface="+mn-cs"/>
            </a:endParaRPr>
          </a:p>
        </p:txBody>
      </p:sp>
    </p:spTree>
    <p:extLst>
      <p:ext uri="{BB962C8B-B14F-4D97-AF65-F5344CB8AC3E}">
        <p14:creationId xmlns:p14="http://schemas.microsoft.com/office/powerpoint/2010/main" val="16187908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4_Title &amp; Content - Bar Layout">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15393" y="1"/>
            <a:ext cx="12268971" cy="732403"/>
          </a:xfrm>
          <a:prstGeom prst="rect">
            <a:avLst/>
          </a:prstGeom>
        </p:spPr>
      </p:pic>
      <p:sp>
        <p:nvSpPr>
          <p:cNvPr id="3" name="Content Placeholder 2"/>
          <p:cNvSpPr>
            <a:spLocks noGrp="1"/>
          </p:cNvSpPr>
          <p:nvPr>
            <p:ph idx="1" hasCustomPrompt="1"/>
          </p:nvPr>
        </p:nvSpPr>
        <p:spPr/>
        <p:txBody>
          <a:bodyPr/>
          <a:lstStyle>
            <a:lvl1pPr>
              <a:defRPr sz="2200"/>
            </a:lvl1pPr>
            <a:lvl2pPr marL="742932" indent="-285744">
              <a:buSzPct val="80000"/>
              <a:buFont typeface="Arial"/>
              <a:buChar char="•"/>
              <a:defRPr sz="2000"/>
            </a:lvl2pPr>
            <a:lvl3pPr>
              <a:buFont typeface="Calibri" pitchFamily="34" charset="0"/>
              <a:buChar char="–"/>
              <a:defRPr sz="1800"/>
            </a:lvl3pPr>
            <a:lvl4pPr>
              <a:buFont typeface="Wingdings" pitchFamily="2" charset="2"/>
              <a:buChar char="§"/>
              <a:defRPr sz="16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p:nvPr userDrawn="1"/>
        </p:nvSpPr>
        <p:spPr>
          <a:xfrm>
            <a:off x="-30786" y="6660445"/>
            <a:ext cx="12299757" cy="218435"/>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latin typeface="Garamond" panose="02020404030301010803" pitchFamily="18" charset="0"/>
            </a:endParaRPr>
          </a:p>
        </p:txBody>
      </p:sp>
      <p:sp>
        <p:nvSpPr>
          <p:cNvPr id="8" name="TextBox 7"/>
          <p:cNvSpPr txBox="1"/>
          <p:nvPr userDrawn="1"/>
        </p:nvSpPr>
        <p:spPr>
          <a:xfrm>
            <a:off x="464102" y="6655741"/>
            <a:ext cx="2678938" cy="223266"/>
          </a:xfrm>
          <a:prstGeom prst="rect">
            <a:avLst/>
          </a:prstGeom>
          <a:noFill/>
        </p:spPr>
        <p:txBody>
          <a:bodyPr wrap="none" rtlCol="0">
            <a:spAutoFit/>
          </a:bodyPr>
          <a:lstStyle/>
          <a:p>
            <a:r>
              <a:rPr lang="en-US" sz="851">
                <a:solidFill>
                  <a:schemeClr val="bg1"/>
                </a:solidFill>
                <a:latin typeface="Garamond" panose="02020404030301010803" pitchFamily="18" charset="0"/>
              </a:rPr>
              <a:t>NATIONAL RENEWABLE ENERGY LABORATORY</a:t>
            </a:r>
          </a:p>
        </p:txBody>
      </p:sp>
      <p:sp>
        <p:nvSpPr>
          <p:cNvPr id="9" name="TextBox 8"/>
          <p:cNvSpPr txBox="1"/>
          <p:nvPr userDrawn="1"/>
        </p:nvSpPr>
        <p:spPr>
          <a:xfrm>
            <a:off x="11405621" y="6655741"/>
            <a:ext cx="298480" cy="223266"/>
          </a:xfrm>
          <a:prstGeom prst="rect">
            <a:avLst/>
          </a:prstGeom>
          <a:noFill/>
        </p:spPr>
        <p:txBody>
          <a:bodyPr wrap="none" rtlCol="0">
            <a:spAutoFit/>
          </a:bodyPr>
          <a:lstStyle/>
          <a:p>
            <a:pPr algn="r"/>
            <a:fld id="{1EACFCF3-982C-4B40-877B-11AE90AD0EA1}" type="slidenum">
              <a:rPr lang="en-US" sz="851" smtClean="0">
                <a:solidFill>
                  <a:schemeClr val="bg1"/>
                </a:solidFill>
                <a:latin typeface="Garamond" panose="02020404030301010803" pitchFamily="18" charset="0"/>
              </a:rPr>
              <a:t>‹#›</a:t>
            </a:fld>
            <a:endParaRPr lang="en-US" sz="851">
              <a:solidFill>
                <a:schemeClr val="bg1"/>
              </a:solidFill>
              <a:latin typeface="Garamond" panose="02020404030301010803" pitchFamily="18" charset="0"/>
            </a:endParaRPr>
          </a:p>
        </p:txBody>
      </p:sp>
    </p:spTree>
    <p:extLst>
      <p:ext uri="{BB962C8B-B14F-4D97-AF65-F5344CB8AC3E}">
        <p14:creationId xmlns:p14="http://schemas.microsoft.com/office/powerpoint/2010/main" val="3162638766"/>
      </p:ext>
    </p:extLst>
  </p:cSld>
  <p:clrMapOvr>
    <a:masterClrMapping/>
  </p:clrMapOvr>
  <p:hf hdr="0" ftr="0" dt="0"/>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1_Title Slide - Full Photo">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stretch>
            <a:fillRect/>
          </a:stretch>
        </p:blipFill>
        <p:spPr>
          <a:xfrm>
            <a:off x="0" y="365"/>
            <a:ext cx="12192000" cy="8128000"/>
          </a:xfrm>
          <a:prstGeom prst="rect">
            <a:avLst/>
          </a:prstGeom>
        </p:spPr>
      </p:pic>
      <p:sp>
        <p:nvSpPr>
          <p:cNvPr id="8" name="Text Placeholder 7"/>
          <p:cNvSpPr>
            <a:spLocks noGrp="1"/>
          </p:cNvSpPr>
          <p:nvPr>
            <p:ph type="body" sz="quarter" idx="10" hasCustomPrompt="1"/>
          </p:nvPr>
        </p:nvSpPr>
        <p:spPr>
          <a:xfrm>
            <a:off x="4982633" y="2006436"/>
            <a:ext cx="7191331" cy="1460688"/>
          </a:xfrm>
          <a:solidFill>
            <a:schemeClr val="accent1">
              <a:alpha val="75000"/>
            </a:schemeClr>
          </a:solidFill>
        </p:spPr>
        <p:txBody>
          <a:bodyPr lIns="182880" tIns="137160" rIns="182880" bIns="137160" anchor="ctr" anchorCtr="0">
            <a:noAutofit/>
          </a:bodyPr>
          <a:lstStyle>
            <a:lvl1pPr marL="0" indent="0">
              <a:lnSpc>
                <a:spcPts val="3733"/>
              </a:lnSpc>
              <a:buNone/>
              <a:defRPr sz="4000">
                <a:solidFill>
                  <a:schemeClr val="bg1"/>
                </a:solidFill>
              </a:defRPr>
            </a:lvl1pPr>
          </a:lstStyle>
          <a:p>
            <a:pPr lvl="0"/>
            <a:r>
              <a:rPr lang="en-US"/>
              <a:t>Title</a:t>
            </a:r>
          </a:p>
        </p:txBody>
      </p:sp>
      <p:sp>
        <p:nvSpPr>
          <p:cNvPr id="15" name="Text Placeholder 14"/>
          <p:cNvSpPr>
            <a:spLocks noGrp="1"/>
          </p:cNvSpPr>
          <p:nvPr>
            <p:ph type="body" sz="quarter" idx="11" hasCustomPrompt="1"/>
          </p:nvPr>
        </p:nvSpPr>
        <p:spPr>
          <a:xfrm>
            <a:off x="4982634" y="3659717"/>
            <a:ext cx="5763684" cy="1468735"/>
          </a:xfrm>
          <a:solidFill>
            <a:schemeClr val="accent1">
              <a:alpha val="75000"/>
            </a:schemeClr>
          </a:solidFill>
        </p:spPr>
        <p:txBody>
          <a:bodyPr lIns="182880" tIns="137160" rIns="182880" bIns="137160" anchor="ctr" anchorCtr="0">
            <a:noAutofit/>
          </a:bodyPr>
          <a:lstStyle>
            <a:lvl1pPr marL="0" indent="0">
              <a:lnSpc>
                <a:spcPts val="2347"/>
              </a:lnSpc>
              <a:spcBef>
                <a:spcPts val="533"/>
              </a:spcBef>
              <a:buNone/>
              <a:defRPr sz="2400" baseline="0">
                <a:solidFill>
                  <a:schemeClr val="bg1"/>
                </a:solidFill>
              </a:defRPr>
            </a:lvl1pPr>
            <a:lvl2pPr marL="609585" indent="0">
              <a:buNone/>
              <a:defRPr/>
            </a:lvl2pPr>
            <a:lvl3pPr marL="1219170" indent="0">
              <a:buNone/>
              <a:defRPr/>
            </a:lvl3pPr>
            <a:lvl4pPr marL="1828754" indent="0">
              <a:buNone/>
              <a:defRPr/>
            </a:lvl4pPr>
            <a:lvl5pPr marL="2438339" indent="0">
              <a:buNone/>
              <a:defRPr/>
            </a:lvl5pPr>
          </a:lstStyle>
          <a:p>
            <a:pPr lvl="0"/>
            <a:r>
              <a:rPr lang="en-US"/>
              <a:t>Presenter Name</a:t>
            </a:r>
          </a:p>
          <a:p>
            <a:pPr lvl="0"/>
            <a:r>
              <a:rPr lang="en-US"/>
              <a:t>Venue or Organization</a:t>
            </a:r>
          </a:p>
          <a:p>
            <a:pPr lvl="0"/>
            <a:r>
              <a:rPr lang="en-US"/>
              <a:t>Date</a:t>
            </a:r>
          </a:p>
        </p:txBody>
      </p:sp>
      <p:pic>
        <p:nvPicPr>
          <p:cNvPr id="7" name="Graphic 6">
            <a:extLst>
              <a:ext uri="{FF2B5EF4-FFF2-40B4-BE49-F238E27FC236}">
                <a16:creationId xmlns:a16="http://schemas.microsoft.com/office/drawing/2014/main" id="{077C2F7F-595F-D948-89EF-DC9C2C45805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623272" y="1"/>
            <a:ext cx="3109189" cy="1456409"/>
          </a:xfrm>
          <a:prstGeom prst="rect">
            <a:avLst/>
          </a:prstGeom>
        </p:spPr>
      </p:pic>
    </p:spTree>
    <p:extLst>
      <p:ext uri="{BB962C8B-B14F-4D97-AF65-F5344CB8AC3E}">
        <p14:creationId xmlns:p14="http://schemas.microsoft.com/office/powerpoint/2010/main" val="3642661651"/>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97D578-66ED-CA42-B6F4-71EB1145931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E96E070-10B6-9A4C-8D55-2450890AAB2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F9E43EE-5EA4-7B44-B03B-0A1D38DBB60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24076CA-0864-8D49-A374-DD97275DC44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C9778CD-36C9-FF43-BC06-CB6D7B12B4F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0EF9100-F37A-C344-82B8-E7CD3248C5BA}"/>
              </a:ext>
            </a:extLst>
          </p:cNvPr>
          <p:cNvSpPr>
            <a:spLocks noGrp="1"/>
          </p:cNvSpPr>
          <p:nvPr>
            <p:ph type="dt" sz="half" idx="10"/>
          </p:nvPr>
        </p:nvSpPr>
        <p:spPr/>
        <p:txBody>
          <a:bodyPr/>
          <a:lstStyle/>
          <a:p>
            <a:fld id="{1E98E526-E778-6240-9753-ED041BAA45EB}" type="datetimeFigureOut">
              <a:rPr lang="en-US" smtClean="0"/>
              <a:t>6/2/22</a:t>
            </a:fld>
            <a:endParaRPr lang="en-US"/>
          </a:p>
        </p:txBody>
      </p:sp>
      <p:sp>
        <p:nvSpPr>
          <p:cNvPr id="8" name="Footer Placeholder 7">
            <a:extLst>
              <a:ext uri="{FF2B5EF4-FFF2-40B4-BE49-F238E27FC236}">
                <a16:creationId xmlns:a16="http://schemas.microsoft.com/office/drawing/2014/main" id="{8CB80CFA-1A0C-924A-BDE0-96659417691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9E37152-BEF3-084D-9CF7-7B3EB6FC09DB}"/>
              </a:ext>
            </a:extLst>
          </p:cNvPr>
          <p:cNvSpPr>
            <a:spLocks noGrp="1"/>
          </p:cNvSpPr>
          <p:nvPr>
            <p:ph type="sldNum" sz="quarter" idx="12"/>
          </p:nvPr>
        </p:nvSpPr>
        <p:spPr/>
        <p:txBody>
          <a:bodyPr/>
          <a:lstStyle/>
          <a:p>
            <a:fld id="{643449B2-BA58-6747-B8AA-937139545F7F}" type="slidenum">
              <a:rPr lang="en-US" smtClean="0"/>
              <a:t>‹#›</a:t>
            </a:fld>
            <a:endParaRPr lang="en-US"/>
          </a:p>
        </p:txBody>
      </p:sp>
    </p:spTree>
    <p:extLst>
      <p:ext uri="{BB962C8B-B14F-4D97-AF65-F5344CB8AC3E}">
        <p14:creationId xmlns:p14="http://schemas.microsoft.com/office/powerpoint/2010/main" val="9118390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9606FE-A4E4-DB4C-BA31-05A69C96078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EC18DFF-5252-7042-A8E0-189066DF11A3}"/>
              </a:ext>
            </a:extLst>
          </p:cNvPr>
          <p:cNvSpPr>
            <a:spLocks noGrp="1"/>
          </p:cNvSpPr>
          <p:nvPr>
            <p:ph type="dt" sz="half" idx="10"/>
          </p:nvPr>
        </p:nvSpPr>
        <p:spPr/>
        <p:txBody>
          <a:bodyPr/>
          <a:lstStyle/>
          <a:p>
            <a:fld id="{1E98E526-E778-6240-9753-ED041BAA45EB}" type="datetimeFigureOut">
              <a:rPr lang="en-US" smtClean="0"/>
              <a:t>6/2/22</a:t>
            </a:fld>
            <a:endParaRPr lang="en-US"/>
          </a:p>
        </p:txBody>
      </p:sp>
      <p:sp>
        <p:nvSpPr>
          <p:cNvPr id="4" name="Footer Placeholder 3">
            <a:extLst>
              <a:ext uri="{FF2B5EF4-FFF2-40B4-BE49-F238E27FC236}">
                <a16:creationId xmlns:a16="http://schemas.microsoft.com/office/drawing/2014/main" id="{EA08913B-2CE6-4743-A4E4-1B5F42BAB9A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5530E6B-EA85-484F-BC0E-F264D90C68EB}"/>
              </a:ext>
            </a:extLst>
          </p:cNvPr>
          <p:cNvSpPr>
            <a:spLocks noGrp="1"/>
          </p:cNvSpPr>
          <p:nvPr>
            <p:ph type="sldNum" sz="quarter" idx="12"/>
          </p:nvPr>
        </p:nvSpPr>
        <p:spPr/>
        <p:txBody>
          <a:bodyPr/>
          <a:lstStyle/>
          <a:p>
            <a:fld id="{643449B2-BA58-6747-B8AA-937139545F7F}" type="slidenum">
              <a:rPr lang="en-US" smtClean="0"/>
              <a:t>‹#›</a:t>
            </a:fld>
            <a:endParaRPr lang="en-US"/>
          </a:p>
        </p:txBody>
      </p:sp>
    </p:spTree>
    <p:extLst>
      <p:ext uri="{BB962C8B-B14F-4D97-AF65-F5344CB8AC3E}">
        <p14:creationId xmlns:p14="http://schemas.microsoft.com/office/powerpoint/2010/main" val="29787075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D49CBCD-E0B2-4647-80C8-2A98FF7A1227}"/>
              </a:ext>
            </a:extLst>
          </p:cNvPr>
          <p:cNvSpPr>
            <a:spLocks noGrp="1"/>
          </p:cNvSpPr>
          <p:nvPr>
            <p:ph type="dt" sz="half" idx="10"/>
          </p:nvPr>
        </p:nvSpPr>
        <p:spPr/>
        <p:txBody>
          <a:bodyPr/>
          <a:lstStyle/>
          <a:p>
            <a:fld id="{1E98E526-E778-6240-9753-ED041BAA45EB}" type="datetimeFigureOut">
              <a:rPr lang="en-US" smtClean="0"/>
              <a:t>6/2/22</a:t>
            </a:fld>
            <a:endParaRPr lang="en-US"/>
          </a:p>
        </p:txBody>
      </p:sp>
      <p:sp>
        <p:nvSpPr>
          <p:cNvPr id="3" name="Footer Placeholder 2">
            <a:extLst>
              <a:ext uri="{FF2B5EF4-FFF2-40B4-BE49-F238E27FC236}">
                <a16:creationId xmlns:a16="http://schemas.microsoft.com/office/drawing/2014/main" id="{30F2FE3D-FC57-D642-8480-58267404331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383A166-4DAA-A64B-8DF6-5622BBEBE86D}"/>
              </a:ext>
            </a:extLst>
          </p:cNvPr>
          <p:cNvSpPr>
            <a:spLocks noGrp="1"/>
          </p:cNvSpPr>
          <p:nvPr>
            <p:ph type="sldNum" sz="quarter" idx="12"/>
          </p:nvPr>
        </p:nvSpPr>
        <p:spPr/>
        <p:txBody>
          <a:bodyPr/>
          <a:lstStyle/>
          <a:p>
            <a:fld id="{643449B2-BA58-6747-B8AA-937139545F7F}" type="slidenum">
              <a:rPr lang="en-US" smtClean="0"/>
              <a:t>‹#›</a:t>
            </a:fld>
            <a:endParaRPr lang="en-US"/>
          </a:p>
        </p:txBody>
      </p:sp>
    </p:spTree>
    <p:extLst>
      <p:ext uri="{BB962C8B-B14F-4D97-AF65-F5344CB8AC3E}">
        <p14:creationId xmlns:p14="http://schemas.microsoft.com/office/powerpoint/2010/main" val="41551293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BACCAF-FFB5-1240-BAC4-715F89F6038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AFF4A69-0226-E34B-BEC4-151076A6EC9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3B841B7-2783-E14A-8C41-BD024A192D0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A970A18-CAB4-DC44-9F51-98568CFB1EE7}"/>
              </a:ext>
            </a:extLst>
          </p:cNvPr>
          <p:cNvSpPr>
            <a:spLocks noGrp="1"/>
          </p:cNvSpPr>
          <p:nvPr>
            <p:ph type="dt" sz="half" idx="10"/>
          </p:nvPr>
        </p:nvSpPr>
        <p:spPr/>
        <p:txBody>
          <a:bodyPr/>
          <a:lstStyle/>
          <a:p>
            <a:fld id="{1E98E526-E778-6240-9753-ED041BAA45EB}" type="datetimeFigureOut">
              <a:rPr lang="en-US" smtClean="0"/>
              <a:t>6/2/22</a:t>
            </a:fld>
            <a:endParaRPr lang="en-US"/>
          </a:p>
        </p:txBody>
      </p:sp>
      <p:sp>
        <p:nvSpPr>
          <p:cNvPr id="6" name="Footer Placeholder 5">
            <a:extLst>
              <a:ext uri="{FF2B5EF4-FFF2-40B4-BE49-F238E27FC236}">
                <a16:creationId xmlns:a16="http://schemas.microsoft.com/office/drawing/2014/main" id="{37543500-A53B-F741-AA66-AB80D9527A8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0AAA8B0-5D6E-EF49-A656-814B942374D0}"/>
              </a:ext>
            </a:extLst>
          </p:cNvPr>
          <p:cNvSpPr>
            <a:spLocks noGrp="1"/>
          </p:cNvSpPr>
          <p:nvPr>
            <p:ph type="sldNum" sz="quarter" idx="12"/>
          </p:nvPr>
        </p:nvSpPr>
        <p:spPr/>
        <p:txBody>
          <a:bodyPr/>
          <a:lstStyle/>
          <a:p>
            <a:fld id="{643449B2-BA58-6747-B8AA-937139545F7F}" type="slidenum">
              <a:rPr lang="en-US" smtClean="0"/>
              <a:t>‹#›</a:t>
            </a:fld>
            <a:endParaRPr lang="en-US"/>
          </a:p>
        </p:txBody>
      </p:sp>
    </p:spTree>
    <p:extLst>
      <p:ext uri="{BB962C8B-B14F-4D97-AF65-F5344CB8AC3E}">
        <p14:creationId xmlns:p14="http://schemas.microsoft.com/office/powerpoint/2010/main" val="28439847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97269A-2CC1-1345-97BE-8E09F0A32D9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3E5F0E9-189D-234F-B14F-5BB127BC94D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E733A6E-1E5D-CD4F-A1E7-23FC7E9981B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42A3BB9-AC28-3C47-B04A-CDC5B4228419}"/>
              </a:ext>
            </a:extLst>
          </p:cNvPr>
          <p:cNvSpPr>
            <a:spLocks noGrp="1"/>
          </p:cNvSpPr>
          <p:nvPr>
            <p:ph type="dt" sz="half" idx="10"/>
          </p:nvPr>
        </p:nvSpPr>
        <p:spPr/>
        <p:txBody>
          <a:bodyPr/>
          <a:lstStyle/>
          <a:p>
            <a:fld id="{1E98E526-E778-6240-9753-ED041BAA45EB}" type="datetimeFigureOut">
              <a:rPr lang="en-US" smtClean="0"/>
              <a:t>6/2/22</a:t>
            </a:fld>
            <a:endParaRPr lang="en-US"/>
          </a:p>
        </p:txBody>
      </p:sp>
      <p:sp>
        <p:nvSpPr>
          <p:cNvPr id="6" name="Footer Placeholder 5">
            <a:extLst>
              <a:ext uri="{FF2B5EF4-FFF2-40B4-BE49-F238E27FC236}">
                <a16:creationId xmlns:a16="http://schemas.microsoft.com/office/drawing/2014/main" id="{CD47EAFC-29C4-754F-A87A-5D8D8EA70D3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FD77CA3-977A-3345-849B-CBF7AA588F64}"/>
              </a:ext>
            </a:extLst>
          </p:cNvPr>
          <p:cNvSpPr>
            <a:spLocks noGrp="1"/>
          </p:cNvSpPr>
          <p:nvPr>
            <p:ph type="sldNum" sz="quarter" idx="12"/>
          </p:nvPr>
        </p:nvSpPr>
        <p:spPr/>
        <p:txBody>
          <a:bodyPr/>
          <a:lstStyle/>
          <a:p>
            <a:fld id="{643449B2-BA58-6747-B8AA-937139545F7F}" type="slidenum">
              <a:rPr lang="en-US" smtClean="0"/>
              <a:t>‹#›</a:t>
            </a:fld>
            <a:endParaRPr lang="en-US"/>
          </a:p>
        </p:txBody>
      </p:sp>
    </p:spTree>
    <p:extLst>
      <p:ext uri="{BB962C8B-B14F-4D97-AF65-F5344CB8AC3E}">
        <p14:creationId xmlns:p14="http://schemas.microsoft.com/office/powerpoint/2010/main" val="34977333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18" Type="http://schemas.openxmlformats.org/officeDocument/2006/relationships/slideLayout" Target="../slideLayouts/slideLayout32.xml"/><Relationship Id="rId26" Type="http://schemas.openxmlformats.org/officeDocument/2006/relationships/slideLayout" Target="../slideLayouts/slideLayout40.xml"/><Relationship Id="rId3" Type="http://schemas.openxmlformats.org/officeDocument/2006/relationships/slideLayout" Target="../slideLayouts/slideLayout17.xml"/><Relationship Id="rId21" Type="http://schemas.openxmlformats.org/officeDocument/2006/relationships/slideLayout" Target="../slideLayouts/slideLayout35.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17" Type="http://schemas.openxmlformats.org/officeDocument/2006/relationships/slideLayout" Target="../slideLayouts/slideLayout31.xml"/><Relationship Id="rId25" Type="http://schemas.openxmlformats.org/officeDocument/2006/relationships/slideLayout" Target="../slideLayouts/slideLayout39.xml"/><Relationship Id="rId2" Type="http://schemas.openxmlformats.org/officeDocument/2006/relationships/slideLayout" Target="../slideLayouts/slideLayout16.xml"/><Relationship Id="rId16" Type="http://schemas.openxmlformats.org/officeDocument/2006/relationships/slideLayout" Target="../slideLayouts/slideLayout30.xml"/><Relationship Id="rId20" Type="http://schemas.openxmlformats.org/officeDocument/2006/relationships/slideLayout" Target="../slideLayouts/slideLayout34.xml"/><Relationship Id="rId29" Type="http://schemas.openxmlformats.org/officeDocument/2006/relationships/theme" Target="../theme/theme2.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24" Type="http://schemas.openxmlformats.org/officeDocument/2006/relationships/slideLayout" Target="../slideLayouts/slideLayout38.xml"/><Relationship Id="rId5" Type="http://schemas.openxmlformats.org/officeDocument/2006/relationships/slideLayout" Target="../slideLayouts/slideLayout19.xml"/><Relationship Id="rId15" Type="http://schemas.openxmlformats.org/officeDocument/2006/relationships/slideLayout" Target="../slideLayouts/slideLayout29.xml"/><Relationship Id="rId23" Type="http://schemas.openxmlformats.org/officeDocument/2006/relationships/slideLayout" Target="../slideLayouts/slideLayout37.xml"/><Relationship Id="rId28" Type="http://schemas.openxmlformats.org/officeDocument/2006/relationships/slideLayout" Target="../slideLayouts/slideLayout42.xml"/><Relationship Id="rId10" Type="http://schemas.openxmlformats.org/officeDocument/2006/relationships/slideLayout" Target="../slideLayouts/slideLayout24.xml"/><Relationship Id="rId19" Type="http://schemas.openxmlformats.org/officeDocument/2006/relationships/slideLayout" Target="../slideLayouts/slideLayout33.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 Id="rId22" Type="http://schemas.openxmlformats.org/officeDocument/2006/relationships/slideLayout" Target="../slideLayouts/slideLayout36.xml"/><Relationship Id="rId27"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6620C1C-5835-B545-A8EB-EF0E8CDDD62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9A22218-836D-7541-BA23-67A655A59F5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ECB36AC-E692-F647-B892-984369AF5F0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E98E526-E778-6240-9753-ED041BAA45EB}" type="datetimeFigureOut">
              <a:rPr lang="en-US" smtClean="0"/>
              <a:t>6/2/22</a:t>
            </a:fld>
            <a:endParaRPr lang="en-US"/>
          </a:p>
        </p:txBody>
      </p:sp>
      <p:sp>
        <p:nvSpPr>
          <p:cNvPr id="5" name="Footer Placeholder 4">
            <a:extLst>
              <a:ext uri="{FF2B5EF4-FFF2-40B4-BE49-F238E27FC236}">
                <a16:creationId xmlns:a16="http://schemas.microsoft.com/office/drawing/2014/main" id="{F6F09D2A-19A5-8946-A893-DBEA4CEE8F0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2320704-529D-9B45-AB8F-7DCDE754B79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43449B2-BA58-6747-B8AA-937139545F7F}" type="slidenum">
              <a:rPr lang="en-US" smtClean="0"/>
              <a:t>‹#›</a:t>
            </a:fld>
            <a:endParaRPr lang="en-US"/>
          </a:p>
        </p:txBody>
      </p:sp>
    </p:spTree>
    <p:extLst>
      <p:ext uri="{BB962C8B-B14F-4D97-AF65-F5344CB8AC3E}">
        <p14:creationId xmlns:p14="http://schemas.microsoft.com/office/powerpoint/2010/main" val="65305105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3"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1"/>
            <a:ext cx="5497435" cy="1600201"/>
          </a:xfrm>
          <a:prstGeom prst="rect">
            <a:avLst/>
          </a:prstGeom>
          <a:solidFill>
            <a:schemeClr val="accent1"/>
          </a:solidFill>
        </p:spPr>
        <p:txBody>
          <a:bodyPr vert="horz" lIns="91440" tIns="45720" rIns="91440" bIns="45720" rtlCol="0" anchor="ctr">
            <a:noAutofit/>
          </a:bodyPr>
          <a:lstStyle/>
          <a:p>
            <a:r>
              <a:rPr lang="en-US"/>
              <a:t>Click to edit Master </a:t>
            </a:r>
            <a:br>
              <a:rPr lang="en-US"/>
            </a:br>
            <a:r>
              <a:rPr lang="en-US"/>
              <a:t>title style</a:t>
            </a:r>
          </a:p>
        </p:txBody>
      </p:sp>
      <p:sp>
        <p:nvSpPr>
          <p:cNvPr id="3" name="Text Placeholder 2"/>
          <p:cNvSpPr>
            <a:spLocks noGrp="1"/>
          </p:cNvSpPr>
          <p:nvPr>
            <p:ph type="body" idx="1"/>
          </p:nvPr>
        </p:nvSpPr>
        <p:spPr>
          <a:xfrm>
            <a:off x="609600" y="1773689"/>
            <a:ext cx="10972800" cy="4352475"/>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98725567"/>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 id="2147483676" r:id="rId12"/>
    <p:sldLayoutId id="2147483677" r:id="rId13"/>
    <p:sldLayoutId id="2147483678" r:id="rId14"/>
    <p:sldLayoutId id="2147483679" r:id="rId15"/>
    <p:sldLayoutId id="2147483680" r:id="rId16"/>
    <p:sldLayoutId id="2147483681" r:id="rId17"/>
    <p:sldLayoutId id="2147483682" r:id="rId18"/>
    <p:sldLayoutId id="2147483683" r:id="rId19"/>
    <p:sldLayoutId id="2147483684" r:id="rId20"/>
    <p:sldLayoutId id="2147483685" r:id="rId21"/>
    <p:sldLayoutId id="2147483686" r:id="rId22"/>
    <p:sldLayoutId id="2147483687" r:id="rId23"/>
    <p:sldLayoutId id="2147483688" r:id="rId24"/>
    <p:sldLayoutId id="2147483689" r:id="rId25"/>
    <p:sldLayoutId id="2147483690" r:id="rId26"/>
    <p:sldLayoutId id="2147483691" r:id="rId27"/>
    <p:sldLayoutId id="2147483692" r:id="rId28"/>
  </p:sldLayoutIdLst>
  <p:txStyles>
    <p:titleStyle>
      <a:lvl1pPr marL="0" algn="ctr" defTabSz="609585" rtl="0" eaLnBrk="1" latinLnBrk="0" hangingPunct="1">
        <a:lnSpc>
          <a:spcPts val="3733"/>
        </a:lnSpc>
        <a:spcBef>
          <a:spcPct val="0"/>
        </a:spcBef>
        <a:buNone/>
        <a:defRPr sz="4000" kern="1200" spc="0">
          <a:solidFill>
            <a:schemeClr val="bg1"/>
          </a:solidFill>
          <a:latin typeface="Garamond" panose="02020404030301010803" pitchFamily="18" charset="0"/>
          <a:ea typeface="+mj-ea"/>
          <a:cs typeface="+mj-cs"/>
        </a:defRPr>
      </a:lvl1pPr>
    </p:titleStyle>
    <p:bodyStyle>
      <a:lvl1pPr marL="457189" indent="-457189" algn="l" defTabSz="609585" rtl="0" eaLnBrk="1" latinLnBrk="0" hangingPunct="1">
        <a:spcBef>
          <a:spcPct val="20000"/>
        </a:spcBef>
        <a:buFont typeface="Arial"/>
        <a:buChar char="•"/>
        <a:defRPr sz="3200" kern="1200">
          <a:solidFill>
            <a:schemeClr val="tx1"/>
          </a:solidFill>
          <a:latin typeface="Garamond" panose="02020404030301010803" pitchFamily="18" charset="0"/>
          <a:ea typeface="+mn-ea"/>
          <a:cs typeface="+mn-cs"/>
        </a:defRPr>
      </a:lvl1pPr>
      <a:lvl2pPr marL="990575" indent="-380990" algn="l" defTabSz="609585" rtl="0" eaLnBrk="1" latinLnBrk="0" hangingPunct="1">
        <a:spcBef>
          <a:spcPct val="20000"/>
        </a:spcBef>
        <a:buFont typeface="Arial"/>
        <a:buChar char="–"/>
        <a:defRPr sz="3200" kern="1200">
          <a:solidFill>
            <a:schemeClr val="tx1"/>
          </a:solidFill>
          <a:latin typeface="Garamond" panose="02020404030301010803" pitchFamily="18" charset="0"/>
          <a:ea typeface="+mn-ea"/>
          <a:cs typeface="+mn-cs"/>
        </a:defRPr>
      </a:lvl2pPr>
      <a:lvl3pPr marL="1523962" indent="-304792" algn="l" defTabSz="609585" rtl="0" eaLnBrk="1" latinLnBrk="0" hangingPunct="1">
        <a:spcBef>
          <a:spcPct val="20000"/>
        </a:spcBef>
        <a:buFont typeface="Arial"/>
        <a:buChar char="•"/>
        <a:defRPr sz="2933" kern="1200">
          <a:solidFill>
            <a:schemeClr val="tx1"/>
          </a:solidFill>
          <a:latin typeface="Garamond" panose="02020404030301010803" pitchFamily="18" charset="0"/>
          <a:ea typeface="+mn-ea"/>
          <a:cs typeface="+mn-cs"/>
        </a:defRPr>
      </a:lvl3pPr>
      <a:lvl4pPr marL="2133547" indent="-304792" algn="l" defTabSz="609585" rtl="0" eaLnBrk="1" latinLnBrk="0" hangingPunct="1">
        <a:spcBef>
          <a:spcPct val="20000"/>
        </a:spcBef>
        <a:buFont typeface="Arial"/>
        <a:buChar char="–"/>
        <a:defRPr sz="2667" kern="1200">
          <a:solidFill>
            <a:schemeClr val="tx1"/>
          </a:solidFill>
          <a:latin typeface="Garamond" panose="02020404030301010803" pitchFamily="18" charset="0"/>
          <a:ea typeface="+mn-ea"/>
          <a:cs typeface="+mn-cs"/>
        </a:defRPr>
      </a:lvl4pPr>
      <a:lvl5pPr marL="2743131" indent="-304792" algn="l" defTabSz="609585" rtl="0" eaLnBrk="1" latinLnBrk="0" hangingPunct="1">
        <a:spcBef>
          <a:spcPct val="20000"/>
        </a:spcBef>
        <a:buFont typeface="Arial"/>
        <a:buChar char="»"/>
        <a:defRPr sz="2400" kern="1200">
          <a:solidFill>
            <a:schemeClr val="tx1"/>
          </a:solidFill>
          <a:latin typeface="Garamond" panose="02020404030301010803" pitchFamily="18" charset="0"/>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660.png"/><Relationship Id="rId2" Type="http://schemas.openxmlformats.org/officeDocument/2006/relationships/notesSlide" Target="../notesSlides/notesSlide7.xml"/><Relationship Id="rId1" Type="http://schemas.openxmlformats.org/officeDocument/2006/relationships/slideLayout" Target="../slideLayouts/slideLayout20.xml"/><Relationship Id="rId4" Type="http://schemas.openxmlformats.org/officeDocument/2006/relationships/image" Target="../media/image331.png"/></Relationships>
</file>

<file path=ppt/slides/_rels/slide11.xml.rels><?xml version="1.0" encoding="UTF-8" standalone="yes"?>
<Relationships xmlns="http://schemas.openxmlformats.org/package/2006/relationships"><Relationship Id="rId3" Type="http://schemas.openxmlformats.org/officeDocument/2006/relationships/image" Target="../media/image330.png"/><Relationship Id="rId2" Type="http://schemas.openxmlformats.org/officeDocument/2006/relationships/notesSlide" Target="../notesSlides/notesSlide8.xml"/><Relationship Id="rId1" Type="http://schemas.openxmlformats.org/officeDocument/2006/relationships/slideLayout" Target="../slideLayouts/slideLayout20.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9.xml"/><Relationship Id="rId1" Type="http://schemas.openxmlformats.org/officeDocument/2006/relationships/slideLayout" Target="../slideLayouts/slideLayout20.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3.xml.rels><?xml version="1.0" encoding="UTF-8" standalone="yes"?>
<Relationships xmlns="http://schemas.openxmlformats.org/package/2006/relationships"><Relationship Id="rId3" Type="http://schemas.microsoft.com/office/2018/10/relationships/comments" Target="../comments/modernComment_51E_B1831739.xml"/><Relationship Id="rId2" Type="http://schemas.openxmlformats.org/officeDocument/2006/relationships/notesSlide" Target="../notesSlides/notesSlide10.xml"/><Relationship Id="rId1" Type="http://schemas.openxmlformats.org/officeDocument/2006/relationships/slideLayout" Target="../slideLayouts/slideLayout20.xml"/><Relationship Id="rId4" Type="http://schemas.openxmlformats.org/officeDocument/2006/relationships/image" Target="../media/image35.png"/></Relationships>
</file>

<file path=ppt/slides/_rels/slide14.xml.rels><?xml version="1.0" encoding="UTF-8" standalone="yes"?>
<Relationships xmlns="http://schemas.openxmlformats.org/package/2006/relationships"><Relationship Id="rId3" Type="http://schemas.microsoft.com/office/2018/10/relationships/comments" Target="../comments/modernComment_50A_7EF85446.xml"/><Relationship Id="rId2" Type="http://schemas.openxmlformats.org/officeDocument/2006/relationships/notesSlide" Target="../notesSlides/notesSlide11.xml"/><Relationship Id="rId1" Type="http://schemas.openxmlformats.org/officeDocument/2006/relationships/slideLayout" Target="../slideLayouts/slideLayout20.xml"/><Relationship Id="rId4" Type="http://schemas.openxmlformats.org/officeDocument/2006/relationships/image" Target="../media/image35.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3.xml"/></Relationships>
</file>

<file path=ppt/slides/_rels/slide17.xml.rels><?xml version="1.0" encoding="UTF-8" standalone="yes"?>
<Relationships xmlns="http://schemas.openxmlformats.org/package/2006/relationships"><Relationship Id="rId3" Type="http://schemas.microsoft.com/office/2018/10/relationships/comments" Target="../comments/modernComment_4FE_D7365508.xml"/><Relationship Id="rId2" Type="http://schemas.openxmlformats.org/officeDocument/2006/relationships/notesSlide" Target="../notesSlides/notesSlide14.xml"/><Relationship Id="rId1" Type="http://schemas.openxmlformats.org/officeDocument/2006/relationships/slideLayout" Target="../slideLayouts/slideLayout20.xml"/><Relationship Id="rId5" Type="http://schemas.openxmlformats.org/officeDocument/2006/relationships/image" Target="../media/image37.png"/><Relationship Id="rId4" Type="http://schemas.openxmlformats.org/officeDocument/2006/relationships/image" Target="../media/image36.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0.xml"/></Relationships>
</file>

<file path=ppt/slides/_rels/slide19.xml.rels><?xml version="1.0" encoding="UTF-8" standalone="yes"?>
<Relationships xmlns="http://schemas.openxmlformats.org/package/2006/relationships"><Relationship Id="rId3" Type="http://schemas.microsoft.com/office/2018/10/relationships/comments" Target="../comments/modernComment_523_3FF3F100.xml"/><Relationship Id="rId2" Type="http://schemas.openxmlformats.org/officeDocument/2006/relationships/notesSlide" Target="../notesSlides/notesSlide16.xml"/><Relationship Id="rId1" Type="http://schemas.openxmlformats.org/officeDocument/2006/relationships/slideLayout" Target="../slideLayouts/slideLayout20.xml"/><Relationship Id="rId4" Type="http://schemas.openxmlformats.org/officeDocument/2006/relationships/image" Target="../media/image3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20.xml.rels><?xml version="1.0" encoding="UTF-8" standalone="yes"?>
<Relationships xmlns="http://schemas.openxmlformats.org/package/2006/relationships"><Relationship Id="rId3" Type="http://schemas.microsoft.com/office/2018/10/relationships/comments" Target="../comments/modernComment_4FF_3630F72C.xml"/><Relationship Id="rId2" Type="http://schemas.openxmlformats.org/officeDocument/2006/relationships/notesSlide" Target="../notesSlides/notesSlide17.xml"/><Relationship Id="rId1" Type="http://schemas.openxmlformats.org/officeDocument/2006/relationships/slideLayout" Target="../slideLayouts/slideLayout20.xml"/><Relationship Id="rId5" Type="http://schemas.openxmlformats.org/officeDocument/2006/relationships/image" Target="../media/image40.png"/><Relationship Id="rId4" Type="http://schemas.openxmlformats.org/officeDocument/2006/relationships/image" Target="../media/image39.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0.xml"/></Relationships>
</file>

<file path=ppt/slides/_rels/slide22.xml.rels><?xml version="1.0" encoding="UTF-8" standalone="yes"?>
<Relationships xmlns="http://schemas.openxmlformats.org/package/2006/relationships"><Relationship Id="rId3" Type="http://schemas.microsoft.com/office/2018/10/relationships/comments" Target="../comments/modernComment_524_DAFE586A.xml"/><Relationship Id="rId2" Type="http://schemas.openxmlformats.org/officeDocument/2006/relationships/notesSlide" Target="../notesSlides/notesSlide19.xml"/><Relationship Id="rId1" Type="http://schemas.openxmlformats.org/officeDocument/2006/relationships/slideLayout" Target="../slideLayouts/slideLayout20.xml"/><Relationship Id="rId4" Type="http://schemas.openxmlformats.org/officeDocument/2006/relationships/image" Target="../media/image41.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0.xml"/></Relationships>
</file>

<file path=ppt/slides/_rels/slide2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0.xml"/></Relationships>
</file>

<file path=ppt/slides/_rels/slide2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1.xml"/><Relationship Id="rId1" Type="http://schemas.openxmlformats.org/officeDocument/2006/relationships/slideLayout" Target="../slideLayouts/slideLayout20.xml"/></Relationships>
</file>

<file path=ppt/slides/_rels/slide2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0.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9.xml.rels><?xml version="1.0" encoding="UTF-8" standalone="yes"?>
<Relationships xmlns="http://schemas.openxmlformats.org/package/2006/relationships"><Relationship Id="rId3" Type="http://schemas.microsoft.com/office/2018/10/relationships/comments" Target="../comments/modernComment_525_46AD6F00.xml"/><Relationship Id="rId2" Type="http://schemas.openxmlformats.org/officeDocument/2006/relationships/notesSlide" Target="../notesSlides/notesSlide22.xml"/><Relationship Id="rId1" Type="http://schemas.openxmlformats.org/officeDocument/2006/relationships/slideLayout" Target="../slideLayouts/slideLayout20.xml"/><Relationship Id="rId4" Type="http://schemas.openxmlformats.org/officeDocument/2006/relationships/image" Target="../media/image47.png"/></Relationships>
</file>

<file path=ppt/slides/_rels/slide3.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20.svg"/><Relationship Id="rId3" Type="http://schemas.openxmlformats.org/officeDocument/2006/relationships/image" Target="../media/image10.png"/><Relationship Id="rId7" Type="http://schemas.openxmlformats.org/officeDocument/2006/relationships/image" Target="../media/image14.svg"/><Relationship Id="rId12"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14.xml"/><Relationship Id="rId6" Type="http://schemas.openxmlformats.org/officeDocument/2006/relationships/image" Target="../media/image13.png"/><Relationship Id="rId11" Type="http://schemas.openxmlformats.org/officeDocument/2006/relationships/image" Target="../media/image18.svg"/><Relationship Id="rId5" Type="http://schemas.openxmlformats.org/officeDocument/2006/relationships/image" Target="../media/image12.svg"/><Relationship Id="rId15" Type="http://schemas.openxmlformats.org/officeDocument/2006/relationships/image" Target="../media/image22.svg"/><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6.svg"/><Relationship Id="rId14" Type="http://schemas.openxmlformats.org/officeDocument/2006/relationships/image" Target="../media/image21.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0.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0.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0.xml"/></Relationships>
</file>

<file path=ppt/slides/_rels/slide34.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diagramLayout" Target="../diagrams/layout2.xml"/><Relationship Id="rId7" Type="http://schemas.openxmlformats.org/officeDocument/2006/relationships/image" Target="../media/image48.emf"/><Relationship Id="rId2" Type="http://schemas.openxmlformats.org/officeDocument/2006/relationships/diagramData" Target="../diagrams/data2.xml"/><Relationship Id="rId1" Type="http://schemas.openxmlformats.org/officeDocument/2006/relationships/slideLayout" Target="../slideLayouts/slideLayout20.xml"/><Relationship Id="rId6" Type="http://schemas.microsoft.com/office/2007/relationships/diagramDrawing" Target="../diagrams/drawing2.xml"/><Relationship Id="rId11" Type="http://schemas.openxmlformats.org/officeDocument/2006/relationships/image" Target="../media/image52.gif"/><Relationship Id="rId5" Type="http://schemas.openxmlformats.org/officeDocument/2006/relationships/diagramColors" Target="../diagrams/colors2.xml"/><Relationship Id="rId10" Type="http://schemas.openxmlformats.org/officeDocument/2006/relationships/image" Target="../media/image51.png"/><Relationship Id="rId4" Type="http://schemas.openxmlformats.org/officeDocument/2006/relationships/diagramQuickStyle" Target="../diagrams/quickStyle2.xml"/><Relationship Id="rId9" Type="http://schemas.openxmlformats.org/officeDocument/2006/relationships/image" Target="../media/image50.png"/></Relationships>
</file>

<file path=ppt/slides/_rels/slide35.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53.jpeg"/><Relationship Id="rId7" Type="http://schemas.openxmlformats.org/officeDocument/2006/relationships/diagramColors" Target="../diagrams/colors3.xml"/><Relationship Id="rId2" Type="http://schemas.openxmlformats.org/officeDocument/2006/relationships/image" Target="../media/image30.png"/><Relationship Id="rId1" Type="http://schemas.openxmlformats.org/officeDocument/2006/relationships/slideLayout" Target="../slideLayouts/slideLayout20.xml"/><Relationship Id="rId6" Type="http://schemas.openxmlformats.org/officeDocument/2006/relationships/diagramQuickStyle" Target="../diagrams/quickStyle3.xml"/><Relationship Id="rId11" Type="http://schemas.openxmlformats.org/officeDocument/2006/relationships/image" Target="../media/image56.png"/><Relationship Id="rId5" Type="http://schemas.openxmlformats.org/officeDocument/2006/relationships/diagramLayout" Target="../diagrams/layout3.xml"/><Relationship Id="rId10" Type="http://schemas.openxmlformats.org/officeDocument/2006/relationships/image" Target="../media/image55.png"/><Relationship Id="rId4" Type="http://schemas.openxmlformats.org/officeDocument/2006/relationships/diagramData" Target="../diagrams/data3.xml"/><Relationship Id="rId9" Type="http://schemas.openxmlformats.org/officeDocument/2006/relationships/image" Target="../media/image54.png"/></Relationships>
</file>

<file path=ppt/slides/_rels/slide3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0.xml"/></Relationships>
</file>

<file path=ppt/slides/_rels/slide37.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0.xml"/></Relationships>
</file>

<file path=ppt/slides/_rels/slide3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0.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4.xml.rels><?xml version="1.0" encoding="UTF-8" standalone="yes"?>
<Relationships xmlns="http://schemas.openxmlformats.org/package/2006/relationships"><Relationship Id="rId3" Type="http://schemas.microsoft.com/office/2018/10/relationships/comments" Target="../comments/modernComment_4F7_99383069.xml"/><Relationship Id="rId2" Type="http://schemas.openxmlformats.org/officeDocument/2006/relationships/notesSlide" Target="../notesSlides/notesSlide3.xml"/><Relationship Id="rId1" Type="http://schemas.openxmlformats.org/officeDocument/2006/relationships/slideLayout" Target="../slideLayouts/slideLayout20.xml"/><Relationship Id="rId4" Type="http://schemas.openxmlformats.org/officeDocument/2006/relationships/image" Target="../media/image23.png"/></Relationships>
</file>

<file path=ppt/slides/_rels/slide4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6.xml"/><Relationship Id="rId1" Type="http://schemas.openxmlformats.org/officeDocument/2006/relationships/slideLayout" Target="../slideLayouts/slideLayout20.xml"/></Relationships>
</file>

<file path=ppt/slides/_rels/slide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xml"/><Relationship Id="rId1" Type="http://schemas.openxmlformats.org/officeDocument/2006/relationships/slideLayout" Target="../slideLayouts/slideLayout20.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xml"/><Relationship Id="rId1" Type="http://schemas.openxmlformats.org/officeDocument/2006/relationships/slideLayout" Target="../slideLayouts/slideLayout20.xml"/><Relationship Id="rId4" Type="http://schemas.openxmlformats.org/officeDocument/2006/relationships/image" Target="../media/image29.png"/></Relationships>
</file>

<file path=ppt/slides/_rels/slide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6.xml"/><Relationship Id="rId1" Type="http://schemas.openxmlformats.org/officeDocument/2006/relationships/slideLayout" Target="../slideLayouts/slideLayout20.xml"/><Relationship Id="rId4" Type="http://schemas.openxmlformats.org/officeDocument/2006/relationships/image" Target="../media/image28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0.xml"/><Relationship Id="rId5" Type="http://schemas.openxmlformats.org/officeDocument/2006/relationships/image" Target="../media/image34.png"/><Relationship Id="rId4" Type="http://schemas.openxmlformats.org/officeDocument/2006/relationships/image" Target="../media/image3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729487D-90D6-734D-8DDB-0D70B9660106}"/>
              </a:ext>
            </a:extLst>
          </p:cNvPr>
          <p:cNvSpPr txBox="1"/>
          <p:nvPr/>
        </p:nvSpPr>
        <p:spPr>
          <a:xfrm>
            <a:off x="721033" y="5624053"/>
            <a:ext cx="184731" cy="461665"/>
          </a:xfrm>
          <a:prstGeom prst="rect">
            <a:avLst/>
          </a:prstGeom>
          <a:noFill/>
        </p:spPr>
        <p:txBody>
          <a:bodyPr wrap="none" rtlCol="0">
            <a:spAutoFit/>
          </a:bodyPr>
          <a:lstStyle/>
          <a:p>
            <a:endParaRPr lang="en-US" sz="2400">
              <a:latin typeface="Garamond" panose="02020404030301010803" pitchFamily="18" charset="0"/>
            </a:endParaRPr>
          </a:p>
        </p:txBody>
      </p:sp>
      <p:sp>
        <p:nvSpPr>
          <p:cNvPr id="10" name="Text Placeholder 4">
            <a:extLst>
              <a:ext uri="{FF2B5EF4-FFF2-40B4-BE49-F238E27FC236}">
                <a16:creationId xmlns:a16="http://schemas.microsoft.com/office/drawing/2014/main" id="{7F6AC901-CA94-324A-8CE1-9A4768FFE0D6}"/>
              </a:ext>
            </a:extLst>
          </p:cNvPr>
          <p:cNvSpPr txBox="1">
            <a:spLocks/>
          </p:cNvSpPr>
          <p:nvPr/>
        </p:nvSpPr>
        <p:spPr>
          <a:xfrm>
            <a:off x="5052448" y="5228552"/>
            <a:ext cx="7139552" cy="1629448"/>
          </a:xfrm>
          <a:prstGeom prst="rect">
            <a:avLst/>
          </a:prstGeom>
          <a:solidFill>
            <a:srgbClr val="0079C1">
              <a:alpha val="83922"/>
            </a:srgbClr>
          </a:solidFill>
        </p:spPr>
        <p:txBody>
          <a:bodyPr vert="horz" lIns="243840" tIns="182880" rIns="243840" bIns="182880" rtlCol="0" anchor="ctr" anchorCtr="0">
            <a:noAutofit/>
          </a:bodyPr>
          <a:lstStyle>
            <a:lvl1pPr marL="0" indent="0" algn="l" defTabSz="457200" rtl="0" eaLnBrk="1" latinLnBrk="0" hangingPunct="1">
              <a:lnSpc>
                <a:spcPts val="1760"/>
              </a:lnSpc>
              <a:spcBef>
                <a:spcPts val="400"/>
              </a:spcBef>
              <a:buFont typeface="Arial"/>
              <a:buNone/>
              <a:defRPr sz="1800" kern="1200" baseline="0">
                <a:solidFill>
                  <a:schemeClr val="bg1"/>
                </a:solidFill>
                <a:latin typeface="+mn-lt"/>
                <a:ea typeface="+mn-ea"/>
                <a:cs typeface="+mn-cs"/>
              </a:defRPr>
            </a:lvl1pPr>
            <a:lvl2pPr marL="457200" indent="0" algn="l" defTabSz="457200" rtl="0" eaLnBrk="1" latinLnBrk="0" hangingPunct="1">
              <a:spcBef>
                <a:spcPct val="20000"/>
              </a:spcBef>
              <a:buFont typeface="Arial"/>
              <a:buNone/>
              <a:defRPr sz="24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22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20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400" b="1" err="1">
                <a:latin typeface="Garamond"/>
              </a:rPr>
              <a:t>Ambarish</a:t>
            </a:r>
            <a:r>
              <a:rPr lang="en-US" sz="2400" b="1">
                <a:latin typeface="Garamond"/>
              </a:rPr>
              <a:t> Nag, Chris Hoehne, Rob Fitzgerald,  Stan Young, Venu Garikapati (PI)</a:t>
            </a:r>
          </a:p>
          <a:p>
            <a:endParaRPr lang="en-US" sz="2400" b="1">
              <a:latin typeface="Garamond" panose="02020404030301010803" pitchFamily="18" charset="0"/>
            </a:endParaRPr>
          </a:p>
          <a:p>
            <a:pPr>
              <a:spcBef>
                <a:spcPts val="267"/>
              </a:spcBef>
            </a:pPr>
            <a:r>
              <a:rPr lang="en-US" sz="2400" b="1">
                <a:latin typeface="Garamond" panose="02020404030301010803" pitchFamily="18" charset="0"/>
              </a:rPr>
              <a:t>SETT Conference, June 2, 2022</a:t>
            </a:r>
            <a:endParaRPr lang="en-US" sz="2400">
              <a:latin typeface="Garamond" panose="02020404030301010803" pitchFamily="18" charset="0"/>
            </a:endParaRPr>
          </a:p>
        </p:txBody>
      </p:sp>
      <p:sp>
        <p:nvSpPr>
          <p:cNvPr id="13" name="Text Placeholder 4">
            <a:extLst>
              <a:ext uri="{FF2B5EF4-FFF2-40B4-BE49-F238E27FC236}">
                <a16:creationId xmlns:a16="http://schemas.microsoft.com/office/drawing/2014/main" id="{3984EFFE-B442-DD43-BBB8-867D053F24D7}"/>
              </a:ext>
            </a:extLst>
          </p:cNvPr>
          <p:cNvSpPr txBox="1">
            <a:spLocks/>
          </p:cNvSpPr>
          <p:nvPr/>
        </p:nvSpPr>
        <p:spPr>
          <a:xfrm>
            <a:off x="1366981" y="2854960"/>
            <a:ext cx="10825019" cy="1987920"/>
          </a:xfrm>
          <a:prstGeom prst="rect">
            <a:avLst/>
          </a:prstGeom>
          <a:solidFill>
            <a:srgbClr val="0079C1">
              <a:alpha val="83922"/>
            </a:srgbClr>
          </a:solidFill>
        </p:spPr>
        <p:txBody>
          <a:bodyPr vert="horz" lIns="243840" tIns="182880" rIns="243840" bIns="182880" rtlCol="0" anchor="ctr" anchorCtr="0">
            <a:noAutofit/>
          </a:bodyPr>
          <a:lstStyle>
            <a:lvl1pPr marL="0" indent="0" algn="l" defTabSz="457200" rtl="0" eaLnBrk="1" latinLnBrk="0" hangingPunct="1">
              <a:lnSpc>
                <a:spcPts val="1760"/>
              </a:lnSpc>
              <a:spcBef>
                <a:spcPts val="400"/>
              </a:spcBef>
              <a:buFont typeface="Arial"/>
              <a:buNone/>
              <a:defRPr sz="1800" kern="1200" baseline="0">
                <a:solidFill>
                  <a:schemeClr val="bg1"/>
                </a:solidFill>
                <a:latin typeface="+mn-lt"/>
                <a:ea typeface="+mn-ea"/>
                <a:cs typeface="+mn-cs"/>
              </a:defRPr>
            </a:lvl1pPr>
            <a:lvl2pPr marL="457200" indent="0" algn="l" defTabSz="457200" rtl="0" eaLnBrk="1" latinLnBrk="0" hangingPunct="1">
              <a:spcBef>
                <a:spcPct val="20000"/>
              </a:spcBef>
              <a:buFont typeface="Arial"/>
              <a:buNone/>
              <a:defRPr sz="24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22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20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lnSpc>
                <a:spcPct val="100000"/>
              </a:lnSpc>
              <a:spcBef>
                <a:spcPts val="1600"/>
              </a:spcBef>
              <a:spcAft>
                <a:spcPts val="1600"/>
              </a:spcAft>
            </a:pPr>
            <a:r>
              <a:rPr lang="en-US" sz="3200" b="1">
                <a:latin typeface="Garamond"/>
              </a:rPr>
              <a:t>Evaluating Equitable Mobility Impacts with the Mobility Energy Productivity (MEP) Metric</a:t>
            </a:r>
            <a:endParaRPr lang="en-US" sz="2667">
              <a:latin typeface="Garamond"/>
            </a:endParaRPr>
          </a:p>
        </p:txBody>
      </p:sp>
    </p:spTree>
    <p:extLst>
      <p:ext uri="{BB962C8B-B14F-4D97-AF65-F5344CB8AC3E}">
        <p14:creationId xmlns:p14="http://schemas.microsoft.com/office/powerpoint/2010/main" val="1448405964"/>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028138-8FAF-4757-963E-5AD3B2B58498}"/>
              </a:ext>
            </a:extLst>
          </p:cNvPr>
          <p:cNvSpPr>
            <a:spLocks noGrp="1"/>
          </p:cNvSpPr>
          <p:nvPr>
            <p:ph type="title"/>
          </p:nvPr>
        </p:nvSpPr>
        <p:spPr/>
        <p:txBody>
          <a:bodyPr/>
          <a:lstStyle/>
          <a:p>
            <a:r>
              <a:rPr lang="en-US" dirty="0"/>
              <a:t>MEP Equation</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6670B62B-3069-451E-B8FE-9E30674F59A9}"/>
                  </a:ext>
                </a:extLst>
              </p:cNvPr>
              <p:cNvSpPr txBox="1">
                <a:spLocks/>
              </p:cNvSpPr>
              <p:nvPr/>
            </p:nvSpPr>
            <p:spPr>
              <a:xfrm>
                <a:off x="609603" y="1619739"/>
                <a:ext cx="5748996" cy="4446371"/>
              </a:xfrm>
              <a:prstGeom prst="rect">
                <a:avLst/>
              </a:prstGeom>
            </p:spPr>
            <p:txBody>
              <a:bodyPr/>
              <a:lstStyle>
                <a:lvl1pPr marL="342900" indent="-342900" algn="l" defTabSz="457200" rtl="0" eaLnBrk="1" latinLnBrk="0" hangingPunct="1">
                  <a:spcBef>
                    <a:spcPct val="20000"/>
                  </a:spcBef>
                  <a:buFont typeface="Arial"/>
                  <a:buChar char="•"/>
                  <a:defRPr sz="2400" kern="1200">
                    <a:solidFill>
                      <a:schemeClr val="tx1"/>
                    </a:solidFill>
                    <a:latin typeface="Garamond" panose="02020404030301010803" pitchFamily="18" charset="0"/>
                    <a:ea typeface="+mn-ea"/>
                    <a:cs typeface="+mn-cs"/>
                  </a:defRPr>
                </a:lvl1pPr>
                <a:lvl2pPr marL="742950" indent="-285750" algn="l" defTabSz="457200" rtl="0" eaLnBrk="1" latinLnBrk="0" hangingPunct="1">
                  <a:spcBef>
                    <a:spcPct val="20000"/>
                  </a:spcBef>
                  <a:buFont typeface="Arial"/>
                  <a:buChar char="–"/>
                  <a:defRPr sz="2400" kern="1200">
                    <a:solidFill>
                      <a:schemeClr val="tx1"/>
                    </a:solidFill>
                    <a:latin typeface="Garamond" panose="02020404030301010803" pitchFamily="18" charset="0"/>
                    <a:ea typeface="+mn-ea"/>
                    <a:cs typeface="+mn-cs"/>
                  </a:defRPr>
                </a:lvl2pPr>
                <a:lvl3pPr marL="1143000" indent="-228600" algn="l" defTabSz="457200" rtl="0" eaLnBrk="1" latinLnBrk="0" hangingPunct="1">
                  <a:spcBef>
                    <a:spcPct val="20000"/>
                  </a:spcBef>
                  <a:buFont typeface="Arial"/>
                  <a:buChar char="•"/>
                  <a:defRPr sz="2200" kern="1200">
                    <a:solidFill>
                      <a:schemeClr val="tx1"/>
                    </a:solidFill>
                    <a:latin typeface="Garamond" panose="02020404030301010803" pitchFamily="18" charset="0"/>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Garamond" panose="02020404030301010803" pitchFamily="18" charset="0"/>
                    <a:ea typeface="+mn-ea"/>
                    <a:cs typeface="+mn-cs"/>
                  </a:defRPr>
                </a:lvl4pPr>
                <a:lvl5pPr marL="2057400" indent="-228600" algn="l" defTabSz="457200" rtl="0" eaLnBrk="1" latinLnBrk="0" hangingPunct="1">
                  <a:spcBef>
                    <a:spcPct val="20000"/>
                  </a:spcBef>
                  <a:buFont typeface="Arial"/>
                  <a:buChar char="»"/>
                  <a:defRPr sz="1800" kern="1200">
                    <a:solidFill>
                      <a:schemeClr val="tx1"/>
                    </a:solidFill>
                    <a:latin typeface="Garamond" panose="02020404030301010803" pitchFamily="18"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14:m>
                  <m:oMathPara xmlns:m="http://schemas.openxmlformats.org/officeDocument/2006/math">
                    <m:oMathParaPr>
                      <m:jc m:val="centerGroup"/>
                    </m:oMathParaPr>
                    <m:oMath xmlns:m="http://schemas.openxmlformats.org/officeDocument/2006/math">
                      <m:sSub>
                        <m:sSubPr>
                          <m:ctrlPr>
                            <a:rPr lang="en-US" sz="2133" i="1">
                              <a:solidFill>
                                <a:srgbClr val="C00000"/>
                              </a:solidFill>
                              <a:latin typeface="Cambria Math" panose="02040503050406030204" pitchFamily="18" charset="0"/>
                            </a:rPr>
                          </m:ctrlPr>
                        </m:sSubPr>
                        <m:e>
                          <m:r>
                            <a:rPr lang="en-US" sz="2133" i="1">
                              <a:solidFill>
                                <a:srgbClr val="C00000"/>
                              </a:solidFill>
                              <a:latin typeface="Cambria Math" panose="02040503050406030204" pitchFamily="18" charset="0"/>
                            </a:rPr>
                            <m:t>𝑜</m:t>
                          </m:r>
                        </m:e>
                        <m:sub>
                          <m:r>
                            <a:rPr lang="en-US" sz="2133" i="1">
                              <a:solidFill>
                                <a:srgbClr val="C00000"/>
                              </a:solidFill>
                              <a:latin typeface="Cambria Math" panose="02040503050406030204" pitchFamily="18" charset="0"/>
                            </a:rPr>
                            <m:t>𝑖𝑘𝑡</m:t>
                          </m:r>
                        </m:sub>
                      </m:sSub>
                      <m:r>
                        <a:rPr lang="en-US" sz="2133" i="1">
                          <a:solidFill>
                            <a:srgbClr val="C00000"/>
                          </a:solidFill>
                          <a:latin typeface="Cambria Math" charset="0"/>
                        </a:rPr>
                        <m:t>=</m:t>
                      </m:r>
                      <m:nary>
                        <m:naryPr>
                          <m:chr m:val="∑"/>
                          <m:supHide m:val="on"/>
                          <m:ctrlPr>
                            <a:rPr lang="en-US" sz="2133" i="1">
                              <a:solidFill>
                                <a:srgbClr val="C00000"/>
                              </a:solidFill>
                              <a:latin typeface="Cambria Math" panose="02040503050406030204" pitchFamily="18" charset="0"/>
                            </a:rPr>
                          </m:ctrlPr>
                        </m:naryPr>
                        <m:sub>
                          <m:r>
                            <m:rPr>
                              <m:brk m:alnAt="7"/>
                            </m:rPr>
                            <a:rPr lang="en-US" sz="2133" i="1">
                              <a:solidFill>
                                <a:srgbClr val="C00000"/>
                              </a:solidFill>
                              <a:latin typeface="Cambria Math" charset="0"/>
                            </a:rPr>
                            <m:t>𝑗</m:t>
                          </m:r>
                        </m:sub>
                        <m:sup/>
                        <m:e>
                          <m:sSub>
                            <m:sSubPr>
                              <m:ctrlPr>
                                <a:rPr lang="en-US" sz="2133" i="1">
                                  <a:solidFill>
                                    <a:srgbClr val="C00000"/>
                                  </a:solidFill>
                                  <a:latin typeface="Cambria Math" panose="02040503050406030204" pitchFamily="18" charset="0"/>
                                </a:rPr>
                              </m:ctrlPr>
                            </m:sSubPr>
                            <m:e>
                              <m:r>
                                <a:rPr lang="en-US" sz="2133" i="1">
                                  <a:solidFill>
                                    <a:srgbClr val="C00000"/>
                                  </a:solidFill>
                                  <a:latin typeface="Cambria Math" panose="02040503050406030204" pitchFamily="18" charset="0"/>
                                </a:rPr>
                                <m:t>𝑜</m:t>
                              </m:r>
                            </m:e>
                            <m:sub>
                              <m:r>
                                <a:rPr lang="en-US" sz="2133" i="1">
                                  <a:solidFill>
                                    <a:srgbClr val="C00000"/>
                                  </a:solidFill>
                                  <a:latin typeface="Cambria Math" panose="02040503050406030204" pitchFamily="18" charset="0"/>
                                </a:rPr>
                                <m:t>𝑖𝑗𝑘𝑡</m:t>
                              </m:r>
                            </m:sub>
                          </m:sSub>
                          <m:r>
                            <a:rPr lang="en-US" sz="2133" i="1">
                              <a:solidFill>
                                <a:srgbClr val="C00000"/>
                              </a:solidFill>
                              <a:latin typeface="Cambria Math" panose="02040503050406030204" pitchFamily="18" charset="0"/>
                            </a:rPr>
                            <m:t>∙</m:t>
                          </m:r>
                          <m:f>
                            <m:fPr>
                              <m:ctrlPr>
                                <a:rPr lang="mr-IN" sz="2133" i="1">
                                  <a:solidFill>
                                    <a:srgbClr val="C00000"/>
                                  </a:solidFill>
                                  <a:latin typeface="Cambria Math" panose="02040503050406030204" pitchFamily="18" charset="0"/>
                                </a:rPr>
                              </m:ctrlPr>
                            </m:fPr>
                            <m:num>
                              <m:sSup>
                                <m:sSupPr>
                                  <m:ctrlPr>
                                    <a:rPr lang="mr-IN" sz="2133" i="1">
                                      <a:solidFill>
                                        <a:srgbClr val="C00000"/>
                                      </a:solidFill>
                                      <a:latin typeface="Cambria Math" panose="02040503050406030204" pitchFamily="18" charset="0"/>
                                    </a:rPr>
                                  </m:ctrlPr>
                                </m:sSupPr>
                                <m:e>
                                  <m:r>
                                    <a:rPr lang="en-US" sz="2133" i="1">
                                      <a:solidFill>
                                        <a:srgbClr val="C00000"/>
                                      </a:solidFill>
                                      <a:latin typeface="Cambria Math" charset="0"/>
                                    </a:rPr>
                                    <m:t>𝑁</m:t>
                                  </m:r>
                                </m:e>
                                <m:sup>
                                  <m:r>
                                    <a:rPr lang="en-US" sz="2133" i="1">
                                      <a:solidFill>
                                        <a:srgbClr val="C00000"/>
                                      </a:solidFill>
                                      <a:latin typeface="Cambria Math" charset="0"/>
                                    </a:rPr>
                                    <m:t>∗</m:t>
                                  </m:r>
                                </m:sup>
                              </m:sSup>
                            </m:num>
                            <m:den>
                              <m:sSub>
                                <m:sSubPr>
                                  <m:ctrlPr>
                                    <a:rPr lang="en-US" sz="2133" i="1">
                                      <a:solidFill>
                                        <a:srgbClr val="C00000"/>
                                      </a:solidFill>
                                      <a:latin typeface="Cambria Math" panose="02040503050406030204" pitchFamily="18" charset="0"/>
                                    </a:rPr>
                                  </m:ctrlPr>
                                </m:sSubPr>
                                <m:e>
                                  <m:r>
                                    <a:rPr lang="en-US" sz="2133" i="1">
                                      <a:solidFill>
                                        <a:srgbClr val="C00000"/>
                                      </a:solidFill>
                                      <a:latin typeface="Cambria Math" charset="0"/>
                                    </a:rPr>
                                    <m:t>𝑁</m:t>
                                  </m:r>
                                </m:e>
                                <m:sub>
                                  <m:r>
                                    <a:rPr lang="en-US" sz="2133" i="1">
                                      <a:solidFill>
                                        <a:srgbClr val="C00000"/>
                                      </a:solidFill>
                                      <a:latin typeface="Cambria Math" panose="02040503050406030204" pitchFamily="18" charset="0"/>
                                    </a:rPr>
                                    <m:t>𝑗</m:t>
                                  </m:r>
                                </m:sub>
                              </m:sSub>
                            </m:den>
                          </m:f>
                          <m:r>
                            <a:rPr lang="en-US" sz="2133" i="1">
                              <a:solidFill>
                                <a:srgbClr val="C00000"/>
                              </a:solidFill>
                              <a:latin typeface="Cambria Math" panose="02040503050406030204" pitchFamily="18" charset="0"/>
                            </a:rPr>
                            <m:t>∙</m:t>
                          </m:r>
                          <m:f>
                            <m:fPr>
                              <m:ctrlPr>
                                <a:rPr lang="en-US" sz="2133" i="1">
                                  <a:solidFill>
                                    <a:srgbClr val="C00000"/>
                                  </a:solidFill>
                                  <a:latin typeface="Cambria Math" panose="02040503050406030204" pitchFamily="18" charset="0"/>
                                </a:rPr>
                              </m:ctrlPr>
                            </m:fPr>
                            <m:num>
                              <m:sSub>
                                <m:sSubPr>
                                  <m:ctrlPr>
                                    <a:rPr lang="en-US" sz="2133" i="1">
                                      <a:solidFill>
                                        <a:srgbClr val="C00000"/>
                                      </a:solidFill>
                                      <a:latin typeface="Cambria Math" panose="02040503050406030204" pitchFamily="18" charset="0"/>
                                    </a:rPr>
                                  </m:ctrlPr>
                                </m:sSubPr>
                                <m:e>
                                  <m:r>
                                    <a:rPr lang="en-US" sz="2133" i="1">
                                      <a:solidFill>
                                        <a:srgbClr val="C00000"/>
                                      </a:solidFill>
                                      <a:latin typeface="Cambria Math" panose="02040503050406030204" pitchFamily="18" charset="0"/>
                                    </a:rPr>
                                    <m:t>𝑓</m:t>
                                  </m:r>
                                </m:e>
                                <m:sub>
                                  <m:r>
                                    <a:rPr lang="en-US" sz="2133" i="1">
                                      <a:solidFill>
                                        <a:srgbClr val="C00000"/>
                                      </a:solidFill>
                                      <a:latin typeface="Cambria Math" panose="02040503050406030204" pitchFamily="18" charset="0"/>
                                    </a:rPr>
                                    <m:t>𝑗</m:t>
                                  </m:r>
                                </m:sub>
                              </m:sSub>
                            </m:num>
                            <m:den>
                              <m:nary>
                                <m:naryPr>
                                  <m:chr m:val="∑"/>
                                  <m:limLoc m:val="undOvr"/>
                                  <m:supHide m:val="on"/>
                                  <m:ctrlPr>
                                    <a:rPr lang="en-US" sz="2133" i="1">
                                      <a:solidFill>
                                        <a:srgbClr val="C00000"/>
                                      </a:solidFill>
                                      <a:latin typeface="Cambria Math" panose="02040503050406030204" pitchFamily="18" charset="0"/>
                                    </a:rPr>
                                  </m:ctrlPr>
                                </m:naryPr>
                                <m:sub>
                                  <m:r>
                                    <a:rPr lang="en-US" sz="2133" i="1">
                                      <a:solidFill>
                                        <a:srgbClr val="C00000"/>
                                      </a:solidFill>
                                      <a:latin typeface="Cambria Math" panose="02040503050406030204" pitchFamily="18" charset="0"/>
                                    </a:rPr>
                                    <m:t>𝑗</m:t>
                                  </m:r>
                                </m:sub>
                                <m:sup/>
                                <m:e>
                                  <m:sSub>
                                    <m:sSubPr>
                                      <m:ctrlPr>
                                        <a:rPr lang="en-US" sz="2133" i="1">
                                          <a:solidFill>
                                            <a:srgbClr val="C00000"/>
                                          </a:solidFill>
                                          <a:latin typeface="Cambria Math" panose="02040503050406030204" pitchFamily="18" charset="0"/>
                                        </a:rPr>
                                      </m:ctrlPr>
                                    </m:sSubPr>
                                    <m:e>
                                      <m:r>
                                        <a:rPr lang="en-US" sz="2133" i="1">
                                          <a:solidFill>
                                            <a:srgbClr val="C00000"/>
                                          </a:solidFill>
                                          <a:latin typeface="Cambria Math" panose="02040503050406030204" pitchFamily="18" charset="0"/>
                                        </a:rPr>
                                        <m:t>𝑓</m:t>
                                      </m:r>
                                    </m:e>
                                    <m:sub>
                                      <m:r>
                                        <a:rPr lang="en-US" sz="2133" i="1">
                                          <a:solidFill>
                                            <a:srgbClr val="C00000"/>
                                          </a:solidFill>
                                          <a:latin typeface="Cambria Math" panose="02040503050406030204" pitchFamily="18" charset="0"/>
                                        </a:rPr>
                                        <m:t>𝑗</m:t>
                                      </m:r>
                                    </m:sub>
                                  </m:sSub>
                                </m:e>
                              </m:nary>
                            </m:den>
                          </m:f>
                        </m:e>
                      </m:nary>
                    </m:oMath>
                  </m:oMathPara>
                </a14:m>
                <a:endParaRPr lang="en-US" sz="3200" dirty="0">
                  <a:solidFill>
                    <a:srgbClr val="C00000"/>
                  </a:solidFill>
                  <a:cs typeface="Arial" panose="020B0604020202020204" pitchFamily="34" charset="0"/>
                </a:endParaRPr>
              </a:p>
              <a:p>
                <a:pPr marL="0" indent="0">
                  <a:buNone/>
                </a:pPr>
                <a:r>
                  <a:rPr lang="en-US" sz="1867" dirty="0">
                    <a:cs typeface="Arial" panose="020B0604020202020204" pitchFamily="34" charset="0"/>
                  </a:rPr>
                  <a:t>Where</a:t>
                </a:r>
              </a:p>
              <a:p>
                <a:pPr marL="609585" indent="-609585" algn="just">
                  <a:buNone/>
                </a:pPr>
                <a14:m>
                  <m:oMath xmlns:m="http://schemas.openxmlformats.org/officeDocument/2006/math">
                    <m:sSub>
                      <m:sSubPr>
                        <m:ctrlPr>
                          <a:rPr lang="en-US" sz="1867" i="1">
                            <a:solidFill>
                              <a:srgbClr val="C00000"/>
                            </a:solidFill>
                            <a:latin typeface="Cambria Math" panose="02040503050406030204" pitchFamily="18" charset="0"/>
                          </a:rPr>
                        </m:ctrlPr>
                      </m:sSubPr>
                      <m:e>
                        <m:r>
                          <a:rPr lang="en-US" sz="1867" i="1">
                            <a:solidFill>
                              <a:srgbClr val="C00000"/>
                            </a:solidFill>
                            <a:latin typeface="Cambria Math" panose="02040503050406030204" pitchFamily="18" charset="0"/>
                          </a:rPr>
                          <m:t>𝑜</m:t>
                        </m:r>
                      </m:e>
                      <m:sub>
                        <m:r>
                          <a:rPr lang="en-US" sz="1867" i="1">
                            <a:solidFill>
                              <a:srgbClr val="C00000"/>
                            </a:solidFill>
                            <a:latin typeface="Cambria Math" panose="02040503050406030204" pitchFamily="18" charset="0"/>
                          </a:rPr>
                          <m:t>𝑖𝑗𝑘𝑡</m:t>
                        </m:r>
                      </m:sub>
                    </m:sSub>
                  </m:oMath>
                </a14:m>
                <a:r>
                  <a:rPr lang="en-US" sz="1867" dirty="0">
                    <a:cs typeface="Arial" panose="020B0604020202020204" pitchFamily="34" charset="0"/>
                  </a:rPr>
                  <a:t> 	</a:t>
                </a:r>
                <a:r>
                  <a:rPr lang="en-US" sz="1600" dirty="0">
                    <a:cs typeface="Arial" panose="020B0604020202020204" pitchFamily="34" charset="0"/>
                  </a:rPr>
                  <a:t>is the number of opportunities of activity </a:t>
                </a:r>
                <a14:m>
                  <m:oMath xmlns:m="http://schemas.openxmlformats.org/officeDocument/2006/math">
                    <m:r>
                      <a:rPr lang="en-US" sz="1600" i="1" dirty="0">
                        <a:latin typeface="Cambria Math" panose="02040503050406030204" pitchFamily="18" charset="0"/>
                      </a:rPr>
                      <m:t>𝑗</m:t>
                    </m:r>
                  </m:oMath>
                </a14:m>
                <a:r>
                  <a:rPr lang="en-US" sz="1600" dirty="0">
                    <a:cs typeface="Arial" panose="020B0604020202020204" pitchFamily="34" charset="0"/>
                  </a:rPr>
                  <a:t> that can be accessed by mode </a:t>
                </a:r>
                <a14:m>
                  <m:oMath xmlns:m="http://schemas.openxmlformats.org/officeDocument/2006/math">
                    <m:r>
                      <a:rPr lang="en-US" sz="1600" i="1" dirty="0">
                        <a:latin typeface="Cambria Math" panose="02040503050406030204" pitchFamily="18" charset="0"/>
                      </a:rPr>
                      <m:t>𝑘</m:t>
                    </m:r>
                  </m:oMath>
                </a14:m>
                <a:r>
                  <a:rPr lang="en-US" sz="1600" dirty="0">
                    <a:cs typeface="Arial" panose="020B0604020202020204" pitchFamily="34" charset="0"/>
                  </a:rPr>
                  <a:t> within the travel time threshold </a:t>
                </a:r>
                <a14:m>
                  <m:oMath xmlns:m="http://schemas.openxmlformats.org/officeDocument/2006/math">
                    <m:r>
                      <a:rPr lang="en-US" sz="1600" i="1" dirty="0">
                        <a:latin typeface="Cambria Math" panose="02040503050406030204" pitchFamily="18" charset="0"/>
                      </a:rPr>
                      <m:t>𝑡</m:t>
                    </m:r>
                  </m:oMath>
                </a14:m>
                <a:r>
                  <a:rPr lang="en-US" sz="1600" dirty="0">
                    <a:cs typeface="Arial" panose="020B0604020202020204" pitchFamily="34" charset="0"/>
                  </a:rPr>
                  <a:t> from the </a:t>
                </a:r>
                <a14:m>
                  <m:oMath xmlns:m="http://schemas.openxmlformats.org/officeDocument/2006/math">
                    <m:sSup>
                      <m:sSupPr>
                        <m:ctrlPr>
                          <a:rPr lang="en-US" sz="1600" i="1" dirty="0">
                            <a:latin typeface="Cambria Math" panose="02040503050406030204" pitchFamily="18" charset="0"/>
                          </a:rPr>
                        </m:ctrlPr>
                      </m:sSupPr>
                      <m:e>
                        <m:r>
                          <a:rPr lang="en-US" sz="1600" i="1" dirty="0">
                            <a:latin typeface="Cambria Math" panose="02040503050406030204" pitchFamily="18" charset="0"/>
                          </a:rPr>
                          <m:t>𝑖</m:t>
                        </m:r>
                      </m:e>
                      <m:sup>
                        <m:r>
                          <a:rPr lang="en-US" sz="1600" i="1" dirty="0">
                            <a:latin typeface="Cambria Math" panose="02040503050406030204" pitchFamily="18" charset="0"/>
                          </a:rPr>
                          <m:t>𝑡h</m:t>
                        </m:r>
                      </m:sup>
                    </m:sSup>
                  </m:oMath>
                </a14:m>
                <a:r>
                  <a:rPr lang="en-US" sz="1600" dirty="0">
                    <a:cs typeface="Arial" panose="020B0604020202020204" pitchFamily="34" charset="0"/>
                  </a:rPr>
                  <a:t> pixel</a:t>
                </a:r>
              </a:p>
              <a:p>
                <a:pPr marL="609585" indent="-609585" algn="just">
                  <a:buNone/>
                </a:pPr>
                <a14:m>
                  <m:oMath xmlns:m="http://schemas.openxmlformats.org/officeDocument/2006/math">
                    <m:sSup>
                      <m:sSupPr>
                        <m:ctrlPr>
                          <a:rPr lang="mr-IN" sz="1867" i="1">
                            <a:solidFill>
                              <a:srgbClr val="C00000"/>
                            </a:solidFill>
                            <a:latin typeface="Cambria Math" panose="02040503050406030204" pitchFamily="18" charset="0"/>
                          </a:rPr>
                        </m:ctrlPr>
                      </m:sSupPr>
                      <m:e>
                        <m:r>
                          <a:rPr lang="en-US" sz="1867" i="1">
                            <a:solidFill>
                              <a:srgbClr val="C00000"/>
                            </a:solidFill>
                            <a:latin typeface="Cambria Math" charset="0"/>
                          </a:rPr>
                          <m:t>𝑁</m:t>
                        </m:r>
                      </m:e>
                      <m:sup>
                        <m:r>
                          <a:rPr lang="en-US" sz="1867" i="1">
                            <a:solidFill>
                              <a:srgbClr val="C00000"/>
                            </a:solidFill>
                            <a:latin typeface="Cambria Math" charset="0"/>
                          </a:rPr>
                          <m:t>∗</m:t>
                        </m:r>
                      </m:sup>
                    </m:sSup>
                  </m:oMath>
                </a14:m>
                <a:r>
                  <a:rPr lang="en-US" sz="1867" dirty="0">
                    <a:cs typeface="Arial" panose="020B0604020202020204" pitchFamily="34" charset="0"/>
                  </a:rPr>
                  <a:t>  	</a:t>
                </a:r>
                <a:r>
                  <a:rPr lang="en-US" sz="1600" dirty="0">
                    <a:cs typeface="Arial" panose="020B0604020202020204" pitchFamily="34" charset="0"/>
                  </a:rPr>
                  <a:t>is the total number of benchmark opportunities across multiple cities (for example, the number of meal opportunities)</a:t>
                </a:r>
              </a:p>
              <a:p>
                <a:pPr marL="609585" indent="-609585" algn="just">
                  <a:buNone/>
                </a:pPr>
                <a14:m>
                  <m:oMath xmlns:m="http://schemas.openxmlformats.org/officeDocument/2006/math">
                    <m:sSub>
                      <m:sSubPr>
                        <m:ctrlPr>
                          <a:rPr lang="en-US" sz="1867" i="1">
                            <a:solidFill>
                              <a:srgbClr val="C00000"/>
                            </a:solidFill>
                            <a:latin typeface="Cambria Math" panose="02040503050406030204" pitchFamily="18" charset="0"/>
                          </a:rPr>
                        </m:ctrlPr>
                      </m:sSubPr>
                      <m:e>
                        <m:r>
                          <a:rPr lang="en-US" sz="1867" i="1">
                            <a:solidFill>
                              <a:srgbClr val="C00000"/>
                            </a:solidFill>
                            <a:latin typeface="Cambria Math" charset="0"/>
                          </a:rPr>
                          <m:t>𝑁</m:t>
                        </m:r>
                      </m:e>
                      <m:sub>
                        <m:r>
                          <a:rPr lang="en-US" sz="1867" i="1">
                            <a:solidFill>
                              <a:srgbClr val="C00000"/>
                            </a:solidFill>
                            <a:latin typeface="Cambria Math" panose="02040503050406030204" pitchFamily="18" charset="0"/>
                          </a:rPr>
                          <m:t>𝑗</m:t>
                        </m:r>
                      </m:sub>
                    </m:sSub>
                    <m:r>
                      <a:rPr lang="en-US" sz="1867">
                        <a:latin typeface="Cambria Math" panose="02040503050406030204" pitchFamily="18" charset="0"/>
                      </a:rPr>
                      <m:t> </m:t>
                    </m:r>
                  </m:oMath>
                </a14:m>
                <a:r>
                  <a:rPr lang="en-US" sz="1867" dirty="0">
                    <a:cs typeface="Arial" panose="020B0604020202020204" pitchFamily="34" charset="0"/>
                  </a:rPr>
                  <a:t>  	</a:t>
                </a:r>
                <a:r>
                  <a:rPr lang="en-US" sz="1600" dirty="0">
                    <a:cs typeface="Arial" panose="020B0604020202020204" pitchFamily="34" charset="0"/>
                  </a:rPr>
                  <a:t>is the total number of opportunities of activity </a:t>
                </a:r>
                <a:r>
                  <a:rPr lang="en-US" sz="1600" i="1" dirty="0">
                    <a:cs typeface="Arial" panose="020B0604020202020204" pitchFamily="34" charset="0"/>
                  </a:rPr>
                  <a:t>j</a:t>
                </a:r>
                <a:r>
                  <a:rPr lang="en-US" sz="1600" dirty="0">
                    <a:cs typeface="Arial" panose="020B0604020202020204" pitchFamily="34" charset="0"/>
                  </a:rPr>
                  <a:t> (for example, number of shopping opportunities)</a:t>
                </a:r>
              </a:p>
              <a:p>
                <a:pPr marL="609585" indent="-609585" algn="just">
                  <a:buNone/>
                </a:pPr>
                <a14:m>
                  <m:oMath xmlns:m="http://schemas.openxmlformats.org/officeDocument/2006/math">
                    <m:sSub>
                      <m:sSubPr>
                        <m:ctrlPr>
                          <a:rPr lang="en-US" sz="1867" i="1">
                            <a:solidFill>
                              <a:srgbClr val="C00000"/>
                            </a:solidFill>
                            <a:latin typeface="Cambria Math" panose="02040503050406030204" pitchFamily="18" charset="0"/>
                          </a:rPr>
                        </m:ctrlPr>
                      </m:sSubPr>
                      <m:e>
                        <m:r>
                          <a:rPr lang="en-US" sz="1867" i="1">
                            <a:solidFill>
                              <a:srgbClr val="C00000"/>
                            </a:solidFill>
                            <a:latin typeface="Cambria Math" panose="02040503050406030204" pitchFamily="18" charset="0"/>
                          </a:rPr>
                          <m:t>𝑓</m:t>
                        </m:r>
                      </m:e>
                      <m:sub>
                        <m:r>
                          <a:rPr lang="en-US" sz="1867" i="1">
                            <a:solidFill>
                              <a:srgbClr val="C00000"/>
                            </a:solidFill>
                            <a:latin typeface="Cambria Math" panose="02040503050406030204" pitchFamily="18" charset="0"/>
                          </a:rPr>
                          <m:t>𝑗</m:t>
                        </m:r>
                      </m:sub>
                    </m:sSub>
                  </m:oMath>
                </a14:m>
                <a:r>
                  <a:rPr lang="en-US" sz="1867" dirty="0">
                    <a:cs typeface="Arial" panose="020B0604020202020204" pitchFamily="34" charset="0"/>
                  </a:rPr>
                  <a:t>	</a:t>
                </a:r>
                <a:r>
                  <a:rPr lang="en-US" sz="1600" dirty="0">
                    <a:cs typeface="Arial" panose="020B0604020202020204" pitchFamily="34" charset="0"/>
                  </a:rPr>
                  <a:t>is the frequency that people access opportunities of activity </a:t>
                </a:r>
                <a14:m>
                  <m:oMath xmlns:m="http://schemas.openxmlformats.org/officeDocument/2006/math">
                    <m:r>
                      <a:rPr lang="en-US" sz="1600" i="1" dirty="0">
                        <a:latin typeface="Cambria Math" panose="02040503050406030204" pitchFamily="18" charset="0"/>
                      </a:rPr>
                      <m:t>𝑗</m:t>
                    </m:r>
                  </m:oMath>
                </a14:m>
                <a:endParaRPr lang="en-US" sz="1600" dirty="0">
                  <a:cs typeface="Arial" panose="020B0604020202020204" pitchFamily="34" charset="0"/>
                </a:endParaRPr>
              </a:p>
              <a:p>
                <a:pPr marL="609585" indent="-609585" algn="just">
                  <a:buNone/>
                </a:pPr>
                <a14:m>
                  <m:oMath xmlns:m="http://schemas.openxmlformats.org/officeDocument/2006/math">
                    <m:sSub>
                      <m:sSubPr>
                        <m:ctrlPr>
                          <a:rPr lang="en-US" sz="1867" i="1">
                            <a:solidFill>
                              <a:srgbClr val="C00000"/>
                            </a:solidFill>
                            <a:latin typeface="Cambria Math" panose="02040503050406030204" pitchFamily="18" charset="0"/>
                          </a:rPr>
                        </m:ctrlPr>
                      </m:sSubPr>
                      <m:e>
                        <m:r>
                          <a:rPr lang="en-US" sz="1867" i="1">
                            <a:solidFill>
                              <a:srgbClr val="C00000"/>
                            </a:solidFill>
                            <a:latin typeface="Cambria Math" panose="02040503050406030204" pitchFamily="18" charset="0"/>
                          </a:rPr>
                          <m:t>𝑜</m:t>
                        </m:r>
                      </m:e>
                      <m:sub>
                        <m:r>
                          <a:rPr lang="en-US" sz="1867" i="1">
                            <a:solidFill>
                              <a:srgbClr val="C00000"/>
                            </a:solidFill>
                            <a:latin typeface="Cambria Math" panose="02040503050406030204" pitchFamily="18" charset="0"/>
                          </a:rPr>
                          <m:t>𝑖𝑘𝑡</m:t>
                        </m:r>
                      </m:sub>
                    </m:sSub>
                  </m:oMath>
                </a14:m>
                <a:r>
                  <a:rPr lang="en-US" sz="1600" dirty="0">
                    <a:cs typeface="Arial" panose="020B0604020202020204" pitchFamily="34" charset="0"/>
                  </a:rPr>
                  <a:t>	is the number of opportunities (normalized by a benchmark opportunity measure) that can be accessed by mode </a:t>
                </a:r>
                <a14:m>
                  <m:oMath xmlns:m="http://schemas.openxmlformats.org/officeDocument/2006/math">
                    <m:r>
                      <a:rPr lang="en-US" sz="1600" i="1" dirty="0">
                        <a:latin typeface="Cambria Math" panose="02040503050406030204" pitchFamily="18" charset="0"/>
                      </a:rPr>
                      <m:t>𝑘</m:t>
                    </m:r>
                  </m:oMath>
                </a14:m>
                <a:r>
                  <a:rPr lang="en-US" sz="1600" dirty="0">
                    <a:cs typeface="Arial" panose="020B0604020202020204" pitchFamily="34" charset="0"/>
                  </a:rPr>
                  <a:t> within the travel time threshold </a:t>
                </a:r>
                <a14:m>
                  <m:oMath xmlns:m="http://schemas.openxmlformats.org/officeDocument/2006/math">
                    <m:r>
                      <a:rPr lang="en-US" sz="1600" i="1" dirty="0">
                        <a:latin typeface="Cambria Math" panose="02040503050406030204" pitchFamily="18" charset="0"/>
                      </a:rPr>
                      <m:t>𝑡</m:t>
                    </m:r>
                  </m:oMath>
                </a14:m>
                <a:r>
                  <a:rPr lang="en-US" sz="1600" dirty="0">
                    <a:cs typeface="Arial" panose="020B0604020202020204" pitchFamily="34" charset="0"/>
                  </a:rPr>
                  <a:t> from the </a:t>
                </a:r>
                <a14:m>
                  <m:oMath xmlns:m="http://schemas.openxmlformats.org/officeDocument/2006/math">
                    <m:sSup>
                      <m:sSupPr>
                        <m:ctrlPr>
                          <a:rPr lang="en-US" sz="1600" i="1" dirty="0">
                            <a:latin typeface="Cambria Math" panose="02040503050406030204" pitchFamily="18" charset="0"/>
                          </a:rPr>
                        </m:ctrlPr>
                      </m:sSupPr>
                      <m:e>
                        <m:r>
                          <a:rPr lang="en-US" sz="1600" i="1" dirty="0">
                            <a:latin typeface="Cambria Math" panose="02040503050406030204" pitchFamily="18" charset="0"/>
                          </a:rPr>
                          <m:t>𝑖</m:t>
                        </m:r>
                      </m:e>
                      <m:sup>
                        <m:r>
                          <a:rPr lang="en-US" sz="1600" i="1" dirty="0">
                            <a:latin typeface="Cambria Math" panose="02040503050406030204" pitchFamily="18" charset="0"/>
                          </a:rPr>
                          <m:t>𝑡h</m:t>
                        </m:r>
                      </m:sup>
                    </m:sSup>
                  </m:oMath>
                </a14:m>
                <a:r>
                  <a:rPr lang="en-US" sz="1600" dirty="0">
                    <a:cs typeface="Arial" panose="020B0604020202020204" pitchFamily="34" charset="0"/>
                  </a:rPr>
                  <a:t> pixel.</a:t>
                </a:r>
              </a:p>
              <a:p>
                <a:endParaRPr lang="en-US" sz="3733" dirty="0">
                  <a:cs typeface="Arial" panose="020B0604020202020204" pitchFamily="34" charset="0"/>
                </a:endParaRPr>
              </a:p>
            </p:txBody>
          </p:sp>
        </mc:Choice>
        <mc:Fallback xmlns="">
          <p:sp>
            <p:nvSpPr>
              <p:cNvPr id="3" name="Content Placeholder 2">
                <a:extLst>
                  <a:ext uri="{FF2B5EF4-FFF2-40B4-BE49-F238E27FC236}">
                    <a16:creationId xmlns:a16="http://schemas.microsoft.com/office/drawing/2014/main" id="{6670B62B-3069-451E-B8FE-9E30674F59A9}"/>
                  </a:ext>
                </a:extLst>
              </p:cNvPr>
              <p:cNvSpPr txBox="1">
                <a:spLocks noRot="1" noChangeAspect="1" noMove="1" noResize="1" noEditPoints="1" noAdjustHandles="1" noChangeArrowheads="1" noChangeShapeType="1" noTextEdit="1"/>
              </p:cNvSpPr>
              <p:nvPr/>
            </p:nvSpPr>
            <p:spPr>
              <a:xfrm>
                <a:off x="609603" y="1619739"/>
                <a:ext cx="5748996" cy="4446371"/>
              </a:xfrm>
              <a:prstGeom prst="rect">
                <a:avLst/>
              </a:prstGeom>
              <a:blipFill>
                <a:blip r:embed="rId3"/>
                <a:stretch>
                  <a:fillRect l="-954" r="-530" b="-1440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Content Placeholder 2">
                <a:extLst>
                  <a:ext uri="{FF2B5EF4-FFF2-40B4-BE49-F238E27FC236}">
                    <a16:creationId xmlns:a16="http://schemas.microsoft.com/office/drawing/2014/main" id="{AC022ADD-D45F-467E-9C56-A4D8D397D653}"/>
                  </a:ext>
                </a:extLst>
              </p:cNvPr>
              <p:cNvSpPr txBox="1">
                <a:spLocks/>
              </p:cNvSpPr>
              <p:nvPr/>
            </p:nvSpPr>
            <p:spPr>
              <a:xfrm>
                <a:off x="6800120" y="1619740"/>
                <a:ext cx="5391880" cy="6250729"/>
              </a:xfrm>
              <a:prstGeom prst="rect">
                <a:avLst/>
              </a:prstGeom>
            </p:spPr>
            <p:txBody>
              <a:bodyPr vert="horz" lIns="121920" tIns="60960" rIns="121920" bIns="60960" rtlCol="0">
                <a:normAutofit/>
              </a:bodyPr>
              <a:lstStyle>
                <a:lvl1pPr marL="176213" indent="-176213" algn="l" defTabSz="914400" rtl="0" eaLnBrk="1" latinLnBrk="0" hangingPunct="1">
                  <a:lnSpc>
                    <a:spcPct val="90000"/>
                  </a:lnSpc>
                  <a:spcBef>
                    <a:spcPts val="1000"/>
                  </a:spcBef>
                  <a:buFont typeface="Arial" panose="020B0604020202020204" pitchFamily="34" charset="0"/>
                  <a:buChar char="•"/>
                  <a:tabLst/>
                  <a:defRPr sz="1600" kern="1200">
                    <a:solidFill>
                      <a:schemeClr val="tx1"/>
                    </a:solidFill>
                    <a:latin typeface="Franklin Gothic Medium" panose="020B0603020102020204" pitchFamily="34" charset="0"/>
                    <a:ea typeface="Franklin Gothic Medium" panose="020B0603020102020204" pitchFamily="34" charset="0"/>
                    <a:cs typeface="Arial" charset="0"/>
                  </a:defRPr>
                </a:lvl1pPr>
                <a:lvl2pPr marL="346075" indent="-169863" algn="l" defTabSz="914400" rtl="0" eaLnBrk="1" latinLnBrk="0" hangingPunct="1">
                  <a:lnSpc>
                    <a:spcPct val="90000"/>
                  </a:lnSpc>
                  <a:spcBef>
                    <a:spcPts val="500"/>
                  </a:spcBef>
                  <a:buFont typeface=".AppleSystemUIFont" charset="0"/>
                  <a:buChar char="–"/>
                  <a:tabLst/>
                  <a:defRPr sz="1600" kern="1200">
                    <a:solidFill>
                      <a:schemeClr val="tx1"/>
                    </a:solidFill>
                    <a:latin typeface="Franklin Gothic Medium" panose="020B0603020102020204" pitchFamily="34" charset="0"/>
                    <a:ea typeface="Franklin Gothic Medium" panose="020B0603020102020204" pitchFamily="34" charset="0"/>
                    <a:cs typeface="Arial" charset="0"/>
                  </a:defRPr>
                </a:lvl2pPr>
                <a:lvl3pPr marL="515938" indent="-169863" algn="l" defTabSz="914400" rtl="0" eaLnBrk="1" latinLnBrk="0" hangingPunct="1">
                  <a:lnSpc>
                    <a:spcPct val="90000"/>
                  </a:lnSpc>
                  <a:spcBef>
                    <a:spcPts val="500"/>
                  </a:spcBef>
                  <a:buFont typeface=".AppleSystemUIFont" charset="0"/>
                  <a:buChar char="–"/>
                  <a:tabLst/>
                  <a:defRPr sz="1600" kern="1200">
                    <a:solidFill>
                      <a:schemeClr val="tx1"/>
                    </a:solidFill>
                    <a:latin typeface="Franklin Gothic Medium" panose="020B0603020102020204" pitchFamily="34" charset="0"/>
                    <a:ea typeface="Franklin Gothic Medium" panose="020B0603020102020204" pitchFamily="34" charset="0"/>
                    <a:cs typeface="Arial" charset="0"/>
                  </a:defRPr>
                </a:lvl3pPr>
                <a:lvl4pPr marL="685800" indent="-169863" algn="l" defTabSz="914400" rtl="0" eaLnBrk="1" latinLnBrk="0" hangingPunct="1">
                  <a:lnSpc>
                    <a:spcPct val="90000"/>
                  </a:lnSpc>
                  <a:spcBef>
                    <a:spcPts val="500"/>
                  </a:spcBef>
                  <a:buFont typeface=".AppleSystemUIFont" charset="0"/>
                  <a:buChar char="–"/>
                  <a:tabLst/>
                  <a:defRPr sz="1600" kern="1200">
                    <a:solidFill>
                      <a:schemeClr val="tx1"/>
                    </a:solidFill>
                    <a:latin typeface="Franklin Gothic Medium" panose="020B0603020102020204" pitchFamily="34" charset="0"/>
                    <a:ea typeface="Franklin Gothic Medium" panose="020B0603020102020204" pitchFamily="34" charset="0"/>
                    <a:cs typeface="Arial" charset="0"/>
                  </a:defRPr>
                </a:lvl4pPr>
                <a:lvl5pPr marL="862013" indent="-176213" algn="l" defTabSz="914400" rtl="0" eaLnBrk="1" latinLnBrk="0" hangingPunct="1">
                  <a:lnSpc>
                    <a:spcPct val="90000"/>
                  </a:lnSpc>
                  <a:spcBef>
                    <a:spcPts val="500"/>
                  </a:spcBef>
                  <a:buFont typeface=".AppleSystemUIFont" charset="0"/>
                  <a:buChar char="–"/>
                  <a:tabLst/>
                  <a:defRPr sz="1600" kern="1200">
                    <a:solidFill>
                      <a:schemeClr val="tx1"/>
                    </a:solidFill>
                    <a:latin typeface="Franklin Gothic Medium" panose="020B0603020102020204" pitchFamily="34" charset="0"/>
                    <a:ea typeface="Franklin Gothic Medium" panose="020B0603020102020204" pitchFamily="34"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14:m>
                  <m:oMathPara xmlns:m="http://schemas.openxmlformats.org/officeDocument/2006/math">
                    <m:oMathParaPr>
                      <m:jc m:val="centerGroup"/>
                    </m:oMathParaPr>
                    <m:oMath xmlns:m="http://schemas.openxmlformats.org/officeDocument/2006/math">
                      <m:sSub>
                        <m:sSubPr>
                          <m:ctrlPr>
                            <a:rPr lang="en-US" sz="1867" i="1" smtClean="0">
                              <a:solidFill>
                                <a:srgbClr val="C00000"/>
                              </a:solidFill>
                              <a:latin typeface="Cambria Math" panose="02040503050406030204" pitchFamily="18" charset="0"/>
                            </a:rPr>
                          </m:ctrlPr>
                        </m:sSubPr>
                        <m:e>
                          <m:r>
                            <m:rPr>
                              <m:sty m:val="p"/>
                            </m:rPr>
                            <a:rPr lang="en-US" sz="1867">
                              <a:solidFill>
                                <a:srgbClr val="C00000"/>
                              </a:solidFill>
                              <a:latin typeface="Cambria Math" panose="02040503050406030204" pitchFamily="18" charset="0"/>
                            </a:rPr>
                            <m:t>MEP</m:t>
                          </m:r>
                        </m:e>
                        <m:sub>
                          <m:r>
                            <a:rPr lang="en-US" sz="1867" i="1">
                              <a:solidFill>
                                <a:srgbClr val="C00000"/>
                              </a:solidFill>
                              <a:latin typeface="Cambria Math" panose="02040503050406030204" pitchFamily="18" charset="0"/>
                            </a:rPr>
                            <m:t>𝑖</m:t>
                          </m:r>
                        </m:sub>
                      </m:sSub>
                      <m:r>
                        <a:rPr lang="en-US" sz="1867" i="1">
                          <a:solidFill>
                            <a:srgbClr val="C00000"/>
                          </a:solidFill>
                          <a:latin typeface="Cambria Math" panose="02040503050406030204" pitchFamily="18" charset="0"/>
                        </a:rPr>
                        <m:t>=</m:t>
                      </m:r>
                      <m:nary>
                        <m:naryPr>
                          <m:chr m:val="∑"/>
                          <m:supHide m:val="on"/>
                          <m:ctrlPr>
                            <a:rPr lang="en-US" sz="1867" i="1" smtClean="0">
                              <a:solidFill>
                                <a:srgbClr val="C00000"/>
                              </a:solidFill>
                              <a:latin typeface="Cambria Math" panose="02040503050406030204" pitchFamily="18" charset="0"/>
                            </a:rPr>
                          </m:ctrlPr>
                        </m:naryPr>
                        <m:sub>
                          <m:r>
                            <m:rPr>
                              <m:brk m:alnAt="7"/>
                            </m:rPr>
                            <a:rPr lang="en-US" sz="1867" i="1">
                              <a:solidFill>
                                <a:srgbClr val="C00000"/>
                              </a:solidFill>
                              <a:latin typeface="Cambria Math" panose="02040503050406030204" pitchFamily="18" charset="0"/>
                            </a:rPr>
                            <m:t>𝑘</m:t>
                          </m:r>
                        </m:sub>
                        <m:sup/>
                        <m:e>
                          <m:nary>
                            <m:naryPr>
                              <m:chr m:val="∑"/>
                              <m:supHide m:val="on"/>
                              <m:ctrlPr>
                                <a:rPr lang="en-US" sz="1867" i="1">
                                  <a:solidFill>
                                    <a:srgbClr val="C00000"/>
                                  </a:solidFill>
                                  <a:latin typeface="Cambria Math" panose="02040503050406030204" pitchFamily="18" charset="0"/>
                                </a:rPr>
                              </m:ctrlPr>
                            </m:naryPr>
                            <m:sub>
                              <m:r>
                                <m:rPr>
                                  <m:brk m:alnAt="7"/>
                                </m:rPr>
                                <a:rPr lang="en-US" sz="1867" i="1">
                                  <a:solidFill>
                                    <a:srgbClr val="C00000"/>
                                  </a:solidFill>
                                  <a:latin typeface="Cambria Math" panose="02040503050406030204" pitchFamily="18" charset="0"/>
                                </a:rPr>
                                <m:t>𝑡</m:t>
                              </m:r>
                            </m:sub>
                            <m:sup/>
                            <m:e>
                              <m:r>
                                <a:rPr lang="en-US" sz="1867" i="1">
                                  <a:solidFill>
                                    <a:srgbClr val="C00000"/>
                                  </a:solidFill>
                                  <a:latin typeface="Cambria Math" panose="02040503050406030204" pitchFamily="18" charset="0"/>
                                </a:rPr>
                                <m:t>(</m:t>
                              </m:r>
                              <m:sSub>
                                <m:sSubPr>
                                  <m:ctrlPr>
                                    <a:rPr lang="en-US" sz="1867" i="1">
                                      <a:solidFill>
                                        <a:srgbClr val="C00000"/>
                                      </a:solidFill>
                                      <a:latin typeface="Cambria Math" panose="02040503050406030204" pitchFamily="18" charset="0"/>
                                    </a:rPr>
                                  </m:ctrlPr>
                                </m:sSubPr>
                                <m:e>
                                  <m:r>
                                    <a:rPr lang="en-US" sz="1867" i="1">
                                      <a:solidFill>
                                        <a:srgbClr val="C00000"/>
                                      </a:solidFill>
                                      <a:latin typeface="Cambria Math" panose="02040503050406030204" pitchFamily="18" charset="0"/>
                                    </a:rPr>
                                    <m:t>𝑜</m:t>
                                  </m:r>
                                </m:e>
                                <m:sub>
                                  <m:r>
                                    <a:rPr lang="en-US" sz="1867" i="1">
                                      <a:solidFill>
                                        <a:srgbClr val="C00000"/>
                                      </a:solidFill>
                                      <a:latin typeface="Cambria Math" panose="02040503050406030204" pitchFamily="18" charset="0"/>
                                    </a:rPr>
                                    <m:t>𝑖𝑘𝑡</m:t>
                                  </m:r>
                                </m:sub>
                              </m:sSub>
                              <m:r>
                                <a:rPr lang="en-US" sz="1867" i="1">
                                  <a:solidFill>
                                    <a:srgbClr val="C00000"/>
                                  </a:solidFill>
                                  <a:latin typeface="Cambria Math" panose="02040503050406030204" pitchFamily="18" charset="0"/>
                                </a:rPr>
                                <m:t>−</m:t>
                              </m:r>
                              <m:sSub>
                                <m:sSubPr>
                                  <m:ctrlPr>
                                    <a:rPr lang="en-US" sz="1867" i="1">
                                      <a:solidFill>
                                        <a:srgbClr val="C00000"/>
                                      </a:solidFill>
                                      <a:latin typeface="Cambria Math" panose="02040503050406030204" pitchFamily="18" charset="0"/>
                                    </a:rPr>
                                  </m:ctrlPr>
                                </m:sSubPr>
                                <m:e>
                                  <m:r>
                                    <a:rPr lang="en-US" sz="1867" i="1">
                                      <a:solidFill>
                                        <a:srgbClr val="C00000"/>
                                      </a:solidFill>
                                      <a:latin typeface="Cambria Math" panose="02040503050406030204" pitchFamily="18" charset="0"/>
                                    </a:rPr>
                                    <m:t>𝑜</m:t>
                                  </m:r>
                                </m:e>
                                <m:sub>
                                  <m:r>
                                    <a:rPr lang="en-US" sz="1867" i="1">
                                      <a:solidFill>
                                        <a:srgbClr val="C00000"/>
                                      </a:solidFill>
                                      <a:latin typeface="Cambria Math" panose="02040503050406030204" pitchFamily="18" charset="0"/>
                                    </a:rPr>
                                    <m:t>𝑖𝑘</m:t>
                                  </m:r>
                                  <m:r>
                                    <a:rPr lang="en-US" sz="1867" i="1">
                                      <a:solidFill>
                                        <a:srgbClr val="C00000"/>
                                      </a:solidFill>
                                      <a:latin typeface="Cambria Math" panose="02040503050406030204" pitchFamily="18" charset="0"/>
                                    </a:rPr>
                                    <m:t>(</m:t>
                                  </m:r>
                                  <m:r>
                                    <a:rPr lang="en-US" sz="1867" i="1">
                                      <a:solidFill>
                                        <a:srgbClr val="C00000"/>
                                      </a:solidFill>
                                      <a:latin typeface="Cambria Math" panose="02040503050406030204" pitchFamily="18" charset="0"/>
                                    </a:rPr>
                                    <m:t>𝑡</m:t>
                                  </m:r>
                                  <m:r>
                                    <a:rPr lang="en-US" sz="1867" i="1">
                                      <a:solidFill>
                                        <a:srgbClr val="C00000"/>
                                      </a:solidFill>
                                      <a:latin typeface="Cambria Math" panose="02040503050406030204" pitchFamily="18" charset="0"/>
                                    </a:rPr>
                                    <m:t>−10)</m:t>
                                  </m:r>
                                </m:sub>
                              </m:sSub>
                              <m:r>
                                <a:rPr lang="en-US" sz="1867" i="1">
                                  <a:solidFill>
                                    <a:srgbClr val="C00000"/>
                                  </a:solidFill>
                                  <a:latin typeface="Cambria Math" panose="02040503050406030204" pitchFamily="18" charset="0"/>
                                </a:rPr>
                                <m:t>)∙</m:t>
                              </m:r>
                              <m:sSup>
                                <m:sSupPr>
                                  <m:ctrlPr>
                                    <a:rPr lang="en-US" sz="1867" i="1">
                                      <a:solidFill>
                                        <a:srgbClr val="C00000"/>
                                      </a:solidFill>
                                      <a:latin typeface="Cambria Math" panose="02040503050406030204" pitchFamily="18" charset="0"/>
                                    </a:rPr>
                                  </m:ctrlPr>
                                </m:sSupPr>
                                <m:e>
                                  <m:r>
                                    <a:rPr lang="en-US" sz="1867" i="1">
                                      <a:solidFill>
                                        <a:srgbClr val="C00000"/>
                                      </a:solidFill>
                                      <a:latin typeface="Cambria Math" panose="02040503050406030204" pitchFamily="18" charset="0"/>
                                    </a:rPr>
                                    <m:t>𝑒</m:t>
                                  </m:r>
                                </m:e>
                                <m:sup>
                                  <m:sSub>
                                    <m:sSubPr>
                                      <m:ctrlPr>
                                        <a:rPr lang="en-US" sz="1867" i="1">
                                          <a:solidFill>
                                            <a:srgbClr val="C00000"/>
                                          </a:solidFill>
                                          <a:latin typeface="Cambria Math" panose="02040503050406030204" pitchFamily="18" charset="0"/>
                                        </a:rPr>
                                      </m:ctrlPr>
                                    </m:sSubPr>
                                    <m:e>
                                      <m:r>
                                        <a:rPr lang="en-US" sz="1867" i="1">
                                          <a:solidFill>
                                            <a:srgbClr val="C00000"/>
                                          </a:solidFill>
                                          <a:latin typeface="Cambria Math" panose="02040503050406030204" pitchFamily="18" charset="0"/>
                                        </a:rPr>
                                        <m:t>𝑀</m:t>
                                      </m:r>
                                    </m:e>
                                    <m:sub>
                                      <m:r>
                                        <a:rPr lang="en-US" sz="1867" i="1">
                                          <a:solidFill>
                                            <a:srgbClr val="C00000"/>
                                          </a:solidFill>
                                          <a:latin typeface="Cambria Math" panose="02040503050406030204" pitchFamily="18" charset="0"/>
                                        </a:rPr>
                                        <m:t>𝑖𝑘𝑡</m:t>
                                      </m:r>
                                    </m:sub>
                                  </m:sSub>
                                </m:sup>
                              </m:sSup>
                            </m:e>
                          </m:nary>
                        </m:e>
                      </m:nary>
                    </m:oMath>
                  </m:oMathPara>
                </a14:m>
                <a:endParaRPr lang="en-US" sz="1867" dirty="0">
                  <a:latin typeface="Garamond" panose="02020404030301010803" pitchFamily="18" charset="0"/>
                  <a:cs typeface="Arial" panose="020B0604020202020204" pitchFamily="34" charset="0"/>
                </a:endParaRPr>
              </a:p>
              <a:p>
                <a:pPr marL="0" indent="0">
                  <a:buNone/>
                </a:pPr>
                <a:endParaRPr lang="en-US" sz="267" i="1" dirty="0">
                  <a:solidFill>
                    <a:srgbClr val="C00000"/>
                  </a:solidFill>
                  <a:latin typeface="Garamond" panose="02020404030301010803" pitchFamily="18" charset="0"/>
                  <a:cs typeface="Arial" panose="020B0604020202020204" pitchFamily="34" charset="0"/>
                </a:endParaRPr>
              </a:p>
              <a:p>
                <a:pPr marL="0" indent="0">
                  <a:buNone/>
                </a:pPr>
                <a14:m>
                  <m:oMathPara xmlns:m="http://schemas.openxmlformats.org/officeDocument/2006/math">
                    <m:oMathParaPr>
                      <m:jc m:val="centerGroup"/>
                    </m:oMathParaPr>
                    <m:oMath xmlns:m="http://schemas.openxmlformats.org/officeDocument/2006/math">
                      <m:sSub>
                        <m:sSubPr>
                          <m:ctrlPr>
                            <a:rPr lang="en-US" sz="1867" i="1">
                              <a:solidFill>
                                <a:srgbClr val="C00000"/>
                              </a:solidFill>
                              <a:latin typeface="Cambria Math" panose="02040503050406030204" pitchFamily="18" charset="0"/>
                            </a:rPr>
                          </m:ctrlPr>
                        </m:sSubPr>
                        <m:e>
                          <m:r>
                            <a:rPr lang="en-US" sz="1867" i="1">
                              <a:solidFill>
                                <a:srgbClr val="C00000"/>
                              </a:solidFill>
                              <a:latin typeface="Cambria Math" panose="02040503050406030204" pitchFamily="18" charset="0"/>
                            </a:rPr>
                            <m:t>𝑀</m:t>
                          </m:r>
                        </m:e>
                        <m:sub>
                          <m:r>
                            <a:rPr lang="en-US" sz="1867" i="1">
                              <a:solidFill>
                                <a:srgbClr val="C00000"/>
                              </a:solidFill>
                              <a:latin typeface="Cambria Math" panose="02040503050406030204" pitchFamily="18" charset="0"/>
                            </a:rPr>
                            <m:t>𝑖𝑘𝑡</m:t>
                          </m:r>
                        </m:sub>
                      </m:sSub>
                      <m:r>
                        <a:rPr lang="en-US" sz="1867" i="1">
                          <a:solidFill>
                            <a:srgbClr val="C00000"/>
                          </a:solidFill>
                          <a:latin typeface="Cambria Math" panose="02040503050406030204" pitchFamily="18" charset="0"/>
                        </a:rPr>
                        <m:t>=</m:t>
                      </m:r>
                      <m:r>
                        <a:rPr lang="en-US" sz="1867" i="1">
                          <a:solidFill>
                            <a:srgbClr val="C00000"/>
                          </a:solidFill>
                          <a:latin typeface="Cambria Math" panose="02040503050406030204" pitchFamily="18" charset="0"/>
                          <a:ea typeface="Cambria Math" panose="02040503050406030204" pitchFamily="18" charset="0"/>
                        </a:rPr>
                        <m:t>𝛼</m:t>
                      </m:r>
                      <m:sSub>
                        <m:sSubPr>
                          <m:ctrlPr>
                            <a:rPr lang="en-US" sz="1867" i="1">
                              <a:solidFill>
                                <a:srgbClr val="C00000"/>
                              </a:solidFill>
                              <a:latin typeface="Cambria Math" panose="02040503050406030204" pitchFamily="18" charset="0"/>
                              <a:ea typeface="Cambria Math" panose="02040503050406030204" pitchFamily="18" charset="0"/>
                            </a:rPr>
                          </m:ctrlPr>
                        </m:sSubPr>
                        <m:e>
                          <m:r>
                            <a:rPr lang="en-US" sz="1867" i="1">
                              <a:solidFill>
                                <a:srgbClr val="C00000"/>
                              </a:solidFill>
                              <a:latin typeface="Cambria Math" panose="02040503050406030204" pitchFamily="18" charset="0"/>
                              <a:ea typeface="Cambria Math" panose="02040503050406030204" pitchFamily="18" charset="0"/>
                            </a:rPr>
                            <m:t>𝑒</m:t>
                          </m:r>
                        </m:e>
                        <m:sub>
                          <m:r>
                            <a:rPr lang="en-US" sz="1867" i="1">
                              <a:solidFill>
                                <a:srgbClr val="C00000"/>
                              </a:solidFill>
                              <a:latin typeface="Cambria Math" panose="02040503050406030204" pitchFamily="18" charset="0"/>
                              <a:ea typeface="Cambria Math" panose="02040503050406030204" pitchFamily="18" charset="0"/>
                            </a:rPr>
                            <m:t>𝑘</m:t>
                          </m:r>
                        </m:sub>
                      </m:sSub>
                      <m:r>
                        <a:rPr lang="en-US" sz="1867" i="1">
                          <a:solidFill>
                            <a:srgbClr val="C00000"/>
                          </a:solidFill>
                          <a:latin typeface="Cambria Math" panose="02040503050406030204" pitchFamily="18" charset="0"/>
                          <a:ea typeface="Cambria Math" panose="02040503050406030204" pitchFamily="18" charset="0"/>
                        </a:rPr>
                        <m:t>+</m:t>
                      </m:r>
                      <m:r>
                        <a:rPr lang="en-US" sz="1867" i="1">
                          <a:solidFill>
                            <a:srgbClr val="C00000"/>
                          </a:solidFill>
                          <a:latin typeface="Cambria Math" panose="02040503050406030204" pitchFamily="18" charset="0"/>
                          <a:ea typeface="Cambria Math" panose="02040503050406030204" pitchFamily="18" charset="0"/>
                        </a:rPr>
                        <m:t>𝛽</m:t>
                      </m:r>
                      <m:r>
                        <a:rPr lang="en-US" sz="1867" i="1">
                          <a:solidFill>
                            <a:srgbClr val="C00000"/>
                          </a:solidFill>
                          <a:latin typeface="Cambria Math" panose="02040503050406030204" pitchFamily="18" charset="0"/>
                          <a:ea typeface="Cambria Math" panose="02040503050406030204" pitchFamily="18" charset="0"/>
                        </a:rPr>
                        <m:t>𝑡</m:t>
                      </m:r>
                      <m:r>
                        <a:rPr lang="en-US" sz="1867" i="1">
                          <a:solidFill>
                            <a:srgbClr val="C00000"/>
                          </a:solidFill>
                          <a:latin typeface="Cambria Math" panose="02040503050406030204" pitchFamily="18" charset="0"/>
                          <a:ea typeface="Cambria Math" panose="02040503050406030204" pitchFamily="18" charset="0"/>
                        </a:rPr>
                        <m:t>+</m:t>
                      </m:r>
                      <m:r>
                        <a:rPr lang="en-US" sz="1867" i="1">
                          <a:solidFill>
                            <a:srgbClr val="C00000"/>
                          </a:solidFill>
                          <a:latin typeface="Cambria Math" panose="02040503050406030204" pitchFamily="18" charset="0"/>
                          <a:ea typeface="Cambria Math" panose="02040503050406030204" pitchFamily="18" charset="0"/>
                        </a:rPr>
                        <m:t>𝜎</m:t>
                      </m:r>
                      <m:sSub>
                        <m:sSubPr>
                          <m:ctrlPr>
                            <a:rPr lang="en-US" sz="1867" i="1">
                              <a:solidFill>
                                <a:srgbClr val="C00000"/>
                              </a:solidFill>
                              <a:latin typeface="Cambria Math" panose="02040503050406030204" pitchFamily="18" charset="0"/>
                              <a:ea typeface="Cambria Math" panose="02040503050406030204" pitchFamily="18" charset="0"/>
                            </a:rPr>
                          </m:ctrlPr>
                        </m:sSubPr>
                        <m:e>
                          <m:r>
                            <a:rPr lang="en-US" sz="1867" i="1">
                              <a:solidFill>
                                <a:srgbClr val="C00000"/>
                              </a:solidFill>
                              <a:latin typeface="Cambria Math" panose="02040503050406030204" pitchFamily="18" charset="0"/>
                              <a:ea typeface="Cambria Math" panose="02040503050406030204" pitchFamily="18" charset="0"/>
                            </a:rPr>
                            <m:t>𝑐</m:t>
                          </m:r>
                        </m:e>
                        <m:sub>
                          <m:r>
                            <a:rPr lang="en-US" sz="1867" i="1">
                              <a:solidFill>
                                <a:srgbClr val="C00000"/>
                              </a:solidFill>
                              <a:latin typeface="Cambria Math" panose="02040503050406030204" pitchFamily="18" charset="0"/>
                              <a:ea typeface="Cambria Math" panose="02040503050406030204" pitchFamily="18" charset="0"/>
                            </a:rPr>
                            <m:t>𝑘</m:t>
                          </m:r>
                        </m:sub>
                      </m:sSub>
                    </m:oMath>
                  </m:oMathPara>
                </a14:m>
                <a:endParaRPr lang="en-US" sz="1867" dirty="0">
                  <a:latin typeface="Garamond" panose="02020404030301010803" pitchFamily="18" charset="0"/>
                  <a:cs typeface="Arial" panose="020B0604020202020204" pitchFamily="34" charset="0"/>
                </a:endParaRPr>
              </a:p>
              <a:p>
                <a:pPr marL="0" indent="0">
                  <a:buNone/>
                </a:pPr>
                <a:r>
                  <a:rPr lang="en-US" dirty="0">
                    <a:latin typeface="Garamond" panose="02020404030301010803" pitchFamily="18" charset="0"/>
                    <a:cs typeface="Arial" panose="020B0604020202020204" pitchFamily="34" charset="0"/>
                  </a:rPr>
                  <a:t>Where</a:t>
                </a:r>
              </a:p>
              <a:p>
                <a:pPr marL="0" indent="0">
                  <a:buNone/>
                </a:pPr>
                <a:endParaRPr lang="en-US" dirty="0">
                  <a:latin typeface="Garamond" panose="02020404030301010803" pitchFamily="18" charset="0"/>
                  <a:cs typeface="Arial" panose="020B0604020202020204" pitchFamily="34" charset="0"/>
                </a:endParaRPr>
              </a:p>
              <a:p>
                <a:pPr marL="609585" indent="-609585" algn="just">
                  <a:spcBef>
                    <a:spcPts val="0"/>
                  </a:spcBef>
                  <a:buNone/>
                </a:pPr>
                <a14:m>
                  <m:oMath xmlns:m="http://schemas.openxmlformats.org/officeDocument/2006/math">
                    <m:sSub>
                      <m:sSubPr>
                        <m:ctrlPr>
                          <a:rPr lang="en-US" sz="1867" i="1">
                            <a:solidFill>
                              <a:srgbClr val="C00000"/>
                            </a:solidFill>
                            <a:latin typeface="Cambria Math" panose="02040503050406030204" pitchFamily="18" charset="0"/>
                          </a:rPr>
                        </m:ctrlPr>
                      </m:sSubPr>
                      <m:e>
                        <m:r>
                          <a:rPr lang="en-US" sz="1867" i="1">
                            <a:solidFill>
                              <a:srgbClr val="C00000"/>
                            </a:solidFill>
                            <a:latin typeface="Cambria Math" panose="02040503050406030204" pitchFamily="18" charset="0"/>
                          </a:rPr>
                          <m:t>𝑀</m:t>
                        </m:r>
                      </m:e>
                      <m:sub>
                        <m:r>
                          <a:rPr lang="en-US" sz="1867" i="1">
                            <a:solidFill>
                              <a:srgbClr val="C00000"/>
                            </a:solidFill>
                            <a:latin typeface="Cambria Math" panose="02040503050406030204" pitchFamily="18" charset="0"/>
                          </a:rPr>
                          <m:t>𝑖𝑘𝑡</m:t>
                        </m:r>
                      </m:sub>
                    </m:sSub>
                  </m:oMath>
                </a14:m>
                <a:r>
                  <a:rPr lang="en-US" dirty="0">
                    <a:latin typeface="Garamond" panose="02020404030301010803" pitchFamily="18" charset="0"/>
                    <a:cs typeface="Arial" panose="020B0604020202020204" pitchFamily="34" charset="0"/>
                  </a:rPr>
                  <a:t>	is the modal weighting factor for opportunities accessed by mode </a:t>
                </a:r>
                <a14:m>
                  <m:oMath xmlns:m="http://schemas.openxmlformats.org/officeDocument/2006/math">
                    <m:r>
                      <a:rPr lang="en-US" i="1" dirty="0">
                        <a:latin typeface="Cambria Math" panose="02040503050406030204" pitchFamily="18" charset="0"/>
                      </a:rPr>
                      <m:t>𝑘</m:t>
                    </m:r>
                  </m:oMath>
                </a14:m>
                <a:r>
                  <a:rPr lang="en-US" dirty="0">
                    <a:latin typeface="Garamond" panose="02020404030301010803" pitchFamily="18" charset="0"/>
                    <a:cs typeface="Arial" panose="020B0604020202020204" pitchFamily="34" charset="0"/>
                  </a:rPr>
                  <a:t> with travel time </a:t>
                </a:r>
                <a14:m>
                  <m:oMath xmlns:m="http://schemas.openxmlformats.org/officeDocument/2006/math">
                    <m:r>
                      <a:rPr lang="en-US" i="1" dirty="0">
                        <a:latin typeface="Cambria Math" panose="02040503050406030204" pitchFamily="18" charset="0"/>
                      </a:rPr>
                      <m:t>𝑡</m:t>
                    </m:r>
                  </m:oMath>
                </a14:m>
                <a:r>
                  <a:rPr lang="en-US" dirty="0">
                    <a:latin typeface="Garamond" panose="02020404030301010803" pitchFamily="18" charset="0"/>
                    <a:cs typeface="Arial" panose="020B0604020202020204" pitchFamily="34" charset="0"/>
                  </a:rPr>
                  <a:t> from location </a:t>
                </a:r>
                <a14:m>
                  <m:oMath xmlns:m="http://schemas.openxmlformats.org/officeDocument/2006/math">
                    <m:r>
                      <a:rPr lang="en-US" i="1" dirty="0">
                        <a:latin typeface="Cambria Math" panose="02040503050406030204" pitchFamily="18" charset="0"/>
                      </a:rPr>
                      <m:t>𝑖</m:t>
                    </m:r>
                  </m:oMath>
                </a14:m>
                <a:endParaRPr lang="en-US" dirty="0">
                  <a:latin typeface="Garamond" panose="02020404030301010803" pitchFamily="18" charset="0"/>
                  <a:cs typeface="Arial" panose="020B0604020202020204" pitchFamily="34" charset="0"/>
                </a:endParaRPr>
              </a:p>
              <a:p>
                <a:pPr marL="609585" indent="-609585">
                  <a:buNone/>
                </a:pPr>
                <a14:m>
                  <m:oMath xmlns:m="http://schemas.openxmlformats.org/officeDocument/2006/math">
                    <m:sSub>
                      <m:sSubPr>
                        <m:ctrlPr>
                          <a:rPr lang="en-US" sz="2133" i="1">
                            <a:solidFill>
                              <a:srgbClr val="C00000"/>
                            </a:solidFill>
                            <a:latin typeface="Cambria Math" panose="02040503050406030204" pitchFamily="18" charset="0"/>
                            <a:ea typeface="Cambria Math" panose="02040503050406030204" pitchFamily="18" charset="0"/>
                          </a:rPr>
                        </m:ctrlPr>
                      </m:sSubPr>
                      <m:e>
                        <m:r>
                          <a:rPr lang="en-US" sz="2133" i="1">
                            <a:solidFill>
                              <a:srgbClr val="C00000"/>
                            </a:solidFill>
                            <a:latin typeface="Cambria Math" panose="02040503050406030204" pitchFamily="18" charset="0"/>
                            <a:ea typeface="Cambria Math" panose="02040503050406030204" pitchFamily="18" charset="0"/>
                          </a:rPr>
                          <m:t>𝑒</m:t>
                        </m:r>
                      </m:e>
                      <m:sub>
                        <m:r>
                          <a:rPr lang="en-US" sz="2133" i="1">
                            <a:solidFill>
                              <a:srgbClr val="C00000"/>
                            </a:solidFill>
                            <a:latin typeface="Cambria Math" panose="02040503050406030204" pitchFamily="18" charset="0"/>
                            <a:ea typeface="Cambria Math" panose="02040503050406030204" pitchFamily="18" charset="0"/>
                          </a:rPr>
                          <m:t>𝑘</m:t>
                        </m:r>
                      </m:sub>
                    </m:sSub>
                  </m:oMath>
                </a14:m>
                <a:r>
                  <a:rPr lang="en-US" sz="2133" dirty="0">
                    <a:solidFill>
                      <a:srgbClr val="C00000"/>
                    </a:solidFill>
                    <a:latin typeface="Garamond" panose="02020404030301010803" pitchFamily="18" charset="0"/>
                    <a:cs typeface="Arial" panose="020B0604020202020204" pitchFamily="34" charset="0"/>
                  </a:rPr>
                  <a:t> </a:t>
                </a:r>
                <a:r>
                  <a:rPr lang="en-US" sz="2133" dirty="0">
                    <a:latin typeface="Garamond" panose="02020404030301010803" pitchFamily="18" charset="0"/>
                    <a:cs typeface="Arial" panose="020B0604020202020204" pitchFamily="34" charset="0"/>
                  </a:rPr>
                  <a:t>	</a:t>
                </a:r>
                <a:r>
                  <a:rPr lang="en-US" dirty="0">
                    <a:latin typeface="Garamond" panose="02020404030301010803" pitchFamily="18" charset="0"/>
                    <a:cs typeface="Arial" panose="020B0604020202020204" pitchFamily="34" charset="0"/>
                  </a:rPr>
                  <a:t>is the energy intensity (kWh per </a:t>
                </a:r>
                <a:r>
                  <a:rPr lang="en-US" b="1" dirty="0">
                    <a:solidFill>
                      <a:srgbClr val="C00000"/>
                    </a:solidFill>
                    <a:latin typeface="Garamond" panose="02020404030301010803" pitchFamily="18" charset="0"/>
                    <a:cs typeface="Arial" panose="020B0604020202020204" pitchFamily="34" charset="0"/>
                  </a:rPr>
                  <a:t>passenger-mile</a:t>
                </a:r>
                <a:r>
                  <a:rPr lang="en-US" dirty="0">
                    <a:latin typeface="Garamond" panose="02020404030301010803" pitchFamily="18" charset="0"/>
                    <a:cs typeface="Arial" panose="020B0604020202020204" pitchFamily="34" charset="0"/>
                  </a:rPr>
                  <a:t>) of mode </a:t>
                </a:r>
                <a14:m>
                  <m:oMath xmlns:m="http://schemas.openxmlformats.org/officeDocument/2006/math">
                    <m:r>
                      <a:rPr lang="en-US" i="1" dirty="0">
                        <a:latin typeface="Cambria Math" panose="02040503050406030204" pitchFamily="18" charset="0"/>
                      </a:rPr>
                      <m:t>𝑘</m:t>
                    </m:r>
                  </m:oMath>
                </a14:m>
                <a:r>
                  <a:rPr lang="en-US" dirty="0">
                    <a:latin typeface="Garamond" panose="02020404030301010803" pitchFamily="18" charset="0"/>
                    <a:cs typeface="Arial" panose="020B0604020202020204" pitchFamily="34" charset="0"/>
                  </a:rPr>
                  <a:t> </a:t>
                </a:r>
                <a:endParaRPr lang="en-US" sz="1867" dirty="0">
                  <a:latin typeface="Garamond" panose="02020404030301010803" pitchFamily="18" charset="0"/>
                  <a:cs typeface="Arial" panose="020B0604020202020204" pitchFamily="34" charset="0"/>
                </a:endParaRPr>
              </a:p>
              <a:p>
                <a:pPr marL="609585" indent="-609585">
                  <a:buNone/>
                </a:pPr>
                <a14:m>
                  <m:oMath xmlns:m="http://schemas.openxmlformats.org/officeDocument/2006/math">
                    <m:r>
                      <a:rPr lang="en-US" sz="2133" i="1" dirty="0">
                        <a:solidFill>
                          <a:srgbClr val="C00000"/>
                        </a:solidFill>
                        <a:latin typeface="Cambria Math" panose="02040503050406030204" pitchFamily="18" charset="0"/>
                      </a:rPr>
                      <m:t>𝑡</m:t>
                    </m:r>
                  </m:oMath>
                </a14:m>
                <a:r>
                  <a:rPr lang="en-US" sz="2133" dirty="0">
                    <a:latin typeface="Garamond" panose="02020404030301010803" pitchFamily="18" charset="0"/>
                    <a:cs typeface="Arial" panose="020B0604020202020204" pitchFamily="34" charset="0"/>
                  </a:rPr>
                  <a:t> </a:t>
                </a:r>
                <a14:m>
                  <m:oMath xmlns:m="http://schemas.openxmlformats.org/officeDocument/2006/math">
                    <m:r>
                      <a:rPr lang="en-US" sz="1867" i="1">
                        <a:latin typeface="Cambria Math" panose="02040503050406030204" pitchFamily="18" charset="0"/>
                      </a:rPr>
                      <m:t> </m:t>
                    </m:r>
                  </m:oMath>
                </a14:m>
                <a:r>
                  <a:rPr lang="en-US" sz="2133" dirty="0">
                    <a:latin typeface="Garamond" panose="02020404030301010803" pitchFamily="18" charset="0"/>
                    <a:cs typeface="Arial" panose="020B0604020202020204" pitchFamily="34" charset="0"/>
                  </a:rPr>
                  <a:t>  	</a:t>
                </a:r>
                <a:r>
                  <a:rPr lang="en-US" dirty="0">
                    <a:latin typeface="Garamond" panose="02020404030301010803" pitchFamily="18" charset="0"/>
                    <a:cs typeface="Arial" panose="020B0604020202020204" pitchFamily="34" charset="0"/>
                  </a:rPr>
                  <a:t>is the travel time</a:t>
                </a:r>
                <a:endParaRPr lang="en-US" sz="1867" dirty="0">
                  <a:latin typeface="Garamond" panose="02020404030301010803" pitchFamily="18" charset="0"/>
                  <a:cs typeface="Arial" panose="020B0604020202020204" pitchFamily="34" charset="0"/>
                </a:endParaRPr>
              </a:p>
              <a:p>
                <a:pPr marL="609585" indent="-609585">
                  <a:buNone/>
                </a:pPr>
                <a14:m>
                  <m:oMath xmlns:m="http://schemas.openxmlformats.org/officeDocument/2006/math">
                    <m:sSub>
                      <m:sSubPr>
                        <m:ctrlPr>
                          <a:rPr lang="en-US" sz="2133" i="1">
                            <a:solidFill>
                              <a:srgbClr val="C00000"/>
                            </a:solidFill>
                            <a:latin typeface="Cambria Math" panose="02040503050406030204" pitchFamily="18" charset="0"/>
                            <a:ea typeface="Cambria Math" panose="02040503050406030204" pitchFamily="18" charset="0"/>
                          </a:rPr>
                        </m:ctrlPr>
                      </m:sSubPr>
                      <m:e>
                        <m:r>
                          <a:rPr lang="en-US" sz="2133" i="1">
                            <a:solidFill>
                              <a:srgbClr val="C00000"/>
                            </a:solidFill>
                            <a:latin typeface="Cambria Math" panose="02040503050406030204" pitchFamily="18" charset="0"/>
                            <a:ea typeface="Cambria Math" panose="02040503050406030204" pitchFamily="18" charset="0"/>
                          </a:rPr>
                          <m:t>𝑐</m:t>
                        </m:r>
                      </m:e>
                      <m:sub>
                        <m:r>
                          <a:rPr lang="en-US" sz="2133" i="1">
                            <a:solidFill>
                              <a:srgbClr val="C00000"/>
                            </a:solidFill>
                            <a:latin typeface="Cambria Math" panose="02040503050406030204" pitchFamily="18" charset="0"/>
                            <a:ea typeface="Cambria Math" panose="02040503050406030204" pitchFamily="18" charset="0"/>
                          </a:rPr>
                          <m:t>𝑘</m:t>
                        </m:r>
                      </m:sub>
                    </m:sSub>
                  </m:oMath>
                </a14:m>
                <a:r>
                  <a:rPr lang="en-US" sz="2133" dirty="0">
                    <a:solidFill>
                      <a:srgbClr val="C00000"/>
                    </a:solidFill>
                    <a:latin typeface="Garamond" panose="02020404030301010803" pitchFamily="18" charset="0"/>
                    <a:cs typeface="Arial" panose="020B0604020202020204" pitchFamily="34" charset="0"/>
                  </a:rPr>
                  <a:t> </a:t>
                </a:r>
                <a14:m>
                  <m:oMath xmlns:m="http://schemas.openxmlformats.org/officeDocument/2006/math">
                    <m:r>
                      <a:rPr lang="en-US" sz="1867" i="1">
                        <a:latin typeface="Cambria Math" panose="02040503050406030204" pitchFamily="18" charset="0"/>
                      </a:rPr>
                      <m:t> </m:t>
                    </m:r>
                  </m:oMath>
                </a14:m>
                <a:r>
                  <a:rPr lang="en-US" dirty="0">
                    <a:latin typeface="Garamond" panose="02020404030301010803" pitchFamily="18" charset="0"/>
                    <a:cs typeface="Arial" panose="020B0604020202020204" pitchFamily="34" charset="0"/>
                  </a:rPr>
                  <a:t>	is the cost (dollar per </a:t>
                </a:r>
                <a:r>
                  <a:rPr lang="en-US" b="1" dirty="0">
                    <a:solidFill>
                      <a:srgbClr val="C00000"/>
                    </a:solidFill>
                    <a:latin typeface="Garamond" panose="02020404030301010803" pitchFamily="18" charset="0"/>
                    <a:cs typeface="Arial" panose="020B0604020202020204" pitchFamily="34" charset="0"/>
                  </a:rPr>
                  <a:t>passenger-mile</a:t>
                </a:r>
                <a:r>
                  <a:rPr lang="en-US" dirty="0">
                    <a:latin typeface="Garamond" panose="02020404030301010803" pitchFamily="18" charset="0"/>
                    <a:cs typeface="Arial" panose="020B0604020202020204" pitchFamily="34" charset="0"/>
                  </a:rPr>
                  <a:t>) of using transportation mode </a:t>
                </a:r>
                <a14:m>
                  <m:oMath xmlns:m="http://schemas.openxmlformats.org/officeDocument/2006/math">
                    <m:r>
                      <a:rPr lang="en-US" i="1" dirty="0">
                        <a:latin typeface="Cambria Math" panose="02040503050406030204" pitchFamily="18" charset="0"/>
                      </a:rPr>
                      <m:t>𝑘</m:t>
                    </m:r>
                  </m:oMath>
                </a14:m>
                <a:endParaRPr lang="en-US" dirty="0">
                  <a:latin typeface="Garamond" panose="02020404030301010803" pitchFamily="18" charset="0"/>
                  <a:cs typeface="Arial" panose="020B0604020202020204" pitchFamily="34" charset="0"/>
                </a:endParaRPr>
              </a:p>
              <a:p>
                <a:pPr marL="609585" indent="-609585">
                  <a:buNone/>
                </a:pPr>
                <a14:m>
                  <m:oMath xmlns:m="http://schemas.openxmlformats.org/officeDocument/2006/math">
                    <m:r>
                      <a:rPr lang="en-US" sz="2133" i="1">
                        <a:solidFill>
                          <a:srgbClr val="C00000"/>
                        </a:solidFill>
                        <a:latin typeface="Cambria Math" panose="02040503050406030204" pitchFamily="18" charset="0"/>
                        <a:ea typeface="Cambria Math" panose="02040503050406030204" pitchFamily="18" charset="0"/>
                      </a:rPr>
                      <m:t>𝛼</m:t>
                    </m:r>
                    <m:r>
                      <a:rPr lang="en-US" sz="2133" i="1">
                        <a:solidFill>
                          <a:srgbClr val="C00000"/>
                        </a:solidFill>
                        <a:latin typeface="Cambria Math" panose="02040503050406030204" pitchFamily="18" charset="0"/>
                        <a:ea typeface="Cambria Math" panose="02040503050406030204" pitchFamily="18" charset="0"/>
                      </a:rPr>
                      <m:t>, </m:t>
                    </m:r>
                    <m:r>
                      <a:rPr lang="en-US" sz="2133" i="1">
                        <a:solidFill>
                          <a:srgbClr val="C00000"/>
                        </a:solidFill>
                        <a:latin typeface="Cambria Math" panose="02040503050406030204" pitchFamily="18" charset="0"/>
                        <a:ea typeface="Cambria Math" panose="02040503050406030204" pitchFamily="18" charset="0"/>
                      </a:rPr>
                      <m:t>𝛽</m:t>
                    </m:r>
                    <m:r>
                      <a:rPr lang="en-US" sz="2133" i="1">
                        <a:solidFill>
                          <a:srgbClr val="C00000"/>
                        </a:solidFill>
                        <a:latin typeface="Cambria Math" panose="02040503050406030204" pitchFamily="18" charset="0"/>
                        <a:ea typeface="Cambria Math" panose="02040503050406030204" pitchFamily="18" charset="0"/>
                      </a:rPr>
                      <m:t>, </m:t>
                    </m:r>
                  </m:oMath>
                </a14:m>
                <a:r>
                  <a:rPr lang="en-US" dirty="0">
                    <a:latin typeface="Garamond" panose="02020404030301010803" pitchFamily="18" charset="0"/>
                    <a:cs typeface="Arial" panose="020B0604020202020204" pitchFamily="34" charset="0"/>
                  </a:rPr>
                  <a:t>and </a:t>
                </a:r>
                <a14:m>
                  <m:oMath xmlns:m="http://schemas.openxmlformats.org/officeDocument/2006/math">
                    <m:r>
                      <a:rPr lang="en-US" sz="2133" i="1">
                        <a:solidFill>
                          <a:srgbClr val="C00000"/>
                        </a:solidFill>
                        <a:latin typeface="Cambria Math" panose="02040503050406030204" pitchFamily="18" charset="0"/>
                        <a:ea typeface="Cambria Math" panose="02040503050406030204" pitchFamily="18" charset="0"/>
                      </a:rPr>
                      <m:t>𝜎</m:t>
                    </m:r>
                  </m:oMath>
                </a14:m>
                <a:r>
                  <a:rPr lang="en-US" dirty="0">
                    <a:latin typeface="Garamond" panose="02020404030301010803" pitchFamily="18" charset="0"/>
                    <a:cs typeface="Arial" panose="020B0604020202020204" pitchFamily="34" charset="0"/>
                  </a:rPr>
                  <a:t>  are weighing factors</a:t>
                </a:r>
                <a:r>
                  <a:rPr lang="en-US" sz="1867" dirty="0">
                    <a:latin typeface="Garamond" panose="02020404030301010803" pitchFamily="18" charset="0"/>
                    <a:cs typeface="Arial" panose="020B0604020202020204" pitchFamily="34" charset="0"/>
                  </a:rPr>
                  <a:t>.</a:t>
                </a:r>
                <a:endParaRPr lang="en-US" sz="2133" dirty="0">
                  <a:latin typeface="Garamond" panose="02020404030301010803" pitchFamily="18" charset="0"/>
                  <a:cs typeface="Arial" panose="020B0604020202020204" pitchFamily="34" charset="0"/>
                </a:endParaRPr>
              </a:p>
            </p:txBody>
          </p:sp>
        </mc:Choice>
        <mc:Fallback xmlns="">
          <p:sp>
            <p:nvSpPr>
              <p:cNvPr id="4" name="Content Placeholder 2">
                <a:extLst>
                  <a:ext uri="{FF2B5EF4-FFF2-40B4-BE49-F238E27FC236}">
                    <a16:creationId xmlns:a16="http://schemas.microsoft.com/office/drawing/2014/main" id="{AC022ADD-D45F-467E-9C56-A4D8D397D653}"/>
                  </a:ext>
                </a:extLst>
              </p:cNvPr>
              <p:cNvSpPr txBox="1">
                <a:spLocks noRot="1" noChangeAspect="1" noMove="1" noResize="1" noEditPoints="1" noAdjustHandles="1" noChangeArrowheads="1" noChangeShapeType="1" noTextEdit="1"/>
              </p:cNvSpPr>
              <p:nvPr/>
            </p:nvSpPr>
            <p:spPr>
              <a:xfrm>
                <a:off x="6800120" y="1619740"/>
                <a:ext cx="5391880" cy="6250729"/>
              </a:xfrm>
              <a:prstGeom prst="rect">
                <a:avLst/>
              </a:prstGeom>
              <a:blipFill>
                <a:blip r:embed="rId4"/>
                <a:stretch>
                  <a:fillRect t="-16836"/>
                </a:stretch>
              </a:blipFill>
            </p:spPr>
            <p:txBody>
              <a:bodyPr/>
              <a:lstStyle/>
              <a:p>
                <a:r>
                  <a:rPr lang="en-US">
                    <a:noFill/>
                  </a:rPr>
                  <a:t> </a:t>
                </a:r>
              </a:p>
            </p:txBody>
          </p:sp>
        </mc:Fallback>
      </mc:AlternateContent>
      <p:cxnSp>
        <p:nvCxnSpPr>
          <p:cNvPr id="5" name="Straight Connector 4">
            <a:extLst>
              <a:ext uri="{FF2B5EF4-FFF2-40B4-BE49-F238E27FC236}">
                <a16:creationId xmlns:a16="http://schemas.microsoft.com/office/drawing/2014/main" id="{50954E6F-0E32-4095-AFCF-3D30C3EC9ED1}"/>
              </a:ext>
            </a:extLst>
          </p:cNvPr>
          <p:cNvCxnSpPr>
            <a:cxnSpLocks/>
          </p:cNvCxnSpPr>
          <p:nvPr/>
        </p:nvCxnSpPr>
        <p:spPr>
          <a:xfrm>
            <a:off x="6619092" y="1889854"/>
            <a:ext cx="0" cy="4085101"/>
          </a:xfrm>
          <a:prstGeom prst="line">
            <a:avLst/>
          </a:prstGeom>
          <a:ln w="28575">
            <a:solidFill>
              <a:srgbClr val="C00000"/>
            </a:solidFill>
            <a:prstDash val="lgDash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300258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F726FD-0434-133C-C76B-4BF11509CE91}"/>
              </a:ext>
            </a:extLst>
          </p:cNvPr>
          <p:cNvSpPr>
            <a:spLocks noGrp="1"/>
          </p:cNvSpPr>
          <p:nvPr>
            <p:ph type="title"/>
          </p:nvPr>
        </p:nvSpPr>
        <p:spPr>
          <a:solidFill>
            <a:schemeClr val="accent1"/>
          </a:solidFill>
        </p:spPr>
        <p:txBody>
          <a:bodyPr/>
          <a:lstStyle/>
          <a:p>
            <a:r>
              <a:rPr lang="en-US"/>
              <a:t>Mode share-based weighting of MEP Scores</a:t>
            </a:r>
          </a:p>
        </p:txBody>
      </p:sp>
      <mc:AlternateContent xmlns:mc="http://schemas.openxmlformats.org/markup-compatibility/2006" xmlns:a14="http://schemas.microsoft.com/office/drawing/2010/main">
        <mc:Choice Requires="a14">
          <p:sp>
            <p:nvSpPr>
              <p:cNvPr id="26" name="Content Placeholder 2">
                <a:extLst>
                  <a:ext uri="{FF2B5EF4-FFF2-40B4-BE49-F238E27FC236}">
                    <a16:creationId xmlns:a16="http://schemas.microsoft.com/office/drawing/2014/main" id="{A16E581E-3110-063F-7FDB-8644D95B4D4A}"/>
                  </a:ext>
                </a:extLst>
              </p:cNvPr>
              <p:cNvSpPr txBox="1">
                <a:spLocks/>
              </p:cNvSpPr>
              <p:nvPr/>
            </p:nvSpPr>
            <p:spPr>
              <a:xfrm>
                <a:off x="89452" y="1123122"/>
                <a:ext cx="7325139" cy="536975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US" sz="1400" i="1">
                  <a:solidFill>
                    <a:schemeClr val="accent6"/>
                  </a:solidFill>
                  <a:latin typeface="Cambria Math" panose="02040503050406030204" pitchFamily="18" charset="0"/>
                  <a:ea typeface="Times New Roman" panose="02020603050405020304" pitchFamily="18" charset="0"/>
                </a:endParaRPr>
              </a:p>
              <a:p>
                <a:pPr marL="0" indent="0">
                  <a:buFont typeface="Arial" panose="020B0604020202020204" pitchFamily="34" charset="0"/>
                  <a:buNone/>
                </a:pPr>
                <a14:m>
                  <m:oMathPara xmlns:m="http://schemas.openxmlformats.org/officeDocument/2006/math">
                    <m:oMathParaPr>
                      <m:jc m:val="centerGroup"/>
                    </m:oMathParaPr>
                    <m:oMath xmlns:m="http://schemas.openxmlformats.org/officeDocument/2006/math">
                      <m:sSub>
                        <m:sSubPr>
                          <m:ctrlPr>
                            <a:rPr lang="en-US" i="1" smtClean="0">
                              <a:solidFill>
                                <a:srgbClr val="C00000"/>
                              </a:solidFill>
                              <a:latin typeface="Cambria Math" panose="02040503050406030204" pitchFamily="18" charset="0"/>
                              <a:ea typeface="Times New Roman" panose="02020603050405020304" pitchFamily="18" charset="0"/>
                            </a:rPr>
                          </m:ctrlPr>
                        </m:sSubPr>
                        <m:e>
                          <m:r>
                            <a:rPr lang="en-US" i="1">
                              <a:solidFill>
                                <a:srgbClr val="C00000"/>
                              </a:solidFill>
                              <a:latin typeface="Cambria Math" panose="02040503050406030204" pitchFamily="18" charset="0"/>
                              <a:ea typeface="Times New Roman" panose="02020603050405020304" pitchFamily="18" charset="0"/>
                            </a:rPr>
                            <m:t>𝑀𝐸𝑃</m:t>
                          </m:r>
                        </m:e>
                        <m:sub>
                          <m:r>
                            <a:rPr lang="en-US" i="1">
                              <a:solidFill>
                                <a:srgbClr val="C00000"/>
                              </a:solidFill>
                              <a:latin typeface="Cambria Math" panose="02040503050406030204" pitchFamily="18" charset="0"/>
                              <a:ea typeface="Times New Roman" panose="02020603050405020304" pitchFamily="18" charset="0"/>
                            </a:rPr>
                            <m:t>𝑔</m:t>
                          </m:r>
                        </m:sub>
                      </m:sSub>
                      <m:r>
                        <a:rPr lang="en-US" i="1">
                          <a:solidFill>
                            <a:srgbClr val="C00000"/>
                          </a:solidFill>
                          <a:latin typeface="Cambria Math" panose="02040503050406030204" pitchFamily="18" charset="0"/>
                          <a:ea typeface="Times New Roman" panose="02020603050405020304" pitchFamily="18" charset="0"/>
                        </a:rPr>
                        <m:t>=</m:t>
                      </m:r>
                      <m:nary>
                        <m:naryPr>
                          <m:chr m:val="∑"/>
                          <m:supHide m:val="on"/>
                          <m:ctrlPr>
                            <a:rPr lang="en-US" i="1">
                              <a:solidFill>
                                <a:srgbClr val="C00000"/>
                              </a:solidFill>
                              <a:latin typeface="Cambria Math" panose="02040503050406030204" pitchFamily="18" charset="0"/>
                              <a:ea typeface="Times New Roman" panose="02020603050405020304" pitchFamily="18" charset="0"/>
                            </a:rPr>
                          </m:ctrlPr>
                        </m:naryPr>
                        <m:sub>
                          <m:r>
                            <a:rPr lang="en-US" i="1">
                              <a:solidFill>
                                <a:srgbClr val="C00000"/>
                              </a:solidFill>
                              <a:latin typeface="Cambria Math" panose="02040503050406030204" pitchFamily="18" charset="0"/>
                              <a:ea typeface="Times New Roman" panose="02020603050405020304" pitchFamily="18" charset="0"/>
                            </a:rPr>
                            <m:t>𝑖</m:t>
                          </m:r>
                        </m:sub>
                        <m:sup/>
                        <m:e>
                          <m:nary>
                            <m:naryPr>
                              <m:chr m:val="∑"/>
                              <m:supHide m:val="on"/>
                              <m:ctrlPr>
                                <a:rPr lang="en-US" i="1">
                                  <a:solidFill>
                                    <a:srgbClr val="C00000"/>
                                  </a:solidFill>
                                  <a:latin typeface="Cambria Math" panose="02040503050406030204" pitchFamily="18" charset="0"/>
                                  <a:ea typeface="Times New Roman" panose="02020603050405020304" pitchFamily="18" charset="0"/>
                                </a:rPr>
                              </m:ctrlPr>
                            </m:naryPr>
                            <m:sub>
                              <m:r>
                                <a:rPr lang="en-US" i="1">
                                  <a:solidFill>
                                    <a:srgbClr val="C00000"/>
                                  </a:solidFill>
                                  <a:latin typeface="Cambria Math" panose="02040503050406030204" pitchFamily="18" charset="0"/>
                                  <a:ea typeface="Times New Roman" panose="02020603050405020304" pitchFamily="18" charset="0"/>
                                </a:rPr>
                                <m:t>𝑘</m:t>
                              </m:r>
                            </m:sub>
                            <m:sup/>
                            <m:e>
                              <m:d>
                                <m:dPr>
                                  <m:begChr m:val="["/>
                                  <m:endChr m:val="]"/>
                                  <m:ctrlPr>
                                    <a:rPr lang="en-US" i="1">
                                      <a:solidFill>
                                        <a:srgbClr val="C00000"/>
                                      </a:solidFill>
                                      <a:latin typeface="Cambria Math" panose="02040503050406030204" pitchFamily="18" charset="0"/>
                                      <a:ea typeface="Times New Roman" panose="02020603050405020304" pitchFamily="18" charset="0"/>
                                    </a:rPr>
                                  </m:ctrlPr>
                                </m:dPr>
                                <m:e>
                                  <m:sSub>
                                    <m:sSubPr>
                                      <m:ctrlPr>
                                        <a:rPr lang="en-US" i="1">
                                          <a:solidFill>
                                            <a:srgbClr val="C00000"/>
                                          </a:solidFill>
                                          <a:latin typeface="Cambria Math" panose="02040503050406030204" pitchFamily="18" charset="0"/>
                                          <a:ea typeface="Times New Roman" panose="02020603050405020304" pitchFamily="18" charset="0"/>
                                        </a:rPr>
                                      </m:ctrlPr>
                                    </m:sSubPr>
                                    <m:e>
                                      <m:r>
                                        <a:rPr lang="en-US" i="1">
                                          <a:solidFill>
                                            <a:srgbClr val="C00000"/>
                                          </a:solidFill>
                                          <a:latin typeface="Cambria Math" panose="02040503050406030204" pitchFamily="18" charset="0"/>
                                          <a:ea typeface="Times New Roman" panose="02020603050405020304" pitchFamily="18" charset="0"/>
                                        </a:rPr>
                                        <m:t>𝑀𝐸𝑃</m:t>
                                      </m:r>
                                    </m:e>
                                    <m:sub>
                                      <m:r>
                                        <a:rPr lang="en-US" i="1">
                                          <a:solidFill>
                                            <a:srgbClr val="C00000"/>
                                          </a:solidFill>
                                          <a:latin typeface="Cambria Math" panose="02040503050406030204" pitchFamily="18" charset="0"/>
                                          <a:ea typeface="Times New Roman" panose="02020603050405020304" pitchFamily="18" charset="0"/>
                                        </a:rPr>
                                        <m:t>𝑖𝑘𝑔</m:t>
                                      </m:r>
                                    </m:sub>
                                  </m:sSub>
                                  <m:r>
                                    <a:rPr lang="en-US" i="1">
                                      <a:solidFill>
                                        <a:srgbClr val="C00000"/>
                                      </a:solidFill>
                                      <a:latin typeface="Cambria Math" panose="02040503050406030204" pitchFamily="18" charset="0"/>
                                      <a:ea typeface="Times New Roman" panose="02020603050405020304" pitchFamily="18" charset="0"/>
                                    </a:rPr>
                                    <m:t> ×</m:t>
                                  </m:r>
                                  <m:sSub>
                                    <m:sSubPr>
                                      <m:ctrlPr>
                                        <a:rPr lang="en-US" i="1">
                                          <a:solidFill>
                                            <a:srgbClr val="C00000"/>
                                          </a:solidFill>
                                          <a:latin typeface="Cambria Math" panose="02040503050406030204" pitchFamily="18" charset="0"/>
                                          <a:ea typeface="Times New Roman" panose="02020603050405020304" pitchFamily="18" charset="0"/>
                                        </a:rPr>
                                      </m:ctrlPr>
                                    </m:sSubPr>
                                    <m:e>
                                      <m:r>
                                        <a:rPr lang="en-US" i="1">
                                          <a:solidFill>
                                            <a:srgbClr val="C00000"/>
                                          </a:solidFill>
                                          <a:latin typeface="Cambria Math" panose="02040503050406030204" pitchFamily="18" charset="0"/>
                                          <a:ea typeface="Times New Roman" panose="02020603050405020304" pitchFamily="18" charset="0"/>
                                        </a:rPr>
                                        <m:t>𝑠</m:t>
                                      </m:r>
                                    </m:e>
                                    <m:sub>
                                      <m:r>
                                        <a:rPr lang="en-US" i="1">
                                          <a:solidFill>
                                            <a:srgbClr val="C00000"/>
                                          </a:solidFill>
                                          <a:latin typeface="Cambria Math" panose="02040503050406030204" pitchFamily="18" charset="0"/>
                                          <a:ea typeface="Times New Roman" panose="02020603050405020304" pitchFamily="18" charset="0"/>
                                        </a:rPr>
                                        <m:t>𝑘𝑔</m:t>
                                      </m:r>
                                    </m:sub>
                                  </m:sSub>
                                  <m:r>
                                    <a:rPr lang="en-US" i="1">
                                      <a:solidFill>
                                        <a:srgbClr val="C00000"/>
                                      </a:solidFill>
                                      <a:latin typeface="Cambria Math" panose="02040503050406030204" pitchFamily="18" charset="0"/>
                                      <a:ea typeface="Times New Roman" panose="02020603050405020304" pitchFamily="18" charset="0"/>
                                    </a:rPr>
                                    <m:t>×</m:t>
                                  </m:r>
                                  <m:f>
                                    <m:fPr>
                                      <m:ctrlPr>
                                        <a:rPr lang="en-US" i="1">
                                          <a:solidFill>
                                            <a:srgbClr val="C00000"/>
                                          </a:solidFill>
                                          <a:latin typeface="Cambria Math" panose="02040503050406030204" pitchFamily="18" charset="0"/>
                                          <a:ea typeface="Times New Roman" panose="02020603050405020304" pitchFamily="18" charset="0"/>
                                        </a:rPr>
                                      </m:ctrlPr>
                                    </m:fPr>
                                    <m:num>
                                      <m:sSub>
                                        <m:sSubPr>
                                          <m:ctrlPr>
                                            <a:rPr lang="en-US" i="1">
                                              <a:solidFill>
                                                <a:srgbClr val="C00000"/>
                                              </a:solidFill>
                                              <a:latin typeface="Cambria Math" panose="02040503050406030204" pitchFamily="18" charset="0"/>
                                              <a:ea typeface="Yu Mincho" panose="02020400000000000000" pitchFamily="18" charset="-128"/>
                                            </a:rPr>
                                          </m:ctrlPr>
                                        </m:sSubPr>
                                        <m:e>
                                          <m:r>
                                            <a:rPr lang="en-US" i="1" smtClean="0">
                                              <a:solidFill>
                                                <a:srgbClr val="C00000"/>
                                              </a:solidFill>
                                              <a:latin typeface="Cambria Math" panose="02040503050406030204" pitchFamily="18" charset="0"/>
                                              <a:ea typeface="Yu Mincho" panose="02020400000000000000" pitchFamily="18" charset="-128"/>
                                            </a:rPr>
                                            <m:t>𝑃𝑜𝑝</m:t>
                                          </m:r>
                                        </m:e>
                                        <m:sub>
                                          <m:r>
                                            <a:rPr lang="en-US" i="1">
                                              <a:solidFill>
                                                <a:srgbClr val="C00000"/>
                                              </a:solidFill>
                                              <a:latin typeface="Cambria Math" panose="02040503050406030204" pitchFamily="18" charset="0"/>
                                              <a:ea typeface="Yu Mincho" panose="02020400000000000000" pitchFamily="18" charset="-128"/>
                                            </a:rPr>
                                            <m:t>𝑖𝑔</m:t>
                                          </m:r>
                                        </m:sub>
                                      </m:sSub>
                                    </m:num>
                                    <m:den>
                                      <m:sSub>
                                        <m:sSubPr>
                                          <m:ctrlPr>
                                            <a:rPr lang="en-US" i="1">
                                              <a:solidFill>
                                                <a:srgbClr val="C00000"/>
                                              </a:solidFill>
                                              <a:latin typeface="Cambria Math" panose="02040503050406030204" pitchFamily="18" charset="0"/>
                                              <a:ea typeface="Yu Mincho" panose="02020400000000000000" pitchFamily="18" charset="-128"/>
                                            </a:rPr>
                                          </m:ctrlPr>
                                        </m:sSubPr>
                                        <m:e>
                                          <m:r>
                                            <a:rPr lang="en-US" i="1" smtClean="0">
                                              <a:solidFill>
                                                <a:srgbClr val="C00000"/>
                                              </a:solidFill>
                                              <a:latin typeface="Cambria Math" panose="02040503050406030204" pitchFamily="18" charset="0"/>
                                              <a:ea typeface="Yu Mincho" panose="02020400000000000000" pitchFamily="18" charset="-128"/>
                                            </a:rPr>
                                            <m:t>𝑃𝑜𝑝</m:t>
                                          </m:r>
                                        </m:e>
                                        <m:sub>
                                          <m:r>
                                            <a:rPr lang="en-US" i="1">
                                              <a:solidFill>
                                                <a:srgbClr val="C00000"/>
                                              </a:solidFill>
                                              <a:latin typeface="Cambria Math" panose="02040503050406030204" pitchFamily="18" charset="0"/>
                                              <a:ea typeface="Yu Mincho" panose="02020400000000000000" pitchFamily="18" charset="-128"/>
                                            </a:rPr>
                                            <m:t>𝑡𝑜𝑡</m:t>
                                          </m:r>
                                        </m:sub>
                                      </m:sSub>
                                    </m:den>
                                  </m:f>
                                </m:e>
                              </m:d>
                            </m:e>
                          </m:nary>
                        </m:e>
                      </m:nary>
                    </m:oMath>
                  </m:oMathPara>
                </a14:m>
                <a:endParaRPr lang="en-US" sz="1400">
                  <a:solidFill>
                    <a:srgbClr val="C00000"/>
                  </a:solidFill>
                  <a:latin typeface="Times New Roman" panose="02020603050405020304" pitchFamily="18" charset="0"/>
                  <a:ea typeface="Times New Roman" panose="02020603050405020304" pitchFamily="18" charset="0"/>
                </a:endParaRPr>
              </a:p>
              <a:p>
                <a:pPr marL="0" indent="0">
                  <a:buFont typeface="Arial" panose="020B0604020202020204" pitchFamily="34" charset="0"/>
                  <a:buNone/>
                </a:pPr>
                <a:r>
                  <a:rPr lang="en-US" sz="2000"/>
                  <a:t>where,</a:t>
                </a:r>
              </a:p>
              <a:p>
                <a:pPr marL="0" indent="0">
                  <a:buFont typeface="Arial" panose="020B0604020202020204" pitchFamily="34" charset="0"/>
                  <a:buNone/>
                </a:pPr>
                <a14:m>
                  <m:oMath xmlns:m="http://schemas.openxmlformats.org/officeDocument/2006/math">
                    <m:sSub>
                      <m:sSubPr>
                        <m:ctrlPr>
                          <a:rPr lang="en-US" sz="2000" i="1" smtClean="0">
                            <a:solidFill>
                              <a:srgbClr val="C00000"/>
                            </a:solidFill>
                            <a:latin typeface="Cambria Math" panose="02040503050406030204" pitchFamily="18" charset="0"/>
                            <a:ea typeface="Times New Roman" panose="02020603050405020304" pitchFamily="18" charset="0"/>
                          </a:rPr>
                        </m:ctrlPr>
                      </m:sSubPr>
                      <m:e>
                        <m:r>
                          <a:rPr lang="en-US" sz="2000" i="1">
                            <a:solidFill>
                              <a:srgbClr val="C00000"/>
                            </a:solidFill>
                            <a:latin typeface="Cambria Math" panose="02040503050406030204" pitchFamily="18" charset="0"/>
                            <a:ea typeface="Times New Roman" panose="02020603050405020304" pitchFamily="18" charset="0"/>
                          </a:rPr>
                          <m:t>𝑀𝐸𝑃</m:t>
                        </m:r>
                      </m:e>
                      <m:sub>
                        <m:r>
                          <a:rPr lang="en-US" sz="2000" i="1">
                            <a:solidFill>
                              <a:srgbClr val="C00000"/>
                            </a:solidFill>
                            <a:latin typeface="Cambria Math" panose="02040503050406030204" pitchFamily="18" charset="0"/>
                            <a:ea typeface="Times New Roman" panose="02020603050405020304" pitchFamily="18" charset="0"/>
                          </a:rPr>
                          <m:t>𝑔</m:t>
                        </m:r>
                      </m:sub>
                    </m:sSub>
                  </m:oMath>
                </a14:m>
                <a:r>
                  <a:rPr lang="en-US" sz="2000">
                    <a:solidFill>
                      <a:schemeClr val="accent6"/>
                    </a:solidFill>
                  </a:rPr>
                  <a:t>	 </a:t>
                </a:r>
                <a:r>
                  <a:rPr lang="en-US" sz="2000">
                    <a:latin typeface="Garamond" panose="02020404030301010803" pitchFamily="18" charset="0"/>
                  </a:rPr>
                  <a:t>is the city-level MEP score for the </a:t>
                </a:r>
                <a:r>
                  <a:rPr lang="en-US" sz="2000" i="1" err="1">
                    <a:solidFill>
                      <a:srgbClr val="C00000"/>
                    </a:solidFill>
                    <a:latin typeface="Garamond" panose="02020404030301010803" pitchFamily="18" charset="0"/>
                    <a:ea typeface="Yu Mincho" panose="02020400000000000000" pitchFamily="18" charset="-128"/>
                  </a:rPr>
                  <a:t>g</a:t>
                </a:r>
                <a:r>
                  <a:rPr lang="en-US" sz="2000" baseline="30000" err="1">
                    <a:solidFill>
                      <a:srgbClr val="C00000"/>
                    </a:solidFill>
                    <a:latin typeface="Garamond" panose="02020404030301010803" pitchFamily="18" charset="0"/>
                    <a:ea typeface="Yu Mincho" panose="02020400000000000000" pitchFamily="18" charset="-128"/>
                  </a:rPr>
                  <a:t>th</a:t>
                </a:r>
                <a:r>
                  <a:rPr lang="en-US" sz="2000">
                    <a:latin typeface="Garamond" panose="02020404030301010803" pitchFamily="18" charset="0"/>
                  </a:rPr>
                  <a:t> cohort </a:t>
                </a:r>
              </a:p>
              <a:p>
                <a:pPr marL="0" indent="0">
                  <a:buFont typeface="Arial" panose="020B0604020202020204" pitchFamily="34" charset="0"/>
                  <a:buNone/>
                </a:pPr>
                <a14:m>
                  <m:oMath xmlns:m="http://schemas.openxmlformats.org/officeDocument/2006/math">
                    <m:sSub>
                      <m:sSubPr>
                        <m:ctrlPr>
                          <a:rPr lang="en-US" sz="2000" i="1" smtClean="0">
                            <a:solidFill>
                              <a:srgbClr val="C00000"/>
                            </a:solidFill>
                            <a:latin typeface="Cambria Math" panose="02040503050406030204" pitchFamily="18" charset="0"/>
                            <a:ea typeface="Times New Roman" panose="02020603050405020304" pitchFamily="18" charset="0"/>
                          </a:rPr>
                        </m:ctrlPr>
                      </m:sSubPr>
                      <m:e>
                        <m:r>
                          <a:rPr lang="en-US" sz="2000" i="1">
                            <a:solidFill>
                              <a:srgbClr val="C00000"/>
                            </a:solidFill>
                            <a:latin typeface="Cambria Math" panose="02040503050406030204" pitchFamily="18" charset="0"/>
                            <a:ea typeface="Times New Roman" panose="02020603050405020304" pitchFamily="18" charset="0"/>
                          </a:rPr>
                          <m:t>𝑀𝐸𝑃</m:t>
                        </m:r>
                      </m:e>
                      <m:sub>
                        <m:r>
                          <a:rPr lang="en-US" sz="2000" i="1">
                            <a:solidFill>
                              <a:srgbClr val="C00000"/>
                            </a:solidFill>
                            <a:latin typeface="Cambria Math" panose="02040503050406030204" pitchFamily="18" charset="0"/>
                            <a:ea typeface="Times New Roman" panose="02020603050405020304" pitchFamily="18" charset="0"/>
                          </a:rPr>
                          <m:t>𝑖𝑘𝑔</m:t>
                        </m:r>
                      </m:sub>
                    </m:sSub>
                    <m:r>
                      <a:rPr lang="en-US" sz="2000" i="1">
                        <a:solidFill>
                          <a:srgbClr val="C00000"/>
                        </a:solidFill>
                        <a:latin typeface="Cambria Math" panose="02040503050406030204" pitchFamily="18" charset="0"/>
                        <a:ea typeface="Times New Roman" panose="02020603050405020304" pitchFamily="18" charset="0"/>
                      </a:rPr>
                      <m:t> </m:t>
                    </m:r>
                  </m:oMath>
                </a14:m>
                <a:r>
                  <a:rPr lang="en-US" sz="2000">
                    <a:solidFill>
                      <a:schemeClr val="accent6"/>
                    </a:solidFill>
                    <a:latin typeface="Times New Roman" panose="02020603050405020304" pitchFamily="18" charset="0"/>
                    <a:ea typeface="Times New Roman" panose="02020603050405020304" pitchFamily="18" charset="0"/>
                  </a:rPr>
                  <a:t>	 </a:t>
                </a:r>
                <a:r>
                  <a:rPr lang="en-US" sz="2000">
                    <a:latin typeface="Garamond" panose="02020404030301010803" pitchFamily="18" charset="0"/>
                    <a:ea typeface="Times New Roman" panose="02020603050405020304" pitchFamily="18" charset="0"/>
                  </a:rPr>
                  <a:t>is the MEP score for  the </a:t>
                </a:r>
                <a:r>
                  <a:rPr lang="en-US" sz="2000" i="1" err="1">
                    <a:solidFill>
                      <a:srgbClr val="C00000"/>
                    </a:solidFill>
                    <a:latin typeface="Garamond" panose="02020404030301010803" pitchFamily="18" charset="0"/>
                    <a:ea typeface="Times New Roman" panose="02020603050405020304" pitchFamily="18" charset="0"/>
                  </a:rPr>
                  <a:t>i</a:t>
                </a:r>
                <a:r>
                  <a:rPr lang="en-US" sz="2000" baseline="30000" err="1">
                    <a:solidFill>
                      <a:srgbClr val="C00000"/>
                    </a:solidFill>
                    <a:latin typeface="Garamond" panose="02020404030301010803" pitchFamily="18" charset="0"/>
                    <a:ea typeface="Times New Roman" panose="02020603050405020304" pitchFamily="18" charset="0"/>
                  </a:rPr>
                  <a:t>th</a:t>
                </a:r>
                <a:r>
                  <a:rPr lang="en-US" sz="2000">
                    <a:solidFill>
                      <a:srgbClr val="C00000"/>
                    </a:solidFill>
                    <a:latin typeface="Garamond" panose="02020404030301010803" pitchFamily="18" charset="0"/>
                    <a:ea typeface="Times New Roman" panose="02020603050405020304" pitchFamily="18" charset="0"/>
                  </a:rPr>
                  <a:t> </a:t>
                </a:r>
                <a:r>
                  <a:rPr lang="en-US" sz="2000">
                    <a:latin typeface="Garamond" panose="02020404030301010803" pitchFamily="18" charset="0"/>
                    <a:ea typeface="Times New Roman" panose="02020603050405020304" pitchFamily="18" charset="0"/>
                  </a:rPr>
                  <a:t>location for the </a:t>
                </a:r>
                <a:r>
                  <a:rPr lang="en-US" sz="2000" i="1">
                    <a:solidFill>
                      <a:srgbClr val="C00000"/>
                    </a:solidFill>
                    <a:latin typeface="Garamond" panose="02020404030301010803" pitchFamily="18" charset="0"/>
                    <a:ea typeface="Yu Mincho" panose="02020400000000000000" pitchFamily="18" charset="-128"/>
                  </a:rPr>
                  <a:t>k</a:t>
                </a:r>
                <a:r>
                  <a:rPr lang="en-US" sz="2000" baseline="30000">
                    <a:solidFill>
                      <a:srgbClr val="C00000"/>
                    </a:solidFill>
                    <a:latin typeface="Garamond" panose="02020404030301010803" pitchFamily="18" charset="0"/>
                    <a:ea typeface="Yu Mincho" panose="02020400000000000000" pitchFamily="18" charset="-128"/>
                  </a:rPr>
                  <a:t>th</a:t>
                </a:r>
                <a:r>
                  <a:rPr lang="en-US" sz="2000">
                    <a:latin typeface="Garamond" panose="02020404030301010803" pitchFamily="18" charset="0"/>
                    <a:ea typeface="Yu Mincho" panose="02020400000000000000" pitchFamily="18" charset="-128"/>
                  </a:rPr>
                  <a:t> mode for the 	</a:t>
                </a:r>
                <a:r>
                  <a:rPr lang="en-US" sz="2000" i="1" err="1">
                    <a:solidFill>
                      <a:srgbClr val="C00000"/>
                    </a:solidFill>
                    <a:latin typeface="Garamond" panose="02020404030301010803" pitchFamily="18" charset="0"/>
                    <a:ea typeface="Times New Roman" panose="02020603050405020304" pitchFamily="18" charset="0"/>
                  </a:rPr>
                  <a:t>g</a:t>
                </a:r>
                <a:r>
                  <a:rPr lang="en-US" sz="2000" baseline="30000" err="1">
                    <a:solidFill>
                      <a:srgbClr val="C00000"/>
                    </a:solidFill>
                    <a:latin typeface="Garamond" panose="02020404030301010803" pitchFamily="18" charset="0"/>
                    <a:ea typeface="Times New Roman" panose="02020603050405020304" pitchFamily="18" charset="0"/>
                  </a:rPr>
                  <a:t>th</a:t>
                </a:r>
                <a:r>
                  <a:rPr lang="en-US" sz="2000">
                    <a:latin typeface="Garamond" panose="02020404030301010803" pitchFamily="18" charset="0"/>
                    <a:ea typeface="Times New Roman" panose="02020603050405020304" pitchFamily="18" charset="0"/>
                  </a:rPr>
                  <a:t> cohort</a:t>
                </a:r>
              </a:p>
              <a:p>
                <a:pPr marL="0" indent="0">
                  <a:buFont typeface="Arial" panose="020B0604020202020204" pitchFamily="34" charset="0"/>
                  <a:buNone/>
                </a:pPr>
                <a14:m>
                  <m:oMath xmlns:m="http://schemas.openxmlformats.org/officeDocument/2006/math">
                    <m:sSub>
                      <m:sSubPr>
                        <m:ctrlPr>
                          <a:rPr lang="en-US" sz="2000" i="1" smtClean="0">
                            <a:solidFill>
                              <a:srgbClr val="C00000"/>
                            </a:solidFill>
                            <a:latin typeface="Cambria Math" panose="02040503050406030204" pitchFamily="18" charset="0"/>
                            <a:ea typeface="Times New Roman" panose="02020603050405020304" pitchFamily="18" charset="0"/>
                          </a:rPr>
                        </m:ctrlPr>
                      </m:sSubPr>
                      <m:e>
                        <m:r>
                          <a:rPr lang="en-US" sz="2000" i="1">
                            <a:solidFill>
                              <a:srgbClr val="C00000"/>
                            </a:solidFill>
                            <a:latin typeface="Cambria Math" panose="02040503050406030204" pitchFamily="18" charset="0"/>
                            <a:ea typeface="Times New Roman" panose="02020603050405020304" pitchFamily="18" charset="0"/>
                          </a:rPr>
                          <m:t>𝑠</m:t>
                        </m:r>
                      </m:e>
                      <m:sub>
                        <m:r>
                          <a:rPr lang="en-US" sz="2000" i="1">
                            <a:solidFill>
                              <a:srgbClr val="C00000"/>
                            </a:solidFill>
                            <a:latin typeface="Cambria Math" panose="02040503050406030204" pitchFamily="18" charset="0"/>
                            <a:ea typeface="Times New Roman" panose="02020603050405020304" pitchFamily="18" charset="0"/>
                          </a:rPr>
                          <m:t>𝑘𝑔</m:t>
                        </m:r>
                      </m:sub>
                    </m:sSub>
                  </m:oMath>
                </a14:m>
                <a:r>
                  <a:rPr lang="en-US" sz="2000">
                    <a:solidFill>
                      <a:srgbClr val="C00000"/>
                    </a:solidFill>
                    <a:latin typeface="+mj-lt"/>
                    <a:ea typeface="Yu Mincho" panose="02020400000000000000" pitchFamily="18" charset="-128"/>
                  </a:rPr>
                  <a:t>	 </a:t>
                </a:r>
                <a:r>
                  <a:rPr lang="en-US" sz="2000">
                    <a:latin typeface="Garamond" panose="02020404030301010803" pitchFamily="18" charset="0"/>
                    <a:ea typeface="Yu Mincho" panose="02020400000000000000" pitchFamily="18" charset="-128"/>
                  </a:rPr>
                  <a:t>is the modal preference (mode share) for the</a:t>
                </a:r>
                <a:r>
                  <a:rPr lang="en-US" sz="2000">
                    <a:solidFill>
                      <a:schemeClr val="accent6"/>
                    </a:solidFill>
                    <a:latin typeface="Garamond" panose="02020404030301010803" pitchFamily="18" charset="0"/>
                    <a:ea typeface="Yu Mincho" panose="02020400000000000000" pitchFamily="18" charset="-128"/>
                  </a:rPr>
                  <a:t> </a:t>
                </a:r>
                <a:r>
                  <a:rPr lang="en-US" sz="2000" i="1">
                    <a:solidFill>
                      <a:srgbClr val="C00000"/>
                    </a:solidFill>
                    <a:latin typeface="Garamond" panose="02020404030301010803" pitchFamily="18" charset="0"/>
                    <a:ea typeface="Yu Mincho" panose="02020400000000000000" pitchFamily="18" charset="-128"/>
                  </a:rPr>
                  <a:t>k</a:t>
                </a:r>
                <a:r>
                  <a:rPr lang="en-US" sz="2000" baseline="30000">
                    <a:solidFill>
                      <a:srgbClr val="C00000"/>
                    </a:solidFill>
                    <a:latin typeface="Garamond" panose="02020404030301010803" pitchFamily="18" charset="0"/>
                    <a:ea typeface="Yu Mincho" panose="02020400000000000000" pitchFamily="18" charset="-128"/>
                  </a:rPr>
                  <a:t>th</a:t>
                </a:r>
                <a:r>
                  <a:rPr lang="en-US" sz="2000">
                    <a:solidFill>
                      <a:schemeClr val="accent6"/>
                    </a:solidFill>
                    <a:latin typeface="Garamond" panose="02020404030301010803" pitchFamily="18" charset="0"/>
                    <a:ea typeface="Yu Mincho" panose="02020400000000000000" pitchFamily="18" charset="-128"/>
                  </a:rPr>
                  <a:t> </a:t>
                </a:r>
                <a:r>
                  <a:rPr lang="en-US" sz="2000">
                    <a:latin typeface="Garamond" panose="02020404030301010803" pitchFamily="18" charset="0"/>
                    <a:ea typeface="Yu Mincho" panose="02020400000000000000" pitchFamily="18" charset="-128"/>
                  </a:rPr>
                  <a:t>mode of the 	</a:t>
                </a:r>
                <a:r>
                  <a:rPr lang="en-US" sz="2000" i="1" err="1">
                    <a:solidFill>
                      <a:srgbClr val="C00000"/>
                    </a:solidFill>
                    <a:latin typeface="Garamond" panose="02020404030301010803" pitchFamily="18" charset="0"/>
                    <a:ea typeface="Yu Mincho" panose="02020400000000000000" pitchFamily="18" charset="-128"/>
                  </a:rPr>
                  <a:t>g</a:t>
                </a:r>
                <a:r>
                  <a:rPr lang="en-US" sz="2000" baseline="30000" err="1">
                    <a:solidFill>
                      <a:srgbClr val="C00000"/>
                    </a:solidFill>
                    <a:latin typeface="Garamond" panose="02020404030301010803" pitchFamily="18" charset="0"/>
                    <a:ea typeface="Yu Mincho" panose="02020400000000000000" pitchFamily="18" charset="-128"/>
                  </a:rPr>
                  <a:t>th</a:t>
                </a:r>
                <a:r>
                  <a:rPr lang="en-US" sz="2000">
                    <a:latin typeface="Garamond" panose="02020404030301010803" pitchFamily="18" charset="0"/>
                    <a:ea typeface="Yu Mincho" panose="02020400000000000000" pitchFamily="18" charset="-128"/>
                  </a:rPr>
                  <a:t> cohort</a:t>
                </a:r>
              </a:p>
              <a:p>
                <a:pPr marL="0" indent="0">
                  <a:buFont typeface="Arial" panose="020B0604020202020204" pitchFamily="34" charset="0"/>
                  <a:buNone/>
                </a:pPr>
                <a14:m>
                  <m:oMath xmlns:m="http://schemas.openxmlformats.org/officeDocument/2006/math">
                    <m:sSub>
                      <m:sSubPr>
                        <m:ctrlPr>
                          <a:rPr lang="en-US" sz="2000" i="1" smtClean="0">
                            <a:solidFill>
                              <a:srgbClr val="C00000"/>
                            </a:solidFill>
                            <a:latin typeface="Cambria Math" panose="02040503050406030204" pitchFamily="18" charset="0"/>
                            <a:ea typeface="Yu Mincho" panose="02020400000000000000" pitchFamily="18" charset="-128"/>
                          </a:rPr>
                        </m:ctrlPr>
                      </m:sSubPr>
                      <m:e>
                        <m:r>
                          <a:rPr lang="en-US" sz="2000" i="1" smtClean="0">
                            <a:solidFill>
                              <a:srgbClr val="C00000"/>
                            </a:solidFill>
                            <a:latin typeface="Cambria Math" panose="02040503050406030204" pitchFamily="18" charset="0"/>
                            <a:ea typeface="Yu Mincho" panose="02020400000000000000" pitchFamily="18" charset="-128"/>
                          </a:rPr>
                          <m:t>𝑃𝑜𝑝</m:t>
                        </m:r>
                      </m:e>
                      <m:sub>
                        <m:r>
                          <a:rPr lang="en-US" sz="2000" i="1">
                            <a:solidFill>
                              <a:srgbClr val="C00000"/>
                            </a:solidFill>
                            <a:latin typeface="Cambria Math" panose="02040503050406030204" pitchFamily="18" charset="0"/>
                            <a:ea typeface="Yu Mincho" panose="02020400000000000000" pitchFamily="18" charset="-128"/>
                          </a:rPr>
                          <m:t>𝑖𝑔</m:t>
                        </m:r>
                      </m:sub>
                    </m:sSub>
                  </m:oMath>
                </a14:m>
                <a:r>
                  <a:rPr lang="en-US" sz="2000" b="1" i="1">
                    <a:solidFill>
                      <a:srgbClr val="C00000"/>
                    </a:solidFill>
                    <a:latin typeface="Times New Roman" panose="02020603050405020304" pitchFamily="18" charset="0"/>
                    <a:ea typeface="Yu Mincho" panose="02020400000000000000" pitchFamily="18" charset="-128"/>
                  </a:rPr>
                  <a:t> 	</a:t>
                </a:r>
                <a:r>
                  <a:rPr lang="en-US" sz="2000">
                    <a:latin typeface="Garamond" panose="02020404030301010803" pitchFamily="18" charset="0"/>
                    <a:ea typeface="Yu Mincho" panose="02020400000000000000" pitchFamily="18" charset="-128"/>
                  </a:rPr>
                  <a:t>is the population of the </a:t>
                </a:r>
                <a:r>
                  <a:rPr lang="en-US" sz="2000" i="1" err="1">
                    <a:solidFill>
                      <a:srgbClr val="C00000"/>
                    </a:solidFill>
                    <a:latin typeface="Garamond" panose="02020404030301010803" pitchFamily="18" charset="0"/>
                    <a:ea typeface="Yu Mincho" panose="02020400000000000000" pitchFamily="18" charset="-128"/>
                  </a:rPr>
                  <a:t>g</a:t>
                </a:r>
                <a:r>
                  <a:rPr lang="en-US" sz="2000" i="1" baseline="30000" err="1">
                    <a:solidFill>
                      <a:srgbClr val="C00000"/>
                    </a:solidFill>
                    <a:latin typeface="Garamond" panose="02020404030301010803" pitchFamily="18" charset="0"/>
                    <a:ea typeface="Yu Mincho" panose="02020400000000000000" pitchFamily="18" charset="-128"/>
                  </a:rPr>
                  <a:t>th</a:t>
                </a:r>
                <a:r>
                  <a:rPr lang="en-US" sz="2000">
                    <a:latin typeface="Garamond" panose="02020404030301010803" pitchFamily="18" charset="0"/>
                    <a:ea typeface="Yu Mincho" panose="02020400000000000000" pitchFamily="18" charset="-128"/>
                  </a:rPr>
                  <a:t> cohort at the </a:t>
                </a:r>
                <a:r>
                  <a:rPr lang="en-US" sz="2000" i="1" err="1">
                    <a:solidFill>
                      <a:srgbClr val="C00000"/>
                    </a:solidFill>
                    <a:latin typeface="Garamond" panose="02020404030301010803" pitchFamily="18" charset="0"/>
                    <a:ea typeface="Yu Mincho" panose="02020400000000000000" pitchFamily="18" charset="-128"/>
                  </a:rPr>
                  <a:t>i</a:t>
                </a:r>
                <a:r>
                  <a:rPr lang="en-US" sz="2000" i="1" baseline="30000" err="1">
                    <a:solidFill>
                      <a:srgbClr val="C00000"/>
                    </a:solidFill>
                    <a:latin typeface="Garamond" panose="02020404030301010803" pitchFamily="18" charset="0"/>
                    <a:ea typeface="Yu Mincho" panose="02020400000000000000" pitchFamily="18" charset="-128"/>
                  </a:rPr>
                  <a:t>th</a:t>
                </a:r>
                <a:r>
                  <a:rPr lang="en-US" sz="2000">
                    <a:latin typeface="Garamond" panose="02020404030301010803" pitchFamily="18" charset="0"/>
                    <a:ea typeface="Yu Mincho" panose="02020400000000000000" pitchFamily="18" charset="-128"/>
                  </a:rPr>
                  <a:t> location</a:t>
                </a:r>
              </a:p>
              <a:p>
                <a:pPr marL="0" indent="0">
                  <a:buFont typeface="Arial" panose="020B0604020202020204" pitchFamily="34" charset="0"/>
                  <a:buNone/>
                </a:pPr>
                <a:r>
                  <a:rPr lang="en-US" sz="2000">
                    <a:latin typeface="+mj-lt"/>
                    <a:ea typeface="Yu Mincho" panose="02020400000000000000" pitchFamily="18" charset="-128"/>
                  </a:rPr>
                  <a:t> </a:t>
                </a:r>
                <a14:m>
                  <m:oMath xmlns:m="http://schemas.openxmlformats.org/officeDocument/2006/math">
                    <m:sSub>
                      <m:sSubPr>
                        <m:ctrlPr>
                          <a:rPr lang="en-US" sz="2000" i="1" smtClean="0">
                            <a:solidFill>
                              <a:srgbClr val="C00000"/>
                            </a:solidFill>
                            <a:latin typeface="Cambria Math" panose="02040503050406030204" pitchFamily="18" charset="0"/>
                            <a:ea typeface="Yu Mincho" panose="02020400000000000000" pitchFamily="18" charset="-128"/>
                          </a:rPr>
                        </m:ctrlPr>
                      </m:sSubPr>
                      <m:e>
                        <m:r>
                          <a:rPr lang="en-US" sz="2000" i="1" smtClean="0">
                            <a:solidFill>
                              <a:srgbClr val="C00000"/>
                            </a:solidFill>
                            <a:latin typeface="Cambria Math" panose="02040503050406030204" pitchFamily="18" charset="0"/>
                            <a:ea typeface="Yu Mincho" panose="02020400000000000000" pitchFamily="18" charset="-128"/>
                          </a:rPr>
                          <m:t>𝑃𝑜𝑝</m:t>
                        </m:r>
                      </m:e>
                      <m:sub>
                        <m:r>
                          <a:rPr lang="en-US" sz="2000" i="1">
                            <a:solidFill>
                              <a:srgbClr val="C00000"/>
                            </a:solidFill>
                            <a:latin typeface="Cambria Math" panose="02040503050406030204" pitchFamily="18" charset="0"/>
                            <a:ea typeface="Yu Mincho" panose="02020400000000000000" pitchFamily="18" charset="-128"/>
                          </a:rPr>
                          <m:t>𝑡𝑜𝑡</m:t>
                        </m:r>
                      </m:sub>
                    </m:sSub>
                  </m:oMath>
                </a14:m>
                <a:r>
                  <a:rPr lang="en-US" sz="2000" b="1" i="1">
                    <a:solidFill>
                      <a:srgbClr val="C00000"/>
                    </a:solidFill>
                    <a:latin typeface="Times New Roman" panose="02020603050405020304" pitchFamily="18" charset="0"/>
                    <a:ea typeface="Yu Mincho" panose="02020400000000000000" pitchFamily="18" charset="-128"/>
                  </a:rPr>
                  <a:t> </a:t>
                </a:r>
                <a:r>
                  <a:rPr lang="en-US" sz="2000" b="1" i="1">
                    <a:solidFill>
                      <a:schemeClr val="accent6"/>
                    </a:solidFill>
                    <a:latin typeface="Times New Roman" panose="02020603050405020304" pitchFamily="18" charset="0"/>
                    <a:ea typeface="Yu Mincho" panose="02020400000000000000" pitchFamily="18" charset="-128"/>
                  </a:rPr>
                  <a:t>	</a:t>
                </a:r>
                <a:r>
                  <a:rPr lang="en-US" sz="2000">
                    <a:latin typeface="Garamond" panose="02020404030301010803" pitchFamily="18" charset="0"/>
                    <a:ea typeface="Yu Mincho" panose="02020400000000000000" pitchFamily="18" charset="-128"/>
                  </a:rPr>
                  <a:t>is the total population for the entire urban area</a:t>
                </a:r>
                <a:endParaRPr lang="en-US" sz="2000">
                  <a:latin typeface="Garamond" panose="02020404030301010803" pitchFamily="18" charset="0"/>
                  <a:ea typeface="Times New Roman" panose="02020603050405020304" pitchFamily="18" charset="0"/>
                </a:endParaRPr>
              </a:p>
              <a:p>
                <a:pPr marL="0" indent="0">
                  <a:buFont typeface="Arial" panose="020B0604020202020204" pitchFamily="34" charset="0"/>
                  <a:buNone/>
                </a:pPr>
                <a:endParaRPr lang="en-US" sz="1600">
                  <a:latin typeface="+mj-lt"/>
                  <a:ea typeface="Times New Roman" panose="02020603050405020304" pitchFamily="18" charset="0"/>
                </a:endParaRPr>
              </a:p>
              <a:p>
                <a:pPr marL="0" indent="0">
                  <a:buFont typeface="Arial" panose="020B0604020202020204" pitchFamily="34" charset="0"/>
                  <a:buNone/>
                </a:pPr>
                <a:endParaRPr lang="en-US" sz="1600"/>
              </a:p>
            </p:txBody>
          </p:sp>
        </mc:Choice>
        <mc:Fallback xmlns="">
          <p:sp>
            <p:nvSpPr>
              <p:cNvPr id="26" name="Content Placeholder 2">
                <a:extLst>
                  <a:ext uri="{FF2B5EF4-FFF2-40B4-BE49-F238E27FC236}">
                    <a16:creationId xmlns:a16="http://schemas.microsoft.com/office/drawing/2014/main" id="{A16E581E-3110-063F-7FDB-8644D95B4D4A}"/>
                  </a:ext>
                </a:extLst>
              </p:cNvPr>
              <p:cNvSpPr txBox="1">
                <a:spLocks noRot="1" noChangeAspect="1" noMove="1" noResize="1" noEditPoints="1" noAdjustHandles="1" noChangeArrowheads="1" noChangeShapeType="1" noTextEdit="1"/>
              </p:cNvSpPr>
              <p:nvPr/>
            </p:nvSpPr>
            <p:spPr>
              <a:xfrm>
                <a:off x="89452" y="1123122"/>
                <a:ext cx="7325139" cy="5369753"/>
              </a:xfrm>
              <a:prstGeom prst="rect">
                <a:avLst/>
              </a:prstGeom>
              <a:blipFill>
                <a:blip r:embed="rId3"/>
                <a:stretch>
                  <a:fillRect l="-916" r="-1415"/>
                </a:stretch>
              </a:blipFill>
            </p:spPr>
            <p:txBody>
              <a:bodyPr/>
              <a:lstStyle/>
              <a:p>
                <a:r>
                  <a:rPr lang="en-US">
                    <a:noFill/>
                  </a:rPr>
                  <a:t> </a:t>
                </a:r>
              </a:p>
            </p:txBody>
          </p:sp>
        </mc:Fallback>
      </mc:AlternateContent>
      <p:sp>
        <p:nvSpPr>
          <p:cNvPr id="27" name="Multiplication Sign 7">
            <a:extLst>
              <a:ext uri="{FF2B5EF4-FFF2-40B4-BE49-F238E27FC236}">
                <a16:creationId xmlns:a16="http://schemas.microsoft.com/office/drawing/2014/main" id="{5EF63AE5-1AC2-4AF1-0DF5-5552B652BC54}"/>
              </a:ext>
            </a:extLst>
          </p:cNvPr>
          <p:cNvSpPr/>
          <p:nvPr/>
        </p:nvSpPr>
        <p:spPr>
          <a:xfrm>
            <a:off x="10099956" y="3990250"/>
            <a:ext cx="284522" cy="285351"/>
          </a:xfrm>
          <a:prstGeom prst="mathMultiply">
            <a:avLst/>
          </a:prstGeom>
          <a:solidFill>
            <a:srgbClr val="0070C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89116A1A-46BD-457B-11A2-4828860B7D03}"/>
              </a:ext>
            </a:extLst>
          </p:cNvPr>
          <p:cNvSpPr txBox="1"/>
          <p:nvPr/>
        </p:nvSpPr>
        <p:spPr>
          <a:xfrm>
            <a:off x="7603434" y="4927135"/>
            <a:ext cx="1977887" cy="461665"/>
          </a:xfrm>
          <a:prstGeom prst="rect">
            <a:avLst/>
          </a:prstGeom>
          <a:solidFill>
            <a:schemeClr val="accent4">
              <a:lumMod val="60000"/>
              <a:lumOff val="40000"/>
            </a:schemeClr>
          </a:solidFill>
        </p:spPr>
        <p:txBody>
          <a:bodyPr wrap="square" rtlCol="0">
            <a:spAutoFit/>
          </a:bodyPr>
          <a:lstStyle/>
          <a:p>
            <a:r>
              <a:rPr lang="en-US" sz="2400">
                <a:latin typeface="Garamond" panose="02020404030301010803" pitchFamily="18" charset="0"/>
              </a:rPr>
              <a:t>Before: 175</a:t>
            </a:r>
          </a:p>
        </p:txBody>
      </p:sp>
      <p:sp>
        <p:nvSpPr>
          <p:cNvPr id="29" name="TextBox 28">
            <a:extLst>
              <a:ext uri="{FF2B5EF4-FFF2-40B4-BE49-F238E27FC236}">
                <a16:creationId xmlns:a16="http://schemas.microsoft.com/office/drawing/2014/main" id="{E76AB5F4-A655-9F32-C180-6BF8CD76AF07}"/>
              </a:ext>
            </a:extLst>
          </p:cNvPr>
          <p:cNvSpPr txBox="1"/>
          <p:nvPr/>
        </p:nvSpPr>
        <p:spPr>
          <a:xfrm>
            <a:off x="9581321" y="5395578"/>
            <a:ext cx="1977887" cy="461665"/>
          </a:xfrm>
          <a:prstGeom prst="rect">
            <a:avLst/>
          </a:prstGeom>
          <a:solidFill>
            <a:schemeClr val="accent4">
              <a:lumMod val="60000"/>
              <a:lumOff val="40000"/>
            </a:schemeClr>
          </a:solidFill>
        </p:spPr>
        <p:txBody>
          <a:bodyPr wrap="square" rtlCol="0">
            <a:spAutoFit/>
          </a:bodyPr>
          <a:lstStyle/>
          <a:p>
            <a:r>
              <a:rPr lang="en-US" sz="2400">
                <a:latin typeface="Garamond" panose="02020404030301010803" pitchFamily="18" charset="0"/>
              </a:rPr>
              <a:t>After: 104.25</a:t>
            </a:r>
          </a:p>
        </p:txBody>
      </p:sp>
      <p:graphicFrame>
        <p:nvGraphicFramePr>
          <p:cNvPr id="30" name="Table 5">
            <a:extLst>
              <a:ext uri="{FF2B5EF4-FFF2-40B4-BE49-F238E27FC236}">
                <a16:creationId xmlns:a16="http://schemas.microsoft.com/office/drawing/2014/main" id="{E1F15671-7B1C-9372-09CB-144F4FCB57E6}"/>
              </a:ext>
            </a:extLst>
          </p:cNvPr>
          <p:cNvGraphicFramePr>
            <a:graphicFrameLocks noGrp="1"/>
          </p:cNvGraphicFramePr>
          <p:nvPr>
            <p:extLst>
              <p:ext uri="{D42A27DB-BD31-4B8C-83A1-F6EECF244321}">
                <p14:modId xmlns:p14="http://schemas.microsoft.com/office/powerpoint/2010/main" val="1145533179"/>
              </p:ext>
            </p:extLst>
          </p:nvPr>
        </p:nvGraphicFramePr>
        <p:xfrm>
          <a:off x="7755835" y="1919657"/>
          <a:ext cx="4363278" cy="2691435"/>
        </p:xfrm>
        <a:graphic>
          <a:graphicData uri="http://schemas.openxmlformats.org/drawingml/2006/table">
            <a:tbl>
              <a:tblPr firstRow="1" bandRow="1">
                <a:tableStyleId>{5C22544A-7EE6-4342-B048-85BDC9FD1C3A}</a:tableStyleId>
              </a:tblPr>
              <a:tblGrid>
                <a:gridCol w="1503445">
                  <a:extLst>
                    <a:ext uri="{9D8B030D-6E8A-4147-A177-3AD203B41FA5}">
                      <a16:colId xmlns:a16="http://schemas.microsoft.com/office/drawing/2014/main" val="763390853"/>
                    </a:ext>
                  </a:extLst>
                </a:gridCol>
                <a:gridCol w="1138807">
                  <a:extLst>
                    <a:ext uri="{9D8B030D-6E8A-4147-A177-3AD203B41FA5}">
                      <a16:colId xmlns:a16="http://schemas.microsoft.com/office/drawing/2014/main" val="1121598253"/>
                    </a:ext>
                  </a:extLst>
                </a:gridCol>
                <a:gridCol w="1721026">
                  <a:extLst>
                    <a:ext uri="{9D8B030D-6E8A-4147-A177-3AD203B41FA5}">
                      <a16:colId xmlns:a16="http://schemas.microsoft.com/office/drawing/2014/main" val="1834352545"/>
                    </a:ext>
                  </a:extLst>
                </a:gridCol>
              </a:tblGrid>
              <a:tr h="538287">
                <a:tc>
                  <a:txBody>
                    <a:bodyPr/>
                    <a:lstStyle/>
                    <a:p>
                      <a:r>
                        <a:rPr lang="en-US" sz="2000">
                          <a:latin typeface="Garamond" panose="02020404030301010803" pitchFamily="18" charset="0"/>
                        </a:rPr>
                        <a:t>Mode</a:t>
                      </a:r>
                    </a:p>
                  </a:txBody>
                  <a:tcPr/>
                </a:tc>
                <a:tc>
                  <a:txBody>
                    <a:bodyPr/>
                    <a:lstStyle/>
                    <a:p>
                      <a:pPr algn="ctr"/>
                      <a:r>
                        <a:rPr lang="en-US" sz="2000">
                          <a:latin typeface="Garamond" panose="02020404030301010803" pitchFamily="18" charset="0"/>
                        </a:rPr>
                        <a:t>Score</a:t>
                      </a:r>
                    </a:p>
                  </a:txBody>
                  <a:tcPr/>
                </a:tc>
                <a:tc>
                  <a:txBody>
                    <a:bodyPr/>
                    <a:lstStyle/>
                    <a:p>
                      <a:pPr algn="ctr"/>
                      <a:r>
                        <a:rPr lang="en-US" sz="2000">
                          <a:latin typeface="Garamond" panose="02020404030301010803" pitchFamily="18" charset="0"/>
                        </a:rPr>
                        <a:t>Share (%)</a:t>
                      </a:r>
                    </a:p>
                  </a:txBody>
                  <a:tcPr/>
                </a:tc>
                <a:extLst>
                  <a:ext uri="{0D108BD9-81ED-4DB2-BD59-A6C34878D82A}">
                    <a16:rowId xmlns:a16="http://schemas.microsoft.com/office/drawing/2014/main" val="275387863"/>
                  </a:ext>
                </a:extLst>
              </a:tr>
              <a:tr h="538287">
                <a:tc>
                  <a:txBody>
                    <a:bodyPr/>
                    <a:lstStyle/>
                    <a:p>
                      <a:r>
                        <a:rPr lang="en-US" sz="1800">
                          <a:latin typeface="Garamond" panose="02020404030301010803" pitchFamily="18" charset="0"/>
                        </a:rPr>
                        <a:t>Walk</a:t>
                      </a:r>
                    </a:p>
                  </a:txBody>
                  <a:tcPr/>
                </a:tc>
                <a:tc>
                  <a:txBody>
                    <a:bodyPr/>
                    <a:lstStyle/>
                    <a:p>
                      <a:pPr algn="ctr"/>
                      <a:r>
                        <a:rPr lang="en-US" sz="1800">
                          <a:latin typeface="Garamond" panose="02020404030301010803" pitchFamily="18" charset="0"/>
                        </a:rPr>
                        <a:t>10</a:t>
                      </a:r>
                    </a:p>
                  </a:txBody>
                  <a:tcPr/>
                </a:tc>
                <a:tc>
                  <a:txBody>
                    <a:bodyPr/>
                    <a:lstStyle/>
                    <a:p>
                      <a:pPr algn="ctr"/>
                      <a:r>
                        <a:rPr lang="en-US" sz="1800">
                          <a:latin typeface="Garamond" panose="02020404030301010803" pitchFamily="18" charset="0"/>
                        </a:rPr>
                        <a:t>3</a:t>
                      </a:r>
                    </a:p>
                  </a:txBody>
                  <a:tcPr/>
                </a:tc>
                <a:extLst>
                  <a:ext uri="{0D108BD9-81ED-4DB2-BD59-A6C34878D82A}">
                    <a16:rowId xmlns:a16="http://schemas.microsoft.com/office/drawing/2014/main" val="1997015923"/>
                  </a:ext>
                </a:extLst>
              </a:tr>
              <a:tr h="538287">
                <a:tc>
                  <a:txBody>
                    <a:bodyPr/>
                    <a:lstStyle/>
                    <a:p>
                      <a:r>
                        <a:rPr lang="en-US" sz="1800">
                          <a:latin typeface="Garamond" panose="02020404030301010803" pitchFamily="18" charset="0"/>
                        </a:rPr>
                        <a:t>Bike</a:t>
                      </a:r>
                    </a:p>
                  </a:txBody>
                  <a:tcPr/>
                </a:tc>
                <a:tc>
                  <a:txBody>
                    <a:bodyPr/>
                    <a:lstStyle/>
                    <a:p>
                      <a:pPr algn="ctr"/>
                      <a:r>
                        <a:rPr lang="en-US" sz="1800">
                          <a:latin typeface="Garamond" panose="02020404030301010803" pitchFamily="18" charset="0"/>
                        </a:rPr>
                        <a:t>30</a:t>
                      </a:r>
                    </a:p>
                  </a:txBody>
                  <a:tcPr/>
                </a:tc>
                <a:tc>
                  <a:txBody>
                    <a:bodyPr/>
                    <a:lstStyle/>
                    <a:p>
                      <a:pPr algn="ctr"/>
                      <a:r>
                        <a:rPr lang="en-US" sz="1800">
                          <a:latin typeface="Garamond" panose="02020404030301010803" pitchFamily="18" charset="0"/>
                        </a:rPr>
                        <a:t>8</a:t>
                      </a:r>
                    </a:p>
                  </a:txBody>
                  <a:tcPr/>
                </a:tc>
                <a:extLst>
                  <a:ext uri="{0D108BD9-81ED-4DB2-BD59-A6C34878D82A}">
                    <a16:rowId xmlns:a16="http://schemas.microsoft.com/office/drawing/2014/main" val="2741339893"/>
                  </a:ext>
                </a:extLst>
              </a:tr>
              <a:tr h="538287">
                <a:tc>
                  <a:txBody>
                    <a:bodyPr/>
                    <a:lstStyle/>
                    <a:p>
                      <a:r>
                        <a:rPr lang="en-US" sz="1800">
                          <a:latin typeface="Garamond" panose="02020404030301010803" pitchFamily="18" charset="0"/>
                        </a:rPr>
                        <a:t>Transit</a:t>
                      </a:r>
                    </a:p>
                  </a:txBody>
                  <a:tcPr/>
                </a:tc>
                <a:tc>
                  <a:txBody>
                    <a:bodyPr/>
                    <a:lstStyle/>
                    <a:p>
                      <a:pPr algn="ctr"/>
                      <a:r>
                        <a:rPr lang="en-US" sz="1800">
                          <a:latin typeface="Garamond" panose="02020404030301010803" pitchFamily="18" charset="0"/>
                        </a:rPr>
                        <a:t>15</a:t>
                      </a:r>
                    </a:p>
                  </a:txBody>
                  <a:tcPr/>
                </a:tc>
                <a:tc>
                  <a:txBody>
                    <a:bodyPr/>
                    <a:lstStyle/>
                    <a:p>
                      <a:pPr algn="ctr"/>
                      <a:r>
                        <a:rPr lang="en-US" sz="1800">
                          <a:latin typeface="Garamond" panose="02020404030301010803" pitchFamily="18" charset="0"/>
                        </a:rPr>
                        <a:t>5</a:t>
                      </a:r>
                    </a:p>
                  </a:txBody>
                  <a:tcPr/>
                </a:tc>
                <a:extLst>
                  <a:ext uri="{0D108BD9-81ED-4DB2-BD59-A6C34878D82A}">
                    <a16:rowId xmlns:a16="http://schemas.microsoft.com/office/drawing/2014/main" val="4036409098"/>
                  </a:ext>
                </a:extLst>
              </a:tr>
              <a:tr h="538287">
                <a:tc>
                  <a:txBody>
                    <a:bodyPr/>
                    <a:lstStyle/>
                    <a:p>
                      <a:r>
                        <a:rPr lang="en-US" sz="1800">
                          <a:latin typeface="Garamond" panose="02020404030301010803" pitchFamily="18" charset="0"/>
                        </a:rPr>
                        <a:t>Drive</a:t>
                      </a:r>
                    </a:p>
                  </a:txBody>
                  <a:tcPr/>
                </a:tc>
                <a:tc>
                  <a:txBody>
                    <a:bodyPr/>
                    <a:lstStyle/>
                    <a:p>
                      <a:pPr algn="ctr"/>
                      <a:r>
                        <a:rPr lang="en-US" sz="1800">
                          <a:latin typeface="Garamond" panose="02020404030301010803" pitchFamily="18" charset="0"/>
                        </a:rPr>
                        <a:t>120</a:t>
                      </a:r>
                    </a:p>
                  </a:txBody>
                  <a:tcPr/>
                </a:tc>
                <a:tc>
                  <a:txBody>
                    <a:bodyPr/>
                    <a:lstStyle/>
                    <a:p>
                      <a:pPr algn="ctr"/>
                      <a:r>
                        <a:rPr lang="en-US" sz="1800">
                          <a:latin typeface="Garamond" panose="02020404030301010803" pitchFamily="18" charset="0"/>
                        </a:rPr>
                        <a:t>84</a:t>
                      </a:r>
                    </a:p>
                  </a:txBody>
                  <a:tcPr/>
                </a:tc>
                <a:extLst>
                  <a:ext uri="{0D108BD9-81ED-4DB2-BD59-A6C34878D82A}">
                    <a16:rowId xmlns:a16="http://schemas.microsoft.com/office/drawing/2014/main" val="253827164"/>
                  </a:ext>
                </a:extLst>
              </a:tr>
            </a:tbl>
          </a:graphicData>
        </a:graphic>
      </p:graphicFrame>
      <p:sp>
        <p:nvSpPr>
          <p:cNvPr id="31" name="Multiplication Sign 7">
            <a:extLst>
              <a:ext uri="{FF2B5EF4-FFF2-40B4-BE49-F238E27FC236}">
                <a16:creationId xmlns:a16="http://schemas.microsoft.com/office/drawing/2014/main" id="{617CBF9F-0D52-42DD-A74F-660124FDD80A}"/>
              </a:ext>
            </a:extLst>
          </p:cNvPr>
          <p:cNvSpPr/>
          <p:nvPr/>
        </p:nvSpPr>
        <p:spPr>
          <a:xfrm>
            <a:off x="10254869" y="2537035"/>
            <a:ext cx="284522" cy="285351"/>
          </a:xfrm>
          <a:prstGeom prst="mathMultiply">
            <a:avLst/>
          </a:prstGeom>
          <a:solidFill>
            <a:srgbClr val="0070C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Multiplication Sign 7">
            <a:extLst>
              <a:ext uri="{FF2B5EF4-FFF2-40B4-BE49-F238E27FC236}">
                <a16:creationId xmlns:a16="http://schemas.microsoft.com/office/drawing/2014/main" id="{A9F6CFBB-484F-F541-1878-9AA4C70C81DA}"/>
              </a:ext>
            </a:extLst>
          </p:cNvPr>
          <p:cNvSpPr/>
          <p:nvPr/>
        </p:nvSpPr>
        <p:spPr>
          <a:xfrm>
            <a:off x="10248643" y="3067713"/>
            <a:ext cx="284522" cy="285351"/>
          </a:xfrm>
          <a:prstGeom prst="mathMultiply">
            <a:avLst/>
          </a:prstGeom>
          <a:solidFill>
            <a:srgbClr val="0070C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Multiplication Sign 7">
            <a:extLst>
              <a:ext uri="{FF2B5EF4-FFF2-40B4-BE49-F238E27FC236}">
                <a16:creationId xmlns:a16="http://schemas.microsoft.com/office/drawing/2014/main" id="{D945EB54-262A-B1B3-6BE9-036742699787}"/>
              </a:ext>
            </a:extLst>
          </p:cNvPr>
          <p:cNvSpPr/>
          <p:nvPr/>
        </p:nvSpPr>
        <p:spPr>
          <a:xfrm>
            <a:off x="10241217" y="3611972"/>
            <a:ext cx="284522" cy="285351"/>
          </a:xfrm>
          <a:prstGeom prst="mathMultiply">
            <a:avLst/>
          </a:prstGeom>
          <a:solidFill>
            <a:srgbClr val="0070C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Multiplication Sign 7">
            <a:extLst>
              <a:ext uri="{FF2B5EF4-FFF2-40B4-BE49-F238E27FC236}">
                <a16:creationId xmlns:a16="http://schemas.microsoft.com/office/drawing/2014/main" id="{D3D2F399-4612-6C2E-3BD7-6D7D56E1167E}"/>
              </a:ext>
            </a:extLst>
          </p:cNvPr>
          <p:cNvSpPr/>
          <p:nvPr/>
        </p:nvSpPr>
        <p:spPr>
          <a:xfrm>
            <a:off x="10252356" y="4142650"/>
            <a:ext cx="284522" cy="285351"/>
          </a:xfrm>
          <a:prstGeom prst="mathMultiply">
            <a:avLst/>
          </a:prstGeom>
          <a:solidFill>
            <a:srgbClr val="0070C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64958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500"/>
                                        <p:tgtEl>
                                          <p:spTgt spid="2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fade">
                                      <p:cBhvr>
                                        <p:cTn id="17" dur="500"/>
                                        <p:tgtEl>
                                          <p:spTgt spid="29"/>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31"/>
                                        </p:tgtEl>
                                        <p:attrNameLst>
                                          <p:attrName>style.visibility</p:attrName>
                                        </p:attrNameLst>
                                      </p:cBhvr>
                                      <p:to>
                                        <p:strVal val="visible"/>
                                      </p:to>
                                    </p:set>
                                    <p:animEffect transition="in" filter="fade">
                                      <p:cBhvr>
                                        <p:cTn id="20" dur="500"/>
                                        <p:tgtEl>
                                          <p:spTgt spid="31"/>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fade">
                                      <p:cBhvr>
                                        <p:cTn id="23" dur="500"/>
                                        <p:tgtEl>
                                          <p:spTgt spid="32"/>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33"/>
                                        </p:tgtEl>
                                        <p:attrNameLst>
                                          <p:attrName>style.visibility</p:attrName>
                                        </p:attrNameLst>
                                      </p:cBhvr>
                                      <p:to>
                                        <p:strVal val="visible"/>
                                      </p:to>
                                    </p:set>
                                    <p:animEffect transition="in" filter="fade">
                                      <p:cBhvr>
                                        <p:cTn id="26" dur="500"/>
                                        <p:tgtEl>
                                          <p:spTgt spid="33"/>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8" grpId="0" animBg="1"/>
      <p:bldP spid="29" grpId="0" animBg="1"/>
      <p:bldP spid="31" grpId="0" animBg="1"/>
      <p:bldP spid="32" grpId="0" animBg="1"/>
      <p:bldP spid="33" grpId="0" animBg="1"/>
      <p:bldP spid="3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2EDD32-8086-38E0-F703-66218612E62C}"/>
              </a:ext>
            </a:extLst>
          </p:cNvPr>
          <p:cNvSpPr>
            <a:spLocks noGrp="1"/>
          </p:cNvSpPr>
          <p:nvPr>
            <p:ph type="title"/>
          </p:nvPr>
        </p:nvSpPr>
        <p:spPr/>
        <p:txBody>
          <a:bodyPr/>
          <a:lstStyle/>
          <a:p>
            <a:r>
              <a:rPr lang="en-US"/>
              <a:t>Workflow for Socio-demographic </a:t>
            </a:r>
            <a:br>
              <a:rPr lang="en-US"/>
            </a:br>
            <a:r>
              <a:rPr lang="en-US"/>
              <a:t>incorporated MEP analysis</a:t>
            </a:r>
          </a:p>
        </p:txBody>
      </p:sp>
      <p:graphicFrame>
        <p:nvGraphicFramePr>
          <p:cNvPr id="3" name="Diagram 2">
            <a:extLst>
              <a:ext uri="{FF2B5EF4-FFF2-40B4-BE49-F238E27FC236}">
                <a16:creationId xmlns:a16="http://schemas.microsoft.com/office/drawing/2014/main" id="{EDC2B95D-BD32-3545-48AC-9E4E536F105C}"/>
              </a:ext>
            </a:extLst>
          </p:cNvPr>
          <p:cNvGraphicFramePr/>
          <p:nvPr>
            <p:extLst>
              <p:ext uri="{D42A27DB-BD31-4B8C-83A1-F6EECF244321}">
                <p14:modId xmlns:p14="http://schemas.microsoft.com/office/powerpoint/2010/main" val="3984472726"/>
              </p:ext>
            </p:extLst>
          </p:nvPr>
        </p:nvGraphicFramePr>
        <p:xfrm>
          <a:off x="599925" y="1035353"/>
          <a:ext cx="10992150" cy="51029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Box 3">
            <a:extLst>
              <a:ext uri="{FF2B5EF4-FFF2-40B4-BE49-F238E27FC236}">
                <a16:creationId xmlns:a16="http://schemas.microsoft.com/office/drawing/2014/main" id="{62771EE4-A182-A064-6534-BB76229AA495}"/>
              </a:ext>
            </a:extLst>
          </p:cNvPr>
          <p:cNvSpPr txBox="1"/>
          <p:nvPr/>
        </p:nvSpPr>
        <p:spPr>
          <a:xfrm>
            <a:off x="599925" y="5934670"/>
            <a:ext cx="10800785" cy="923330"/>
          </a:xfrm>
          <a:prstGeom prst="rect">
            <a:avLst/>
          </a:prstGeom>
          <a:noFill/>
        </p:spPr>
        <p:txBody>
          <a:bodyPr wrap="square" rtlCol="0">
            <a:spAutoFit/>
          </a:bodyPr>
          <a:lstStyle/>
          <a:p>
            <a:r>
              <a:rPr lang="en-US">
                <a:latin typeface="Garamond" panose="02020404030301010803" pitchFamily="18" charset="0"/>
              </a:rPr>
              <a:t>* For multiple Socio-demographic dimensions. This step can be skipped when only one socio-demographic dimension is being analyzed.</a:t>
            </a:r>
          </a:p>
          <a:p>
            <a:r>
              <a:rPr lang="en-US">
                <a:latin typeface="Garamond" panose="02020404030301010803" pitchFamily="18" charset="0"/>
              </a:rPr>
              <a:t> </a:t>
            </a:r>
          </a:p>
        </p:txBody>
      </p:sp>
    </p:spTree>
    <p:extLst>
      <p:ext uri="{BB962C8B-B14F-4D97-AF65-F5344CB8AC3E}">
        <p14:creationId xmlns:p14="http://schemas.microsoft.com/office/powerpoint/2010/main" val="17055425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C6C362-50B9-5EE4-F0A8-1A2C17589518}"/>
              </a:ext>
            </a:extLst>
          </p:cNvPr>
          <p:cNvSpPr>
            <a:spLocks noGrp="1"/>
          </p:cNvSpPr>
          <p:nvPr>
            <p:ph type="title"/>
          </p:nvPr>
        </p:nvSpPr>
        <p:spPr/>
        <p:txBody>
          <a:bodyPr/>
          <a:lstStyle/>
          <a:p>
            <a:r>
              <a:rPr lang="en-US" sz="3600"/>
              <a:t>Variation in Population Distributions of Various Cohorts</a:t>
            </a:r>
          </a:p>
        </p:txBody>
      </p:sp>
      <p:pic>
        <p:nvPicPr>
          <p:cNvPr id="5" name="Picture 4" descr="Map&#10;&#10;Description automatically generated with medium confidence">
            <a:extLst>
              <a:ext uri="{FF2B5EF4-FFF2-40B4-BE49-F238E27FC236}">
                <a16:creationId xmlns:a16="http://schemas.microsoft.com/office/drawing/2014/main" id="{355D6070-9D6A-E45D-3700-8798D3577F83}"/>
              </a:ext>
            </a:extLst>
          </p:cNvPr>
          <p:cNvPicPr>
            <a:picLocks noChangeAspect="1"/>
          </p:cNvPicPr>
          <p:nvPr/>
        </p:nvPicPr>
        <p:blipFill>
          <a:blip r:embed="rId4"/>
          <a:stretch>
            <a:fillRect/>
          </a:stretch>
        </p:blipFill>
        <p:spPr>
          <a:xfrm>
            <a:off x="0" y="1600200"/>
            <a:ext cx="12192000" cy="3657600"/>
          </a:xfrm>
          <a:prstGeom prst="rect">
            <a:avLst/>
          </a:prstGeom>
        </p:spPr>
      </p:pic>
    </p:spTree>
    <p:extLst>
      <p:ext uri="{BB962C8B-B14F-4D97-AF65-F5344CB8AC3E}">
        <p14:creationId xmlns:p14="http://schemas.microsoft.com/office/powerpoint/2010/main" val="2978158393"/>
      </p:ext>
    </p:extLst>
  </p:cSld>
  <p:clrMapOvr>
    <a:masterClrMapping/>
  </p:clrMapOvr>
  <p:extLst>
    <p:ext uri="{6950BFC3-D8DA-4A85-94F7-54DA5524770B}">
      <p188:commentRel xmlns:p188="http://schemas.microsoft.com/office/powerpoint/2018/8/main" r:id="rId3"/>
    </p:ext>
  </p:extLs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Map&#10;&#10;Description automatically generated with medium confidence">
            <a:extLst>
              <a:ext uri="{FF2B5EF4-FFF2-40B4-BE49-F238E27FC236}">
                <a16:creationId xmlns:a16="http://schemas.microsoft.com/office/drawing/2014/main" id="{4A84E04E-9BB8-AA6B-A753-927ED3746765}"/>
              </a:ext>
            </a:extLst>
          </p:cNvPr>
          <p:cNvPicPr>
            <a:picLocks noChangeAspect="1"/>
          </p:cNvPicPr>
          <p:nvPr/>
        </p:nvPicPr>
        <p:blipFill>
          <a:blip r:embed="rId4"/>
          <a:stretch>
            <a:fillRect/>
          </a:stretch>
        </p:blipFill>
        <p:spPr>
          <a:xfrm>
            <a:off x="0" y="1600200"/>
            <a:ext cx="12192000" cy="3657600"/>
          </a:xfrm>
          <a:prstGeom prst="rect">
            <a:avLst/>
          </a:prstGeom>
        </p:spPr>
      </p:pic>
      <p:sp>
        <p:nvSpPr>
          <p:cNvPr id="2" name="Title 1">
            <a:extLst>
              <a:ext uri="{FF2B5EF4-FFF2-40B4-BE49-F238E27FC236}">
                <a16:creationId xmlns:a16="http://schemas.microsoft.com/office/drawing/2014/main" id="{8DC6C362-50B9-5EE4-F0A8-1A2C17589518}"/>
              </a:ext>
            </a:extLst>
          </p:cNvPr>
          <p:cNvSpPr>
            <a:spLocks noGrp="1"/>
          </p:cNvSpPr>
          <p:nvPr>
            <p:ph type="title"/>
          </p:nvPr>
        </p:nvSpPr>
        <p:spPr/>
        <p:txBody>
          <a:bodyPr/>
          <a:lstStyle/>
          <a:p>
            <a:r>
              <a:rPr lang="en-US" sz="3600"/>
              <a:t>Variation in Population Distributions of Various Cohorts</a:t>
            </a:r>
          </a:p>
        </p:txBody>
      </p:sp>
      <p:sp>
        <p:nvSpPr>
          <p:cNvPr id="7" name="Teardrop 6">
            <a:extLst>
              <a:ext uri="{FF2B5EF4-FFF2-40B4-BE49-F238E27FC236}">
                <a16:creationId xmlns:a16="http://schemas.microsoft.com/office/drawing/2014/main" id="{BF6F1BB1-7D09-F856-BCA3-95D3A73D80C7}"/>
              </a:ext>
            </a:extLst>
          </p:cNvPr>
          <p:cNvSpPr/>
          <p:nvPr/>
        </p:nvSpPr>
        <p:spPr>
          <a:xfrm rot="8136818">
            <a:off x="6234983" y="3140346"/>
            <a:ext cx="308774" cy="320001"/>
          </a:xfrm>
          <a:prstGeom prst="teardrop">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ardrop 8">
            <a:extLst>
              <a:ext uri="{FF2B5EF4-FFF2-40B4-BE49-F238E27FC236}">
                <a16:creationId xmlns:a16="http://schemas.microsoft.com/office/drawing/2014/main" id="{C3EEFE25-F51C-C2D3-814E-1E1EF1392DAD}"/>
              </a:ext>
            </a:extLst>
          </p:cNvPr>
          <p:cNvSpPr/>
          <p:nvPr/>
        </p:nvSpPr>
        <p:spPr>
          <a:xfrm rot="8136818">
            <a:off x="10248179" y="3140345"/>
            <a:ext cx="308774" cy="320001"/>
          </a:xfrm>
          <a:prstGeom prst="teardrop">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4DF64F60-58D9-8982-D2FA-5E024FF62562}"/>
              </a:ext>
            </a:extLst>
          </p:cNvPr>
          <p:cNvSpPr/>
          <p:nvPr/>
        </p:nvSpPr>
        <p:spPr>
          <a:xfrm>
            <a:off x="6320790" y="3246711"/>
            <a:ext cx="137160" cy="137160"/>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C1915628-DD60-4B4C-6F3F-EAE27B52DBA4}"/>
              </a:ext>
            </a:extLst>
          </p:cNvPr>
          <p:cNvSpPr/>
          <p:nvPr/>
        </p:nvSpPr>
        <p:spPr>
          <a:xfrm>
            <a:off x="10333987" y="3233714"/>
            <a:ext cx="137160" cy="137160"/>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30203718"/>
      </p:ext>
    </p:extLst>
  </p:cSld>
  <p:clrMapOvr>
    <a:masterClrMapping/>
  </p:clrMapOvr>
  <p:extLst>
    <p:ext uri="{6950BFC3-D8DA-4A85-94F7-54DA5524770B}">
      <p188:commentRel xmlns:p188="http://schemas.microsoft.com/office/powerpoint/2018/8/main" r:id="rId3"/>
    </p:ext>
  </p:extLs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FC0C3A0-D88F-DA6A-2CB0-B73418108BDC}"/>
              </a:ext>
            </a:extLst>
          </p:cNvPr>
          <p:cNvSpPr>
            <a:spLocks noGrp="1"/>
          </p:cNvSpPr>
          <p:nvPr>
            <p:ph type="body" sz="quarter" idx="10"/>
          </p:nvPr>
        </p:nvSpPr>
        <p:spPr>
          <a:xfrm>
            <a:off x="623272" y="1669356"/>
            <a:ext cx="5269528" cy="2776245"/>
          </a:xfrm>
        </p:spPr>
        <p:txBody>
          <a:bodyPr/>
          <a:lstStyle/>
          <a:p>
            <a:endParaRPr lang="en-US">
              <a:latin typeface="Garamond"/>
            </a:endParaRPr>
          </a:p>
          <a:p>
            <a:endParaRPr lang="en-US">
              <a:latin typeface="Garamond"/>
            </a:endParaRPr>
          </a:p>
          <a:p>
            <a:r>
              <a:rPr lang="en-US">
                <a:latin typeface="Garamond"/>
              </a:rPr>
              <a:t>Results </a:t>
            </a:r>
            <a:endParaRPr lang="en-US"/>
          </a:p>
          <a:p>
            <a:endParaRPr lang="en-US"/>
          </a:p>
        </p:txBody>
      </p:sp>
    </p:spTree>
    <p:extLst>
      <p:ext uri="{BB962C8B-B14F-4D97-AF65-F5344CB8AC3E}">
        <p14:creationId xmlns:p14="http://schemas.microsoft.com/office/powerpoint/2010/main" val="26877270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FC0C3A0-D88F-DA6A-2CB0-B73418108BDC}"/>
              </a:ext>
            </a:extLst>
          </p:cNvPr>
          <p:cNvSpPr>
            <a:spLocks noGrp="1"/>
          </p:cNvSpPr>
          <p:nvPr>
            <p:ph type="body" sz="quarter" idx="10"/>
          </p:nvPr>
        </p:nvSpPr>
        <p:spPr>
          <a:xfrm>
            <a:off x="623271" y="1669356"/>
            <a:ext cx="6040287" cy="2776245"/>
          </a:xfrm>
        </p:spPr>
        <p:txBody>
          <a:bodyPr/>
          <a:lstStyle/>
          <a:p>
            <a:endParaRPr lang="en-US" dirty="0">
              <a:latin typeface="Garamond"/>
            </a:endParaRPr>
          </a:p>
          <a:p>
            <a:endParaRPr lang="en-US" dirty="0">
              <a:latin typeface="Garamond"/>
            </a:endParaRPr>
          </a:p>
          <a:p>
            <a:r>
              <a:rPr lang="en-US" sz="3200" dirty="0">
                <a:latin typeface="Garamond"/>
              </a:rPr>
              <a:t>Single Socio-Demographic Factor Based Cohorts </a:t>
            </a:r>
            <a:endParaRPr lang="en-US" sz="3200" dirty="0"/>
          </a:p>
          <a:p>
            <a:endParaRPr lang="en-US" dirty="0"/>
          </a:p>
        </p:txBody>
      </p:sp>
    </p:spTree>
    <p:extLst>
      <p:ext uri="{BB962C8B-B14F-4D97-AF65-F5344CB8AC3E}">
        <p14:creationId xmlns:p14="http://schemas.microsoft.com/office/powerpoint/2010/main" val="278716780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F726FD-0434-133C-C76B-4BF11509CE91}"/>
              </a:ext>
            </a:extLst>
          </p:cNvPr>
          <p:cNvSpPr>
            <a:spLocks noGrp="1"/>
          </p:cNvSpPr>
          <p:nvPr>
            <p:ph type="title"/>
          </p:nvPr>
        </p:nvSpPr>
        <p:spPr>
          <a:solidFill>
            <a:schemeClr val="accent1"/>
          </a:solidFill>
        </p:spPr>
        <p:txBody>
          <a:bodyPr/>
          <a:lstStyle/>
          <a:p>
            <a:r>
              <a:rPr lang="en-US"/>
              <a:t>Variation in Travel Patterns </a:t>
            </a:r>
            <a:br>
              <a:rPr lang="en-US"/>
            </a:br>
            <a:r>
              <a:rPr lang="en-US"/>
              <a:t>Across Income-based Cohorts</a:t>
            </a:r>
          </a:p>
        </p:txBody>
      </p:sp>
      <p:sp>
        <p:nvSpPr>
          <p:cNvPr id="13" name="TextBox 12">
            <a:extLst>
              <a:ext uri="{FF2B5EF4-FFF2-40B4-BE49-F238E27FC236}">
                <a16:creationId xmlns:a16="http://schemas.microsoft.com/office/drawing/2014/main" id="{4B6264A9-8C33-F7CA-7055-D97E88E3DF3A}"/>
              </a:ext>
            </a:extLst>
          </p:cNvPr>
          <p:cNvSpPr txBox="1"/>
          <p:nvPr/>
        </p:nvSpPr>
        <p:spPr>
          <a:xfrm>
            <a:off x="6599584" y="5353770"/>
            <a:ext cx="5423451" cy="1015663"/>
          </a:xfrm>
          <a:prstGeom prst="rect">
            <a:avLst/>
          </a:prstGeom>
          <a:solidFill>
            <a:srgbClr val="FFC000"/>
          </a:solidFill>
          <a:ln>
            <a:solidFill>
              <a:schemeClr val="tx1"/>
            </a:solidFill>
          </a:ln>
        </p:spPr>
        <p:txBody>
          <a:bodyPr wrap="square" rtlCol="0">
            <a:spAutoFit/>
          </a:bodyPr>
          <a:lstStyle/>
          <a:p>
            <a:r>
              <a:rPr lang="en-US" sz="2000">
                <a:latin typeface="Garamond" panose="02020404030301010803" pitchFamily="18" charset="0"/>
              </a:rPr>
              <a:t>Low-Income cohort accesses shopping/errands opportunities more  and job opportunities less than the high-income cohort</a:t>
            </a:r>
          </a:p>
        </p:txBody>
      </p:sp>
      <p:sp>
        <p:nvSpPr>
          <p:cNvPr id="14" name="TextBox 13">
            <a:extLst>
              <a:ext uri="{FF2B5EF4-FFF2-40B4-BE49-F238E27FC236}">
                <a16:creationId xmlns:a16="http://schemas.microsoft.com/office/drawing/2014/main" id="{9D0C441E-B856-6364-1A20-911A1E9BBE88}"/>
              </a:ext>
            </a:extLst>
          </p:cNvPr>
          <p:cNvSpPr txBox="1"/>
          <p:nvPr/>
        </p:nvSpPr>
        <p:spPr>
          <a:xfrm>
            <a:off x="152400" y="5648523"/>
            <a:ext cx="5941121" cy="1015663"/>
          </a:xfrm>
          <a:prstGeom prst="rect">
            <a:avLst/>
          </a:prstGeom>
          <a:noFill/>
        </p:spPr>
        <p:txBody>
          <a:bodyPr wrap="square" rtlCol="0">
            <a:spAutoFit/>
          </a:bodyPr>
          <a:lstStyle/>
          <a:p>
            <a:r>
              <a:rPr lang="en-US" sz="2000" b="1">
                <a:solidFill>
                  <a:srgbClr val="C00000"/>
                </a:solidFill>
                <a:latin typeface="Garamond" panose="02020404030301010803" pitchFamily="18" charset="0"/>
              </a:rPr>
              <a:t>High-Income</a:t>
            </a:r>
            <a:r>
              <a:rPr lang="en-US" sz="2000">
                <a:latin typeface="Garamond" panose="02020404030301010803" pitchFamily="18" charset="0"/>
              </a:rPr>
              <a:t>: Household Annual Income  &gt; $100K</a:t>
            </a:r>
          </a:p>
          <a:p>
            <a:endParaRPr lang="en-US" sz="2000">
              <a:latin typeface="Garamond" panose="02020404030301010803" pitchFamily="18" charset="0"/>
            </a:endParaRPr>
          </a:p>
          <a:p>
            <a:r>
              <a:rPr lang="en-US" sz="2000" b="1">
                <a:solidFill>
                  <a:srgbClr val="C00000"/>
                </a:solidFill>
                <a:latin typeface="Garamond" panose="02020404030301010803" pitchFamily="18" charset="0"/>
              </a:rPr>
              <a:t>Low-Income</a:t>
            </a:r>
            <a:r>
              <a:rPr lang="en-US" sz="2000">
                <a:latin typeface="Garamond" panose="02020404030301010803" pitchFamily="18" charset="0"/>
              </a:rPr>
              <a:t>: Household Annual Income &lt; $50K</a:t>
            </a:r>
          </a:p>
        </p:txBody>
      </p:sp>
      <p:pic>
        <p:nvPicPr>
          <p:cNvPr id="16" name="Picture 15" descr="Activity frequencies for Chicago Polaris 2015 baseline and income-based cohorts: Stacked horizontal bar charts showing activity frequencies for Chicago Polaris 2015 baseline and income-based cohorts.">
            <a:extLst>
              <a:ext uri="{FF2B5EF4-FFF2-40B4-BE49-F238E27FC236}">
                <a16:creationId xmlns:a16="http://schemas.microsoft.com/office/drawing/2014/main" id="{148BB9B5-9304-00E0-0164-C6F6D4D6D8FE}"/>
              </a:ext>
            </a:extLst>
          </p:cNvPr>
          <p:cNvPicPr>
            <a:picLocks noChangeAspect="1"/>
          </p:cNvPicPr>
          <p:nvPr/>
        </p:nvPicPr>
        <p:blipFill>
          <a:blip r:embed="rId4"/>
          <a:stretch>
            <a:fillRect/>
          </a:stretch>
        </p:blipFill>
        <p:spPr>
          <a:xfrm>
            <a:off x="251554" y="1212231"/>
            <a:ext cx="5834270" cy="3890611"/>
          </a:xfrm>
          <a:prstGeom prst="rect">
            <a:avLst/>
          </a:prstGeom>
        </p:spPr>
      </p:pic>
      <p:sp>
        <p:nvSpPr>
          <p:cNvPr id="3" name="Arrow: Right 2">
            <a:extLst>
              <a:ext uri="{FF2B5EF4-FFF2-40B4-BE49-F238E27FC236}">
                <a16:creationId xmlns:a16="http://schemas.microsoft.com/office/drawing/2014/main" id="{2C068593-6C9C-0B6C-B4E0-A48D081386EB}"/>
              </a:ext>
            </a:extLst>
          </p:cNvPr>
          <p:cNvSpPr/>
          <p:nvPr/>
        </p:nvSpPr>
        <p:spPr>
          <a:xfrm rot="19084982">
            <a:off x="1742301" y="2164407"/>
            <a:ext cx="485349" cy="300905"/>
          </a:xfrm>
          <a:prstGeom prst="rightArrow">
            <a:avLst/>
          </a:prstGeom>
          <a:ln>
            <a:solidFill>
              <a:schemeClr val="tx1"/>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
        <p:nvSpPr>
          <p:cNvPr id="8" name="Arrow: Right 7">
            <a:extLst>
              <a:ext uri="{FF2B5EF4-FFF2-40B4-BE49-F238E27FC236}">
                <a16:creationId xmlns:a16="http://schemas.microsoft.com/office/drawing/2014/main" id="{BDA10DA6-900A-887F-7F80-1DFEE7AE9B0B}"/>
              </a:ext>
            </a:extLst>
          </p:cNvPr>
          <p:cNvSpPr/>
          <p:nvPr/>
        </p:nvSpPr>
        <p:spPr>
          <a:xfrm rot="2994084">
            <a:off x="3475721" y="2155942"/>
            <a:ext cx="485349" cy="300905"/>
          </a:xfrm>
          <a:prstGeom prst="rightArrow">
            <a:avLst/>
          </a:prstGeom>
          <a:ln>
            <a:solidFill>
              <a:schemeClr val="tx1"/>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pic>
        <p:nvPicPr>
          <p:cNvPr id="5" name="Picture 4" descr="Mode-share frequencies for Chicago Polaris 2015 baseline and income-based cohorts: Stacked horizontal bar charts showing mode-share frequencies for Chicago Polaris 2015 baseline and income-based cohorts.">
            <a:extLst>
              <a:ext uri="{FF2B5EF4-FFF2-40B4-BE49-F238E27FC236}">
                <a16:creationId xmlns:a16="http://schemas.microsoft.com/office/drawing/2014/main" id="{31C1E928-B51E-7FEF-5275-330C471FD78D}"/>
              </a:ext>
            </a:extLst>
          </p:cNvPr>
          <p:cNvPicPr>
            <a:picLocks noChangeAspect="1"/>
          </p:cNvPicPr>
          <p:nvPr/>
        </p:nvPicPr>
        <p:blipFill>
          <a:blip r:embed="rId5"/>
          <a:stretch>
            <a:fillRect/>
          </a:stretch>
        </p:blipFill>
        <p:spPr>
          <a:xfrm>
            <a:off x="6481452" y="1212231"/>
            <a:ext cx="5541583" cy="3695432"/>
          </a:xfrm>
          <a:prstGeom prst="rect">
            <a:avLst/>
          </a:prstGeom>
        </p:spPr>
      </p:pic>
      <p:sp>
        <p:nvSpPr>
          <p:cNvPr id="9" name="Arrow: Right 7">
            <a:extLst>
              <a:ext uri="{FF2B5EF4-FFF2-40B4-BE49-F238E27FC236}">
                <a16:creationId xmlns:a16="http://schemas.microsoft.com/office/drawing/2014/main" id="{54317B3C-3C8B-7B5E-02CB-927231E8356D}"/>
              </a:ext>
            </a:extLst>
          </p:cNvPr>
          <p:cNvSpPr/>
          <p:nvPr/>
        </p:nvSpPr>
        <p:spPr>
          <a:xfrm rot="2994084">
            <a:off x="5199447" y="2155942"/>
            <a:ext cx="485349" cy="300905"/>
          </a:xfrm>
          <a:prstGeom prst="rightArrow">
            <a:avLst/>
          </a:prstGeom>
          <a:ln>
            <a:solidFill>
              <a:schemeClr val="tx1"/>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10662152"/>
      </p:ext>
    </p:extLst>
  </p:cSld>
  <p:clrMapOvr>
    <a:masterClrMapping/>
  </p:clrMapOvr>
  <p:extLst>
    <p:ext uri="{6950BFC3-D8DA-4A85-94F7-54DA5524770B}">
      <p188:commentRel xmlns:p188="http://schemas.microsoft.com/office/powerpoint/2018/8/main" r:id="rId3"/>
    </p:ext>
  </p:extLs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F726FD-0434-133C-C76B-4BF11509CE91}"/>
              </a:ext>
            </a:extLst>
          </p:cNvPr>
          <p:cNvSpPr>
            <a:spLocks noGrp="1"/>
          </p:cNvSpPr>
          <p:nvPr>
            <p:ph type="title"/>
          </p:nvPr>
        </p:nvSpPr>
        <p:spPr>
          <a:solidFill>
            <a:schemeClr val="accent1"/>
          </a:solidFill>
        </p:spPr>
        <p:txBody>
          <a:bodyPr/>
          <a:lstStyle/>
          <a:p>
            <a:r>
              <a:rPr lang="en-US">
                <a:latin typeface="Garamond"/>
              </a:rPr>
              <a:t>Mode-wise Maximum Travel time Isochrones </a:t>
            </a:r>
            <a:br>
              <a:rPr lang="en-US"/>
            </a:br>
            <a:r>
              <a:rPr lang="en-US">
                <a:latin typeface="Garamond"/>
              </a:rPr>
              <a:t>for Income-based Cohorts</a:t>
            </a:r>
            <a:endParaRPr lang="en-US"/>
          </a:p>
        </p:txBody>
      </p:sp>
      <p:sp>
        <p:nvSpPr>
          <p:cNvPr id="13" name="Content Placeholder 2">
            <a:extLst>
              <a:ext uri="{FF2B5EF4-FFF2-40B4-BE49-F238E27FC236}">
                <a16:creationId xmlns:a16="http://schemas.microsoft.com/office/drawing/2014/main" id="{5CCA2C6C-692E-13EA-4E60-316B4FA73D64}"/>
              </a:ext>
            </a:extLst>
          </p:cNvPr>
          <p:cNvSpPr txBox="1">
            <a:spLocks/>
          </p:cNvSpPr>
          <p:nvPr/>
        </p:nvSpPr>
        <p:spPr>
          <a:xfrm>
            <a:off x="599924" y="793128"/>
            <a:ext cx="10992151" cy="517606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US" sz="2400"/>
          </a:p>
          <a:p>
            <a:pPr marL="0" indent="0">
              <a:buFont typeface="Arial" panose="020B0604020202020204" pitchFamily="34" charset="0"/>
              <a:buNone/>
            </a:pPr>
            <a:r>
              <a:rPr lang="en-US">
                <a:latin typeface="Garamond" panose="02020404030301010803" pitchFamily="18" charset="0"/>
              </a:rPr>
              <a:t>Travel time isochrones  up to 40 mins (in increments of 10 min) were considered for each mode depending on 85</a:t>
            </a:r>
            <a:r>
              <a:rPr lang="en-US" baseline="30000">
                <a:latin typeface="Garamond" panose="02020404030301010803" pitchFamily="18" charset="0"/>
              </a:rPr>
              <a:t>th</a:t>
            </a:r>
            <a:r>
              <a:rPr lang="en-US">
                <a:latin typeface="Garamond" panose="02020404030301010803" pitchFamily="18" charset="0"/>
              </a:rPr>
              <a:t> percentile of travel time by each mode</a:t>
            </a:r>
          </a:p>
          <a:p>
            <a:endParaRPr lang="en-US"/>
          </a:p>
        </p:txBody>
      </p:sp>
      <p:graphicFrame>
        <p:nvGraphicFramePr>
          <p:cNvPr id="14" name="Table 4">
            <a:extLst>
              <a:ext uri="{FF2B5EF4-FFF2-40B4-BE49-F238E27FC236}">
                <a16:creationId xmlns:a16="http://schemas.microsoft.com/office/drawing/2014/main" id="{25ED48E6-E363-FC86-57CB-881865A961C2}"/>
              </a:ext>
            </a:extLst>
          </p:cNvPr>
          <p:cNvGraphicFramePr>
            <a:graphicFrameLocks noGrp="1"/>
          </p:cNvGraphicFramePr>
          <p:nvPr>
            <p:extLst>
              <p:ext uri="{D42A27DB-BD31-4B8C-83A1-F6EECF244321}">
                <p14:modId xmlns:p14="http://schemas.microsoft.com/office/powerpoint/2010/main" val="2193378200"/>
              </p:ext>
            </p:extLst>
          </p:nvPr>
        </p:nvGraphicFramePr>
        <p:xfrm>
          <a:off x="599924" y="3381161"/>
          <a:ext cx="4794958" cy="2494280"/>
        </p:xfrm>
        <a:graphic>
          <a:graphicData uri="http://schemas.openxmlformats.org/drawingml/2006/table">
            <a:tbl>
              <a:tblPr firstRow="1" bandRow="1">
                <a:tableStyleId>{5C22544A-7EE6-4342-B048-85BDC9FD1C3A}</a:tableStyleId>
              </a:tblPr>
              <a:tblGrid>
                <a:gridCol w="925743">
                  <a:extLst>
                    <a:ext uri="{9D8B030D-6E8A-4147-A177-3AD203B41FA5}">
                      <a16:colId xmlns:a16="http://schemas.microsoft.com/office/drawing/2014/main" val="798149268"/>
                    </a:ext>
                  </a:extLst>
                </a:gridCol>
                <a:gridCol w="1016685">
                  <a:extLst>
                    <a:ext uri="{9D8B030D-6E8A-4147-A177-3AD203B41FA5}">
                      <a16:colId xmlns:a16="http://schemas.microsoft.com/office/drawing/2014/main" val="576227512"/>
                    </a:ext>
                  </a:extLst>
                </a:gridCol>
                <a:gridCol w="1361661">
                  <a:extLst>
                    <a:ext uri="{9D8B030D-6E8A-4147-A177-3AD203B41FA5}">
                      <a16:colId xmlns:a16="http://schemas.microsoft.com/office/drawing/2014/main" val="436341547"/>
                    </a:ext>
                  </a:extLst>
                </a:gridCol>
                <a:gridCol w="1490869">
                  <a:extLst>
                    <a:ext uri="{9D8B030D-6E8A-4147-A177-3AD203B41FA5}">
                      <a16:colId xmlns:a16="http://schemas.microsoft.com/office/drawing/2014/main" val="1255438204"/>
                    </a:ext>
                  </a:extLst>
                </a:gridCol>
              </a:tblGrid>
              <a:tr h="370840">
                <a:tc>
                  <a:txBody>
                    <a:bodyPr/>
                    <a:lstStyle/>
                    <a:p>
                      <a:r>
                        <a:rPr lang="en-US" sz="1800">
                          <a:latin typeface="Garamond" panose="02020404030301010803" pitchFamily="18" charset="0"/>
                        </a:rPr>
                        <a:t>Mode</a:t>
                      </a:r>
                    </a:p>
                  </a:txBody>
                  <a:tcPr/>
                </a:tc>
                <a:tc>
                  <a:txBody>
                    <a:bodyPr/>
                    <a:lstStyle/>
                    <a:p>
                      <a:r>
                        <a:rPr lang="en-US" sz="1800">
                          <a:latin typeface="Garamond" panose="02020404030301010803" pitchFamily="18" charset="0"/>
                        </a:rPr>
                        <a:t>Baseline</a:t>
                      </a:r>
                    </a:p>
                  </a:txBody>
                  <a:tcPr/>
                </a:tc>
                <a:tc>
                  <a:txBody>
                    <a:bodyPr/>
                    <a:lstStyle/>
                    <a:p>
                      <a:r>
                        <a:rPr lang="en-US" sz="1800">
                          <a:latin typeface="Garamond" panose="02020404030301010803" pitchFamily="18" charset="0"/>
                        </a:rPr>
                        <a:t>Low-Income</a:t>
                      </a:r>
                    </a:p>
                  </a:txBody>
                  <a:tcPr/>
                </a:tc>
                <a:tc>
                  <a:txBody>
                    <a:bodyPr/>
                    <a:lstStyle/>
                    <a:p>
                      <a:r>
                        <a:rPr lang="en-US" sz="1800">
                          <a:latin typeface="Garamond" panose="02020404030301010803" pitchFamily="18" charset="0"/>
                        </a:rPr>
                        <a:t>High-Income</a:t>
                      </a:r>
                    </a:p>
                  </a:txBody>
                  <a:tcPr/>
                </a:tc>
                <a:extLst>
                  <a:ext uri="{0D108BD9-81ED-4DB2-BD59-A6C34878D82A}">
                    <a16:rowId xmlns:a16="http://schemas.microsoft.com/office/drawing/2014/main" val="1256471099"/>
                  </a:ext>
                </a:extLst>
              </a:tr>
              <a:tr h="370840">
                <a:tc>
                  <a:txBody>
                    <a:bodyPr/>
                    <a:lstStyle/>
                    <a:p>
                      <a:pPr algn="ctr"/>
                      <a:r>
                        <a:rPr lang="en-US" sz="1800">
                          <a:latin typeface="Garamond" panose="02020404030301010803" pitchFamily="18" charset="0"/>
                        </a:rPr>
                        <a:t>Walk</a:t>
                      </a:r>
                    </a:p>
                  </a:txBody>
                  <a:tcPr/>
                </a:tc>
                <a:tc>
                  <a:txBody>
                    <a:bodyPr/>
                    <a:lstStyle/>
                    <a:p>
                      <a:pPr algn="ctr" fontAlgn="b"/>
                      <a:r>
                        <a:rPr lang="en-US" sz="1800" b="0" i="0" u="none" strike="noStrike">
                          <a:solidFill>
                            <a:srgbClr val="000000"/>
                          </a:solidFill>
                          <a:effectLst/>
                          <a:latin typeface="Garamond" panose="02020404030301010803" pitchFamily="18" charset="0"/>
                        </a:rPr>
                        <a:t>20</a:t>
                      </a:r>
                    </a:p>
                  </a:txBody>
                  <a:tcPr marL="9525" marR="9525" marT="9525" marB="0" anchor="b"/>
                </a:tc>
                <a:tc>
                  <a:txBody>
                    <a:bodyPr/>
                    <a:lstStyle/>
                    <a:p>
                      <a:pPr algn="ctr" fontAlgn="b"/>
                      <a:r>
                        <a:rPr lang="en-US" sz="1800" b="1" i="0" u="none" strike="noStrike">
                          <a:solidFill>
                            <a:srgbClr val="C00000"/>
                          </a:solidFill>
                          <a:effectLst/>
                          <a:latin typeface="Garamond" panose="02020404030301010803" pitchFamily="18" charset="0"/>
                        </a:rPr>
                        <a:t>25</a:t>
                      </a:r>
                    </a:p>
                  </a:txBody>
                  <a:tcPr marL="9525" marR="9525" marT="9525" marB="0" anchor="b"/>
                </a:tc>
                <a:tc>
                  <a:txBody>
                    <a:bodyPr/>
                    <a:lstStyle/>
                    <a:p>
                      <a:pPr algn="ctr" fontAlgn="b"/>
                      <a:r>
                        <a:rPr lang="en-US" sz="1800" b="0" i="0" u="none" strike="noStrike">
                          <a:solidFill>
                            <a:srgbClr val="000000"/>
                          </a:solidFill>
                          <a:effectLst/>
                          <a:latin typeface="Garamond" panose="02020404030301010803" pitchFamily="18" charset="0"/>
                        </a:rPr>
                        <a:t>20</a:t>
                      </a:r>
                    </a:p>
                  </a:txBody>
                  <a:tcPr marL="9525" marR="9525" marT="9525" marB="0" anchor="b"/>
                </a:tc>
                <a:extLst>
                  <a:ext uri="{0D108BD9-81ED-4DB2-BD59-A6C34878D82A}">
                    <a16:rowId xmlns:a16="http://schemas.microsoft.com/office/drawing/2014/main" val="2507783435"/>
                  </a:ext>
                </a:extLst>
              </a:tr>
              <a:tr h="370840">
                <a:tc>
                  <a:txBody>
                    <a:bodyPr/>
                    <a:lstStyle/>
                    <a:p>
                      <a:pPr algn="ctr"/>
                      <a:r>
                        <a:rPr lang="en-US" sz="1800">
                          <a:latin typeface="Garamond" panose="02020404030301010803" pitchFamily="18" charset="0"/>
                        </a:rPr>
                        <a:t>Bike</a:t>
                      </a:r>
                    </a:p>
                  </a:txBody>
                  <a:tcPr/>
                </a:tc>
                <a:tc>
                  <a:txBody>
                    <a:bodyPr/>
                    <a:lstStyle/>
                    <a:p>
                      <a:pPr algn="ctr" fontAlgn="b"/>
                      <a:r>
                        <a:rPr lang="en-US" sz="1800" b="0" i="0" u="none" strike="noStrike">
                          <a:solidFill>
                            <a:srgbClr val="000000"/>
                          </a:solidFill>
                          <a:effectLst/>
                          <a:latin typeface="Garamond" panose="02020404030301010803" pitchFamily="18" charset="0"/>
                        </a:rPr>
                        <a:t>35</a:t>
                      </a:r>
                    </a:p>
                  </a:txBody>
                  <a:tcPr marL="9525" marR="9525" marT="9525" marB="0" anchor="b"/>
                </a:tc>
                <a:tc>
                  <a:txBody>
                    <a:bodyPr/>
                    <a:lstStyle/>
                    <a:p>
                      <a:pPr algn="ctr" fontAlgn="b"/>
                      <a:r>
                        <a:rPr lang="en-US" sz="1800" b="0" i="0" u="none" strike="noStrike">
                          <a:solidFill>
                            <a:srgbClr val="000000"/>
                          </a:solidFill>
                          <a:effectLst/>
                          <a:latin typeface="Garamond" panose="02020404030301010803" pitchFamily="18" charset="0"/>
                        </a:rPr>
                        <a:t>30</a:t>
                      </a:r>
                    </a:p>
                  </a:txBody>
                  <a:tcPr marL="9525" marR="9525" marT="9525" marB="0" anchor="b"/>
                </a:tc>
                <a:tc>
                  <a:txBody>
                    <a:bodyPr/>
                    <a:lstStyle/>
                    <a:p>
                      <a:pPr algn="ctr" fontAlgn="b"/>
                      <a:r>
                        <a:rPr lang="en-US" sz="1800" b="1" i="0" u="none" strike="noStrike">
                          <a:solidFill>
                            <a:srgbClr val="C00000"/>
                          </a:solidFill>
                          <a:effectLst/>
                          <a:latin typeface="Garamond" panose="02020404030301010803" pitchFamily="18" charset="0"/>
                        </a:rPr>
                        <a:t>38</a:t>
                      </a:r>
                    </a:p>
                  </a:txBody>
                  <a:tcPr marL="9525" marR="9525" marT="9525" marB="0" anchor="b"/>
                </a:tc>
                <a:extLst>
                  <a:ext uri="{0D108BD9-81ED-4DB2-BD59-A6C34878D82A}">
                    <a16:rowId xmlns:a16="http://schemas.microsoft.com/office/drawing/2014/main" val="1711713383"/>
                  </a:ext>
                </a:extLst>
              </a:tr>
              <a:tr h="370840">
                <a:tc>
                  <a:txBody>
                    <a:bodyPr/>
                    <a:lstStyle/>
                    <a:p>
                      <a:pPr algn="ctr"/>
                      <a:r>
                        <a:rPr lang="en-US" sz="1800">
                          <a:latin typeface="Garamond" panose="02020404030301010803" pitchFamily="18" charset="0"/>
                        </a:rPr>
                        <a:t>Driving</a:t>
                      </a:r>
                    </a:p>
                  </a:txBody>
                  <a:tcPr/>
                </a:tc>
                <a:tc>
                  <a:txBody>
                    <a:bodyPr/>
                    <a:lstStyle/>
                    <a:p>
                      <a:pPr algn="ctr" fontAlgn="b"/>
                      <a:r>
                        <a:rPr lang="en-US" sz="1800" b="0" i="0" u="none" strike="noStrike">
                          <a:solidFill>
                            <a:srgbClr val="000000"/>
                          </a:solidFill>
                          <a:effectLst/>
                          <a:latin typeface="Garamond" panose="02020404030301010803" pitchFamily="18" charset="0"/>
                        </a:rPr>
                        <a:t>30</a:t>
                      </a:r>
                    </a:p>
                  </a:txBody>
                  <a:tcPr marL="9525" marR="9525" marT="9525" marB="0" anchor="b"/>
                </a:tc>
                <a:tc>
                  <a:txBody>
                    <a:bodyPr/>
                    <a:lstStyle/>
                    <a:p>
                      <a:pPr algn="ctr" fontAlgn="b"/>
                      <a:r>
                        <a:rPr lang="en-US" sz="1800" b="0" i="0" u="none" strike="noStrike">
                          <a:solidFill>
                            <a:srgbClr val="000000"/>
                          </a:solidFill>
                          <a:effectLst/>
                          <a:latin typeface="Garamond" panose="02020404030301010803" pitchFamily="18" charset="0"/>
                        </a:rPr>
                        <a:t>30</a:t>
                      </a:r>
                    </a:p>
                  </a:txBody>
                  <a:tcPr marL="9525" marR="9525" marT="9525" marB="0" anchor="b"/>
                </a:tc>
                <a:tc>
                  <a:txBody>
                    <a:bodyPr/>
                    <a:lstStyle/>
                    <a:p>
                      <a:pPr algn="ctr" fontAlgn="b"/>
                      <a:r>
                        <a:rPr lang="en-US" sz="1800" b="0" i="0" u="none" strike="noStrike">
                          <a:solidFill>
                            <a:srgbClr val="000000"/>
                          </a:solidFill>
                          <a:effectLst/>
                          <a:latin typeface="Garamond" panose="02020404030301010803" pitchFamily="18" charset="0"/>
                        </a:rPr>
                        <a:t>31</a:t>
                      </a:r>
                    </a:p>
                  </a:txBody>
                  <a:tcPr marL="9525" marR="9525" marT="9525" marB="0" anchor="b"/>
                </a:tc>
                <a:extLst>
                  <a:ext uri="{0D108BD9-81ED-4DB2-BD59-A6C34878D82A}">
                    <a16:rowId xmlns:a16="http://schemas.microsoft.com/office/drawing/2014/main" val="1614494445"/>
                  </a:ext>
                </a:extLst>
              </a:tr>
              <a:tr h="370840">
                <a:tc>
                  <a:txBody>
                    <a:bodyPr/>
                    <a:lstStyle/>
                    <a:p>
                      <a:pPr algn="ctr"/>
                      <a:r>
                        <a:rPr lang="en-US" sz="1800">
                          <a:latin typeface="Garamond" panose="02020404030301010803" pitchFamily="18" charset="0"/>
                        </a:rPr>
                        <a:t>Transit</a:t>
                      </a:r>
                    </a:p>
                  </a:txBody>
                  <a:tcPr/>
                </a:tc>
                <a:tc>
                  <a:txBody>
                    <a:bodyPr/>
                    <a:lstStyle/>
                    <a:p>
                      <a:pPr algn="ctr" fontAlgn="b"/>
                      <a:r>
                        <a:rPr lang="en-US" sz="1800" b="0" i="0" u="none" strike="noStrike">
                          <a:solidFill>
                            <a:srgbClr val="000000"/>
                          </a:solidFill>
                          <a:effectLst/>
                          <a:latin typeface="Garamond" panose="02020404030301010803" pitchFamily="18" charset="0"/>
                        </a:rPr>
                        <a:t>70</a:t>
                      </a:r>
                    </a:p>
                  </a:txBody>
                  <a:tcPr marL="9525" marR="9525" marT="9525" marB="0" anchor="b"/>
                </a:tc>
                <a:tc>
                  <a:txBody>
                    <a:bodyPr/>
                    <a:lstStyle/>
                    <a:p>
                      <a:pPr algn="ctr" fontAlgn="b"/>
                      <a:r>
                        <a:rPr lang="en-US" sz="1800" b="0" i="0" u="none" strike="noStrike">
                          <a:solidFill>
                            <a:srgbClr val="000000"/>
                          </a:solidFill>
                          <a:effectLst/>
                          <a:latin typeface="Garamond" panose="02020404030301010803" pitchFamily="18" charset="0"/>
                        </a:rPr>
                        <a:t>70</a:t>
                      </a:r>
                    </a:p>
                  </a:txBody>
                  <a:tcPr marL="9525" marR="9525" marT="9525" marB="0" anchor="b"/>
                </a:tc>
                <a:tc>
                  <a:txBody>
                    <a:bodyPr/>
                    <a:lstStyle/>
                    <a:p>
                      <a:pPr algn="ctr" fontAlgn="b"/>
                      <a:r>
                        <a:rPr lang="en-US" sz="1800" b="0" i="0" u="none" strike="noStrike">
                          <a:solidFill>
                            <a:srgbClr val="000000"/>
                          </a:solidFill>
                          <a:effectLst/>
                          <a:latin typeface="Garamond" panose="02020404030301010803" pitchFamily="18" charset="0"/>
                        </a:rPr>
                        <a:t>71</a:t>
                      </a:r>
                    </a:p>
                  </a:txBody>
                  <a:tcPr marL="9525" marR="9525" marT="9525" marB="0" anchor="b"/>
                </a:tc>
                <a:extLst>
                  <a:ext uri="{0D108BD9-81ED-4DB2-BD59-A6C34878D82A}">
                    <a16:rowId xmlns:a16="http://schemas.microsoft.com/office/drawing/2014/main" val="3263198194"/>
                  </a:ext>
                </a:extLst>
              </a:tr>
              <a:tr h="370840">
                <a:tc>
                  <a:txBody>
                    <a:bodyPr/>
                    <a:lstStyle/>
                    <a:p>
                      <a:pPr algn="ctr"/>
                      <a:r>
                        <a:rPr lang="en-US" sz="1800">
                          <a:latin typeface="Garamond" panose="02020404030301010803" pitchFamily="18" charset="0"/>
                        </a:rPr>
                        <a:t>TNC</a:t>
                      </a:r>
                    </a:p>
                  </a:txBody>
                  <a:tcPr/>
                </a:tc>
                <a:tc>
                  <a:txBody>
                    <a:bodyPr/>
                    <a:lstStyle/>
                    <a:p>
                      <a:pPr algn="ctr" fontAlgn="b"/>
                      <a:r>
                        <a:rPr lang="en-US" sz="1800" b="0" i="0" u="none" strike="noStrike">
                          <a:solidFill>
                            <a:srgbClr val="000000"/>
                          </a:solidFill>
                          <a:effectLst/>
                          <a:latin typeface="Garamond" panose="02020404030301010803" pitchFamily="18" charset="0"/>
                        </a:rPr>
                        <a:t>30</a:t>
                      </a:r>
                    </a:p>
                  </a:txBody>
                  <a:tcPr marL="9525" marR="9525" marT="9525" marB="0" anchor="b"/>
                </a:tc>
                <a:tc>
                  <a:txBody>
                    <a:bodyPr/>
                    <a:lstStyle/>
                    <a:p>
                      <a:pPr algn="ctr" fontAlgn="b"/>
                      <a:r>
                        <a:rPr lang="en-US" sz="1800" b="0" i="0" u="none" strike="noStrike">
                          <a:solidFill>
                            <a:srgbClr val="000000"/>
                          </a:solidFill>
                          <a:effectLst/>
                          <a:latin typeface="Garamond" panose="02020404030301010803" pitchFamily="18" charset="0"/>
                        </a:rPr>
                        <a:t>32</a:t>
                      </a:r>
                    </a:p>
                  </a:txBody>
                  <a:tcPr marL="9525" marR="9525" marT="9525" marB="0" anchor="b"/>
                </a:tc>
                <a:tc>
                  <a:txBody>
                    <a:bodyPr/>
                    <a:lstStyle/>
                    <a:p>
                      <a:pPr algn="ctr" fontAlgn="b"/>
                      <a:r>
                        <a:rPr lang="en-US" sz="1800" b="0" i="0" u="none" strike="noStrike">
                          <a:solidFill>
                            <a:srgbClr val="000000"/>
                          </a:solidFill>
                          <a:effectLst/>
                          <a:latin typeface="Garamond" panose="02020404030301010803" pitchFamily="18" charset="0"/>
                        </a:rPr>
                        <a:t>30</a:t>
                      </a:r>
                    </a:p>
                  </a:txBody>
                  <a:tcPr marL="9525" marR="9525" marT="9525" marB="0" anchor="b"/>
                </a:tc>
                <a:extLst>
                  <a:ext uri="{0D108BD9-81ED-4DB2-BD59-A6C34878D82A}">
                    <a16:rowId xmlns:a16="http://schemas.microsoft.com/office/drawing/2014/main" val="327915526"/>
                  </a:ext>
                </a:extLst>
              </a:tr>
            </a:tbl>
          </a:graphicData>
        </a:graphic>
      </p:graphicFrame>
      <p:sp>
        <p:nvSpPr>
          <p:cNvPr id="15" name="TextBox 14">
            <a:extLst>
              <a:ext uri="{FF2B5EF4-FFF2-40B4-BE49-F238E27FC236}">
                <a16:creationId xmlns:a16="http://schemas.microsoft.com/office/drawing/2014/main" id="{0548687B-4E61-CE8A-E200-C0C6EC76BABC}"/>
              </a:ext>
            </a:extLst>
          </p:cNvPr>
          <p:cNvSpPr txBox="1"/>
          <p:nvPr/>
        </p:nvSpPr>
        <p:spPr>
          <a:xfrm>
            <a:off x="437468" y="3038633"/>
            <a:ext cx="5119870" cy="369332"/>
          </a:xfrm>
          <a:prstGeom prst="rect">
            <a:avLst/>
          </a:prstGeom>
          <a:noFill/>
        </p:spPr>
        <p:txBody>
          <a:bodyPr wrap="square" rtlCol="0">
            <a:spAutoFit/>
          </a:bodyPr>
          <a:lstStyle/>
          <a:p>
            <a:r>
              <a:rPr lang="en-US" b="1">
                <a:solidFill>
                  <a:srgbClr val="C00000"/>
                </a:solidFill>
                <a:latin typeface="Garamond" panose="02020404030301010803" pitchFamily="18" charset="0"/>
              </a:rPr>
              <a:t> 85</a:t>
            </a:r>
            <a:r>
              <a:rPr lang="en-US" b="1" baseline="30000">
                <a:solidFill>
                  <a:srgbClr val="C00000"/>
                </a:solidFill>
                <a:latin typeface="Garamond" panose="02020404030301010803" pitchFamily="18" charset="0"/>
              </a:rPr>
              <a:t>th</a:t>
            </a:r>
            <a:r>
              <a:rPr lang="en-US" b="1">
                <a:solidFill>
                  <a:srgbClr val="C00000"/>
                </a:solidFill>
                <a:latin typeface="Garamond" panose="02020404030301010803" pitchFamily="18" charset="0"/>
              </a:rPr>
              <a:t> Percentile of Travel Time (in mins) by Mode</a:t>
            </a:r>
          </a:p>
        </p:txBody>
      </p:sp>
      <p:sp>
        <p:nvSpPr>
          <p:cNvPr id="16" name="TextBox 15">
            <a:extLst>
              <a:ext uri="{FF2B5EF4-FFF2-40B4-BE49-F238E27FC236}">
                <a16:creationId xmlns:a16="http://schemas.microsoft.com/office/drawing/2014/main" id="{3F9505EF-B700-3E97-74C4-500924AA559B}"/>
              </a:ext>
            </a:extLst>
          </p:cNvPr>
          <p:cNvSpPr txBox="1"/>
          <p:nvPr/>
        </p:nvSpPr>
        <p:spPr>
          <a:xfrm>
            <a:off x="6196138" y="3038633"/>
            <a:ext cx="5590377" cy="369332"/>
          </a:xfrm>
          <a:prstGeom prst="rect">
            <a:avLst/>
          </a:prstGeom>
          <a:noFill/>
        </p:spPr>
        <p:txBody>
          <a:bodyPr wrap="none" rtlCol="0">
            <a:spAutoFit/>
          </a:bodyPr>
          <a:lstStyle/>
          <a:p>
            <a:r>
              <a:rPr lang="en-US"/>
              <a:t>    </a:t>
            </a:r>
            <a:r>
              <a:rPr lang="en-US" b="1">
                <a:solidFill>
                  <a:srgbClr val="C00000"/>
                </a:solidFill>
                <a:latin typeface="Garamond" panose="02020404030301010803" pitchFamily="18" charset="0"/>
              </a:rPr>
              <a:t>Maximum Travel Time (in mins) Isochrone by Mode</a:t>
            </a:r>
          </a:p>
        </p:txBody>
      </p:sp>
      <p:graphicFrame>
        <p:nvGraphicFramePr>
          <p:cNvPr id="17" name="Table 4">
            <a:extLst>
              <a:ext uri="{FF2B5EF4-FFF2-40B4-BE49-F238E27FC236}">
                <a16:creationId xmlns:a16="http://schemas.microsoft.com/office/drawing/2014/main" id="{6A4B448F-33FC-57AB-DFF3-B85FB049E165}"/>
              </a:ext>
            </a:extLst>
          </p:cNvPr>
          <p:cNvGraphicFramePr>
            <a:graphicFrameLocks noGrp="1"/>
          </p:cNvGraphicFramePr>
          <p:nvPr>
            <p:extLst>
              <p:ext uri="{D42A27DB-BD31-4B8C-83A1-F6EECF244321}">
                <p14:modId xmlns:p14="http://schemas.microsoft.com/office/powerpoint/2010/main" val="3592330309"/>
              </p:ext>
            </p:extLst>
          </p:nvPr>
        </p:nvGraphicFramePr>
        <p:xfrm>
          <a:off x="6593848" y="3429000"/>
          <a:ext cx="4794958" cy="2494280"/>
        </p:xfrm>
        <a:graphic>
          <a:graphicData uri="http://schemas.openxmlformats.org/drawingml/2006/table">
            <a:tbl>
              <a:tblPr firstRow="1" bandRow="1">
                <a:tableStyleId>{5C22544A-7EE6-4342-B048-85BDC9FD1C3A}</a:tableStyleId>
              </a:tblPr>
              <a:tblGrid>
                <a:gridCol w="925743">
                  <a:extLst>
                    <a:ext uri="{9D8B030D-6E8A-4147-A177-3AD203B41FA5}">
                      <a16:colId xmlns:a16="http://schemas.microsoft.com/office/drawing/2014/main" val="798149268"/>
                    </a:ext>
                  </a:extLst>
                </a:gridCol>
                <a:gridCol w="1016685">
                  <a:extLst>
                    <a:ext uri="{9D8B030D-6E8A-4147-A177-3AD203B41FA5}">
                      <a16:colId xmlns:a16="http://schemas.microsoft.com/office/drawing/2014/main" val="576227512"/>
                    </a:ext>
                  </a:extLst>
                </a:gridCol>
                <a:gridCol w="1361661">
                  <a:extLst>
                    <a:ext uri="{9D8B030D-6E8A-4147-A177-3AD203B41FA5}">
                      <a16:colId xmlns:a16="http://schemas.microsoft.com/office/drawing/2014/main" val="436341547"/>
                    </a:ext>
                  </a:extLst>
                </a:gridCol>
                <a:gridCol w="1490869">
                  <a:extLst>
                    <a:ext uri="{9D8B030D-6E8A-4147-A177-3AD203B41FA5}">
                      <a16:colId xmlns:a16="http://schemas.microsoft.com/office/drawing/2014/main" val="1255438204"/>
                    </a:ext>
                  </a:extLst>
                </a:gridCol>
              </a:tblGrid>
              <a:tr h="370840">
                <a:tc>
                  <a:txBody>
                    <a:bodyPr/>
                    <a:lstStyle/>
                    <a:p>
                      <a:r>
                        <a:rPr lang="en-US" sz="1800">
                          <a:latin typeface="Garamond" panose="02020404030301010803" pitchFamily="18" charset="0"/>
                        </a:rPr>
                        <a:t>Mode</a:t>
                      </a:r>
                    </a:p>
                  </a:txBody>
                  <a:tcPr/>
                </a:tc>
                <a:tc>
                  <a:txBody>
                    <a:bodyPr/>
                    <a:lstStyle/>
                    <a:p>
                      <a:r>
                        <a:rPr lang="en-US" sz="1800">
                          <a:latin typeface="Garamond" panose="02020404030301010803" pitchFamily="18" charset="0"/>
                        </a:rPr>
                        <a:t>Baseline</a:t>
                      </a:r>
                    </a:p>
                  </a:txBody>
                  <a:tcPr/>
                </a:tc>
                <a:tc>
                  <a:txBody>
                    <a:bodyPr/>
                    <a:lstStyle/>
                    <a:p>
                      <a:r>
                        <a:rPr lang="en-US" sz="1800">
                          <a:latin typeface="Garamond" panose="02020404030301010803" pitchFamily="18" charset="0"/>
                        </a:rPr>
                        <a:t>Low-Income</a:t>
                      </a:r>
                    </a:p>
                  </a:txBody>
                  <a:tcPr/>
                </a:tc>
                <a:tc>
                  <a:txBody>
                    <a:bodyPr/>
                    <a:lstStyle/>
                    <a:p>
                      <a:r>
                        <a:rPr lang="en-US" sz="1800">
                          <a:latin typeface="Garamond" panose="02020404030301010803" pitchFamily="18" charset="0"/>
                        </a:rPr>
                        <a:t>High-Income</a:t>
                      </a:r>
                    </a:p>
                  </a:txBody>
                  <a:tcPr/>
                </a:tc>
                <a:extLst>
                  <a:ext uri="{0D108BD9-81ED-4DB2-BD59-A6C34878D82A}">
                    <a16:rowId xmlns:a16="http://schemas.microsoft.com/office/drawing/2014/main" val="1256471099"/>
                  </a:ext>
                </a:extLst>
              </a:tr>
              <a:tr h="370840">
                <a:tc>
                  <a:txBody>
                    <a:bodyPr/>
                    <a:lstStyle/>
                    <a:p>
                      <a:pPr algn="ctr"/>
                      <a:r>
                        <a:rPr lang="en-US" sz="1800">
                          <a:latin typeface="Garamond" panose="02020404030301010803" pitchFamily="18" charset="0"/>
                        </a:rPr>
                        <a:t>Walk</a:t>
                      </a:r>
                    </a:p>
                  </a:txBody>
                  <a:tcPr/>
                </a:tc>
                <a:tc>
                  <a:txBody>
                    <a:bodyPr/>
                    <a:lstStyle/>
                    <a:p>
                      <a:pPr algn="ctr" fontAlgn="b"/>
                      <a:r>
                        <a:rPr lang="en-US" sz="1800" b="0" i="0" u="none" strike="noStrike">
                          <a:solidFill>
                            <a:srgbClr val="000000"/>
                          </a:solidFill>
                          <a:effectLst/>
                          <a:latin typeface="Garamond" panose="02020404030301010803" pitchFamily="18" charset="0"/>
                        </a:rPr>
                        <a:t>20</a:t>
                      </a:r>
                    </a:p>
                  </a:txBody>
                  <a:tcPr marL="9525" marR="9525" marT="9525" marB="0" anchor="b"/>
                </a:tc>
                <a:tc>
                  <a:txBody>
                    <a:bodyPr/>
                    <a:lstStyle/>
                    <a:p>
                      <a:pPr algn="ctr" fontAlgn="b"/>
                      <a:r>
                        <a:rPr lang="en-US" sz="1800" b="1" i="0" u="none" strike="noStrike">
                          <a:solidFill>
                            <a:srgbClr val="C00000"/>
                          </a:solidFill>
                          <a:effectLst/>
                          <a:latin typeface="Garamond" panose="02020404030301010803" pitchFamily="18" charset="0"/>
                        </a:rPr>
                        <a:t>30</a:t>
                      </a:r>
                    </a:p>
                  </a:txBody>
                  <a:tcPr marL="9525" marR="9525" marT="9525" marB="0" anchor="b"/>
                </a:tc>
                <a:tc>
                  <a:txBody>
                    <a:bodyPr/>
                    <a:lstStyle/>
                    <a:p>
                      <a:pPr algn="ctr" fontAlgn="b"/>
                      <a:r>
                        <a:rPr lang="en-US" sz="1800" b="0" i="0" u="none" strike="noStrike">
                          <a:solidFill>
                            <a:srgbClr val="000000"/>
                          </a:solidFill>
                          <a:effectLst/>
                          <a:latin typeface="Garamond" panose="02020404030301010803" pitchFamily="18" charset="0"/>
                        </a:rPr>
                        <a:t>20</a:t>
                      </a:r>
                    </a:p>
                  </a:txBody>
                  <a:tcPr marL="9525" marR="9525" marT="9525" marB="0" anchor="b"/>
                </a:tc>
                <a:extLst>
                  <a:ext uri="{0D108BD9-81ED-4DB2-BD59-A6C34878D82A}">
                    <a16:rowId xmlns:a16="http://schemas.microsoft.com/office/drawing/2014/main" val="2507783435"/>
                  </a:ext>
                </a:extLst>
              </a:tr>
              <a:tr h="370840">
                <a:tc>
                  <a:txBody>
                    <a:bodyPr/>
                    <a:lstStyle/>
                    <a:p>
                      <a:pPr algn="ctr"/>
                      <a:r>
                        <a:rPr lang="en-US" sz="1800">
                          <a:latin typeface="Garamond" panose="02020404030301010803" pitchFamily="18" charset="0"/>
                        </a:rPr>
                        <a:t>Bike</a:t>
                      </a:r>
                    </a:p>
                  </a:txBody>
                  <a:tcPr/>
                </a:tc>
                <a:tc>
                  <a:txBody>
                    <a:bodyPr/>
                    <a:lstStyle/>
                    <a:p>
                      <a:pPr algn="ctr" fontAlgn="b"/>
                      <a:r>
                        <a:rPr lang="en-US" sz="1800" b="0" i="0" u="none" strike="noStrike">
                          <a:solidFill>
                            <a:srgbClr val="000000"/>
                          </a:solidFill>
                          <a:effectLst/>
                          <a:latin typeface="Garamond" panose="02020404030301010803" pitchFamily="18" charset="0"/>
                        </a:rPr>
                        <a:t>40</a:t>
                      </a:r>
                    </a:p>
                  </a:txBody>
                  <a:tcPr marL="9525" marR="9525" marT="9525" marB="0" anchor="b"/>
                </a:tc>
                <a:tc>
                  <a:txBody>
                    <a:bodyPr/>
                    <a:lstStyle/>
                    <a:p>
                      <a:pPr algn="ctr" fontAlgn="b"/>
                      <a:r>
                        <a:rPr lang="en-US" sz="1800" b="0" i="0" u="none" strike="noStrike">
                          <a:solidFill>
                            <a:srgbClr val="000000"/>
                          </a:solidFill>
                          <a:effectLst/>
                          <a:latin typeface="Garamond" panose="02020404030301010803" pitchFamily="18" charset="0"/>
                        </a:rPr>
                        <a:t>30</a:t>
                      </a:r>
                    </a:p>
                  </a:txBody>
                  <a:tcPr marL="9525" marR="9525" marT="9525" marB="0" anchor="b"/>
                </a:tc>
                <a:tc>
                  <a:txBody>
                    <a:bodyPr/>
                    <a:lstStyle/>
                    <a:p>
                      <a:pPr marL="0" algn="ctr" defTabSz="609585" rtl="0" eaLnBrk="1" fontAlgn="b" latinLnBrk="0" hangingPunct="1"/>
                      <a:r>
                        <a:rPr lang="en-US" sz="1800" b="1" i="0" u="none" strike="noStrike" kern="1200">
                          <a:solidFill>
                            <a:srgbClr val="C00000"/>
                          </a:solidFill>
                          <a:effectLst/>
                          <a:latin typeface="Garamond" panose="02020404030301010803" pitchFamily="18" charset="0"/>
                          <a:ea typeface="+mn-ea"/>
                          <a:cs typeface="+mn-cs"/>
                        </a:rPr>
                        <a:t>40</a:t>
                      </a:r>
                    </a:p>
                  </a:txBody>
                  <a:tcPr marL="9525" marR="9525" marT="9525" marB="0" anchor="b"/>
                </a:tc>
                <a:extLst>
                  <a:ext uri="{0D108BD9-81ED-4DB2-BD59-A6C34878D82A}">
                    <a16:rowId xmlns:a16="http://schemas.microsoft.com/office/drawing/2014/main" val="1711713383"/>
                  </a:ext>
                </a:extLst>
              </a:tr>
              <a:tr h="370840">
                <a:tc>
                  <a:txBody>
                    <a:bodyPr/>
                    <a:lstStyle/>
                    <a:p>
                      <a:pPr algn="ctr"/>
                      <a:r>
                        <a:rPr lang="en-US" sz="1800">
                          <a:latin typeface="Garamond" panose="02020404030301010803" pitchFamily="18" charset="0"/>
                        </a:rPr>
                        <a:t>Driving</a:t>
                      </a:r>
                    </a:p>
                  </a:txBody>
                  <a:tcPr/>
                </a:tc>
                <a:tc>
                  <a:txBody>
                    <a:bodyPr/>
                    <a:lstStyle/>
                    <a:p>
                      <a:pPr algn="ctr" fontAlgn="b"/>
                      <a:r>
                        <a:rPr lang="en-US" sz="1800" b="0" i="0" u="none" strike="noStrike">
                          <a:solidFill>
                            <a:srgbClr val="000000"/>
                          </a:solidFill>
                          <a:effectLst/>
                          <a:latin typeface="Garamond" panose="02020404030301010803" pitchFamily="18" charset="0"/>
                        </a:rPr>
                        <a:t>30</a:t>
                      </a:r>
                    </a:p>
                  </a:txBody>
                  <a:tcPr marL="9525" marR="9525" marT="9525" marB="0" anchor="b"/>
                </a:tc>
                <a:tc>
                  <a:txBody>
                    <a:bodyPr/>
                    <a:lstStyle/>
                    <a:p>
                      <a:pPr algn="ctr" fontAlgn="b"/>
                      <a:r>
                        <a:rPr lang="en-US" sz="1800" b="0" i="0" u="none" strike="noStrike">
                          <a:solidFill>
                            <a:srgbClr val="000000"/>
                          </a:solidFill>
                          <a:effectLst/>
                          <a:latin typeface="Garamond" panose="02020404030301010803" pitchFamily="18" charset="0"/>
                        </a:rPr>
                        <a:t>30</a:t>
                      </a:r>
                    </a:p>
                  </a:txBody>
                  <a:tcPr marL="9525" marR="9525" marT="9525" marB="0" anchor="b"/>
                </a:tc>
                <a:tc>
                  <a:txBody>
                    <a:bodyPr/>
                    <a:lstStyle/>
                    <a:p>
                      <a:pPr algn="ctr" fontAlgn="b"/>
                      <a:r>
                        <a:rPr lang="en-US" sz="1800" b="0" i="0" u="none" strike="noStrike">
                          <a:solidFill>
                            <a:srgbClr val="000000"/>
                          </a:solidFill>
                          <a:effectLst/>
                          <a:latin typeface="Garamond" panose="02020404030301010803" pitchFamily="18" charset="0"/>
                        </a:rPr>
                        <a:t>30</a:t>
                      </a:r>
                    </a:p>
                  </a:txBody>
                  <a:tcPr marL="9525" marR="9525" marT="9525" marB="0" anchor="b"/>
                </a:tc>
                <a:extLst>
                  <a:ext uri="{0D108BD9-81ED-4DB2-BD59-A6C34878D82A}">
                    <a16:rowId xmlns:a16="http://schemas.microsoft.com/office/drawing/2014/main" val="1614494445"/>
                  </a:ext>
                </a:extLst>
              </a:tr>
              <a:tr h="370840">
                <a:tc>
                  <a:txBody>
                    <a:bodyPr/>
                    <a:lstStyle/>
                    <a:p>
                      <a:pPr algn="ctr"/>
                      <a:r>
                        <a:rPr lang="en-US" sz="1800">
                          <a:latin typeface="Garamond" panose="02020404030301010803" pitchFamily="18" charset="0"/>
                        </a:rPr>
                        <a:t>Transit</a:t>
                      </a:r>
                    </a:p>
                  </a:txBody>
                  <a:tcPr/>
                </a:tc>
                <a:tc>
                  <a:txBody>
                    <a:bodyPr/>
                    <a:lstStyle/>
                    <a:p>
                      <a:pPr algn="ctr" fontAlgn="b"/>
                      <a:r>
                        <a:rPr lang="en-US" sz="1800" b="0" i="0" u="none" strike="noStrike">
                          <a:solidFill>
                            <a:srgbClr val="000000"/>
                          </a:solidFill>
                          <a:effectLst/>
                          <a:latin typeface="Garamond" panose="02020404030301010803" pitchFamily="18" charset="0"/>
                        </a:rPr>
                        <a:t>40</a:t>
                      </a:r>
                    </a:p>
                  </a:txBody>
                  <a:tcPr marL="9525" marR="9525" marT="9525" marB="0" anchor="b"/>
                </a:tc>
                <a:tc>
                  <a:txBody>
                    <a:bodyPr/>
                    <a:lstStyle/>
                    <a:p>
                      <a:pPr algn="ctr" fontAlgn="b"/>
                      <a:r>
                        <a:rPr lang="en-US" sz="1800" b="0" i="0" u="none" strike="noStrike">
                          <a:solidFill>
                            <a:srgbClr val="000000"/>
                          </a:solidFill>
                          <a:effectLst/>
                          <a:latin typeface="Garamond" panose="02020404030301010803" pitchFamily="18" charset="0"/>
                        </a:rPr>
                        <a:t>40</a:t>
                      </a:r>
                    </a:p>
                  </a:txBody>
                  <a:tcPr marL="9525" marR="9525" marT="9525" marB="0" anchor="b"/>
                </a:tc>
                <a:tc>
                  <a:txBody>
                    <a:bodyPr/>
                    <a:lstStyle/>
                    <a:p>
                      <a:pPr algn="ctr" fontAlgn="b"/>
                      <a:r>
                        <a:rPr lang="en-US" sz="1800" b="0" i="0" u="none" strike="noStrike">
                          <a:solidFill>
                            <a:srgbClr val="000000"/>
                          </a:solidFill>
                          <a:effectLst/>
                          <a:latin typeface="Garamond" panose="02020404030301010803" pitchFamily="18" charset="0"/>
                        </a:rPr>
                        <a:t>40</a:t>
                      </a:r>
                    </a:p>
                  </a:txBody>
                  <a:tcPr marL="9525" marR="9525" marT="9525" marB="0" anchor="b"/>
                </a:tc>
                <a:extLst>
                  <a:ext uri="{0D108BD9-81ED-4DB2-BD59-A6C34878D82A}">
                    <a16:rowId xmlns:a16="http://schemas.microsoft.com/office/drawing/2014/main" val="3263198194"/>
                  </a:ext>
                </a:extLst>
              </a:tr>
              <a:tr h="370840">
                <a:tc>
                  <a:txBody>
                    <a:bodyPr/>
                    <a:lstStyle/>
                    <a:p>
                      <a:pPr algn="ctr"/>
                      <a:r>
                        <a:rPr lang="en-US" sz="1800">
                          <a:latin typeface="Garamond" panose="02020404030301010803" pitchFamily="18" charset="0"/>
                        </a:rPr>
                        <a:t>TNC</a:t>
                      </a:r>
                    </a:p>
                  </a:txBody>
                  <a:tcPr/>
                </a:tc>
                <a:tc>
                  <a:txBody>
                    <a:bodyPr/>
                    <a:lstStyle/>
                    <a:p>
                      <a:pPr algn="ctr" fontAlgn="b"/>
                      <a:r>
                        <a:rPr lang="en-US" sz="1800" b="0" i="0" u="none" strike="noStrike">
                          <a:solidFill>
                            <a:srgbClr val="000000"/>
                          </a:solidFill>
                          <a:effectLst/>
                          <a:latin typeface="Garamond" panose="02020404030301010803" pitchFamily="18" charset="0"/>
                        </a:rPr>
                        <a:t>30</a:t>
                      </a:r>
                    </a:p>
                  </a:txBody>
                  <a:tcPr marL="9525" marR="9525" marT="9525" marB="0" anchor="b"/>
                </a:tc>
                <a:tc>
                  <a:txBody>
                    <a:bodyPr/>
                    <a:lstStyle/>
                    <a:p>
                      <a:pPr algn="ctr" fontAlgn="b"/>
                      <a:r>
                        <a:rPr lang="en-US" sz="1800" b="0" i="0" u="none" strike="noStrike">
                          <a:solidFill>
                            <a:srgbClr val="000000"/>
                          </a:solidFill>
                          <a:effectLst/>
                          <a:latin typeface="Garamond" panose="02020404030301010803" pitchFamily="18" charset="0"/>
                        </a:rPr>
                        <a:t>30</a:t>
                      </a:r>
                    </a:p>
                  </a:txBody>
                  <a:tcPr marL="9525" marR="9525" marT="9525" marB="0" anchor="b"/>
                </a:tc>
                <a:tc>
                  <a:txBody>
                    <a:bodyPr/>
                    <a:lstStyle/>
                    <a:p>
                      <a:pPr algn="ctr" fontAlgn="b"/>
                      <a:r>
                        <a:rPr lang="en-US" sz="1800" b="0" i="0" u="none" strike="noStrike">
                          <a:solidFill>
                            <a:srgbClr val="000000"/>
                          </a:solidFill>
                          <a:effectLst/>
                          <a:latin typeface="Garamond" panose="02020404030301010803" pitchFamily="18" charset="0"/>
                        </a:rPr>
                        <a:t>30</a:t>
                      </a:r>
                    </a:p>
                  </a:txBody>
                  <a:tcPr marL="9525" marR="9525" marT="9525" marB="0" anchor="b"/>
                </a:tc>
                <a:extLst>
                  <a:ext uri="{0D108BD9-81ED-4DB2-BD59-A6C34878D82A}">
                    <a16:rowId xmlns:a16="http://schemas.microsoft.com/office/drawing/2014/main" val="327915526"/>
                  </a:ext>
                </a:extLst>
              </a:tr>
            </a:tbl>
          </a:graphicData>
        </a:graphic>
      </p:graphicFrame>
      <p:sp>
        <p:nvSpPr>
          <p:cNvPr id="18" name="Right Arrow 17">
            <a:extLst>
              <a:ext uri="{FF2B5EF4-FFF2-40B4-BE49-F238E27FC236}">
                <a16:creationId xmlns:a16="http://schemas.microsoft.com/office/drawing/2014/main" id="{C2804175-0AF4-7430-68A3-15EF3E3C830A}"/>
              </a:ext>
            </a:extLst>
          </p:cNvPr>
          <p:cNvSpPr/>
          <p:nvPr/>
        </p:nvSpPr>
        <p:spPr>
          <a:xfrm>
            <a:off x="5509437" y="4385985"/>
            <a:ext cx="1003183"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258955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ap&#10;&#10;Description automatically generated">
            <a:extLst>
              <a:ext uri="{FF2B5EF4-FFF2-40B4-BE49-F238E27FC236}">
                <a16:creationId xmlns:a16="http://schemas.microsoft.com/office/drawing/2014/main" id="{AAA2789B-60D4-8918-A233-2E6737D495A1}"/>
              </a:ext>
            </a:extLst>
          </p:cNvPr>
          <p:cNvPicPr>
            <a:picLocks noChangeAspect="1"/>
          </p:cNvPicPr>
          <p:nvPr/>
        </p:nvPicPr>
        <p:blipFill>
          <a:blip r:embed="rId4"/>
          <a:stretch>
            <a:fillRect/>
          </a:stretch>
        </p:blipFill>
        <p:spPr>
          <a:xfrm>
            <a:off x="0" y="2477813"/>
            <a:ext cx="12192000" cy="3657600"/>
          </a:xfrm>
          <a:prstGeom prst="rect">
            <a:avLst/>
          </a:prstGeom>
        </p:spPr>
      </p:pic>
      <p:sp>
        <p:nvSpPr>
          <p:cNvPr id="18" name="Content Placeholder 2">
            <a:extLst>
              <a:ext uri="{FF2B5EF4-FFF2-40B4-BE49-F238E27FC236}">
                <a16:creationId xmlns:a16="http://schemas.microsoft.com/office/drawing/2014/main" id="{799F0806-1D9E-372B-1CBC-36EB9D3DCC39}"/>
              </a:ext>
            </a:extLst>
          </p:cNvPr>
          <p:cNvSpPr txBox="1">
            <a:spLocks/>
          </p:cNvSpPr>
          <p:nvPr/>
        </p:nvSpPr>
        <p:spPr>
          <a:xfrm>
            <a:off x="111212" y="1313290"/>
            <a:ext cx="11969576" cy="517606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latin typeface="Garamond" panose="02020404030301010803" pitchFamily="18" charset="0"/>
              </a:rPr>
              <a:t>We have compared the MEP scores for the baseline cohort (total population) of Chicago in 2019 with the corresponding income-based cohorts</a:t>
            </a:r>
          </a:p>
          <a:p>
            <a:pPr marL="0" indent="0">
              <a:buNone/>
            </a:pPr>
            <a:endParaRPr lang="en-US" dirty="0"/>
          </a:p>
        </p:txBody>
      </p:sp>
      <p:sp>
        <p:nvSpPr>
          <p:cNvPr id="2" name="Title 1">
            <a:extLst>
              <a:ext uri="{FF2B5EF4-FFF2-40B4-BE49-F238E27FC236}">
                <a16:creationId xmlns:a16="http://schemas.microsoft.com/office/drawing/2014/main" id="{20F726FD-0434-133C-C76B-4BF11509CE91}"/>
              </a:ext>
            </a:extLst>
          </p:cNvPr>
          <p:cNvSpPr>
            <a:spLocks noGrp="1"/>
          </p:cNvSpPr>
          <p:nvPr>
            <p:ph type="title"/>
          </p:nvPr>
        </p:nvSpPr>
        <p:spPr>
          <a:xfrm>
            <a:off x="604762" y="1"/>
            <a:ext cx="10982476" cy="1035352"/>
          </a:xfrm>
          <a:solidFill>
            <a:schemeClr val="accent1"/>
          </a:solidFill>
        </p:spPr>
        <p:txBody>
          <a:bodyPr/>
          <a:lstStyle/>
          <a:p>
            <a:r>
              <a:rPr lang="en-US"/>
              <a:t>Comparison of MEP estimation for </a:t>
            </a:r>
            <a:br>
              <a:rPr lang="en-US"/>
            </a:br>
            <a:r>
              <a:rPr lang="en-US"/>
              <a:t>Income-based Cohorts</a:t>
            </a:r>
          </a:p>
        </p:txBody>
      </p:sp>
      <p:sp>
        <p:nvSpPr>
          <p:cNvPr id="14" name="TextBox 13">
            <a:extLst>
              <a:ext uri="{FF2B5EF4-FFF2-40B4-BE49-F238E27FC236}">
                <a16:creationId xmlns:a16="http://schemas.microsoft.com/office/drawing/2014/main" id="{FCF88CD9-6867-A388-2EDF-A506625FE857}"/>
              </a:ext>
            </a:extLst>
          </p:cNvPr>
          <p:cNvSpPr txBox="1"/>
          <p:nvPr/>
        </p:nvSpPr>
        <p:spPr>
          <a:xfrm>
            <a:off x="111212" y="6135413"/>
            <a:ext cx="10775092" cy="707886"/>
          </a:xfrm>
          <a:prstGeom prst="rect">
            <a:avLst/>
          </a:prstGeom>
          <a:solidFill>
            <a:srgbClr val="FFC000"/>
          </a:solidFill>
          <a:ln>
            <a:solidFill>
              <a:schemeClr val="tx1"/>
            </a:solidFill>
          </a:ln>
        </p:spPr>
        <p:txBody>
          <a:bodyPr wrap="square" rtlCol="0">
            <a:spAutoFit/>
          </a:bodyPr>
          <a:lstStyle/>
          <a:p>
            <a:r>
              <a:rPr lang="en-US" sz="2000" dirty="0">
                <a:latin typeface="Garamond" panose="02020404030301010803" pitchFamily="18" charset="0"/>
              </a:rPr>
              <a:t>No significant difference in grid-wise MEP values between low-income and high-income cohorts</a:t>
            </a:r>
          </a:p>
          <a:p>
            <a:r>
              <a:rPr lang="en-US" sz="2000" dirty="0">
                <a:latin typeface="Garamond" panose="02020404030301010803" pitchFamily="18" charset="0"/>
              </a:rPr>
              <a:t>Overall MEP higher by ~ 55% for high-income cohort compared to low-income cohort</a:t>
            </a:r>
          </a:p>
        </p:txBody>
      </p:sp>
      <p:sp>
        <p:nvSpPr>
          <p:cNvPr id="6" name="TextBox 5">
            <a:extLst>
              <a:ext uri="{FF2B5EF4-FFF2-40B4-BE49-F238E27FC236}">
                <a16:creationId xmlns:a16="http://schemas.microsoft.com/office/drawing/2014/main" id="{12731873-C6BE-02CD-A3F6-5245EC90D2EB}"/>
              </a:ext>
            </a:extLst>
          </p:cNvPr>
          <p:cNvSpPr txBox="1"/>
          <p:nvPr/>
        </p:nvSpPr>
        <p:spPr>
          <a:xfrm>
            <a:off x="1410457" y="2447310"/>
            <a:ext cx="1871859" cy="369332"/>
          </a:xfrm>
          <a:prstGeom prst="rect">
            <a:avLst/>
          </a:prstGeom>
          <a:noFill/>
        </p:spPr>
        <p:txBody>
          <a:bodyPr wrap="none" rtlCol="0">
            <a:spAutoFit/>
          </a:bodyPr>
          <a:lstStyle/>
          <a:p>
            <a:r>
              <a:rPr lang="en-US" b="1" dirty="0">
                <a:solidFill>
                  <a:srgbClr val="FF0000"/>
                </a:solidFill>
                <a:latin typeface="Garamond" panose="02020404030301010803" pitchFamily="18" charset="0"/>
              </a:rPr>
              <a:t>Overall MEP: 119</a:t>
            </a:r>
          </a:p>
        </p:txBody>
      </p:sp>
      <p:sp>
        <p:nvSpPr>
          <p:cNvPr id="19" name="TextBox 18">
            <a:extLst>
              <a:ext uri="{FF2B5EF4-FFF2-40B4-BE49-F238E27FC236}">
                <a16:creationId xmlns:a16="http://schemas.microsoft.com/office/drawing/2014/main" id="{19575177-C370-2923-667F-73565A7DD277}"/>
              </a:ext>
            </a:extLst>
          </p:cNvPr>
          <p:cNvSpPr txBox="1"/>
          <p:nvPr/>
        </p:nvSpPr>
        <p:spPr>
          <a:xfrm>
            <a:off x="5846562" y="2444340"/>
            <a:ext cx="1798121" cy="369332"/>
          </a:xfrm>
          <a:prstGeom prst="rect">
            <a:avLst/>
          </a:prstGeom>
          <a:noFill/>
        </p:spPr>
        <p:txBody>
          <a:bodyPr wrap="none" rtlCol="0">
            <a:spAutoFit/>
          </a:bodyPr>
          <a:lstStyle/>
          <a:p>
            <a:r>
              <a:rPr lang="en-US" b="1" dirty="0">
                <a:solidFill>
                  <a:srgbClr val="FF0000"/>
                </a:solidFill>
                <a:latin typeface="Garamond" panose="02020404030301010803" pitchFamily="18" charset="0"/>
              </a:rPr>
              <a:t>Overall MEP: 33</a:t>
            </a:r>
          </a:p>
        </p:txBody>
      </p:sp>
      <p:sp>
        <p:nvSpPr>
          <p:cNvPr id="20" name="TextBox 19">
            <a:extLst>
              <a:ext uri="{FF2B5EF4-FFF2-40B4-BE49-F238E27FC236}">
                <a16:creationId xmlns:a16="http://schemas.microsoft.com/office/drawing/2014/main" id="{6808ED03-34F0-B847-0BA2-47BC9DE22944}"/>
              </a:ext>
            </a:extLst>
          </p:cNvPr>
          <p:cNvSpPr txBox="1"/>
          <p:nvPr/>
        </p:nvSpPr>
        <p:spPr>
          <a:xfrm>
            <a:off x="9996060" y="2444340"/>
            <a:ext cx="1780487" cy="369332"/>
          </a:xfrm>
          <a:prstGeom prst="rect">
            <a:avLst/>
          </a:prstGeom>
          <a:noFill/>
        </p:spPr>
        <p:txBody>
          <a:bodyPr wrap="none" rtlCol="0">
            <a:spAutoFit/>
          </a:bodyPr>
          <a:lstStyle/>
          <a:p>
            <a:r>
              <a:rPr lang="en-US" b="1" dirty="0">
                <a:solidFill>
                  <a:srgbClr val="FF0000"/>
                </a:solidFill>
                <a:latin typeface="Garamond" panose="02020404030301010803" pitchFamily="18" charset="0"/>
              </a:rPr>
              <a:t>Overall MEP: 51</a:t>
            </a:r>
          </a:p>
        </p:txBody>
      </p:sp>
    </p:spTree>
    <p:extLst>
      <p:ext uri="{BB962C8B-B14F-4D97-AF65-F5344CB8AC3E}">
        <p14:creationId xmlns:p14="http://schemas.microsoft.com/office/powerpoint/2010/main" val="1072951552"/>
      </p:ext>
    </p:extLst>
  </p:cSld>
  <p:clrMapOvr>
    <a:masterClrMapping/>
  </p:clrMapOvr>
  <p:extLst>
    <p:ext uri="{6950BFC3-D8DA-4A85-94F7-54DA5524770B}">
      <p188:commentRel xmlns:p188="http://schemas.microsoft.com/office/powerpoint/2018/8/main" r:id="rId3"/>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FC0C3A0-D88F-DA6A-2CB0-B73418108BDC}"/>
              </a:ext>
            </a:extLst>
          </p:cNvPr>
          <p:cNvSpPr>
            <a:spLocks noGrp="1"/>
          </p:cNvSpPr>
          <p:nvPr>
            <p:ph type="body" sz="quarter" idx="10"/>
          </p:nvPr>
        </p:nvSpPr>
        <p:spPr/>
        <p:txBody>
          <a:bodyPr/>
          <a:lstStyle/>
          <a:p>
            <a:r>
              <a:rPr lang="en-US">
                <a:latin typeface="Garamond"/>
              </a:rPr>
              <a:t>MEP Background</a:t>
            </a:r>
            <a:endParaRPr lang="en-US"/>
          </a:p>
        </p:txBody>
      </p:sp>
    </p:spTree>
    <p:extLst>
      <p:ext uri="{BB962C8B-B14F-4D97-AF65-F5344CB8AC3E}">
        <p14:creationId xmlns:p14="http://schemas.microsoft.com/office/powerpoint/2010/main" val="66010145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F726FD-0434-133C-C76B-4BF11509CE91}"/>
              </a:ext>
            </a:extLst>
          </p:cNvPr>
          <p:cNvSpPr>
            <a:spLocks noGrp="1"/>
          </p:cNvSpPr>
          <p:nvPr>
            <p:ph type="title"/>
          </p:nvPr>
        </p:nvSpPr>
        <p:spPr>
          <a:solidFill>
            <a:schemeClr val="accent1"/>
          </a:solidFill>
        </p:spPr>
        <p:txBody>
          <a:bodyPr/>
          <a:lstStyle/>
          <a:p>
            <a:r>
              <a:rPr lang="en-US"/>
              <a:t>Variation in Travel Patterns</a:t>
            </a:r>
            <a:br>
              <a:rPr lang="en-US"/>
            </a:br>
            <a:r>
              <a:rPr lang="en-US"/>
              <a:t>Across Vehicle ownership-based Cohorts</a:t>
            </a:r>
          </a:p>
        </p:txBody>
      </p:sp>
      <p:sp>
        <p:nvSpPr>
          <p:cNvPr id="13" name="TextBox 12">
            <a:extLst>
              <a:ext uri="{FF2B5EF4-FFF2-40B4-BE49-F238E27FC236}">
                <a16:creationId xmlns:a16="http://schemas.microsoft.com/office/drawing/2014/main" id="{5E0ED241-5278-1830-0D8F-FB51E33DC887}"/>
              </a:ext>
            </a:extLst>
          </p:cNvPr>
          <p:cNvSpPr txBox="1"/>
          <p:nvPr/>
        </p:nvSpPr>
        <p:spPr>
          <a:xfrm>
            <a:off x="6234382" y="5254908"/>
            <a:ext cx="5829469" cy="1015663"/>
          </a:xfrm>
          <a:prstGeom prst="rect">
            <a:avLst/>
          </a:prstGeom>
          <a:solidFill>
            <a:srgbClr val="FFC000"/>
          </a:solidFill>
          <a:ln>
            <a:solidFill>
              <a:schemeClr val="tx1"/>
            </a:solidFill>
          </a:ln>
        </p:spPr>
        <p:txBody>
          <a:bodyPr wrap="square" rtlCol="0">
            <a:spAutoFit/>
          </a:bodyPr>
          <a:lstStyle/>
          <a:p>
            <a:r>
              <a:rPr lang="en-US" sz="2000" dirty="0">
                <a:latin typeface="Garamond" panose="02020404030301010803" pitchFamily="18" charset="0"/>
              </a:rPr>
              <a:t>Vehicle-sufficient cohort drives more than no-vehicle cohort, which in turn avails all other modes to a greater extent</a:t>
            </a:r>
          </a:p>
        </p:txBody>
      </p:sp>
      <p:sp>
        <p:nvSpPr>
          <p:cNvPr id="14" name="TextBox 13">
            <a:extLst>
              <a:ext uri="{FF2B5EF4-FFF2-40B4-BE49-F238E27FC236}">
                <a16:creationId xmlns:a16="http://schemas.microsoft.com/office/drawing/2014/main" id="{B979BDD2-3252-4817-485D-03C129D2A409}"/>
              </a:ext>
            </a:extLst>
          </p:cNvPr>
          <p:cNvSpPr txBox="1"/>
          <p:nvPr/>
        </p:nvSpPr>
        <p:spPr>
          <a:xfrm>
            <a:off x="16499" y="5161170"/>
            <a:ext cx="5941121" cy="1323439"/>
          </a:xfrm>
          <a:prstGeom prst="rect">
            <a:avLst/>
          </a:prstGeom>
          <a:noFill/>
        </p:spPr>
        <p:txBody>
          <a:bodyPr wrap="square" rtlCol="0">
            <a:spAutoFit/>
          </a:bodyPr>
          <a:lstStyle/>
          <a:p>
            <a:r>
              <a:rPr lang="en-US" sz="2000" b="1">
                <a:solidFill>
                  <a:srgbClr val="C00000"/>
                </a:solidFill>
                <a:latin typeface="Garamond" panose="02020404030301010803" pitchFamily="18" charset="0"/>
              </a:rPr>
              <a:t>No Vehicle</a:t>
            </a:r>
            <a:r>
              <a:rPr lang="en-US" sz="2000">
                <a:latin typeface="Garamond" panose="02020404030301010803" pitchFamily="18" charset="0"/>
              </a:rPr>
              <a:t>: No vehicle in household </a:t>
            </a:r>
          </a:p>
          <a:p>
            <a:endParaRPr lang="en-US" sz="2000">
              <a:latin typeface="Garamond" panose="02020404030301010803" pitchFamily="18" charset="0"/>
            </a:endParaRPr>
          </a:p>
          <a:p>
            <a:r>
              <a:rPr lang="en-US" sz="2000" b="1">
                <a:solidFill>
                  <a:srgbClr val="C00000"/>
                </a:solidFill>
                <a:latin typeface="Garamond" panose="02020404030301010803" pitchFamily="18" charset="0"/>
              </a:rPr>
              <a:t>Vehicle-Sufficient</a:t>
            </a:r>
            <a:r>
              <a:rPr lang="en-US" sz="2000">
                <a:latin typeface="Garamond" panose="02020404030301010803" pitchFamily="18" charset="0"/>
              </a:rPr>
              <a:t>: Number of drivers ( age &gt; 16 </a:t>
            </a:r>
            <a:r>
              <a:rPr lang="en-US" sz="2000" err="1">
                <a:latin typeface="Garamond" panose="02020404030301010803" pitchFamily="18" charset="0"/>
              </a:rPr>
              <a:t>yrs</a:t>
            </a:r>
            <a:r>
              <a:rPr lang="en-US" sz="2000">
                <a:latin typeface="Garamond" panose="02020404030301010803" pitchFamily="18" charset="0"/>
              </a:rPr>
              <a:t> old) &gt;= Number of vehicles in household</a:t>
            </a:r>
          </a:p>
        </p:txBody>
      </p:sp>
      <p:pic>
        <p:nvPicPr>
          <p:cNvPr id="15" name="Picture 14" descr="Activity frequencies for Chicago Polaris 2015 baseline and vehicle ownership-based cohorts: Stacked horizontal bar charts showing activity frequencies for Chicago Polaris 2015 baseline and vehicle ownership-based cohorts.">
            <a:extLst>
              <a:ext uri="{FF2B5EF4-FFF2-40B4-BE49-F238E27FC236}">
                <a16:creationId xmlns:a16="http://schemas.microsoft.com/office/drawing/2014/main" id="{98879232-5B74-C07A-24B7-612B2ED6852D}"/>
              </a:ext>
            </a:extLst>
          </p:cNvPr>
          <p:cNvPicPr>
            <a:picLocks noChangeAspect="1"/>
          </p:cNvPicPr>
          <p:nvPr/>
        </p:nvPicPr>
        <p:blipFill>
          <a:blip r:embed="rId4"/>
          <a:stretch>
            <a:fillRect/>
          </a:stretch>
        </p:blipFill>
        <p:spPr>
          <a:xfrm>
            <a:off x="37097" y="1300818"/>
            <a:ext cx="6058903" cy="3788017"/>
          </a:xfrm>
          <a:prstGeom prst="rect">
            <a:avLst/>
          </a:prstGeom>
        </p:spPr>
      </p:pic>
      <p:pic>
        <p:nvPicPr>
          <p:cNvPr id="16" name="Picture 15" descr="Mode-share frequencies for Chicago Polaris 2015 baseline and vehicle ownership-based cohorts: Stacked horizontal bar charts showing mode-share frequencies for Chicago Polaris 2015 baseline and vehicle ownership-based cohorts.">
            <a:extLst>
              <a:ext uri="{FF2B5EF4-FFF2-40B4-BE49-F238E27FC236}">
                <a16:creationId xmlns:a16="http://schemas.microsoft.com/office/drawing/2014/main" id="{1F3F10B2-1E70-7537-98C5-78AF83B7D4FF}"/>
              </a:ext>
            </a:extLst>
          </p:cNvPr>
          <p:cNvPicPr>
            <a:picLocks noChangeAspect="1"/>
          </p:cNvPicPr>
          <p:nvPr/>
        </p:nvPicPr>
        <p:blipFill>
          <a:blip r:embed="rId5"/>
          <a:stretch>
            <a:fillRect/>
          </a:stretch>
        </p:blipFill>
        <p:spPr>
          <a:xfrm>
            <a:off x="6283019" y="1201426"/>
            <a:ext cx="5829469" cy="3887409"/>
          </a:xfrm>
          <a:prstGeom prst="rect">
            <a:avLst/>
          </a:prstGeom>
        </p:spPr>
      </p:pic>
      <p:sp>
        <p:nvSpPr>
          <p:cNvPr id="7" name="Arrow: Right 6">
            <a:extLst>
              <a:ext uri="{FF2B5EF4-FFF2-40B4-BE49-F238E27FC236}">
                <a16:creationId xmlns:a16="http://schemas.microsoft.com/office/drawing/2014/main" id="{148DED2A-2954-C37A-4D83-D4AE3855B023}"/>
              </a:ext>
            </a:extLst>
          </p:cNvPr>
          <p:cNvSpPr/>
          <p:nvPr/>
        </p:nvSpPr>
        <p:spPr>
          <a:xfrm rot="19084982">
            <a:off x="1793512" y="2145054"/>
            <a:ext cx="485349" cy="300905"/>
          </a:xfrm>
          <a:prstGeom prst="rightArrow">
            <a:avLst/>
          </a:prstGeom>
          <a:ln>
            <a:solidFill>
              <a:schemeClr val="tx1"/>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
        <p:nvSpPr>
          <p:cNvPr id="8" name="Arrow: Right 7">
            <a:extLst>
              <a:ext uri="{FF2B5EF4-FFF2-40B4-BE49-F238E27FC236}">
                <a16:creationId xmlns:a16="http://schemas.microsoft.com/office/drawing/2014/main" id="{24A76327-D962-6D7F-1B2B-8CFFCBC6F549}"/>
              </a:ext>
            </a:extLst>
          </p:cNvPr>
          <p:cNvSpPr/>
          <p:nvPr/>
        </p:nvSpPr>
        <p:spPr>
          <a:xfrm rot="2994084">
            <a:off x="3421174" y="2222461"/>
            <a:ext cx="485349" cy="300905"/>
          </a:xfrm>
          <a:prstGeom prst="rightArrow">
            <a:avLst/>
          </a:prstGeom>
          <a:ln>
            <a:solidFill>
              <a:schemeClr val="tx1"/>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
        <p:nvSpPr>
          <p:cNvPr id="9" name="Arrow: Right 8">
            <a:extLst>
              <a:ext uri="{FF2B5EF4-FFF2-40B4-BE49-F238E27FC236}">
                <a16:creationId xmlns:a16="http://schemas.microsoft.com/office/drawing/2014/main" id="{7F8BF1FA-BB82-9ACB-9311-BE677988D5AB}"/>
              </a:ext>
            </a:extLst>
          </p:cNvPr>
          <p:cNvSpPr/>
          <p:nvPr/>
        </p:nvSpPr>
        <p:spPr>
          <a:xfrm rot="2994084">
            <a:off x="9291429" y="2235232"/>
            <a:ext cx="485349" cy="300905"/>
          </a:xfrm>
          <a:prstGeom prst="rightArrow">
            <a:avLst/>
          </a:prstGeom>
          <a:ln>
            <a:solidFill>
              <a:schemeClr val="tx1"/>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
        <p:nvSpPr>
          <p:cNvPr id="10" name="Arrow: Right 9">
            <a:extLst>
              <a:ext uri="{FF2B5EF4-FFF2-40B4-BE49-F238E27FC236}">
                <a16:creationId xmlns:a16="http://schemas.microsoft.com/office/drawing/2014/main" id="{EC4BE1E7-D7AE-DA8E-037A-D342F618A840}"/>
              </a:ext>
            </a:extLst>
          </p:cNvPr>
          <p:cNvSpPr/>
          <p:nvPr/>
        </p:nvSpPr>
        <p:spPr>
          <a:xfrm rot="8142334">
            <a:off x="11349400" y="2217081"/>
            <a:ext cx="485349" cy="300905"/>
          </a:xfrm>
          <a:prstGeom prst="rightArrow">
            <a:avLst/>
          </a:prstGeom>
          <a:ln>
            <a:solidFill>
              <a:schemeClr val="tx1"/>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
        <p:nvSpPr>
          <p:cNvPr id="11" name="Arrow: Right 8">
            <a:extLst>
              <a:ext uri="{FF2B5EF4-FFF2-40B4-BE49-F238E27FC236}">
                <a16:creationId xmlns:a16="http://schemas.microsoft.com/office/drawing/2014/main" id="{71E10FD3-4A64-0163-3BE1-45EC4D271A93}"/>
              </a:ext>
            </a:extLst>
          </p:cNvPr>
          <p:cNvSpPr/>
          <p:nvPr/>
        </p:nvSpPr>
        <p:spPr>
          <a:xfrm rot="2994084">
            <a:off x="8146370" y="2239391"/>
            <a:ext cx="485349" cy="300905"/>
          </a:xfrm>
          <a:prstGeom prst="rightArrow">
            <a:avLst/>
          </a:prstGeom>
          <a:ln>
            <a:solidFill>
              <a:schemeClr val="tx1"/>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09178668"/>
      </p:ext>
    </p:extLst>
  </p:cSld>
  <p:clrMapOvr>
    <a:masterClrMapping/>
  </p:clrMapOvr>
  <p:extLst>
    <p:ext uri="{6950BFC3-D8DA-4A85-94F7-54DA5524770B}">
      <p188:commentRel xmlns:p188="http://schemas.microsoft.com/office/powerpoint/2018/8/main" r:id="rId3"/>
    </p:ext>
  </p:extLs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F726FD-0434-133C-C76B-4BF11509CE91}"/>
              </a:ext>
            </a:extLst>
          </p:cNvPr>
          <p:cNvSpPr>
            <a:spLocks noGrp="1"/>
          </p:cNvSpPr>
          <p:nvPr>
            <p:ph type="title"/>
          </p:nvPr>
        </p:nvSpPr>
        <p:spPr>
          <a:solidFill>
            <a:schemeClr val="accent1"/>
          </a:solidFill>
        </p:spPr>
        <p:txBody>
          <a:bodyPr/>
          <a:lstStyle/>
          <a:p>
            <a:r>
              <a:rPr lang="en-US">
                <a:latin typeface="Garamond"/>
              </a:rPr>
              <a:t>Mode-wise Maximum Travel time Isochrones </a:t>
            </a:r>
            <a:br>
              <a:rPr lang="en-US"/>
            </a:br>
            <a:r>
              <a:rPr lang="en-US">
                <a:latin typeface="Garamond"/>
              </a:rPr>
              <a:t>for Vehicle ownership-based Cohorts</a:t>
            </a:r>
            <a:endParaRPr lang="en-US"/>
          </a:p>
        </p:txBody>
      </p:sp>
      <p:sp>
        <p:nvSpPr>
          <p:cNvPr id="13" name="Content Placeholder 2">
            <a:extLst>
              <a:ext uri="{FF2B5EF4-FFF2-40B4-BE49-F238E27FC236}">
                <a16:creationId xmlns:a16="http://schemas.microsoft.com/office/drawing/2014/main" id="{5CCA2C6C-692E-13EA-4E60-316B4FA73D64}"/>
              </a:ext>
            </a:extLst>
          </p:cNvPr>
          <p:cNvSpPr txBox="1">
            <a:spLocks/>
          </p:cNvSpPr>
          <p:nvPr/>
        </p:nvSpPr>
        <p:spPr>
          <a:xfrm>
            <a:off x="599924" y="793128"/>
            <a:ext cx="10992151" cy="517606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US" sz="2400"/>
          </a:p>
          <a:p>
            <a:pPr marL="0" indent="0">
              <a:buFont typeface="Arial" panose="020B0604020202020204" pitchFamily="34" charset="0"/>
              <a:buNone/>
            </a:pPr>
            <a:r>
              <a:rPr lang="en-US">
                <a:latin typeface="Garamond" panose="02020404030301010803" pitchFamily="18" charset="0"/>
              </a:rPr>
              <a:t>Travel time isochrones  up to 40 mins (in increments of 10 min) were considered for each mode depending on 85</a:t>
            </a:r>
            <a:r>
              <a:rPr lang="en-US" baseline="30000">
                <a:latin typeface="Garamond" panose="02020404030301010803" pitchFamily="18" charset="0"/>
              </a:rPr>
              <a:t>th</a:t>
            </a:r>
            <a:r>
              <a:rPr lang="en-US">
                <a:latin typeface="Garamond" panose="02020404030301010803" pitchFamily="18" charset="0"/>
              </a:rPr>
              <a:t> percentile of travel time by each mode</a:t>
            </a:r>
          </a:p>
          <a:p>
            <a:endParaRPr lang="en-US"/>
          </a:p>
        </p:txBody>
      </p:sp>
      <p:graphicFrame>
        <p:nvGraphicFramePr>
          <p:cNvPr id="14" name="Table 4">
            <a:extLst>
              <a:ext uri="{FF2B5EF4-FFF2-40B4-BE49-F238E27FC236}">
                <a16:creationId xmlns:a16="http://schemas.microsoft.com/office/drawing/2014/main" id="{25ED48E6-E363-FC86-57CB-881865A961C2}"/>
              </a:ext>
            </a:extLst>
          </p:cNvPr>
          <p:cNvGraphicFramePr>
            <a:graphicFrameLocks noGrp="1"/>
          </p:cNvGraphicFramePr>
          <p:nvPr>
            <p:extLst>
              <p:ext uri="{D42A27DB-BD31-4B8C-83A1-F6EECF244321}">
                <p14:modId xmlns:p14="http://schemas.microsoft.com/office/powerpoint/2010/main" val="4285130189"/>
              </p:ext>
            </p:extLst>
          </p:nvPr>
        </p:nvGraphicFramePr>
        <p:xfrm>
          <a:off x="599924" y="3381161"/>
          <a:ext cx="4794958" cy="2494280"/>
        </p:xfrm>
        <a:graphic>
          <a:graphicData uri="http://schemas.openxmlformats.org/drawingml/2006/table">
            <a:tbl>
              <a:tblPr firstRow="1" bandRow="1">
                <a:tableStyleId>{5C22544A-7EE6-4342-B048-85BDC9FD1C3A}</a:tableStyleId>
              </a:tblPr>
              <a:tblGrid>
                <a:gridCol w="925743">
                  <a:extLst>
                    <a:ext uri="{9D8B030D-6E8A-4147-A177-3AD203B41FA5}">
                      <a16:colId xmlns:a16="http://schemas.microsoft.com/office/drawing/2014/main" val="798149268"/>
                    </a:ext>
                  </a:extLst>
                </a:gridCol>
                <a:gridCol w="1016685">
                  <a:extLst>
                    <a:ext uri="{9D8B030D-6E8A-4147-A177-3AD203B41FA5}">
                      <a16:colId xmlns:a16="http://schemas.microsoft.com/office/drawing/2014/main" val="576227512"/>
                    </a:ext>
                  </a:extLst>
                </a:gridCol>
                <a:gridCol w="1361661">
                  <a:extLst>
                    <a:ext uri="{9D8B030D-6E8A-4147-A177-3AD203B41FA5}">
                      <a16:colId xmlns:a16="http://schemas.microsoft.com/office/drawing/2014/main" val="436341547"/>
                    </a:ext>
                  </a:extLst>
                </a:gridCol>
                <a:gridCol w="1490869">
                  <a:extLst>
                    <a:ext uri="{9D8B030D-6E8A-4147-A177-3AD203B41FA5}">
                      <a16:colId xmlns:a16="http://schemas.microsoft.com/office/drawing/2014/main" val="1255438204"/>
                    </a:ext>
                  </a:extLst>
                </a:gridCol>
              </a:tblGrid>
              <a:tr h="370840">
                <a:tc>
                  <a:txBody>
                    <a:bodyPr/>
                    <a:lstStyle/>
                    <a:p>
                      <a:r>
                        <a:rPr lang="en-US" sz="1800">
                          <a:latin typeface="Garamond"/>
                        </a:rPr>
                        <a:t>Mode</a:t>
                      </a:r>
                    </a:p>
                  </a:txBody>
                  <a:tcPr/>
                </a:tc>
                <a:tc>
                  <a:txBody>
                    <a:bodyPr/>
                    <a:lstStyle/>
                    <a:p>
                      <a:r>
                        <a:rPr lang="en-US" sz="1800">
                          <a:latin typeface="Garamond"/>
                        </a:rPr>
                        <a:t>Baseline</a:t>
                      </a:r>
                    </a:p>
                  </a:txBody>
                  <a:tcPr/>
                </a:tc>
                <a:tc>
                  <a:txBody>
                    <a:bodyPr/>
                    <a:lstStyle/>
                    <a:p>
                      <a:r>
                        <a:rPr lang="en-US" sz="1800">
                          <a:latin typeface="Garamond"/>
                        </a:rPr>
                        <a:t>No-Vehicle</a:t>
                      </a:r>
                    </a:p>
                  </a:txBody>
                  <a:tcPr/>
                </a:tc>
                <a:tc>
                  <a:txBody>
                    <a:bodyPr/>
                    <a:lstStyle/>
                    <a:p>
                      <a:r>
                        <a:rPr lang="en-US" sz="1800">
                          <a:latin typeface="Garamond"/>
                        </a:rPr>
                        <a:t>Vehicle-Sufficient</a:t>
                      </a:r>
                    </a:p>
                  </a:txBody>
                  <a:tcPr/>
                </a:tc>
                <a:extLst>
                  <a:ext uri="{0D108BD9-81ED-4DB2-BD59-A6C34878D82A}">
                    <a16:rowId xmlns:a16="http://schemas.microsoft.com/office/drawing/2014/main" val="1256471099"/>
                  </a:ext>
                </a:extLst>
              </a:tr>
              <a:tr h="370840">
                <a:tc>
                  <a:txBody>
                    <a:bodyPr/>
                    <a:lstStyle/>
                    <a:p>
                      <a:pPr algn="ctr"/>
                      <a:r>
                        <a:rPr lang="en-US" sz="1800">
                          <a:latin typeface="Garamond"/>
                        </a:rPr>
                        <a:t>Walk</a:t>
                      </a:r>
                    </a:p>
                  </a:txBody>
                  <a:tcPr/>
                </a:tc>
                <a:tc>
                  <a:txBody>
                    <a:bodyPr/>
                    <a:lstStyle/>
                    <a:p>
                      <a:pPr algn="ctr" fontAlgn="b"/>
                      <a:r>
                        <a:rPr lang="en-US" sz="1800" b="0" i="0" u="none" strike="noStrike">
                          <a:solidFill>
                            <a:srgbClr val="000000"/>
                          </a:solidFill>
                          <a:effectLst/>
                          <a:latin typeface="Garamond"/>
                        </a:rPr>
                        <a:t>20</a:t>
                      </a:r>
                    </a:p>
                  </a:txBody>
                  <a:tcPr marL="9525" marR="9525" marT="9525" marB="0" anchor="b"/>
                </a:tc>
                <a:tc>
                  <a:txBody>
                    <a:bodyPr/>
                    <a:lstStyle/>
                    <a:p>
                      <a:pPr algn="ctr" fontAlgn="b"/>
                      <a:r>
                        <a:rPr lang="en-US" sz="1800" b="1" i="0" u="none" strike="noStrike">
                          <a:solidFill>
                            <a:srgbClr val="C00000"/>
                          </a:solidFill>
                          <a:effectLst/>
                          <a:latin typeface="Garamond"/>
                        </a:rPr>
                        <a:t>25</a:t>
                      </a:r>
                    </a:p>
                  </a:txBody>
                  <a:tcPr marL="9525" marR="9525" marT="9525" marB="0" anchor="b"/>
                </a:tc>
                <a:tc>
                  <a:txBody>
                    <a:bodyPr/>
                    <a:lstStyle/>
                    <a:p>
                      <a:pPr algn="ctr" fontAlgn="b"/>
                      <a:r>
                        <a:rPr lang="en-US" sz="1800" b="0" i="0" u="none" strike="noStrike">
                          <a:solidFill>
                            <a:srgbClr val="000000"/>
                          </a:solidFill>
                          <a:effectLst/>
                          <a:latin typeface="Garamond"/>
                        </a:rPr>
                        <a:t>20</a:t>
                      </a:r>
                    </a:p>
                  </a:txBody>
                  <a:tcPr marL="9525" marR="9525" marT="9525" marB="0" anchor="b"/>
                </a:tc>
                <a:extLst>
                  <a:ext uri="{0D108BD9-81ED-4DB2-BD59-A6C34878D82A}">
                    <a16:rowId xmlns:a16="http://schemas.microsoft.com/office/drawing/2014/main" val="2507783435"/>
                  </a:ext>
                </a:extLst>
              </a:tr>
              <a:tr h="370840">
                <a:tc>
                  <a:txBody>
                    <a:bodyPr/>
                    <a:lstStyle/>
                    <a:p>
                      <a:pPr algn="ctr"/>
                      <a:r>
                        <a:rPr lang="en-US" sz="1800">
                          <a:latin typeface="Garamond"/>
                        </a:rPr>
                        <a:t>Bike</a:t>
                      </a:r>
                    </a:p>
                  </a:txBody>
                  <a:tcPr/>
                </a:tc>
                <a:tc>
                  <a:txBody>
                    <a:bodyPr/>
                    <a:lstStyle/>
                    <a:p>
                      <a:pPr algn="ctr" fontAlgn="b"/>
                      <a:r>
                        <a:rPr lang="en-US" sz="1800" b="0" i="0" u="none" strike="noStrike">
                          <a:solidFill>
                            <a:srgbClr val="000000"/>
                          </a:solidFill>
                          <a:effectLst/>
                          <a:latin typeface="Garamond"/>
                        </a:rPr>
                        <a:t>35</a:t>
                      </a:r>
                    </a:p>
                  </a:txBody>
                  <a:tcPr marL="9525" marR="9525" marT="9525" marB="0" anchor="b"/>
                </a:tc>
                <a:tc>
                  <a:txBody>
                    <a:bodyPr/>
                    <a:lstStyle/>
                    <a:p>
                      <a:pPr algn="ctr" fontAlgn="b"/>
                      <a:r>
                        <a:rPr lang="en-US" sz="1800" b="0" i="0" u="none" strike="noStrike">
                          <a:solidFill>
                            <a:srgbClr val="000000"/>
                          </a:solidFill>
                          <a:effectLst/>
                          <a:latin typeface="Garamond"/>
                        </a:rPr>
                        <a:t>30</a:t>
                      </a:r>
                    </a:p>
                  </a:txBody>
                  <a:tcPr marL="9525" marR="9525" marT="9525" marB="0" anchor="b"/>
                </a:tc>
                <a:tc>
                  <a:txBody>
                    <a:bodyPr/>
                    <a:lstStyle/>
                    <a:p>
                      <a:pPr algn="ctr" fontAlgn="b"/>
                      <a:r>
                        <a:rPr lang="en-US" sz="1800" b="1" i="0" u="none" strike="noStrike">
                          <a:solidFill>
                            <a:srgbClr val="C00000"/>
                          </a:solidFill>
                          <a:effectLst/>
                          <a:latin typeface="Garamond"/>
                        </a:rPr>
                        <a:t>39</a:t>
                      </a:r>
                    </a:p>
                  </a:txBody>
                  <a:tcPr marL="9525" marR="9525" marT="9525" marB="0" anchor="b"/>
                </a:tc>
                <a:extLst>
                  <a:ext uri="{0D108BD9-81ED-4DB2-BD59-A6C34878D82A}">
                    <a16:rowId xmlns:a16="http://schemas.microsoft.com/office/drawing/2014/main" val="1711713383"/>
                  </a:ext>
                </a:extLst>
              </a:tr>
              <a:tr h="370840">
                <a:tc>
                  <a:txBody>
                    <a:bodyPr/>
                    <a:lstStyle/>
                    <a:p>
                      <a:pPr algn="ctr"/>
                      <a:r>
                        <a:rPr lang="en-US" sz="1800">
                          <a:latin typeface="Garamond"/>
                        </a:rPr>
                        <a:t>Driving</a:t>
                      </a:r>
                    </a:p>
                  </a:txBody>
                  <a:tcPr/>
                </a:tc>
                <a:tc>
                  <a:txBody>
                    <a:bodyPr/>
                    <a:lstStyle/>
                    <a:p>
                      <a:pPr algn="ctr" fontAlgn="b"/>
                      <a:r>
                        <a:rPr lang="en-US" sz="1800" b="0" i="0" u="none" strike="noStrike">
                          <a:solidFill>
                            <a:srgbClr val="000000"/>
                          </a:solidFill>
                          <a:effectLst/>
                          <a:latin typeface="Garamond"/>
                        </a:rPr>
                        <a:t>30</a:t>
                      </a:r>
                    </a:p>
                  </a:txBody>
                  <a:tcPr marL="9525" marR="9525" marT="9525" marB="0" anchor="b"/>
                </a:tc>
                <a:tc>
                  <a:txBody>
                    <a:bodyPr/>
                    <a:lstStyle/>
                    <a:p>
                      <a:pPr algn="ctr" fontAlgn="b"/>
                      <a:r>
                        <a:rPr lang="en-US" sz="1800" b="0" i="0" u="none" strike="noStrike">
                          <a:solidFill>
                            <a:srgbClr val="000000"/>
                          </a:solidFill>
                          <a:effectLst/>
                          <a:latin typeface="Garamond"/>
                        </a:rPr>
                        <a:t>30</a:t>
                      </a:r>
                    </a:p>
                  </a:txBody>
                  <a:tcPr marL="9525" marR="9525" marT="9525" marB="0" anchor="b"/>
                </a:tc>
                <a:tc>
                  <a:txBody>
                    <a:bodyPr/>
                    <a:lstStyle/>
                    <a:p>
                      <a:pPr algn="ctr" fontAlgn="b"/>
                      <a:r>
                        <a:rPr lang="en-US" sz="1800" b="0" i="0" u="none" strike="noStrike">
                          <a:solidFill>
                            <a:srgbClr val="000000"/>
                          </a:solidFill>
                          <a:effectLst/>
                          <a:latin typeface="Garamond"/>
                        </a:rPr>
                        <a:t>30</a:t>
                      </a:r>
                    </a:p>
                  </a:txBody>
                  <a:tcPr marL="9525" marR="9525" marT="9525" marB="0" anchor="b"/>
                </a:tc>
                <a:extLst>
                  <a:ext uri="{0D108BD9-81ED-4DB2-BD59-A6C34878D82A}">
                    <a16:rowId xmlns:a16="http://schemas.microsoft.com/office/drawing/2014/main" val="1614494445"/>
                  </a:ext>
                </a:extLst>
              </a:tr>
              <a:tr h="370840">
                <a:tc>
                  <a:txBody>
                    <a:bodyPr/>
                    <a:lstStyle/>
                    <a:p>
                      <a:pPr algn="ctr"/>
                      <a:r>
                        <a:rPr lang="en-US" sz="1800">
                          <a:latin typeface="Garamond"/>
                        </a:rPr>
                        <a:t>Transit</a:t>
                      </a:r>
                    </a:p>
                  </a:txBody>
                  <a:tcPr/>
                </a:tc>
                <a:tc>
                  <a:txBody>
                    <a:bodyPr/>
                    <a:lstStyle/>
                    <a:p>
                      <a:pPr algn="ctr" fontAlgn="b"/>
                      <a:r>
                        <a:rPr lang="en-US" sz="1800" b="0" i="0" u="none" strike="noStrike">
                          <a:solidFill>
                            <a:srgbClr val="000000"/>
                          </a:solidFill>
                          <a:effectLst/>
                          <a:latin typeface="Garamond"/>
                        </a:rPr>
                        <a:t>70</a:t>
                      </a:r>
                    </a:p>
                  </a:txBody>
                  <a:tcPr marL="9525" marR="9525" marT="9525" marB="0" anchor="b"/>
                </a:tc>
                <a:tc>
                  <a:txBody>
                    <a:bodyPr/>
                    <a:lstStyle/>
                    <a:p>
                      <a:pPr algn="ctr" fontAlgn="b"/>
                      <a:r>
                        <a:rPr lang="en-US" sz="1800" b="0" i="0" u="none" strike="noStrike">
                          <a:solidFill>
                            <a:srgbClr val="000000"/>
                          </a:solidFill>
                          <a:effectLst/>
                          <a:latin typeface="Garamond"/>
                        </a:rPr>
                        <a:t>73</a:t>
                      </a:r>
                      <a:endParaRPr lang="en-US" sz="1800" b="0" i="0" u="none" strike="noStrike">
                        <a:solidFill>
                          <a:srgbClr val="000000"/>
                        </a:solidFill>
                        <a:effectLst/>
                        <a:latin typeface="Garamond" panose="02020404030301010803" pitchFamily="18" charset="0"/>
                      </a:endParaRPr>
                    </a:p>
                  </a:txBody>
                  <a:tcPr marL="9525" marR="9525" marT="9525" marB="0" anchor="b"/>
                </a:tc>
                <a:tc>
                  <a:txBody>
                    <a:bodyPr/>
                    <a:lstStyle/>
                    <a:p>
                      <a:pPr algn="ctr" fontAlgn="b"/>
                      <a:r>
                        <a:rPr lang="en-US" sz="1800" b="0" i="0" u="none" strike="noStrike">
                          <a:solidFill>
                            <a:srgbClr val="000000"/>
                          </a:solidFill>
                          <a:effectLst/>
                          <a:latin typeface="Garamond"/>
                        </a:rPr>
                        <a:t>66</a:t>
                      </a:r>
                    </a:p>
                  </a:txBody>
                  <a:tcPr marL="9525" marR="9525" marT="9525" marB="0" anchor="b"/>
                </a:tc>
                <a:extLst>
                  <a:ext uri="{0D108BD9-81ED-4DB2-BD59-A6C34878D82A}">
                    <a16:rowId xmlns:a16="http://schemas.microsoft.com/office/drawing/2014/main" val="3263198194"/>
                  </a:ext>
                </a:extLst>
              </a:tr>
              <a:tr h="370840">
                <a:tc>
                  <a:txBody>
                    <a:bodyPr/>
                    <a:lstStyle/>
                    <a:p>
                      <a:pPr algn="ctr"/>
                      <a:r>
                        <a:rPr lang="en-US" sz="1800">
                          <a:latin typeface="Garamond"/>
                        </a:rPr>
                        <a:t>TNC</a:t>
                      </a:r>
                    </a:p>
                  </a:txBody>
                  <a:tcPr/>
                </a:tc>
                <a:tc>
                  <a:txBody>
                    <a:bodyPr/>
                    <a:lstStyle/>
                    <a:p>
                      <a:pPr algn="ctr" fontAlgn="b"/>
                      <a:r>
                        <a:rPr lang="en-US" sz="1800" b="0" i="0" u="none" strike="noStrike">
                          <a:solidFill>
                            <a:srgbClr val="000000"/>
                          </a:solidFill>
                          <a:effectLst/>
                          <a:latin typeface="Garamond"/>
                        </a:rPr>
                        <a:t>30</a:t>
                      </a:r>
                    </a:p>
                  </a:txBody>
                  <a:tcPr marL="9525" marR="9525" marT="9525" marB="0" anchor="b"/>
                </a:tc>
                <a:tc>
                  <a:txBody>
                    <a:bodyPr/>
                    <a:lstStyle/>
                    <a:p>
                      <a:pPr algn="ctr" fontAlgn="b"/>
                      <a:r>
                        <a:rPr lang="en-US" sz="1800" b="0" i="0" u="none" strike="noStrike">
                          <a:solidFill>
                            <a:srgbClr val="000000"/>
                          </a:solidFill>
                          <a:effectLst/>
                          <a:latin typeface="Garamond"/>
                        </a:rPr>
                        <a:t>30</a:t>
                      </a:r>
                      <a:endParaRPr lang="en-US"/>
                    </a:p>
                  </a:txBody>
                  <a:tcPr marL="9525" marR="9525" marT="9525" marB="0" anchor="b"/>
                </a:tc>
                <a:tc>
                  <a:txBody>
                    <a:bodyPr/>
                    <a:lstStyle/>
                    <a:p>
                      <a:pPr algn="ctr" fontAlgn="b"/>
                      <a:r>
                        <a:rPr lang="en-US" sz="1800" b="1" i="0" u="none" strike="noStrike">
                          <a:solidFill>
                            <a:srgbClr val="C00000"/>
                          </a:solidFill>
                          <a:effectLst/>
                          <a:latin typeface="Garamond"/>
                        </a:rPr>
                        <a:t>35</a:t>
                      </a:r>
                    </a:p>
                  </a:txBody>
                  <a:tcPr marL="9525" marR="9525" marT="9525" marB="0" anchor="b"/>
                </a:tc>
                <a:extLst>
                  <a:ext uri="{0D108BD9-81ED-4DB2-BD59-A6C34878D82A}">
                    <a16:rowId xmlns:a16="http://schemas.microsoft.com/office/drawing/2014/main" val="327915526"/>
                  </a:ext>
                </a:extLst>
              </a:tr>
            </a:tbl>
          </a:graphicData>
        </a:graphic>
      </p:graphicFrame>
      <p:sp>
        <p:nvSpPr>
          <p:cNvPr id="15" name="TextBox 14">
            <a:extLst>
              <a:ext uri="{FF2B5EF4-FFF2-40B4-BE49-F238E27FC236}">
                <a16:creationId xmlns:a16="http://schemas.microsoft.com/office/drawing/2014/main" id="{0548687B-4E61-CE8A-E200-C0C6EC76BABC}"/>
              </a:ext>
            </a:extLst>
          </p:cNvPr>
          <p:cNvSpPr txBox="1"/>
          <p:nvPr/>
        </p:nvSpPr>
        <p:spPr>
          <a:xfrm>
            <a:off x="437468" y="3038633"/>
            <a:ext cx="5119870" cy="369332"/>
          </a:xfrm>
          <a:prstGeom prst="rect">
            <a:avLst/>
          </a:prstGeom>
          <a:noFill/>
        </p:spPr>
        <p:txBody>
          <a:bodyPr wrap="square" rtlCol="0">
            <a:spAutoFit/>
          </a:bodyPr>
          <a:lstStyle/>
          <a:p>
            <a:r>
              <a:rPr lang="en-US" b="1">
                <a:solidFill>
                  <a:srgbClr val="C00000"/>
                </a:solidFill>
                <a:latin typeface="Garamond" panose="02020404030301010803" pitchFamily="18" charset="0"/>
              </a:rPr>
              <a:t> 85</a:t>
            </a:r>
            <a:r>
              <a:rPr lang="en-US" b="1" baseline="30000">
                <a:solidFill>
                  <a:srgbClr val="C00000"/>
                </a:solidFill>
                <a:latin typeface="Garamond" panose="02020404030301010803" pitchFamily="18" charset="0"/>
              </a:rPr>
              <a:t>th</a:t>
            </a:r>
            <a:r>
              <a:rPr lang="en-US" b="1">
                <a:solidFill>
                  <a:srgbClr val="C00000"/>
                </a:solidFill>
                <a:latin typeface="Garamond" panose="02020404030301010803" pitchFamily="18" charset="0"/>
              </a:rPr>
              <a:t> Percentile of Travel Time (in mins) by Mode</a:t>
            </a:r>
          </a:p>
        </p:txBody>
      </p:sp>
      <p:sp>
        <p:nvSpPr>
          <p:cNvPr id="16" name="TextBox 15">
            <a:extLst>
              <a:ext uri="{FF2B5EF4-FFF2-40B4-BE49-F238E27FC236}">
                <a16:creationId xmlns:a16="http://schemas.microsoft.com/office/drawing/2014/main" id="{3F9505EF-B700-3E97-74C4-500924AA559B}"/>
              </a:ext>
            </a:extLst>
          </p:cNvPr>
          <p:cNvSpPr txBox="1"/>
          <p:nvPr/>
        </p:nvSpPr>
        <p:spPr>
          <a:xfrm>
            <a:off x="6196138" y="3038633"/>
            <a:ext cx="5590377" cy="369332"/>
          </a:xfrm>
          <a:prstGeom prst="rect">
            <a:avLst/>
          </a:prstGeom>
          <a:noFill/>
        </p:spPr>
        <p:txBody>
          <a:bodyPr wrap="none" rtlCol="0">
            <a:spAutoFit/>
          </a:bodyPr>
          <a:lstStyle/>
          <a:p>
            <a:r>
              <a:rPr lang="en-US"/>
              <a:t>    </a:t>
            </a:r>
            <a:r>
              <a:rPr lang="en-US" b="1">
                <a:solidFill>
                  <a:srgbClr val="C00000"/>
                </a:solidFill>
                <a:latin typeface="Garamond" panose="02020404030301010803" pitchFamily="18" charset="0"/>
              </a:rPr>
              <a:t>Maximum Travel Time (in mins) Isochrone by Mode</a:t>
            </a:r>
          </a:p>
        </p:txBody>
      </p:sp>
      <p:graphicFrame>
        <p:nvGraphicFramePr>
          <p:cNvPr id="17" name="Table 4">
            <a:extLst>
              <a:ext uri="{FF2B5EF4-FFF2-40B4-BE49-F238E27FC236}">
                <a16:creationId xmlns:a16="http://schemas.microsoft.com/office/drawing/2014/main" id="{6A4B448F-33FC-57AB-DFF3-B85FB049E165}"/>
              </a:ext>
            </a:extLst>
          </p:cNvPr>
          <p:cNvGraphicFramePr>
            <a:graphicFrameLocks noGrp="1"/>
          </p:cNvGraphicFramePr>
          <p:nvPr>
            <p:extLst>
              <p:ext uri="{D42A27DB-BD31-4B8C-83A1-F6EECF244321}">
                <p14:modId xmlns:p14="http://schemas.microsoft.com/office/powerpoint/2010/main" val="3210623827"/>
              </p:ext>
            </p:extLst>
          </p:nvPr>
        </p:nvGraphicFramePr>
        <p:xfrm>
          <a:off x="6593848" y="3429000"/>
          <a:ext cx="4794958" cy="2494280"/>
        </p:xfrm>
        <a:graphic>
          <a:graphicData uri="http://schemas.openxmlformats.org/drawingml/2006/table">
            <a:tbl>
              <a:tblPr firstRow="1" bandRow="1">
                <a:tableStyleId>{5C22544A-7EE6-4342-B048-85BDC9FD1C3A}</a:tableStyleId>
              </a:tblPr>
              <a:tblGrid>
                <a:gridCol w="925743">
                  <a:extLst>
                    <a:ext uri="{9D8B030D-6E8A-4147-A177-3AD203B41FA5}">
                      <a16:colId xmlns:a16="http://schemas.microsoft.com/office/drawing/2014/main" val="798149268"/>
                    </a:ext>
                  </a:extLst>
                </a:gridCol>
                <a:gridCol w="1016685">
                  <a:extLst>
                    <a:ext uri="{9D8B030D-6E8A-4147-A177-3AD203B41FA5}">
                      <a16:colId xmlns:a16="http://schemas.microsoft.com/office/drawing/2014/main" val="576227512"/>
                    </a:ext>
                  </a:extLst>
                </a:gridCol>
                <a:gridCol w="1361661">
                  <a:extLst>
                    <a:ext uri="{9D8B030D-6E8A-4147-A177-3AD203B41FA5}">
                      <a16:colId xmlns:a16="http://schemas.microsoft.com/office/drawing/2014/main" val="436341547"/>
                    </a:ext>
                  </a:extLst>
                </a:gridCol>
                <a:gridCol w="1490869">
                  <a:extLst>
                    <a:ext uri="{9D8B030D-6E8A-4147-A177-3AD203B41FA5}">
                      <a16:colId xmlns:a16="http://schemas.microsoft.com/office/drawing/2014/main" val="1255438204"/>
                    </a:ext>
                  </a:extLst>
                </a:gridCol>
              </a:tblGrid>
              <a:tr h="370840">
                <a:tc>
                  <a:txBody>
                    <a:bodyPr/>
                    <a:lstStyle/>
                    <a:p>
                      <a:r>
                        <a:rPr lang="en-US" sz="1800">
                          <a:latin typeface="Garamond"/>
                        </a:rPr>
                        <a:t>Mode</a:t>
                      </a:r>
                    </a:p>
                  </a:txBody>
                  <a:tcPr/>
                </a:tc>
                <a:tc>
                  <a:txBody>
                    <a:bodyPr/>
                    <a:lstStyle/>
                    <a:p>
                      <a:r>
                        <a:rPr lang="en-US" sz="1800">
                          <a:latin typeface="Garamond"/>
                        </a:rPr>
                        <a:t>Baseline</a:t>
                      </a:r>
                    </a:p>
                  </a:txBody>
                  <a:tcPr/>
                </a:tc>
                <a:tc>
                  <a:txBody>
                    <a:bodyPr/>
                    <a:lstStyle/>
                    <a:p>
                      <a:r>
                        <a:rPr lang="en-US" sz="1800">
                          <a:latin typeface="Garamond"/>
                        </a:rPr>
                        <a:t>No-Vehicle</a:t>
                      </a:r>
                    </a:p>
                  </a:txBody>
                  <a:tcPr/>
                </a:tc>
                <a:tc>
                  <a:txBody>
                    <a:bodyPr/>
                    <a:lstStyle/>
                    <a:p>
                      <a:r>
                        <a:rPr lang="en-US" sz="1800">
                          <a:latin typeface="Garamond"/>
                        </a:rPr>
                        <a:t>Vehicle-Sufficient</a:t>
                      </a:r>
                    </a:p>
                  </a:txBody>
                  <a:tcPr/>
                </a:tc>
                <a:extLst>
                  <a:ext uri="{0D108BD9-81ED-4DB2-BD59-A6C34878D82A}">
                    <a16:rowId xmlns:a16="http://schemas.microsoft.com/office/drawing/2014/main" val="1256471099"/>
                  </a:ext>
                </a:extLst>
              </a:tr>
              <a:tr h="370840">
                <a:tc>
                  <a:txBody>
                    <a:bodyPr/>
                    <a:lstStyle/>
                    <a:p>
                      <a:pPr algn="ctr"/>
                      <a:r>
                        <a:rPr lang="en-US" sz="1800">
                          <a:latin typeface="Garamond"/>
                        </a:rPr>
                        <a:t>Walk</a:t>
                      </a:r>
                    </a:p>
                  </a:txBody>
                  <a:tcPr/>
                </a:tc>
                <a:tc>
                  <a:txBody>
                    <a:bodyPr/>
                    <a:lstStyle/>
                    <a:p>
                      <a:pPr algn="ctr" fontAlgn="b"/>
                      <a:r>
                        <a:rPr lang="en-US" sz="1800" b="0" i="0" u="none" strike="noStrike">
                          <a:solidFill>
                            <a:srgbClr val="000000"/>
                          </a:solidFill>
                          <a:effectLst/>
                          <a:latin typeface="Garamond"/>
                        </a:rPr>
                        <a:t>20</a:t>
                      </a:r>
                    </a:p>
                  </a:txBody>
                  <a:tcPr marL="9525" marR="9525" marT="9525" marB="0" anchor="b"/>
                </a:tc>
                <a:tc>
                  <a:txBody>
                    <a:bodyPr/>
                    <a:lstStyle/>
                    <a:p>
                      <a:pPr algn="ctr" fontAlgn="b"/>
                      <a:r>
                        <a:rPr lang="en-US" sz="1800" b="1" i="0" u="none" strike="noStrike">
                          <a:solidFill>
                            <a:srgbClr val="C00000"/>
                          </a:solidFill>
                          <a:effectLst/>
                          <a:latin typeface="Garamond"/>
                        </a:rPr>
                        <a:t>30</a:t>
                      </a:r>
                    </a:p>
                  </a:txBody>
                  <a:tcPr marL="9525" marR="9525" marT="9525" marB="0" anchor="b"/>
                </a:tc>
                <a:tc>
                  <a:txBody>
                    <a:bodyPr/>
                    <a:lstStyle/>
                    <a:p>
                      <a:pPr algn="ctr" fontAlgn="b"/>
                      <a:r>
                        <a:rPr lang="en-US" sz="1800" b="0" i="0" u="none" strike="noStrike">
                          <a:solidFill>
                            <a:srgbClr val="000000"/>
                          </a:solidFill>
                          <a:effectLst/>
                          <a:latin typeface="Garamond"/>
                        </a:rPr>
                        <a:t>20</a:t>
                      </a:r>
                    </a:p>
                  </a:txBody>
                  <a:tcPr marL="9525" marR="9525" marT="9525" marB="0" anchor="b"/>
                </a:tc>
                <a:extLst>
                  <a:ext uri="{0D108BD9-81ED-4DB2-BD59-A6C34878D82A}">
                    <a16:rowId xmlns:a16="http://schemas.microsoft.com/office/drawing/2014/main" val="2507783435"/>
                  </a:ext>
                </a:extLst>
              </a:tr>
              <a:tr h="370840">
                <a:tc>
                  <a:txBody>
                    <a:bodyPr/>
                    <a:lstStyle/>
                    <a:p>
                      <a:pPr algn="ctr"/>
                      <a:r>
                        <a:rPr lang="en-US" sz="1800">
                          <a:latin typeface="Garamond"/>
                        </a:rPr>
                        <a:t>Bike</a:t>
                      </a:r>
                    </a:p>
                  </a:txBody>
                  <a:tcPr/>
                </a:tc>
                <a:tc>
                  <a:txBody>
                    <a:bodyPr/>
                    <a:lstStyle/>
                    <a:p>
                      <a:pPr algn="ctr" fontAlgn="b"/>
                      <a:r>
                        <a:rPr lang="en-US" sz="1800" b="0" i="0" u="none" strike="noStrike">
                          <a:solidFill>
                            <a:srgbClr val="000000"/>
                          </a:solidFill>
                          <a:effectLst/>
                          <a:latin typeface="Garamond"/>
                        </a:rPr>
                        <a:t>40</a:t>
                      </a:r>
                    </a:p>
                  </a:txBody>
                  <a:tcPr marL="9525" marR="9525" marT="9525" marB="0" anchor="b"/>
                </a:tc>
                <a:tc>
                  <a:txBody>
                    <a:bodyPr/>
                    <a:lstStyle/>
                    <a:p>
                      <a:pPr algn="ctr" fontAlgn="b"/>
                      <a:r>
                        <a:rPr lang="en-US" sz="1800" b="0" i="0" u="none" strike="noStrike">
                          <a:solidFill>
                            <a:srgbClr val="000000"/>
                          </a:solidFill>
                          <a:effectLst/>
                          <a:latin typeface="Garamond"/>
                        </a:rPr>
                        <a:t>30</a:t>
                      </a:r>
                    </a:p>
                  </a:txBody>
                  <a:tcPr marL="9525" marR="9525" marT="9525" marB="0" anchor="b"/>
                </a:tc>
                <a:tc>
                  <a:txBody>
                    <a:bodyPr/>
                    <a:lstStyle/>
                    <a:p>
                      <a:pPr marL="0" algn="ctr" defTabSz="609585" rtl="0" eaLnBrk="1" fontAlgn="b" latinLnBrk="0" hangingPunct="1"/>
                      <a:r>
                        <a:rPr lang="en-US" sz="1800" b="1" i="0" u="none" strike="noStrike" kern="1200">
                          <a:solidFill>
                            <a:srgbClr val="C00000"/>
                          </a:solidFill>
                          <a:effectLst/>
                          <a:latin typeface="Garamond"/>
                          <a:ea typeface="+mn-ea"/>
                          <a:cs typeface="+mn-cs"/>
                        </a:rPr>
                        <a:t>40</a:t>
                      </a:r>
                    </a:p>
                  </a:txBody>
                  <a:tcPr marL="9525" marR="9525" marT="9525" marB="0" anchor="b"/>
                </a:tc>
                <a:extLst>
                  <a:ext uri="{0D108BD9-81ED-4DB2-BD59-A6C34878D82A}">
                    <a16:rowId xmlns:a16="http://schemas.microsoft.com/office/drawing/2014/main" val="1711713383"/>
                  </a:ext>
                </a:extLst>
              </a:tr>
              <a:tr h="370840">
                <a:tc>
                  <a:txBody>
                    <a:bodyPr/>
                    <a:lstStyle/>
                    <a:p>
                      <a:pPr algn="ctr"/>
                      <a:r>
                        <a:rPr lang="en-US" sz="1800">
                          <a:latin typeface="Garamond"/>
                        </a:rPr>
                        <a:t>Driving</a:t>
                      </a:r>
                    </a:p>
                  </a:txBody>
                  <a:tcPr/>
                </a:tc>
                <a:tc>
                  <a:txBody>
                    <a:bodyPr/>
                    <a:lstStyle/>
                    <a:p>
                      <a:pPr algn="ctr" fontAlgn="b"/>
                      <a:r>
                        <a:rPr lang="en-US" sz="1800" b="0" i="0" u="none" strike="noStrike">
                          <a:solidFill>
                            <a:srgbClr val="000000"/>
                          </a:solidFill>
                          <a:effectLst/>
                          <a:latin typeface="Garamond"/>
                        </a:rPr>
                        <a:t>30</a:t>
                      </a:r>
                    </a:p>
                  </a:txBody>
                  <a:tcPr marL="9525" marR="9525" marT="9525" marB="0" anchor="b"/>
                </a:tc>
                <a:tc>
                  <a:txBody>
                    <a:bodyPr/>
                    <a:lstStyle/>
                    <a:p>
                      <a:pPr algn="ctr" fontAlgn="b"/>
                      <a:r>
                        <a:rPr lang="en-US" sz="1800" b="0" i="0" u="none" strike="noStrike">
                          <a:solidFill>
                            <a:srgbClr val="000000"/>
                          </a:solidFill>
                          <a:effectLst/>
                          <a:latin typeface="Garamond"/>
                        </a:rPr>
                        <a:t>30</a:t>
                      </a:r>
                    </a:p>
                  </a:txBody>
                  <a:tcPr marL="9525" marR="9525" marT="9525" marB="0" anchor="b"/>
                </a:tc>
                <a:tc>
                  <a:txBody>
                    <a:bodyPr/>
                    <a:lstStyle/>
                    <a:p>
                      <a:pPr algn="ctr" fontAlgn="b"/>
                      <a:r>
                        <a:rPr lang="en-US" sz="1800" b="0" i="0" u="none" strike="noStrike">
                          <a:solidFill>
                            <a:srgbClr val="000000"/>
                          </a:solidFill>
                          <a:effectLst/>
                          <a:latin typeface="Garamond"/>
                        </a:rPr>
                        <a:t>30</a:t>
                      </a:r>
                    </a:p>
                  </a:txBody>
                  <a:tcPr marL="9525" marR="9525" marT="9525" marB="0" anchor="b"/>
                </a:tc>
                <a:extLst>
                  <a:ext uri="{0D108BD9-81ED-4DB2-BD59-A6C34878D82A}">
                    <a16:rowId xmlns:a16="http://schemas.microsoft.com/office/drawing/2014/main" val="1614494445"/>
                  </a:ext>
                </a:extLst>
              </a:tr>
              <a:tr h="370840">
                <a:tc>
                  <a:txBody>
                    <a:bodyPr/>
                    <a:lstStyle/>
                    <a:p>
                      <a:pPr algn="ctr"/>
                      <a:r>
                        <a:rPr lang="en-US" sz="1800">
                          <a:latin typeface="Garamond"/>
                        </a:rPr>
                        <a:t>Transit</a:t>
                      </a:r>
                    </a:p>
                  </a:txBody>
                  <a:tcPr/>
                </a:tc>
                <a:tc>
                  <a:txBody>
                    <a:bodyPr/>
                    <a:lstStyle/>
                    <a:p>
                      <a:pPr algn="ctr" fontAlgn="b"/>
                      <a:r>
                        <a:rPr lang="en-US" sz="1800" b="0" i="0" u="none" strike="noStrike">
                          <a:solidFill>
                            <a:srgbClr val="000000"/>
                          </a:solidFill>
                          <a:effectLst/>
                          <a:latin typeface="Garamond"/>
                        </a:rPr>
                        <a:t>40</a:t>
                      </a:r>
                    </a:p>
                  </a:txBody>
                  <a:tcPr marL="9525" marR="9525" marT="9525" marB="0" anchor="b"/>
                </a:tc>
                <a:tc>
                  <a:txBody>
                    <a:bodyPr/>
                    <a:lstStyle/>
                    <a:p>
                      <a:pPr algn="ctr" fontAlgn="b"/>
                      <a:r>
                        <a:rPr lang="en-US" sz="1800" b="0" i="0" u="none" strike="noStrike">
                          <a:solidFill>
                            <a:srgbClr val="000000"/>
                          </a:solidFill>
                          <a:effectLst/>
                          <a:latin typeface="Garamond"/>
                        </a:rPr>
                        <a:t>40</a:t>
                      </a:r>
                    </a:p>
                  </a:txBody>
                  <a:tcPr marL="9525" marR="9525" marT="9525" marB="0" anchor="b"/>
                </a:tc>
                <a:tc>
                  <a:txBody>
                    <a:bodyPr/>
                    <a:lstStyle/>
                    <a:p>
                      <a:pPr algn="ctr" fontAlgn="b"/>
                      <a:r>
                        <a:rPr lang="en-US" sz="1800" b="0" i="0" u="none" strike="noStrike">
                          <a:solidFill>
                            <a:srgbClr val="000000"/>
                          </a:solidFill>
                          <a:effectLst/>
                          <a:latin typeface="Garamond"/>
                        </a:rPr>
                        <a:t>40</a:t>
                      </a:r>
                    </a:p>
                  </a:txBody>
                  <a:tcPr marL="9525" marR="9525" marT="9525" marB="0" anchor="b"/>
                </a:tc>
                <a:extLst>
                  <a:ext uri="{0D108BD9-81ED-4DB2-BD59-A6C34878D82A}">
                    <a16:rowId xmlns:a16="http://schemas.microsoft.com/office/drawing/2014/main" val="3263198194"/>
                  </a:ext>
                </a:extLst>
              </a:tr>
              <a:tr h="370840">
                <a:tc>
                  <a:txBody>
                    <a:bodyPr/>
                    <a:lstStyle/>
                    <a:p>
                      <a:pPr algn="ctr"/>
                      <a:r>
                        <a:rPr lang="en-US" sz="1800">
                          <a:latin typeface="Garamond"/>
                        </a:rPr>
                        <a:t>TNC</a:t>
                      </a:r>
                    </a:p>
                  </a:txBody>
                  <a:tcPr/>
                </a:tc>
                <a:tc>
                  <a:txBody>
                    <a:bodyPr/>
                    <a:lstStyle/>
                    <a:p>
                      <a:pPr algn="ctr" fontAlgn="b"/>
                      <a:r>
                        <a:rPr lang="en-US" sz="1800" b="0" i="0" u="none" strike="noStrike">
                          <a:solidFill>
                            <a:srgbClr val="000000"/>
                          </a:solidFill>
                          <a:effectLst/>
                          <a:latin typeface="Garamond"/>
                        </a:rPr>
                        <a:t>30</a:t>
                      </a:r>
                    </a:p>
                  </a:txBody>
                  <a:tcPr marL="9525" marR="9525" marT="9525" marB="0" anchor="b"/>
                </a:tc>
                <a:tc>
                  <a:txBody>
                    <a:bodyPr/>
                    <a:lstStyle/>
                    <a:p>
                      <a:pPr algn="ctr" fontAlgn="b"/>
                      <a:r>
                        <a:rPr lang="en-US" sz="1800" b="0" i="0" u="none" strike="noStrike">
                          <a:solidFill>
                            <a:srgbClr val="000000"/>
                          </a:solidFill>
                          <a:effectLst/>
                          <a:latin typeface="Garamond"/>
                        </a:rPr>
                        <a:t>30</a:t>
                      </a:r>
                    </a:p>
                  </a:txBody>
                  <a:tcPr marL="9525" marR="9525" marT="9525" marB="0" anchor="b"/>
                </a:tc>
                <a:tc>
                  <a:txBody>
                    <a:bodyPr/>
                    <a:lstStyle/>
                    <a:p>
                      <a:pPr algn="ctr" fontAlgn="b"/>
                      <a:r>
                        <a:rPr lang="en-US" sz="1800" b="1" i="0" u="none" strike="noStrike">
                          <a:solidFill>
                            <a:srgbClr val="C00000"/>
                          </a:solidFill>
                          <a:effectLst/>
                          <a:latin typeface="Garamond"/>
                        </a:rPr>
                        <a:t>40</a:t>
                      </a:r>
                      <a:endParaRPr lang="en-US" sz="1800" b="1" i="0" u="none" strike="noStrike">
                        <a:solidFill>
                          <a:srgbClr val="C00000"/>
                        </a:solidFill>
                        <a:effectLst/>
                        <a:latin typeface="Garamond" panose="02020404030301010803" pitchFamily="18" charset="0"/>
                      </a:endParaRPr>
                    </a:p>
                  </a:txBody>
                  <a:tcPr marL="9525" marR="9525" marT="9525" marB="0" anchor="b"/>
                </a:tc>
                <a:extLst>
                  <a:ext uri="{0D108BD9-81ED-4DB2-BD59-A6C34878D82A}">
                    <a16:rowId xmlns:a16="http://schemas.microsoft.com/office/drawing/2014/main" val="327915526"/>
                  </a:ext>
                </a:extLst>
              </a:tr>
            </a:tbl>
          </a:graphicData>
        </a:graphic>
      </p:graphicFrame>
      <p:sp>
        <p:nvSpPr>
          <p:cNvPr id="18" name="Right Arrow 17">
            <a:extLst>
              <a:ext uri="{FF2B5EF4-FFF2-40B4-BE49-F238E27FC236}">
                <a16:creationId xmlns:a16="http://schemas.microsoft.com/office/drawing/2014/main" id="{C2804175-0AF4-7430-68A3-15EF3E3C830A}"/>
              </a:ext>
            </a:extLst>
          </p:cNvPr>
          <p:cNvSpPr/>
          <p:nvPr/>
        </p:nvSpPr>
        <p:spPr>
          <a:xfrm>
            <a:off x="5399360" y="4307054"/>
            <a:ext cx="1003183"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9426390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hart, map&#10;&#10;Description automatically generated">
            <a:extLst>
              <a:ext uri="{FF2B5EF4-FFF2-40B4-BE49-F238E27FC236}">
                <a16:creationId xmlns:a16="http://schemas.microsoft.com/office/drawing/2014/main" id="{45C6DB5A-ED58-0241-A636-C39B406F769F}"/>
              </a:ext>
            </a:extLst>
          </p:cNvPr>
          <p:cNvPicPr>
            <a:picLocks noChangeAspect="1"/>
          </p:cNvPicPr>
          <p:nvPr/>
        </p:nvPicPr>
        <p:blipFill>
          <a:blip r:embed="rId4"/>
          <a:stretch>
            <a:fillRect/>
          </a:stretch>
        </p:blipFill>
        <p:spPr>
          <a:xfrm>
            <a:off x="0" y="2374057"/>
            <a:ext cx="12192000" cy="3657600"/>
          </a:xfrm>
          <a:prstGeom prst="rect">
            <a:avLst/>
          </a:prstGeom>
        </p:spPr>
      </p:pic>
      <p:sp>
        <p:nvSpPr>
          <p:cNvPr id="18" name="Content Placeholder 2">
            <a:extLst>
              <a:ext uri="{FF2B5EF4-FFF2-40B4-BE49-F238E27FC236}">
                <a16:creationId xmlns:a16="http://schemas.microsoft.com/office/drawing/2014/main" id="{799F0806-1D9E-372B-1CBC-36EB9D3DCC39}"/>
              </a:ext>
            </a:extLst>
          </p:cNvPr>
          <p:cNvSpPr txBox="1">
            <a:spLocks/>
          </p:cNvSpPr>
          <p:nvPr/>
        </p:nvSpPr>
        <p:spPr>
          <a:xfrm>
            <a:off x="509581" y="1174321"/>
            <a:ext cx="11490957" cy="517606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latin typeface="Garamond" panose="02020404030301010803" pitchFamily="18" charset="0"/>
              </a:rPr>
              <a:t>We have compared the MEP scores for the baseline cohort (total population) of Chicago in 2019 with the corresponding vehicle-ownership based cohorts</a:t>
            </a:r>
          </a:p>
          <a:p>
            <a:pPr marL="0" indent="0">
              <a:buNone/>
            </a:pPr>
            <a:endParaRPr lang="en-US" dirty="0"/>
          </a:p>
        </p:txBody>
      </p:sp>
      <p:sp>
        <p:nvSpPr>
          <p:cNvPr id="2" name="Title 1">
            <a:extLst>
              <a:ext uri="{FF2B5EF4-FFF2-40B4-BE49-F238E27FC236}">
                <a16:creationId xmlns:a16="http://schemas.microsoft.com/office/drawing/2014/main" id="{20F726FD-0434-133C-C76B-4BF11509CE91}"/>
              </a:ext>
            </a:extLst>
          </p:cNvPr>
          <p:cNvSpPr>
            <a:spLocks noGrp="1"/>
          </p:cNvSpPr>
          <p:nvPr>
            <p:ph type="title"/>
          </p:nvPr>
        </p:nvSpPr>
        <p:spPr>
          <a:xfrm>
            <a:off x="604762" y="1"/>
            <a:ext cx="10982476" cy="1035352"/>
          </a:xfrm>
          <a:solidFill>
            <a:schemeClr val="accent1"/>
          </a:solidFill>
        </p:spPr>
        <p:txBody>
          <a:bodyPr/>
          <a:lstStyle/>
          <a:p>
            <a:r>
              <a:rPr lang="en-US"/>
              <a:t>Comparison of MEP estimation for </a:t>
            </a:r>
            <a:br>
              <a:rPr lang="en-US"/>
            </a:br>
            <a:r>
              <a:rPr lang="en-US"/>
              <a:t>Vehicle ownership-based Cohorts</a:t>
            </a:r>
          </a:p>
        </p:txBody>
      </p:sp>
      <p:sp>
        <p:nvSpPr>
          <p:cNvPr id="21" name="TextBox 20">
            <a:extLst>
              <a:ext uri="{FF2B5EF4-FFF2-40B4-BE49-F238E27FC236}">
                <a16:creationId xmlns:a16="http://schemas.microsoft.com/office/drawing/2014/main" id="{BBFB1D8B-39B2-D6FC-14C5-7F92A811E6E6}"/>
              </a:ext>
            </a:extLst>
          </p:cNvPr>
          <p:cNvSpPr txBox="1"/>
          <p:nvPr/>
        </p:nvSpPr>
        <p:spPr>
          <a:xfrm>
            <a:off x="111212" y="6031657"/>
            <a:ext cx="10775092" cy="707886"/>
          </a:xfrm>
          <a:prstGeom prst="rect">
            <a:avLst/>
          </a:prstGeom>
          <a:solidFill>
            <a:srgbClr val="FFC000"/>
          </a:solidFill>
          <a:ln>
            <a:solidFill>
              <a:schemeClr val="tx1"/>
            </a:solidFill>
          </a:ln>
        </p:spPr>
        <p:txBody>
          <a:bodyPr wrap="square" rtlCol="0">
            <a:spAutoFit/>
          </a:bodyPr>
          <a:lstStyle/>
          <a:p>
            <a:r>
              <a:rPr lang="en-US" sz="2000" dirty="0">
                <a:latin typeface="Garamond" panose="02020404030301010803" pitchFamily="18" charset="0"/>
              </a:rPr>
              <a:t>Significant difference in grid-wise MEP values between no-vehicle and vehicle-sufficient cohorts</a:t>
            </a:r>
          </a:p>
          <a:p>
            <a:r>
              <a:rPr lang="en-US" sz="2000" dirty="0">
                <a:latin typeface="Garamond" panose="02020404030301010803" pitchFamily="18" charset="0"/>
              </a:rPr>
              <a:t>Overall MEP higher by factor of ~15 for vehicle-sufficient cohort compared to no-vehicle cohort</a:t>
            </a:r>
          </a:p>
        </p:txBody>
      </p:sp>
      <p:sp>
        <p:nvSpPr>
          <p:cNvPr id="13" name="TextBox 12">
            <a:extLst>
              <a:ext uri="{FF2B5EF4-FFF2-40B4-BE49-F238E27FC236}">
                <a16:creationId xmlns:a16="http://schemas.microsoft.com/office/drawing/2014/main" id="{7E3BE325-CDBF-BE6C-B507-DB6489848E1C}"/>
              </a:ext>
            </a:extLst>
          </p:cNvPr>
          <p:cNvSpPr txBox="1"/>
          <p:nvPr/>
        </p:nvSpPr>
        <p:spPr>
          <a:xfrm>
            <a:off x="1410275" y="2374057"/>
            <a:ext cx="1871859" cy="369332"/>
          </a:xfrm>
          <a:prstGeom prst="rect">
            <a:avLst/>
          </a:prstGeom>
          <a:noFill/>
        </p:spPr>
        <p:txBody>
          <a:bodyPr wrap="none" rtlCol="0">
            <a:spAutoFit/>
          </a:bodyPr>
          <a:lstStyle/>
          <a:p>
            <a:r>
              <a:rPr lang="en-US" b="1" dirty="0">
                <a:solidFill>
                  <a:srgbClr val="FF0000"/>
                </a:solidFill>
                <a:latin typeface="Garamond" panose="02020404030301010803" pitchFamily="18" charset="0"/>
              </a:rPr>
              <a:t>Overall MEP: 119</a:t>
            </a:r>
          </a:p>
        </p:txBody>
      </p:sp>
      <p:sp>
        <p:nvSpPr>
          <p:cNvPr id="14" name="TextBox 13">
            <a:extLst>
              <a:ext uri="{FF2B5EF4-FFF2-40B4-BE49-F238E27FC236}">
                <a16:creationId xmlns:a16="http://schemas.microsoft.com/office/drawing/2014/main" id="{EB8880E3-CA2C-AE44-C395-4B40EFEB9D09}"/>
              </a:ext>
            </a:extLst>
          </p:cNvPr>
          <p:cNvSpPr txBox="1"/>
          <p:nvPr/>
        </p:nvSpPr>
        <p:spPr>
          <a:xfrm>
            <a:off x="5695570" y="2374057"/>
            <a:ext cx="1689117" cy="369332"/>
          </a:xfrm>
          <a:prstGeom prst="rect">
            <a:avLst/>
          </a:prstGeom>
          <a:noFill/>
        </p:spPr>
        <p:txBody>
          <a:bodyPr wrap="none" rtlCol="0">
            <a:spAutoFit/>
          </a:bodyPr>
          <a:lstStyle/>
          <a:p>
            <a:r>
              <a:rPr lang="en-US" b="1" dirty="0">
                <a:solidFill>
                  <a:srgbClr val="FF0000"/>
                </a:solidFill>
                <a:latin typeface="Garamond" panose="02020404030301010803" pitchFamily="18" charset="0"/>
              </a:rPr>
              <a:t>Overall MEP: 4</a:t>
            </a:r>
          </a:p>
        </p:txBody>
      </p:sp>
      <p:sp>
        <p:nvSpPr>
          <p:cNvPr id="22" name="TextBox 21">
            <a:extLst>
              <a:ext uri="{FF2B5EF4-FFF2-40B4-BE49-F238E27FC236}">
                <a16:creationId xmlns:a16="http://schemas.microsoft.com/office/drawing/2014/main" id="{236EC938-83F8-9BFC-E168-2EAD3BB5A187}"/>
              </a:ext>
            </a:extLst>
          </p:cNvPr>
          <p:cNvSpPr txBox="1"/>
          <p:nvPr/>
        </p:nvSpPr>
        <p:spPr>
          <a:xfrm>
            <a:off x="10449038" y="2374057"/>
            <a:ext cx="1780487" cy="369332"/>
          </a:xfrm>
          <a:prstGeom prst="rect">
            <a:avLst/>
          </a:prstGeom>
          <a:noFill/>
        </p:spPr>
        <p:txBody>
          <a:bodyPr wrap="none" rtlCol="0">
            <a:spAutoFit/>
          </a:bodyPr>
          <a:lstStyle/>
          <a:p>
            <a:r>
              <a:rPr lang="en-US" b="1" dirty="0">
                <a:solidFill>
                  <a:srgbClr val="FF0000"/>
                </a:solidFill>
                <a:latin typeface="Garamond" panose="02020404030301010803" pitchFamily="18" charset="0"/>
              </a:rPr>
              <a:t>Overall MEP: 61</a:t>
            </a:r>
          </a:p>
        </p:txBody>
      </p:sp>
    </p:spTree>
    <p:extLst>
      <p:ext uri="{BB962C8B-B14F-4D97-AF65-F5344CB8AC3E}">
        <p14:creationId xmlns:p14="http://schemas.microsoft.com/office/powerpoint/2010/main" val="3674101866"/>
      </p:ext>
    </p:extLst>
  </p:cSld>
  <p:clrMapOvr>
    <a:masterClrMapping/>
  </p:clrMapOvr>
  <p:extLst>
    <p:ext uri="{6950BFC3-D8DA-4A85-94F7-54DA5524770B}">
      <p188:commentRel xmlns:p188="http://schemas.microsoft.com/office/powerpoint/2018/8/main" r:id="rId3"/>
    </p:ext>
  </p:extLs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FC0C3A0-D88F-DA6A-2CB0-B73418108BDC}"/>
              </a:ext>
            </a:extLst>
          </p:cNvPr>
          <p:cNvSpPr>
            <a:spLocks noGrp="1"/>
          </p:cNvSpPr>
          <p:nvPr>
            <p:ph type="body" sz="quarter" idx="10"/>
          </p:nvPr>
        </p:nvSpPr>
        <p:spPr>
          <a:xfrm>
            <a:off x="623271" y="1669356"/>
            <a:ext cx="6166411" cy="2776245"/>
          </a:xfrm>
        </p:spPr>
        <p:txBody>
          <a:bodyPr/>
          <a:lstStyle/>
          <a:p>
            <a:endParaRPr lang="en-US" dirty="0">
              <a:latin typeface="Garamond"/>
            </a:endParaRPr>
          </a:p>
          <a:p>
            <a:endParaRPr lang="en-US" dirty="0">
              <a:latin typeface="Garamond"/>
            </a:endParaRPr>
          </a:p>
          <a:p>
            <a:r>
              <a:rPr lang="en-US" sz="3200" dirty="0">
                <a:latin typeface="Garamond"/>
              </a:rPr>
              <a:t>Multiple Socio-Demographic Factors Based Cohorts </a:t>
            </a:r>
            <a:endParaRPr lang="en-US" sz="3200" dirty="0"/>
          </a:p>
          <a:p>
            <a:endParaRPr lang="en-US" dirty="0"/>
          </a:p>
        </p:txBody>
      </p:sp>
    </p:spTree>
    <p:extLst>
      <p:ext uri="{BB962C8B-B14F-4D97-AF65-F5344CB8AC3E}">
        <p14:creationId xmlns:p14="http://schemas.microsoft.com/office/powerpoint/2010/main" val="179281238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F726FD-0434-133C-C76B-4BF11509CE91}"/>
              </a:ext>
            </a:extLst>
          </p:cNvPr>
          <p:cNvSpPr>
            <a:spLocks noGrp="1"/>
          </p:cNvSpPr>
          <p:nvPr>
            <p:ph type="title"/>
          </p:nvPr>
        </p:nvSpPr>
        <p:spPr>
          <a:xfrm>
            <a:off x="604762" y="1"/>
            <a:ext cx="10982476" cy="1035352"/>
          </a:xfrm>
          <a:solidFill>
            <a:schemeClr val="accent1"/>
          </a:solidFill>
        </p:spPr>
        <p:txBody>
          <a:bodyPr/>
          <a:lstStyle/>
          <a:p>
            <a:r>
              <a:rPr lang="en-US"/>
              <a:t>Identifying Unique Cohorts based on multiple </a:t>
            </a:r>
            <a:br>
              <a:rPr lang="en-US"/>
            </a:br>
            <a:r>
              <a:rPr lang="en-US"/>
              <a:t>Socio-Demographic factors</a:t>
            </a:r>
          </a:p>
        </p:txBody>
      </p:sp>
      <p:sp>
        <p:nvSpPr>
          <p:cNvPr id="12" name="Content Placeholder 3">
            <a:extLst>
              <a:ext uri="{FF2B5EF4-FFF2-40B4-BE49-F238E27FC236}">
                <a16:creationId xmlns:a16="http://schemas.microsoft.com/office/drawing/2014/main" id="{4C9B33DB-F064-80C4-289C-C579EFF2D900}"/>
              </a:ext>
            </a:extLst>
          </p:cNvPr>
          <p:cNvSpPr txBox="1">
            <a:spLocks/>
          </p:cNvSpPr>
          <p:nvPr/>
        </p:nvSpPr>
        <p:spPr>
          <a:xfrm>
            <a:off x="415754" y="1113493"/>
            <a:ext cx="11360019" cy="5756411"/>
          </a:xfrm>
          <a:prstGeom prst="rect">
            <a:avLst/>
          </a:prstGeom>
        </p:spPr>
        <p:txBody>
          <a:bodyPr lIns="91440" tIns="45720" rIns="91440" bIns="45720" anchor="t">
            <a:normAutofit fontScale="2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0400" dirty="0">
                <a:latin typeface="Garamond" panose="02020404030301010803" pitchFamily="18" charset="0"/>
              </a:rPr>
              <a:t>Considering multiple socio-demographic factors (even as low as two distinct factors) can lead to an exhaustive set of cohorts for whom MEP scores need to be computed. </a:t>
            </a:r>
            <a:endParaRPr lang="en-US" sz="10400" dirty="0">
              <a:latin typeface="Garamond" panose="02020404030301010803" pitchFamily="18" charset="0"/>
              <a:cs typeface="Calibri"/>
            </a:endParaRPr>
          </a:p>
          <a:p>
            <a:pPr>
              <a:buFont typeface="Arial" panose="020B0604020202020204" pitchFamily="34" charset="0"/>
              <a:buChar char="•"/>
            </a:pPr>
            <a:endParaRPr lang="en-US" sz="9600" dirty="0">
              <a:latin typeface="Garamond" panose="02020404030301010803" pitchFamily="18" charset="0"/>
              <a:cs typeface="Calibri"/>
            </a:endParaRPr>
          </a:p>
          <a:p>
            <a:pPr marL="0" indent="0">
              <a:buNone/>
            </a:pPr>
            <a:endParaRPr lang="en-US" sz="9600" dirty="0">
              <a:latin typeface="Garamond" panose="02020404030301010803" pitchFamily="18" charset="0"/>
              <a:cs typeface="Calibri"/>
            </a:endParaRPr>
          </a:p>
          <a:p>
            <a:endParaRPr lang="en-US" sz="9600" dirty="0">
              <a:latin typeface="Garamond" panose="02020404030301010803" pitchFamily="18" charset="0"/>
              <a:cs typeface="Calibri"/>
            </a:endParaRPr>
          </a:p>
          <a:p>
            <a:pPr marL="0" indent="0">
              <a:buNone/>
            </a:pPr>
            <a:endParaRPr lang="en-US" sz="9600" dirty="0">
              <a:latin typeface="Garamond" panose="02020404030301010803" pitchFamily="18" charset="0"/>
            </a:endParaRPr>
          </a:p>
          <a:p>
            <a:r>
              <a:rPr lang="en-US" sz="10400" dirty="0">
                <a:latin typeface="Garamond" panose="02020404030301010803" pitchFamily="18" charset="0"/>
              </a:rPr>
              <a:t>However, </a:t>
            </a:r>
            <a:r>
              <a:rPr lang="en-US" sz="10400" b="1" dirty="0">
                <a:solidFill>
                  <a:srgbClr val="C00000"/>
                </a:solidFill>
                <a:latin typeface="Garamond" panose="02020404030301010803" pitchFamily="18" charset="0"/>
              </a:rPr>
              <a:t>not all cohorts will have travel patterns that are distinct from one another</a:t>
            </a:r>
            <a:r>
              <a:rPr lang="en-US" sz="10400" dirty="0">
                <a:latin typeface="Garamond" panose="02020404030301010803" pitchFamily="18" charset="0"/>
              </a:rPr>
              <a:t>. Cluster analysis can be used to group cohorts that have common travel attributes</a:t>
            </a:r>
          </a:p>
          <a:p>
            <a:pPr lvl="1"/>
            <a:r>
              <a:rPr lang="en-US" sz="10400" dirty="0">
                <a:latin typeface="Garamond" panose="02020404030301010803" pitchFamily="18" charset="0"/>
              </a:rPr>
              <a:t>In the example presented here, mode-share frequency is used as the cluster identification factor</a:t>
            </a:r>
          </a:p>
          <a:p>
            <a:pPr marL="0" indent="0">
              <a:buFont typeface="Arial" panose="020B0604020202020204" pitchFamily="34" charset="0"/>
              <a:buNone/>
            </a:pPr>
            <a:endParaRPr lang="en-US" sz="10400" dirty="0">
              <a:latin typeface="Garamond" panose="02020404030301010803" pitchFamily="18" charset="0"/>
            </a:endParaRPr>
          </a:p>
          <a:p>
            <a:r>
              <a:rPr lang="en-US" sz="10400" dirty="0">
                <a:latin typeface="Garamond" panose="02020404030301010803" pitchFamily="18" charset="0"/>
              </a:rPr>
              <a:t>The following clustering algorithms were used to determine the optimal number of clusters</a:t>
            </a:r>
          </a:p>
          <a:p>
            <a:pPr lvl="1">
              <a:buFont typeface="System Font Regular"/>
              <a:buChar char="-"/>
            </a:pPr>
            <a:r>
              <a:rPr lang="en-US" sz="10400" dirty="0">
                <a:latin typeface="Garamond" panose="02020404030301010803" pitchFamily="18" charset="0"/>
              </a:rPr>
              <a:t>Within Sum of Squares (Elbow Method)</a:t>
            </a:r>
          </a:p>
          <a:p>
            <a:pPr lvl="1">
              <a:buFont typeface="System Font Regular"/>
              <a:buChar char="-"/>
            </a:pPr>
            <a:r>
              <a:rPr lang="en-US" sz="10400" dirty="0">
                <a:latin typeface="Garamond" panose="02020404030301010803" pitchFamily="18" charset="0"/>
              </a:rPr>
              <a:t>Silhouette Method</a:t>
            </a:r>
            <a:endParaRPr lang="en-US" sz="10400" dirty="0"/>
          </a:p>
        </p:txBody>
      </p:sp>
      <p:graphicFrame>
        <p:nvGraphicFramePr>
          <p:cNvPr id="13" name="Table 5">
            <a:extLst>
              <a:ext uri="{FF2B5EF4-FFF2-40B4-BE49-F238E27FC236}">
                <a16:creationId xmlns:a16="http://schemas.microsoft.com/office/drawing/2014/main" id="{A7104782-5672-9269-8A66-0D20105D61B4}"/>
              </a:ext>
            </a:extLst>
          </p:cNvPr>
          <p:cNvGraphicFramePr>
            <a:graphicFrameLocks noGrp="1"/>
          </p:cNvGraphicFramePr>
          <p:nvPr>
            <p:extLst>
              <p:ext uri="{D42A27DB-BD31-4B8C-83A1-F6EECF244321}">
                <p14:modId xmlns:p14="http://schemas.microsoft.com/office/powerpoint/2010/main" val="4250379316"/>
              </p:ext>
            </p:extLst>
          </p:nvPr>
        </p:nvGraphicFramePr>
        <p:xfrm>
          <a:off x="604762" y="1998406"/>
          <a:ext cx="2390914" cy="1542543"/>
        </p:xfrm>
        <a:graphic>
          <a:graphicData uri="http://schemas.openxmlformats.org/drawingml/2006/table">
            <a:tbl>
              <a:tblPr firstRow="1" bandRow="1">
                <a:tableStyleId>{5C22544A-7EE6-4342-B048-85BDC9FD1C3A}</a:tableStyleId>
              </a:tblPr>
              <a:tblGrid>
                <a:gridCol w="2390914">
                  <a:extLst>
                    <a:ext uri="{9D8B030D-6E8A-4147-A177-3AD203B41FA5}">
                      <a16:colId xmlns:a16="http://schemas.microsoft.com/office/drawing/2014/main" val="3653984622"/>
                    </a:ext>
                  </a:extLst>
                </a:gridCol>
              </a:tblGrid>
              <a:tr h="392261">
                <a:tc>
                  <a:txBody>
                    <a:bodyPr/>
                    <a:lstStyle/>
                    <a:p>
                      <a:r>
                        <a:rPr lang="en-US" sz="1800">
                          <a:latin typeface="Garamond" panose="02020404030301010803" pitchFamily="18" charset="0"/>
                        </a:rPr>
                        <a:t>Income-based cluster</a:t>
                      </a:r>
                    </a:p>
                  </a:txBody>
                  <a:tcPr/>
                </a:tc>
                <a:extLst>
                  <a:ext uri="{0D108BD9-81ED-4DB2-BD59-A6C34878D82A}">
                    <a16:rowId xmlns:a16="http://schemas.microsoft.com/office/drawing/2014/main" val="3287240558"/>
                  </a:ext>
                </a:extLst>
              </a:tr>
              <a:tr h="172284">
                <a:tc>
                  <a:txBody>
                    <a:bodyPr/>
                    <a:lstStyle/>
                    <a:p>
                      <a:r>
                        <a:rPr lang="en-US" sz="1800" dirty="0">
                          <a:latin typeface="Garamond" panose="02020404030301010803" pitchFamily="18" charset="0"/>
                        </a:rPr>
                        <a:t>Low-Income</a:t>
                      </a:r>
                    </a:p>
                  </a:txBody>
                  <a:tcPr/>
                </a:tc>
                <a:extLst>
                  <a:ext uri="{0D108BD9-81ED-4DB2-BD59-A6C34878D82A}">
                    <a16:rowId xmlns:a16="http://schemas.microsoft.com/office/drawing/2014/main" val="2462008210"/>
                  </a:ext>
                </a:extLst>
              </a:tr>
              <a:tr h="392261">
                <a:tc>
                  <a:txBody>
                    <a:bodyPr/>
                    <a:lstStyle/>
                    <a:p>
                      <a:r>
                        <a:rPr lang="en-US" sz="1800">
                          <a:latin typeface="Garamond" panose="02020404030301010803" pitchFamily="18" charset="0"/>
                        </a:rPr>
                        <a:t>Medium-Income</a:t>
                      </a:r>
                    </a:p>
                  </a:txBody>
                  <a:tcPr/>
                </a:tc>
                <a:extLst>
                  <a:ext uri="{0D108BD9-81ED-4DB2-BD59-A6C34878D82A}">
                    <a16:rowId xmlns:a16="http://schemas.microsoft.com/office/drawing/2014/main" val="2040397981"/>
                  </a:ext>
                </a:extLst>
              </a:tr>
              <a:tr h="392261">
                <a:tc>
                  <a:txBody>
                    <a:bodyPr/>
                    <a:lstStyle/>
                    <a:p>
                      <a:r>
                        <a:rPr lang="en-US" sz="1800" dirty="0">
                          <a:latin typeface="Garamond" panose="02020404030301010803" pitchFamily="18" charset="0"/>
                        </a:rPr>
                        <a:t>High-Income</a:t>
                      </a:r>
                    </a:p>
                  </a:txBody>
                  <a:tcPr/>
                </a:tc>
                <a:extLst>
                  <a:ext uri="{0D108BD9-81ED-4DB2-BD59-A6C34878D82A}">
                    <a16:rowId xmlns:a16="http://schemas.microsoft.com/office/drawing/2014/main" val="3503855114"/>
                  </a:ext>
                </a:extLst>
              </a:tr>
            </a:tbl>
          </a:graphicData>
        </a:graphic>
      </p:graphicFrame>
      <p:graphicFrame>
        <p:nvGraphicFramePr>
          <p:cNvPr id="14" name="Table 5">
            <a:extLst>
              <a:ext uri="{FF2B5EF4-FFF2-40B4-BE49-F238E27FC236}">
                <a16:creationId xmlns:a16="http://schemas.microsoft.com/office/drawing/2014/main" id="{301EC67F-FA2D-19D1-C356-F66056D95AF1}"/>
              </a:ext>
            </a:extLst>
          </p:cNvPr>
          <p:cNvGraphicFramePr>
            <a:graphicFrameLocks noGrp="1"/>
          </p:cNvGraphicFramePr>
          <p:nvPr>
            <p:extLst>
              <p:ext uri="{D42A27DB-BD31-4B8C-83A1-F6EECF244321}">
                <p14:modId xmlns:p14="http://schemas.microsoft.com/office/powerpoint/2010/main" val="1182036943"/>
              </p:ext>
            </p:extLst>
          </p:nvPr>
        </p:nvGraphicFramePr>
        <p:xfrm>
          <a:off x="3923091" y="1998406"/>
          <a:ext cx="3461027" cy="1569044"/>
        </p:xfrm>
        <a:graphic>
          <a:graphicData uri="http://schemas.openxmlformats.org/drawingml/2006/table">
            <a:tbl>
              <a:tblPr firstRow="1" bandRow="1">
                <a:tableStyleId>{F5AB1C69-6EDB-4FF4-983F-18BD219EF322}</a:tableStyleId>
              </a:tblPr>
              <a:tblGrid>
                <a:gridCol w="3461027">
                  <a:extLst>
                    <a:ext uri="{9D8B030D-6E8A-4147-A177-3AD203B41FA5}">
                      <a16:colId xmlns:a16="http://schemas.microsoft.com/office/drawing/2014/main" val="3653984622"/>
                    </a:ext>
                  </a:extLst>
                </a:gridCol>
              </a:tblGrid>
              <a:tr h="471764">
                <a:tc>
                  <a:txBody>
                    <a:bodyPr/>
                    <a:lstStyle/>
                    <a:p>
                      <a:r>
                        <a:rPr lang="en-US" sz="1800">
                          <a:latin typeface="Garamond" panose="02020404030301010803" pitchFamily="18" charset="0"/>
                        </a:rPr>
                        <a:t>Vehicle ownership-based cluster</a:t>
                      </a:r>
                    </a:p>
                  </a:txBody>
                  <a:tcPr/>
                </a:tc>
                <a:extLst>
                  <a:ext uri="{0D108BD9-81ED-4DB2-BD59-A6C34878D82A}">
                    <a16:rowId xmlns:a16="http://schemas.microsoft.com/office/drawing/2014/main" val="3287240558"/>
                  </a:ext>
                </a:extLst>
              </a:tr>
              <a:tr h="337199">
                <a:tc>
                  <a:txBody>
                    <a:bodyPr/>
                    <a:lstStyle/>
                    <a:p>
                      <a:r>
                        <a:rPr lang="en-US" sz="1800" dirty="0">
                          <a:latin typeface="Garamond" panose="02020404030301010803" pitchFamily="18" charset="0"/>
                        </a:rPr>
                        <a:t>No-vehicle</a:t>
                      </a:r>
                    </a:p>
                  </a:txBody>
                  <a:tcPr/>
                </a:tc>
                <a:extLst>
                  <a:ext uri="{0D108BD9-81ED-4DB2-BD59-A6C34878D82A}">
                    <a16:rowId xmlns:a16="http://schemas.microsoft.com/office/drawing/2014/main" val="2462008210"/>
                  </a:ext>
                </a:extLst>
              </a:tr>
              <a:tr h="337199">
                <a:tc>
                  <a:txBody>
                    <a:bodyPr/>
                    <a:lstStyle/>
                    <a:p>
                      <a:r>
                        <a:rPr lang="en-US" sz="1800">
                          <a:latin typeface="Garamond" panose="02020404030301010803" pitchFamily="18" charset="0"/>
                        </a:rPr>
                        <a:t>Vehicle-deficient</a:t>
                      </a:r>
                    </a:p>
                  </a:txBody>
                  <a:tcPr/>
                </a:tc>
                <a:extLst>
                  <a:ext uri="{0D108BD9-81ED-4DB2-BD59-A6C34878D82A}">
                    <a16:rowId xmlns:a16="http://schemas.microsoft.com/office/drawing/2014/main" val="2040397981"/>
                  </a:ext>
                </a:extLst>
              </a:tr>
              <a:tr h="337199">
                <a:tc>
                  <a:txBody>
                    <a:bodyPr/>
                    <a:lstStyle/>
                    <a:p>
                      <a:r>
                        <a:rPr lang="en-US" sz="1800" dirty="0">
                          <a:latin typeface="Garamond" panose="02020404030301010803" pitchFamily="18" charset="0"/>
                        </a:rPr>
                        <a:t>Vehicle-sufficient</a:t>
                      </a:r>
                    </a:p>
                  </a:txBody>
                  <a:tcPr/>
                </a:tc>
                <a:extLst>
                  <a:ext uri="{0D108BD9-81ED-4DB2-BD59-A6C34878D82A}">
                    <a16:rowId xmlns:a16="http://schemas.microsoft.com/office/drawing/2014/main" val="3503855114"/>
                  </a:ext>
                </a:extLst>
              </a:tr>
            </a:tbl>
          </a:graphicData>
        </a:graphic>
      </p:graphicFrame>
      <p:sp>
        <p:nvSpPr>
          <p:cNvPr id="22" name="Multiply 21">
            <a:extLst>
              <a:ext uri="{FF2B5EF4-FFF2-40B4-BE49-F238E27FC236}">
                <a16:creationId xmlns:a16="http://schemas.microsoft.com/office/drawing/2014/main" id="{8FDA6AD8-4CBE-34E0-8660-6E201516F4B2}"/>
              </a:ext>
            </a:extLst>
          </p:cNvPr>
          <p:cNvSpPr/>
          <p:nvPr/>
        </p:nvSpPr>
        <p:spPr>
          <a:xfrm>
            <a:off x="3069262" y="2505670"/>
            <a:ext cx="723348" cy="619759"/>
          </a:xfrm>
          <a:prstGeom prst="mathMultiply">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ight Arrow 22">
            <a:extLst>
              <a:ext uri="{FF2B5EF4-FFF2-40B4-BE49-F238E27FC236}">
                <a16:creationId xmlns:a16="http://schemas.microsoft.com/office/drawing/2014/main" id="{0BD00174-AAFB-182C-403A-4BAEFE83955D}"/>
              </a:ext>
            </a:extLst>
          </p:cNvPr>
          <p:cNvSpPr/>
          <p:nvPr/>
        </p:nvSpPr>
        <p:spPr>
          <a:xfrm>
            <a:off x="7514599" y="2527361"/>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57D9FAFC-85DF-ADBE-FEC6-70247596F7AF}"/>
              </a:ext>
            </a:extLst>
          </p:cNvPr>
          <p:cNvSpPr txBox="1"/>
          <p:nvPr/>
        </p:nvSpPr>
        <p:spPr>
          <a:xfrm>
            <a:off x="8653110" y="2308012"/>
            <a:ext cx="2390914" cy="923330"/>
          </a:xfrm>
          <a:prstGeom prst="rect">
            <a:avLst/>
          </a:prstGeom>
          <a:solidFill>
            <a:schemeClr val="accent4"/>
          </a:solidFill>
        </p:spPr>
        <p:txBody>
          <a:bodyPr wrap="square" rtlCol="0">
            <a:spAutoFit/>
          </a:bodyPr>
          <a:lstStyle/>
          <a:p>
            <a:pPr algn="ctr"/>
            <a:r>
              <a:rPr lang="en-US" b="1" dirty="0">
                <a:solidFill>
                  <a:schemeClr val="bg1"/>
                </a:solidFill>
                <a:latin typeface="Garamond" panose="02020404030301010803" pitchFamily="18" charset="0"/>
              </a:rPr>
              <a:t>9 cohorts based on household income and vehicle ownership</a:t>
            </a:r>
          </a:p>
        </p:txBody>
      </p:sp>
    </p:spTree>
    <p:extLst>
      <p:ext uri="{BB962C8B-B14F-4D97-AF65-F5344CB8AC3E}">
        <p14:creationId xmlns:p14="http://schemas.microsoft.com/office/powerpoint/2010/main" val="407102615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F726FD-0434-133C-C76B-4BF11509CE91}"/>
              </a:ext>
            </a:extLst>
          </p:cNvPr>
          <p:cNvSpPr>
            <a:spLocks noGrp="1"/>
          </p:cNvSpPr>
          <p:nvPr>
            <p:ph type="title"/>
          </p:nvPr>
        </p:nvSpPr>
        <p:spPr>
          <a:xfrm>
            <a:off x="604762" y="1"/>
            <a:ext cx="10982476" cy="1035352"/>
          </a:xfrm>
          <a:solidFill>
            <a:schemeClr val="accent1"/>
          </a:solidFill>
        </p:spPr>
        <p:txBody>
          <a:bodyPr/>
          <a:lstStyle/>
          <a:p>
            <a:r>
              <a:rPr lang="en-US"/>
              <a:t>Clustering Analysis of Cohorts based on </a:t>
            </a:r>
            <a:br>
              <a:rPr lang="en-US"/>
            </a:br>
            <a:r>
              <a:rPr lang="en-US"/>
              <a:t>household income and vehicle-ownership</a:t>
            </a:r>
          </a:p>
        </p:txBody>
      </p:sp>
      <p:sp>
        <p:nvSpPr>
          <p:cNvPr id="14" name="TextBox 13">
            <a:extLst>
              <a:ext uri="{FF2B5EF4-FFF2-40B4-BE49-F238E27FC236}">
                <a16:creationId xmlns:a16="http://schemas.microsoft.com/office/drawing/2014/main" id="{BF477B8C-FC45-1A2B-F2DE-EF37BF58C7E3}"/>
              </a:ext>
            </a:extLst>
          </p:cNvPr>
          <p:cNvSpPr txBox="1"/>
          <p:nvPr/>
        </p:nvSpPr>
        <p:spPr>
          <a:xfrm>
            <a:off x="2673223" y="6244394"/>
            <a:ext cx="6845555" cy="461665"/>
          </a:xfrm>
          <a:prstGeom prst="rect">
            <a:avLst/>
          </a:prstGeom>
          <a:solidFill>
            <a:srgbClr val="FFC000"/>
          </a:solidFill>
          <a:ln>
            <a:solidFill>
              <a:schemeClr val="tx1"/>
            </a:solidFill>
          </a:ln>
        </p:spPr>
        <p:txBody>
          <a:bodyPr wrap="square" rtlCol="0">
            <a:spAutoFit/>
          </a:bodyPr>
          <a:lstStyle/>
          <a:p>
            <a:pPr algn="ctr"/>
            <a:r>
              <a:rPr lang="en-US" sz="2400">
                <a:latin typeface="Garamond" panose="02020404030301010803" pitchFamily="18" charset="0"/>
              </a:rPr>
              <a:t>Optimal Number of Clusters: 2</a:t>
            </a:r>
          </a:p>
        </p:txBody>
      </p:sp>
      <p:pic>
        <p:nvPicPr>
          <p:cNvPr id="4" name="Picture 3" descr="Elbow plot to determine optimal number of  Chicago Polaris 2015 cohort clusters: Plot of total within sum of squares for determining optimal number of clusters of income and vehicle ownership-based Chicago Polaris 2015 cohorts">
            <a:extLst>
              <a:ext uri="{FF2B5EF4-FFF2-40B4-BE49-F238E27FC236}">
                <a16:creationId xmlns:a16="http://schemas.microsoft.com/office/drawing/2014/main" id="{9F997647-0A3A-447A-5014-A87452D250A1}"/>
              </a:ext>
            </a:extLst>
          </p:cNvPr>
          <p:cNvPicPr>
            <a:picLocks noChangeAspect="1"/>
          </p:cNvPicPr>
          <p:nvPr/>
        </p:nvPicPr>
        <p:blipFill>
          <a:blip r:embed="rId2"/>
          <a:stretch>
            <a:fillRect/>
          </a:stretch>
        </p:blipFill>
        <p:spPr>
          <a:xfrm>
            <a:off x="73572" y="1167475"/>
            <a:ext cx="5612523" cy="4944796"/>
          </a:xfrm>
          <a:prstGeom prst="rect">
            <a:avLst/>
          </a:prstGeom>
        </p:spPr>
      </p:pic>
      <p:pic>
        <p:nvPicPr>
          <p:cNvPr id="6" name="Picture 5" descr="Silhouette plot to determine optimal number of  Chicago Polaris 2015 cohort clusters: Average silhouette width plot for determining optimal number of clusters of income and vehicle ownership-based Chicago Polaris 2015 cohorts">
            <a:extLst>
              <a:ext uri="{FF2B5EF4-FFF2-40B4-BE49-F238E27FC236}">
                <a16:creationId xmlns:a16="http://schemas.microsoft.com/office/drawing/2014/main" id="{5E789E37-CF68-E9D1-4CE1-46F6BFBD6E2D}"/>
              </a:ext>
            </a:extLst>
          </p:cNvPr>
          <p:cNvPicPr>
            <a:picLocks noChangeAspect="1"/>
          </p:cNvPicPr>
          <p:nvPr/>
        </p:nvPicPr>
        <p:blipFill>
          <a:blip r:embed="rId3"/>
          <a:stretch>
            <a:fillRect/>
          </a:stretch>
        </p:blipFill>
        <p:spPr>
          <a:xfrm>
            <a:off x="6296791" y="1167475"/>
            <a:ext cx="5521326" cy="4864447"/>
          </a:xfrm>
          <a:prstGeom prst="rect">
            <a:avLst/>
          </a:prstGeom>
        </p:spPr>
      </p:pic>
    </p:spTree>
    <p:extLst>
      <p:ext uri="{BB962C8B-B14F-4D97-AF65-F5344CB8AC3E}">
        <p14:creationId xmlns:p14="http://schemas.microsoft.com/office/powerpoint/2010/main" val="95028917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F726FD-0434-133C-C76B-4BF11509CE91}"/>
              </a:ext>
            </a:extLst>
          </p:cNvPr>
          <p:cNvSpPr>
            <a:spLocks noGrp="1"/>
          </p:cNvSpPr>
          <p:nvPr>
            <p:ph type="title"/>
          </p:nvPr>
        </p:nvSpPr>
        <p:spPr>
          <a:xfrm>
            <a:off x="604762" y="1"/>
            <a:ext cx="10982476" cy="1035352"/>
          </a:xfrm>
          <a:solidFill>
            <a:schemeClr val="accent1"/>
          </a:solidFill>
        </p:spPr>
        <p:txBody>
          <a:bodyPr/>
          <a:lstStyle/>
          <a:p>
            <a:r>
              <a:rPr lang="en-US"/>
              <a:t>Clustering of Cohorts based on </a:t>
            </a:r>
            <a:br>
              <a:rPr lang="en-US"/>
            </a:br>
            <a:r>
              <a:rPr lang="en-US"/>
              <a:t>household income and vehicle-ownership</a:t>
            </a:r>
          </a:p>
        </p:txBody>
      </p:sp>
      <p:graphicFrame>
        <p:nvGraphicFramePr>
          <p:cNvPr id="7" name="Table 5">
            <a:extLst>
              <a:ext uri="{FF2B5EF4-FFF2-40B4-BE49-F238E27FC236}">
                <a16:creationId xmlns:a16="http://schemas.microsoft.com/office/drawing/2014/main" id="{3F455D96-7641-123E-7FF9-E9AC2459F4E2}"/>
              </a:ext>
            </a:extLst>
          </p:cNvPr>
          <p:cNvGraphicFramePr>
            <a:graphicFrameLocks noGrp="1"/>
          </p:cNvGraphicFramePr>
          <p:nvPr/>
        </p:nvGraphicFramePr>
        <p:xfrm>
          <a:off x="6174490" y="2580835"/>
          <a:ext cx="5692832" cy="1737360"/>
        </p:xfrm>
        <a:graphic>
          <a:graphicData uri="http://schemas.openxmlformats.org/drawingml/2006/table">
            <a:tbl>
              <a:tblPr firstRow="1" bandRow="1">
                <a:tableStyleId>{5C22544A-7EE6-4342-B048-85BDC9FD1C3A}</a:tableStyleId>
              </a:tblPr>
              <a:tblGrid>
                <a:gridCol w="1455277">
                  <a:extLst>
                    <a:ext uri="{9D8B030D-6E8A-4147-A177-3AD203B41FA5}">
                      <a16:colId xmlns:a16="http://schemas.microsoft.com/office/drawing/2014/main" val="710554483"/>
                    </a:ext>
                  </a:extLst>
                </a:gridCol>
                <a:gridCol w="4237555">
                  <a:extLst>
                    <a:ext uri="{9D8B030D-6E8A-4147-A177-3AD203B41FA5}">
                      <a16:colId xmlns:a16="http://schemas.microsoft.com/office/drawing/2014/main" val="617159971"/>
                    </a:ext>
                  </a:extLst>
                </a:gridCol>
              </a:tblGrid>
              <a:tr h="370840">
                <a:tc>
                  <a:txBody>
                    <a:bodyPr/>
                    <a:lstStyle/>
                    <a:p>
                      <a:r>
                        <a:rPr lang="en-US">
                          <a:latin typeface="Garamond" panose="02020404030301010803" pitchFamily="18" charset="0"/>
                        </a:rPr>
                        <a:t>Cluster</a:t>
                      </a:r>
                    </a:p>
                  </a:txBody>
                  <a:tcPr/>
                </a:tc>
                <a:tc>
                  <a:txBody>
                    <a:bodyPr/>
                    <a:lstStyle/>
                    <a:p>
                      <a:r>
                        <a:rPr lang="en-US">
                          <a:latin typeface="Garamond" panose="02020404030301010803" pitchFamily="18" charset="0"/>
                        </a:rPr>
                        <a:t>Cohorts</a:t>
                      </a:r>
                    </a:p>
                  </a:txBody>
                  <a:tcPr/>
                </a:tc>
                <a:extLst>
                  <a:ext uri="{0D108BD9-81ED-4DB2-BD59-A6C34878D82A}">
                    <a16:rowId xmlns:a16="http://schemas.microsoft.com/office/drawing/2014/main" val="3592289026"/>
                  </a:ext>
                </a:extLst>
              </a:tr>
              <a:tr h="370840">
                <a:tc>
                  <a:txBody>
                    <a:bodyPr/>
                    <a:lstStyle/>
                    <a:p>
                      <a:r>
                        <a:rPr lang="en-US">
                          <a:latin typeface="Garamond" panose="02020404030301010803" pitchFamily="18" charset="0"/>
                        </a:rPr>
                        <a:t>1</a:t>
                      </a:r>
                    </a:p>
                  </a:txBody>
                  <a:tcPr/>
                </a:tc>
                <a:tc>
                  <a:txBody>
                    <a:bodyPr/>
                    <a:lstStyle/>
                    <a:p>
                      <a:r>
                        <a:rPr lang="en-US">
                          <a:latin typeface="Garamond" panose="02020404030301010803" pitchFamily="18" charset="0"/>
                        </a:rPr>
                        <a:t>No-Vehicle (All Income Ranges)</a:t>
                      </a:r>
                    </a:p>
                  </a:txBody>
                  <a:tcPr/>
                </a:tc>
                <a:extLst>
                  <a:ext uri="{0D108BD9-81ED-4DB2-BD59-A6C34878D82A}">
                    <a16:rowId xmlns:a16="http://schemas.microsoft.com/office/drawing/2014/main" val="1180732348"/>
                  </a:ext>
                </a:extLst>
              </a:tr>
              <a:tr h="370840">
                <a:tc>
                  <a:txBody>
                    <a:bodyPr/>
                    <a:lstStyle/>
                    <a:p>
                      <a:r>
                        <a:rPr lang="en-US">
                          <a:latin typeface="Garamond" panose="02020404030301010803" pitchFamily="18" charset="0"/>
                        </a:rPr>
                        <a:t>2</a:t>
                      </a:r>
                    </a:p>
                  </a:txBody>
                  <a:tcPr/>
                </a:tc>
                <a:tc>
                  <a:txBody>
                    <a:bodyPr/>
                    <a:lstStyle/>
                    <a:p>
                      <a:r>
                        <a:rPr lang="en-US">
                          <a:latin typeface="Garamond" panose="02020404030301010803" pitchFamily="18" charset="0"/>
                        </a:rPr>
                        <a:t>Vehicle Owners (All Income Ranges)</a:t>
                      </a:r>
                    </a:p>
                  </a:txBody>
                  <a:tcPr/>
                </a:tc>
                <a:extLst>
                  <a:ext uri="{0D108BD9-81ED-4DB2-BD59-A6C34878D82A}">
                    <a16:rowId xmlns:a16="http://schemas.microsoft.com/office/drawing/2014/main" val="1591061132"/>
                  </a:ext>
                </a:extLst>
              </a:tr>
            </a:tbl>
          </a:graphicData>
        </a:graphic>
      </p:graphicFrame>
      <p:pic>
        <p:nvPicPr>
          <p:cNvPr id="10" name="Picture 9" descr="Clustering of Chicago Polaris 2015 cohorts based on activity frequencies: Parallel coordinate plot showing clustering of income and vehicle ownership-based cohorts.">
            <a:extLst>
              <a:ext uri="{FF2B5EF4-FFF2-40B4-BE49-F238E27FC236}">
                <a16:creationId xmlns:a16="http://schemas.microsoft.com/office/drawing/2014/main" id="{1870B26C-E6AA-63E8-EEA8-3F0E226B7AE5}"/>
              </a:ext>
            </a:extLst>
          </p:cNvPr>
          <p:cNvPicPr>
            <a:picLocks noChangeAspect="1"/>
          </p:cNvPicPr>
          <p:nvPr/>
        </p:nvPicPr>
        <p:blipFill>
          <a:blip r:embed="rId3"/>
          <a:stretch>
            <a:fillRect/>
          </a:stretch>
        </p:blipFill>
        <p:spPr>
          <a:xfrm>
            <a:off x="184191" y="1524000"/>
            <a:ext cx="5911809" cy="5208475"/>
          </a:xfrm>
          <a:prstGeom prst="rect">
            <a:avLst/>
          </a:prstGeom>
        </p:spPr>
      </p:pic>
    </p:spTree>
    <p:extLst>
      <p:ext uri="{BB962C8B-B14F-4D97-AF65-F5344CB8AC3E}">
        <p14:creationId xmlns:p14="http://schemas.microsoft.com/office/powerpoint/2010/main" val="151307029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F726FD-0434-133C-C76B-4BF11509CE91}"/>
              </a:ext>
            </a:extLst>
          </p:cNvPr>
          <p:cNvSpPr>
            <a:spLocks noGrp="1"/>
          </p:cNvSpPr>
          <p:nvPr>
            <p:ph type="title"/>
          </p:nvPr>
        </p:nvSpPr>
        <p:spPr>
          <a:solidFill>
            <a:schemeClr val="accent1"/>
          </a:solidFill>
        </p:spPr>
        <p:txBody>
          <a:bodyPr/>
          <a:lstStyle/>
          <a:p>
            <a:r>
              <a:rPr lang="en-US"/>
              <a:t>Variation in Mode Share and Activity Engagement in two Cohort Clusters</a:t>
            </a:r>
          </a:p>
        </p:txBody>
      </p:sp>
      <p:sp>
        <p:nvSpPr>
          <p:cNvPr id="7" name="TextBox 6">
            <a:extLst>
              <a:ext uri="{FF2B5EF4-FFF2-40B4-BE49-F238E27FC236}">
                <a16:creationId xmlns:a16="http://schemas.microsoft.com/office/drawing/2014/main" id="{59923B1E-0C31-D0B6-E393-E4A19C6BE3CD}"/>
              </a:ext>
            </a:extLst>
          </p:cNvPr>
          <p:cNvSpPr txBox="1"/>
          <p:nvPr/>
        </p:nvSpPr>
        <p:spPr>
          <a:xfrm>
            <a:off x="516925" y="5314222"/>
            <a:ext cx="11158150" cy="1323439"/>
          </a:xfrm>
          <a:prstGeom prst="rect">
            <a:avLst/>
          </a:prstGeom>
          <a:solidFill>
            <a:srgbClr val="FFC000"/>
          </a:solidFill>
          <a:ln>
            <a:solidFill>
              <a:schemeClr val="tx1"/>
            </a:solidFill>
          </a:ln>
        </p:spPr>
        <p:txBody>
          <a:bodyPr wrap="square" rtlCol="0">
            <a:spAutoFit/>
          </a:bodyPr>
          <a:lstStyle/>
          <a:p>
            <a:r>
              <a:rPr lang="en-US" sz="2000">
                <a:latin typeface="Garamond" panose="02020404030301010803" pitchFamily="18" charset="0"/>
              </a:rPr>
              <a:t>There is a significant difference between Cluster 1 and Cluster 2 in availing different modes. Cluster 2 drives more than Cluster 1, whereas Cluster 1 avails all other transportation modes considerably more than Cluster 2. However, the difference between the two clusters in the frequencies for engaging in different types of activities is much less pronounced.</a:t>
            </a:r>
            <a:endParaRPr lang="en-US" sz="2000"/>
          </a:p>
        </p:txBody>
      </p:sp>
      <p:pic>
        <p:nvPicPr>
          <p:cNvPr id="4" name="Picture 3" descr="Activity frequencies for Chicago Polaris 2015 baseline and clustered cohorts: Stacked horizontal bar charts showing activity frequencies for two clustered cohorts">
            <a:extLst>
              <a:ext uri="{FF2B5EF4-FFF2-40B4-BE49-F238E27FC236}">
                <a16:creationId xmlns:a16="http://schemas.microsoft.com/office/drawing/2014/main" id="{B18CDCDE-2EC1-2F50-038B-CF781DC942FF}"/>
              </a:ext>
            </a:extLst>
          </p:cNvPr>
          <p:cNvPicPr>
            <a:picLocks noChangeAspect="1"/>
          </p:cNvPicPr>
          <p:nvPr/>
        </p:nvPicPr>
        <p:blipFill>
          <a:blip r:embed="rId2"/>
          <a:stretch>
            <a:fillRect/>
          </a:stretch>
        </p:blipFill>
        <p:spPr>
          <a:xfrm>
            <a:off x="156219" y="1153651"/>
            <a:ext cx="5939781" cy="3960972"/>
          </a:xfrm>
          <a:prstGeom prst="rect">
            <a:avLst/>
          </a:prstGeom>
        </p:spPr>
      </p:pic>
      <p:pic>
        <p:nvPicPr>
          <p:cNvPr id="6" name="Picture 5" descr="Mode-share frequencies for Chicago Polaris 2015 baseline and clustered cohorts: Stacked horizontal bar charts showing mode-share frequencies for two clustered cohorts">
            <a:extLst>
              <a:ext uri="{FF2B5EF4-FFF2-40B4-BE49-F238E27FC236}">
                <a16:creationId xmlns:a16="http://schemas.microsoft.com/office/drawing/2014/main" id="{30A5B71C-F58E-6064-20E0-E6BF77D64EAD}"/>
              </a:ext>
            </a:extLst>
          </p:cNvPr>
          <p:cNvPicPr>
            <a:picLocks noChangeAspect="1"/>
          </p:cNvPicPr>
          <p:nvPr/>
        </p:nvPicPr>
        <p:blipFill>
          <a:blip r:embed="rId3"/>
          <a:stretch>
            <a:fillRect/>
          </a:stretch>
        </p:blipFill>
        <p:spPr>
          <a:xfrm>
            <a:off x="6096000" y="1059581"/>
            <a:ext cx="6080846" cy="4055042"/>
          </a:xfrm>
          <a:prstGeom prst="rect">
            <a:avLst/>
          </a:prstGeom>
        </p:spPr>
      </p:pic>
      <p:sp>
        <p:nvSpPr>
          <p:cNvPr id="8" name="Arrow: Right 6">
            <a:extLst>
              <a:ext uri="{FF2B5EF4-FFF2-40B4-BE49-F238E27FC236}">
                <a16:creationId xmlns:a16="http://schemas.microsoft.com/office/drawing/2014/main" id="{1DAFC9E0-EEC1-7995-905F-75ADF25AD02F}"/>
              </a:ext>
            </a:extLst>
          </p:cNvPr>
          <p:cNvSpPr/>
          <p:nvPr/>
        </p:nvSpPr>
        <p:spPr>
          <a:xfrm rot="19084982">
            <a:off x="8893749" y="2124033"/>
            <a:ext cx="485349" cy="300905"/>
          </a:xfrm>
          <a:prstGeom prst="rightArrow">
            <a:avLst/>
          </a:prstGeom>
          <a:ln>
            <a:solidFill>
              <a:schemeClr val="tx1"/>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
        <p:nvSpPr>
          <p:cNvPr id="9" name="Arrow: Right 8">
            <a:extLst>
              <a:ext uri="{FF2B5EF4-FFF2-40B4-BE49-F238E27FC236}">
                <a16:creationId xmlns:a16="http://schemas.microsoft.com/office/drawing/2014/main" id="{9086B059-8AE4-518E-8418-17DA7E53AB4D}"/>
              </a:ext>
            </a:extLst>
          </p:cNvPr>
          <p:cNvSpPr/>
          <p:nvPr/>
        </p:nvSpPr>
        <p:spPr>
          <a:xfrm rot="8163120">
            <a:off x="11272733" y="2126698"/>
            <a:ext cx="485349" cy="300905"/>
          </a:xfrm>
          <a:prstGeom prst="rightArrow">
            <a:avLst/>
          </a:prstGeom>
          <a:ln>
            <a:solidFill>
              <a:schemeClr val="tx1"/>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
        <p:nvSpPr>
          <p:cNvPr id="10" name="Arrow: Right 8">
            <a:extLst>
              <a:ext uri="{FF2B5EF4-FFF2-40B4-BE49-F238E27FC236}">
                <a16:creationId xmlns:a16="http://schemas.microsoft.com/office/drawing/2014/main" id="{EB147EA1-9888-222A-B607-B9146E71375E}"/>
              </a:ext>
            </a:extLst>
          </p:cNvPr>
          <p:cNvSpPr/>
          <p:nvPr/>
        </p:nvSpPr>
        <p:spPr>
          <a:xfrm rot="2790700">
            <a:off x="7294604" y="2118501"/>
            <a:ext cx="485349" cy="300905"/>
          </a:xfrm>
          <a:prstGeom prst="rightArrow">
            <a:avLst/>
          </a:prstGeom>
          <a:ln>
            <a:solidFill>
              <a:schemeClr val="tx1"/>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
        <p:nvSpPr>
          <p:cNvPr id="11" name="Arrow: Right 7">
            <a:extLst>
              <a:ext uri="{FF2B5EF4-FFF2-40B4-BE49-F238E27FC236}">
                <a16:creationId xmlns:a16="http://schemas.microsoft.com/office/drawing/2014/main" id="{97FB18C4-6BE7-985C-316F-03A26C7504E0}"/>
              </a:ext>
            </a:extLst>
          </p:cNvPr>
          <p:cNvSpPr/>
          <p:nvPr/>
        </p:nvSpPr>
        <p:spPr>
          <a:xfrm rot="2994084">
            <a:off x="3357290" y="2115567"/>
            <a:ext cx="485349" cy="300905"/>
          </a:xfrm>
          <a:prstGeom prst="rightArrow">
            <a:avLst/>
          </a:prstGeom>
          <a:ln>
            <a:solidFill>
              <a:schemeClr val="tx1"/>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
        <p:nvSpPr>
          <p:cNvPr id="12" name="Arrow: Right 6">
            <a:extLst>
              <a:ext uri="{FF2B5EF4-FFF2-40B4-BE49-F238E27FC236}">
                <a16:creationId xmlns:a16="http://schemas.microsoft.com/office/drawing/2014/main" id="{83AF3382-63B0-8FEE-9EDE-C79F34BAF604}"/>
              </a:ext>
            </a:extLst>
          </p:cNvPr>
          <p:cNvSpPr/>
          <p:nvPr/>
        </p:nvSpPr>
        <p:spPr>
          <a:xfrm rot="19084982">
            <a:off x="5226117" y="2124033"/>
            <a:ext cx="485349" cy="300905"/>
          </a:xfrm>
          <a:prstGeom prst="rightArrow">
            <a:avLst/>
          </a:prstGeom>
          <a:ln>
            <a:solidFill>
              <a:schemeClr val="tx1"/>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5754821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F726FD-0434-133C-C76B-4BF11509CE91}"/>
              </a:ext>
            </a:extLst>
          </p:cNvPr>
          <p:cNvSpPr>
            <a:spLocks noGrp="1"/>
          </p:cNvSpPr>
          <p:nvPr>
            <p:ph type="title"/>
          </p:nvPr>
        </p:nvSpPr>
        <p:spPr>
          <a:solidFill>
            <a:schemeClr val="accent1"/>
          </a:solidFill>
        </p:spPr>
        <p:txBody>
          <a:bodyPr/>
          <a:lstStyle/>
          <a:p>
            <a:r>
              <a:rPr lang="en-US">
                <a:latin typeface="Garamond"/>
              </a:rPr>
              <a:t>Mode-wise Maximum Travel time Isochrones </a:t>
            </a:r>
            <a:br>
              <a:rPr lang="en-US"/>
            </a:br>
            <a:r>
              <a:rPr lang="en-US">
                <a:latin typeface="Garamond"/>
              </a:rPr>
              <a:t>for two Cohort Clusters</a:t>
            </a:r>
            <a:endParaRPr lang="en-US"/>
          </a:p>
        </p:txBody>
      </p:sp>
      <p:sp>
        <p:nvSpPr>
          <p:cNvPr id="13" name="Content Placeholder 2">
            <a:extLst>
              <a:ext uri="{FF2B5EF4-FFF2-40B4-BE49-F238E27FC236}">
                <a16:creationId xmlns:a16="http://schemas.microsoft.com/office/drawing/2014/main" id="{5CCA2C6C-692E-13EA-4E60-316B4FA73D64}"/>
              </a:ext>
            </a:extLst>
          </p:cNvPr>
          <p:cNvSpPr txBox="1">
            <a:spLocks/>
          </p:cNvSpPr>
          <p:nvPr/>
        </p:nvSpPr>
        <p:spPr>
          <a:xfrm>
            <a:off x="599924" y="793128"/>
            <a:ext cx="10992151" cy="517606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US" sz="2400"/>
          </a:p>
          <a:p>
            <a:pPr marL="0" indent="0">
              <a:buFont typeface="Arial" panose="020B0604020202020204" pitchFamily="34" charset="0"/>
              <a:buNone/>
            </a:pPr>
            <a:r>
              <a:rPr lang="en-US">
                <a:latin typeface="Garamond" panose="02020404030301010803" pitchFamily="18" charset="0"/>
              </a:rPr>
              <a:t>Travel time isochrones  up to 40 mins (in increments of 10 min) were considered for each mode depending on 85</a:t>
            </a:r>
            <a:r>
              <a:rPr lang="en-US" baseline="30000">
                <a:latin typeface="Garamond" panose="02020404030301010803" pitchFamily="18" charset="0"/>
              </a:rPr>
              <a:t>th</a:t>
            </a:r>
            <a:r>
              <a:rPr lang="en-US">
                <a:latin typeface="Garamond" panose="02020404030301010803" pitchFamily="18" charset="0"/>
              </a:rPr>
              <a:t> percentile of travel time by each mode</a:t>
            </a:r>
          </a:p>
          <a:p>
            <a:endParaRPr lang="en-US"/>
          </a:p>
        </p:txBody>
      </p:sp>
      <p:graphicFrame>
        <p:nvGraphicFramePr>
          <p:cNvPr id="14" name="Table 4">
            <a:extLst>
              <a:ext uri="{FF2B5EF4-FFF2-40B4-BE49-F238E27FC236}">
                <a16:creationId xmlns:a16="http://schemas.microsoft.com/office/drawing/2014/main" id="{25ED48E6-E363-FC86-57CB-881865A961C2}"/>
              </a:ext>
            </a:extLst>
          </p:cNvPr>
          <p:cNvGraphicFramePr>
            <a:graphicFrameLocks noGrp="1"/>
          </p:cNvGraphicFramePr>
          <p:nvPr>
            <p:extLst>
              <p:ext uri="{D42A27DB-BD31-4B8C-83A1-F6EECF244321}">
                <p14:modId xmlns:p14="http://schemas.microsoft.com/office/powerpoint/2010/main" val="706032221"/>
              </p:ext>
            </p:extLst>
          </p:nvPr>
        </p:nvGraphicFramePr>
        <p:xfrm>
          <a:off x="599924" y="3381161"/>
          <a:ext cx="4794958" cy="2225040"/>
        </p:xfrm>
        <a:graphic>
          <a:graphicData uri="http://schemas.openxmlformats.org/drawingml/2006/table">
            <a:tbl>
              <a:tblPr firstRow="1" bandRow="1">
                <a:tableStyleId>{5C22544A-7EE6-4342-B048-85BDC9FD1C3A}</a:tableStyleId>
              </a:tblPr>
              <a:tblGrid>
                <a:gridCol w="925743">
                  <a:extLst>
                    <a:ext uri="{9D8B030D-6E8A-4147-A177-3AD203B41FA5}">
                      <a16:colId xmlns:a16="http://schemas.microsoft.com/office/drawing/2014/main" val="798149268"/>
                    </a:ext>
                  </a:extLst>
                </a:gridCol>
                <a:gridCol w="1016685">
                  <a:extLst>
                    <a:ext uri="{9D8B030D-6E8A-4147-A177-3AD203B41FA5}">
                      <a16:colId xmlns:a16="http://schemas.microsoft.com/office/drawing/2014/main" val="576227512"/>
                    </a:ext>
                  </a:extLst>
                </a:gridCol>
                <a:gridCol w="1361661">
                  <a:extLst>
                    <a:ext uri="{9D8B030D-6E8A-4147-A177-3AD203B41FA5}">
                      <a16:colId xmlns:a16="http://schemas.microsoft.com/office/drawing/2014/main" val="436341547"/>
                    </a:ext>
                  </a:extLst>
                </a:gridCol>
                <a:gridCol w="1490869">
                  <a:extLst>
                    <a:ext uri="{9D8B030D-6E8A-4147-A177-3AD203B41FA5}">
                      <a16:colId xmlns:a16="http://schemas.microsoft.com/office/drawing/2014/main" val="1255438204"/>
                    </a:ext>
                  </a:extLst>
                </a:gridCol>
              </a:tblGrid>
              <a:tr h="370840">
                <a:tc>
                  <a:txBody>
                    <a:bodyPr/>
                    <a:lstStyle/>
                    <a:p>
                      <a:r>
                        <a:rPr lang="en-US" sz="1800">
                          <a:latin typeface="Garamond"/>
                        </a:rPr>
                        <a:t>Mode</a:t>
                      </a:r>
                    </a:p>
                  </a:txBody>
                  <a:tcPr/>
                </a:tc>
                <a:tc>
                  <a:txBody>
                    <a:bodyPr/>
                    <a:lstStyle/>
                    <a:p>
                      <a:r>
                        <a:rPr lang="en-US" sz="1800">
                          <a:latin typeface="Garamond"/>
                        </a:rPr>
                        <a:t>Baseline</a:t>
                      </a:r>
                    </a:p>
                  </a:txBody>
                  <a:tcPr/>
                </a:tc>
                <a:tc>
                  <a:txBody>
                    <a:bodyPr/>
                    <a:lstStyle/>
                    <a:p>
                      <a:r>
                        <a:rPr lang="en-US" sz="1800">
                          <a:latin typeface="Garamond"/>
                        </a:rPr>
                        <a:t>Cluster 1</a:t>
                      </a:r>
                    </a:p>
                  </a:txBody>
                  <a:tcPr/>
                </a:tc>
                <a:tc>
                  <a:txBody>
                    <a:bodyPr/>
                    <a:lstStyle/>
                    <a:p>
                      <a:r>
                        <a:rPr lang="en-US" sz="1800">
                          <a:latin typeface="Garamond"/>
                        </a:rPr>
                        <a:t>Cluster 2</a:t>
                      </a:r>
                    </a:p>
                  </a:txBody>
                  <a:tcPr/>
                </a:tc>
                <a:extLst>
                  <a:ext uri="{0D108BD9-81ED-4DB2-BD59-A6C34878D82A}">
                    <a16:rowId xmlns:a16="http://schemas.microsoft.com/office/drawing/2014/main" val="1256471099"/>
                  </a:ext>
                </a:extLst>
              </a:tr>
              <a:tr h="370840">
                <a:tc>
                  <a:txBody>
                    <a:bodyPr/>
                    <a:lstStyle/>
                    <a:p>
                      <a:pPr algn="ctr"/>
                      <a:r>
                        <a:rPr lang="en-US" sz="1800">
                          <a:latin typeface="Garamond"/>
                        </a:rPr>
                        <a:t>Walk</a:t>
                      </a:r>
                    </a:p>
                  </a:txBody>
                  <a:tcPr/>
                </a:tc>
                <a:tc>
                  <a:txBody>
                    <a:bodyPr/>
                    <a:lstStyle/>
                    <a:p>
                      <a:pPr algn="ctr" fontAlgn="b"/>
                      <a:r>
                        <a:rPr lang="en-US" sz="1800" b="0" i="0" u="none" strike="noStrike">
                          <a:solidFill>
                            <a:srgbClr val="000000"/>
                          </a:solidFill>
                          <a:effectLst/>
                          <a:latin typeface="Garamond"/>
                        </a:rPr>
                        <a:t>20</a:t>
                      </a:r>
                    </a:p>
                  </a:txBody>
                  <a:tcPr marL="9525" marR="9525" marT="9525" marB="0" anchor="b"/>
                </a:tc>
                <a:tc>
                  <a:txBody>
                    <a:bodyPr/>
                    <a:lstStyle/>
                    <a:p>
                      <a:pPr algn="ctr" fontAlgn="b"/>
                      <a:r>
                        <a:rPr lang="en-US" sz="1800" b="1" i="0" u="none" strike="noStrike">
                          <a:solidFill>
                            <a:srgbClr val="C00000"/>
                          </a:solidFill>
                          <a:effectLst/>
                          <a:latin typeface="Garamond"/>
                        </a:rPr>
                        <a:t>25</a:t>
                      </a:r>
                    </a:p>
                  </a:txBody>
                  <a:tcPr marL="9525" marR="9525" marT="9525" marB="0" anchor="b"/>
                </a:tc>
                <a:tc>
                  <a:txBody>
                    <a:bodyPr/>
                    <a:lstStyle/>
                    <a:p>
                      <a:pPr algn="ctr" fontAlgn="b"/>
                      <a:r>
                        <a:rPr lang="en-US" sz="1800" b="0" i="0" u="none" strike="noStrike">
                          <a:solidFill>
                            <a:srgbClr val="000000"/>
                          </a:solidFill>
                          <a:effectLst/>
                          <a:latin typeface="Garamond"/>
                        </a:rPr>
                        <a:t>20</a:t>
                      </a:r>
                    </a:p>
                  </a:txBody>
                  <a:tcPr marL="9525" marR="9525" marT="9525" marB="0" anchor="b"/>
                </a:tc>
                <a:extLst>
                  <a:ext uri="{0D108BD9-81ED-4DB2-BD59-A6C34878D82A}">
                    <a16:rowId xmlns:a16="http://schemas.microsoft.com/office/drawing/2014/main" val="2507783435"/>
                  </a:ext>
                </a:extLst>
              </a:tr>
              <a:tr h="370840">
                <a:tc>
                  <a:txBody>
                    <a:bodyPr/>
                    <a:lstStyle/>
                    <a:p>
                      <a:pPr algn="ctr"/>
                      <a:r>
                        <a:rPr lang="en-US" sz="1800">
                          <a:latin typeface="Garamond"/>
                        </a:rPr>
                        <a:t>Bike</a:t>
                      </a:r>
                    </a:p>
                  </a:txBody>
                  <a:tcPr/>
                </a:tc>
                <a:tc>
                  <a:txBody>
                    <a:bodyPr/>
                    <a:lstStyle/>
                    <a:p>
                      <a:pPr algn="ctr" fontAlgn="b"/>
                      <a:r>
                        <a:rPr lang="en-US" sz="1800" b="0" i="0" u="none" strike="noStrike">
                          <a:solidFill>
                            <a:srgbClr val="000000"/>
                          </a:solidFill>
                          <a:effectLst/>
                          <a:latin typeface="Garamond"/>
                        </a:rPr>
                        <a:t>35</a:t>
                      </a:r>
                    </a:p>
                  </a:txBody>
                  <a:tcPr marL="9525" marR="9525" marT="9525" marB="0" anchor="b"/>
                </a:tc>
                <a:tc>
                  <a:txBody>
                    <a:bodyPr/>
                    <a:lstStyle/>
                    <a:p>
                      <a:pPr algn="ctr" fontAlgn="b"/>
                      <a:r>
                        <a:rPr lang="en-US" sz="1800" b="0" i="0" u="none" strike="noStrike">
                          <a:solidFill>
                            <a:srgbClr val="000000"/>
                          </a:solidFill>
                          <a:effectLst/>
                          <a:latin typeface="Garamond"/>
                        </a:rPr>
                        <a:t>30</a:t>
                      </a:r>
                    </a:p>
                  </a:txBody>
                  <a:tcPr marL="9525" marR="9525" marT="9525" marB="0" anchor="b"/>
                </a:tc>
                <a:tc>
                  <a:txBody>
                    <a:bodyPr/>
                    <a:lstStyle/>
                    <a:p>
                      <a:pPr algn="ctr" fontAlgn="b"/>
                      <a:r>
                        <a:rPr lang="en-US" sz="1800" b="1" i="0" u="none" strike="noStrike">
                          <a:solidFill>
                            <a:srgbClr val="C00000"/>
                          </a:solidFill>
                          <a:effectLst/>
                          <a:latin typeface="Garamond"/>
                        </a:rPr>
                        <a:t>35</a:t>
                      </a:r>
                    </a:p>
                  </a:txBody>
                  <a:tcPr marL="9525" marR="9525" marT="9525" marB="0" anchor="b"/>
                </a:tc>
                <a:extLst>
                  <a:ext uri="{0D108BD9-81ED-4DB2-BD59-A6C34878D82A}">
                    <a16:rowId xmlns:a16="http://schemas.microsoft.com/office/drawing/2014/main" val="1711713383"/>
                  </a:ext>
                </a:extLst>
              </a:tr>
              <a:tr h="370840">
                <a:tc>
                  <a:txBody>
                    <a:bodyPr/>
                    <a:lstStyle/>
                    <a:p>
                      <a:pPr algn="ctr"/>
                      <a:r>
                        <a:rPr lang="en-US" sz="1800">
                          <a:latin typeface="Garamond"/>
                        </a:rPr>
                        <a:t>Driving</a:t>
                      </a:r>
                    </a:p>
                  </a:txBody>
                  <a:tcPr/>
                </a:tc>
                <a:tc>
                  <a:txBody>
                    <a:bodyPr/>
                    <a:lstStyle/>
                    <a:p>
                      <a:pPr algn="ctr" fontAlgn="b"/>
                      <a:r>
                        <a:rPr lang="en-US" sz="1800" b="0" i="0" u="none" strike="noStrike">
                          <a:solidFill>
                            <a:srgbClr val="000000"/>
                          </a:solidFill>
                          <a:effectLst/>
                          <a:latin typeface="Garamond"/>
                        </a:rPr>
                        <a:t>30</a:t>
                      </a:r>
                    </a:p>
                  </a:txBody>
                  <a:tcPr marL="9525" marR="9525" marT="9525" marB="0" anchor="b"/>
                </a:tc>
                <a:tc>
                  <a:txBody>
                    <a:bodyPr/>
                    <a:lstStyle/>
                    <a:p>
                      <a:pPr algn="ctr" fontAlgn="b"/>
                      <a:r>
                        <a:rPr lang="en-US" sz="1800" b="0" i="0" u="none" strike="noStrike">
                          <a:solidFill>
                            <a:srgbClr val="000000"/>
                          </a:solidFill>
                          <a:effectLst/>
                          <a:latin typeface="Garamond"/>
                        </a:rPr>
                        <a:t>31</a:t>
                      </a:r>
                    </a:p>
                  </a:txBody>
                  <a:tcPr marL="9525" marR="9525" marT="9525" marB="0" anchor="b"/>
                </a:tc>
                <a:tc>
                  <a:txBody>
                    <a:bodyPr/>
                    <a:lstStyle/>
                    <a:p>
                      <a:pPr algn="ctr" fontAlgn="b"/>
                      <a:r>
                        <a:rPr lang="en-US" sz="1800" b="0" i="0" u="none" strike="noStrike">
                          <a:solidFill>
                            <a:srgbClr val="000000"/>
                          </a:solidFill>
                          <a:effectLst/>
                          <a:latin typeface="Garamond"/>
                        </a:rPr>
                        <a:t>30</a:t>
                      </a:r>
                    </a:p>
                  </a:txBody>
                  <a:tcPr marL="9525" marR="9525" marT="9525" marB="0" anchor="b"/>
                </a:tc>
                <a:extLst>
                  <a:ext uri="{0D108BD9-81ED-4DB2-BD59-A6C34878D82A}">
                    <a16:rowId xmlns:a16="http://schemas.microsoft.com/office/drawing/2014/main" val="1614494445"/>
                  </a:ext>
                </a:extLst>
              </a:tr>
              <a:tr h="370840">
                <a:tc>
                  <a:txBody>
                    <a:bodyPr/>
                    <a:lstStyle/>
                    <a:p>
                      <a:pPr algn="ctr"/>
                      <a:r>
                        <a:rPr lang="en-US" sz="1800">
                          <a:latin typeface="Garamond"/>
                        </a:rPr>
                        <a:t>Transit</a:t>
                      </a:r>
                    </a:p>
                  </a:txBody>
                  <a:tcPr/>
                </a:tc>
                <a:tc>
                  <a:txBody>
                    <a:bodyPr/>
                    <a:lstStyle/>
                    <a:p>
                      <a:pPr algn="ctr" fontAlgn="b"/>
                      <a:r>
                        <a:rPr lang="en-US" sz="1800" b="0" i="0" u="none" strike="noStrike">
                          <a:solidFill>
                            <a:srgbClr val="000000"/>
                          </a:solidFill>
                          <a:effectLst/>
                          <a:latin typeface="Garamond"/>
                        </a:rPr>
                        <a:t>70</a:t>
                      </a:r>
                    </a:p>
                  </a:txBody>
                  <a:tcPr marL="9525" marR="9525" marT="9525" marB="0" anchor="b"/>
                </a:tc>
                <a:tc>
                  <a:txBody>
                    <a:bodyPr/>
                    <a:lstStyle/>
                    <a:p>
                      <a:pPr algn="ctr" fontAlgn="b"/>
                      <a:r>
                        <a:rPr lang="en-US" sz="1800" b="0" i="0" u="none" strike="noStrike">
                          <a:solidFill>
                            <a:srgbClr val="000000"/>
                          </a:solidFill>
                          <a:effectLst/>
                          <a:latin typeface="Garamond"/>
                        </a:rPr>
                        <a:t>74</a:t>
                      </a:r>
                    </a:p>
                  </a:txBody>
                  <a:tcPr marL="9525" marR="9525" marT="9525" marB="0" anchor="b"/>
                </a:tc>
                <a:tc>
                  <a:txBody>
                    <a:bodyPr/>
                    <a:lstStyle/>
                    <a:p>
                      <a:pPr algn="ctr" fontAlgn="b"/>
                      <a:r>
                        <a:rPr lang="en-US" sz="1800" b="0" i="0" u="none" strike="noStrike">
                          <a:solidFill>
                            <a:srgbClr val="000000"/>
                          </a:solidFill>
                          <a:effectLst/>
                          <a:latin typeface="Garamond"/>
                        </a:rPr>
                        <a:t>70</a:t>
                      </a:r>
                    </a:p>
                  </a:txBody>
                  <a:tcPr marL="9525" marR="9525" marT="9525" marB="0" anchor="b"/>
                </a:tc>
                <a:extLst>
                  <a:ext uri="{0D108BD9-81ED-4DB2-BD59-A6C34878D82A}">
                    <a16:rowId xmlns:a16="http://schemas.microsoft.com/office/drawing/2014/main" val="3263198194"/>
                  </a:ext>
                </a:extLst>
              </a:tr>
              <a:tr h="370840">
                <a:tc>
                  <a:txBody>
                    <a:bodyPr/>
                    <a:lstStyle/>
                    <a:p>
                      <a:pPr algn="ctr"/>
                      <a:r>
                        <a:rPr lang="en-US" sz="1800">
                          <a:latin typeface="Garamond"/>
                        </a:rPr>
                        <a:t>TNC</a:t>
                      </a:r>
                    </a:p>
                  </a:txBody>
                  <a:tcPr/>
                </a:tc>
                <a:tc>
                  <a:txBody>
                    <a:bodyPr/>
                    <a:lstStyle/>
                    <a:p>
                      <a:pPr algn="ctr" fontAlgn="b"/>
                      <a:r>
                        <a:rPr lang="en-US" sz="1800" b="0" i="0" u="none" strike="noStrike">
                          <a:solidFill>
                            <a:srgbClr val="000000"/>
                          </a:solidFill>
                          <a:effectLst/>
                          <a:latin typeface="Garamond"/>
                        </a:rPr>
                        <a:t>30</a:t>
                      </a:r>
                    </a:p>
                  </a:txBody>
                  <a:tcPr marL="9525" marR="9525" marT="9525" marB="0" anchor="b"/>
                </a:tc>
                <a:tc>
                  <a:txBody>
                    <a:bodyPr/>
                    <a:lstStyle/>
                    <a:p>
                      <a:pPr algn="ctr" fontAlgn="b"/>
                      <a:r>
                        <a:rPr lang="en-US" sz="1800" b="0" i="0" u="none" strike="noStrike">
                          <a:solidFill>
                            <a:srgbClr val="000000"/>
                          </a:solidFill>
                          <a:effectLst/>
                          <a:latin typeface="Garamond"/>
                        </a:rPr>
                        <a:t>30</a:t>
                      </a:r>
                    </a:p>
                  </a:txBody>
                  <a:tcPr marL="9525" marR="9525" marT="9525" marB="0" anchor="b"/>
                </a:tc>
                <a:tc>
                  <a:txBody>
                    <a:bodyPr/>
                    <a:lstStyle/>
                    <a:p>
                      <a:pPr algn="ctr" fontAlgn="b"/>
                      <a:r>
                        <a:rPr lang="en-US" sz="1800" b="1" i="0" u="none" strike="noStrike">
                          <a:solidFill>
                            <a:srgbClr val="C00000"/>
                          </a:solidFill>
                          <a:effectLst/>
                          <a:latin typeface="Garamond"/>
                        </a:rPr>
                        <a:t>35</a:t>
                      </a:r>
                    </a:p>
                  </a:txBody>
                  <a:tcPr marL="9525" marR="9525" marT="9525" marB="0" anchor="b"/>
                </a:tc>
                <a:extLst>
                  <a:ext uri="{0D108BD9-81ED-4DB2-BD59-A6C34878D82A}">
                    <a16:rowId xmlns:a16="http://schemas.microsoft.com/office/drawing/2014/main" val="327915526"/>
                  </a:ext>
                </a:extLst>
              </a:tr>
            </a:tbl>
          </a:graphicData>
        </a:graphic>
      </p:graphicFrame>
      <p:sp>
        <p:nvSpPr>
          <p:cNvPr id="15" name="TextBox 14">
            <a:extLst>
              <a:ext uri="{FF2B5EF4-FFF2-40B4-BE49-F238E27FC236}">
                <a16:creationId xmlns:a16="http://schemas.microsoft.com/office/drawing/2014/main" id="{0548687B-4E61-CE8A-E200-C0C6EC76BABC}"/>
              </a:ext>
            </a:extLst>
          </p:cNvPr>
          <p:cNvSpPr txBox="1"/>
          <p:nvPr/>
        </p:nvSpPr>
        <p:spPr>
          <a:xfrm>
            <a:off x="437468" y="3038633"/>
            <a:ext cx="5119870" cy="369332"/>
          </a:xfrm>
          <a:prstGeom prst="rect">
            <a:avLst/>
          </a:prstGeom>
          <a:noFill/>
        </p:spPr>
        <p:txBody>
          <a:bodyPr wrap="square" rtlCol="0">
            <a:spAutoFit/>
          </a:bodyPr>
          <a:lstStyle/>
          <a:p>
            <a:r>
              <a:rPr lang="en-US" b="1">
                <a:solidFill>
                  <a:srgbClr val="C00000"/>
                </a:solidFill>
                <a:latin typeface="Garamond" panose="02020404030301010803" pitchFamily="18" charset="0"/>
              </a:rPr>
              <a:t> 85</a:t>
            </a:r>
            <a:r>
              <a:rPr lang="en-US" b="1" baseline="30000">
                <a:solidFill>
                  <a:srgbClr val="C00000"/>
                </a:solidFill>
                <a:latin typeface="Garamond" panose="02020404030301010803" pitchFamily="18" charset="0"/>
              </a:rPr>
              <a:t>th</a:t>
            </a:r>
            <a:r>
              <a:rPr lang="en-US" b="1">
                <a:solidFill>
                  <a:srgbClr val="C00000"/>
                </a:solidFill>
                <a:latin typeface="Garamond" panose="02020404030301010803" pitchFamily="18" charset="0"/>
              </a:rPr>
              <a:t> Percentile of Travel Time (in mins) by Mode</a:t>
            </a:r>
          </a:p>
        </p:txBody>
      </p:sp>
      <p:sp>
        <p:nvSpPr>
          <p:cNvPr id="16" name="TextBox 15">
            <a:extLst>
              <a:ext uri="{FF2B5EF4-FFF2-40B4-BE49-F238E27FC236}">
                <a16:creationId xmlns:a16="http://schemas.microsoft.com/office/drawing/2014/main" id="{3F9505EF-B700-3E97-74C4-500924AA559B}"/>
              </a:ext>
            </a:extLst>
          </p:cNvPr>
          <p:cNvSpPr txBox="1"/>
          <p:nvPr/>
        </p:nvSpPr>
        <p:spPr>
          <a:xfrm>
            <a:off x="6196138" y="3038633"/>
            <a:ext cx="5590377" cy="369332"/>
          </a:xfrm>
          <a:prstGeom prst="rect">
            <a:avLst/>
          </a:prstGeom>
          <a:noFill/>
        </p:spPr>
        <p:txBody>
          <a:bodyPr wrap="none" rtlCol="0">
            <a:spAutoFit/>
          </a:bodyPr>
          <a:lstStyle/>
          <a:p>
            <a:r>
              <a:rPr lang="en-US"/>
              <a:t>    </a:t>
            </a:r>
            <a:r>
              <a:rPr lang="en-US" b="1">
                <a:solidFill>
                  <a:srgbClr val="C00000"/>
                </a:solidFill>
                <a:latin typeface="Garamond" panose="02020404030301010803" pitchFamily="18" charset="0"/>
              </a:rPr>
              <a:t>Maximum Travel Time (in mins) Isochrone by Mode</a:t>
            </a:r>
          </a:p>
        </p:txBody>
      </p:sp>
      <p:graphicFrame>
        <p:nvGraphicFramePr>
          <p:cNvPr id="17" name="Table 4">
            <a:extLst>
              <a:ext uri="{FF2B5EF4-FFF2-40B4-BE49-F238E27FC236}">
                <a16:creationId xmlns:a16="http://schemas.microsoft.com/office/drawing/2014/main" id="{6A4B448F-33FC-57AB-DFF3-B85FB049E165}"/>
              </a:ext>
            </a:extLst>
          </p:cNvPr>
          <p:cNvGraphicFramePr>
            <a:graphicFrameLocks noGrp="1"/>
          </p:cNvGraphicFramePr>
          <p:nvPr>
            <p:extLst>
              <p:ext uri="{D42A27DB-BD31-4B8C-83A1-F6EECF244321}">
                <p14:modId xmlns:p14="http://schemas.microsoft.com/office/powerpoint/2010/main" val="3767706403"/>
              </p:ext>
            </p:extLst>
          </p:nvPr>
        </p:nvGraphicFramePr>
        <p:xfrm>
          <a:off x="6593848" y="3429000"/>
          <a:ext cx="4794958" cy="2225040"/>
        </p:xfrm>
        <a:graphic>
          <a:graphicData uri="http://schemas.openxmlformats.org/drawingml/2006/table">
            <a:tbl>
              <a:tblPr firstRow="1" bandRow="1">
                <a:tableStyleId>{5C22544A-7EE6-4342-B048-85BDC9FD1C3A}</a:tableStyleId>
              </a:tblPr>
              <a:tblGrid>
                <a:gridCol w="925743">
                  <a:extLst>
                    <a:ext uri="{9D8B030D-6E8A-4147-A177-3AD203B41FA5}">
                      <a16:colId xmlns:a16="http://schemas.microsoft.com/office/drawing/2014/main" val="798149268"/>
                    </a:ext>
                  </a:extLst>
                </a:gridCol>
                <a:gridCol w="1016685">
                  <a:extLst>
                    <a:ext uri="{9D8B030D-6E8A-4147-A177-3AD203B41FA5}">
                      <a16:colId xmlns:a16="http://schemas.microsoft.com/office/drawing/2014/main" val="576227512"/>
                    </a:ext>
                  </a:extLst>
                </a:gridCol>
                <a:gridCol w="1361661">
                  <a:extLst>
                    <a:ext uri="{9D8B030D-6E8A-4147-A177-3AD203B41FA5}">
                      <a16:colId xmlns:a16="http://schemas.microsoft.com/office/drawing/2014/main" val="436341547"/>
                    </a:ext>
                  </a:extLst>
                </a:gridCol>
                <a:gridCol w="1490869">
                  <a:extLst>
                    <a:ext uri="{9D8B030D-6E8A-4147-A177-3AD203B41FA5}">
                      <a16:colId xmlns:a16="http://schemas.microsoft.com/office/drawing/2014/main" val="1255438204"/>
                    </a:ext>
                  </a:extLst>
                </a:gridCol>
              </a:tblGrid>
              <a:tr h="370840">
                <a:tc>
                  <a:txBody>
                    <a:bodyPr/>
                    <a:lstStyle/>
                    <a:p>
                      <a:r>
                        <a:rPr lang="en-US" sz="1800">
                          <a:latin typeface="Garamond"/>
                        </a:rPr>
                        <a:t>Mode</a:t>
                      </a:r>
                    </a:p>
                  </a:txBody>
                  <a:tcPr/>
                </a:tc>
                <a:tc>
                  <a:txBody>
                    <a:bodyPr/>
                    <a:lstStyle/>
                    <a:p>
                      <a:r>
                        <a:rPr lang="en-US" sz="1800">
                          <a:latin typeface="Garamond"/>
                        </a:rPr>
                        <a:t>Baseline</a:t>
                      </a:r>
                    </a:p>
                  </a:txBody>
                  <a:tcPr/>
                </a:tc>
                <a:tc>
                  <a:txBody>
                    <a:bodyPr/>
                    <a:lstStyle/>
                    <a:p>
                      <a:r>
                        <a:rPr lang="en-US" sz="1800">
                          <a:latin typeface="Garamond"/>
                        </a:rPr>
                        <a:t>Cluster 1</a:t>
                      </a:r>
                    </a:p>
                  </a:txBody>
                  <a:tcPr/>
                </a:tc>
                <a:tc>
                  <a:txBody>
                    <a:bodyPr/>
                    <a:lstStyle/>
                    <a:p>
                      <a:r>
                        <a:rPr lang="en-US" sz="1800">
                          <a:latin typeface="Garamond"/>
                        </a:rPr>
                        <a:t>Cluster 2</a:t>
                      </a:r>
                    </a:p>
                  </a:txBody>
                  <a:tcPr/>
                </a:tc>
                <a:extLst>
                  <a:ext uri="{0D108BD9-81ED-4DB2-BD59-A6C34878D82A}">
                    <a16:rowId xmlns:a16="http://schemas.microsoft.com/office/drawing/2014/main" val="1256471099"/>
                  </a:ext>
                </a:extLst>
              </a:tr>
              <a:tr h="370840">
                <a:tc>
                  <a:txBody>
                    <a:bodyPr/>
                    <a:lstStyle/>
                    <a:p>
                      <a:pPr algn="ctr"/>
                      <a:r>
                        <a:rPr lang="en-US" sz="1800">
                          <a:latin typeface="Garamond"/>
                        </a:rPr>
                        <a:t>Walk</a:t>
                      </a:r>
                    </a:p>
                  </a:txBody>
                  <a:tcPr/>
                </a:tc>
                <a:tc>
                  <a:txBody>
                    <a:bodyPr/>
                    <a:lstStyle/>
                    <a:p>
                      <a:pPr algn="ctr" fontAlgn="b"/>
                      <a:r>
                        <a:rPr lang="en-US" sz="1800" b="0" i="0" u="none" strike="noStrike">
                          <a:solidFill>
                            <a:srgbClr val="000000"/>
                          </a:solidFill>
                          <a:effectLst/>
                          <a:latin typeface="Garamond"/>
                        </a:rPr>
                        <a:t>20</a:t>
                      </a:r>
                    </a:p>
                  </a:txBody>
                  <a:tcPr marL="9525" marR="9525" marT="9525" marB="0" anchor="b"/>
                </a:tc>
                <a:tc>
                  <a:txBody>
                    <a:bodyPr/>
                    <a:lstStyle/>
                    <a:p>
                      <a:pPr algn="ctr" fontAlgn="b"/>
                      <a:r>
                        <a:rPr lang="en-US" sz="1800" b="1" i="0" u="none" strike="noStrike">
                          <a:solidFill>
                            <a:srgbClr val="C00000"/>
                          </a:solidFill>
                          <a:effectLst/>
                          <a:latin typeface="Garamond"/>
                        </a:rPr>
                        <a:t>30</a:t>
                      </a:r>
                    </a:p>
                  </a:txBody>
                  <a:tcPr marL="9525" marR="9525" marT="9525" marB="0" anchor="b"/>
                </a:tc>
                <a:tc>
                  <a:txBody>
                    <a:bodyPr/>
                    <a:lstStyle/>
                    <a:p>
                      <a:pPr algn="ctr" fontAlgn="b"/>
                      <a:r>
                        <a:rPr lang="en-US" sz="1800" b="0" i="0" u="none" strike="noStrike">
                          <a:solidFill>
                            <a:srgbClr val="000000"/>
                          </a:solidFill>
                          <a:effectLst/>
                          <a:latin typeface="Garamond"/>
                        </a:rPr>
                        <a:t>20</a:t>
                      </a:r>
                    </a:p>
                  </a:txBody>
                  <a:tcPr marL="9525" marR="9525" marT="9525" marB="0" anchor="b"/>
                </a:tc>
                <a:extLst>
                  <a:ext uri="{0D108BD9-81ED-4DB2-BD59-A6C34878D82A}">
                    <a16:rowId xmlns:a16="http://schemas.microsoft.com/office/drawing/2014/main" val="2507783435"/>
                  </a:ext>
                </a:extLst>
              </a:tr>
              <a:tr h="370840">
                <a:tc>
                  <a:txBody>
                    <a:bodyPr/>
                    <a:lstStyle/>
                    <a:p>
                      <a:pPr algn="ctr"/>
                      <a:r>
                        <a:rPr lang="en-US" sz="1800">
                          <a:latin typeface="Garamond"/>
                        </a:rPr>
                        <a:t>Bike</a:t>
                      </a:r>
                    </a:p>
                  </a:txBody>
                  <a:tcPr/>
                </a:tc>
                <a:tc>
                  <a:txBody>
                    <a:bodyPr/>
                    <a:lstStyle/>
                    <a:p>
                      <a:pPr algn="ctr" fontAlgn="b"/>
                      <a:r>
                        <a:rPr lang="en-US" sz="1800" b="0" i="0" u="none" strike="noStrike">
                          <a:solidFill>
                            <a:srgbClr val="000000"/>
                          </a:solidFill>
                          <a:effectLst/>
                          <a:latin typeface="Garamond"/>
                        </a:rPr>
                        <a:t>40</a:t>
                      </a:r>
                    </a:p>
                  </a:txBody>
                  <a:tcPr marL="9525" marR="9525" marT="9525" marB="0" anchor="b"/>
                </a:tc>
                <a:tc>
                  <a:txBody>
                    <a:bodyPr/>
                    <a:lstStyle/>
                    <a:p>
                      <a:pPr algn="ctr" fontAlgn="b"/>
                      <a:r>
                        <a:rPr lang="en-US" sz="1800" b="0" i="0" u="none" strike="noStrike">
                          <a:solidFill>
                            <a:srgbClr val="000000"/>
                          </a:solidFill>
                          <a:effectLst/>
                          <a:latin typeface="Garamond"/>
                        </a:rPr>
                        <a:t>30</a:t>
                      </a:r>
                    </a:p>
                  </a:txBody>
                  <a:tcPr marL="9525" marR="9525" marT="9525" marB="0" anchor="b"/>
                </a:tc>
                <a:tc>
                  <a:txBody>
                    <a:bodyPr/>
                    <a:lstStyle/>
                    <a:p>
                      <a:pPr marL="0" algn="ctr" defTabSz="609585" rtl="0" eaLnBrk="1" fontAlgn="b" latinLnBrk="0" hangingPunct="1"/>
                      <a:r>
                        <a:rPr lang="en-US" sz="1800" b="1" i="0" u="none" strike="noStrike" kern="1200">
                          <a:solidFill>
                            <a:srgbClr val="C00000"/>
                          </a:solidFill>
                          <a:effectLst/>
                          <a:latin typeface="Garamond"/>
                          <a:ea typeface="+mn-ea"/>
                          <a:cs typeface="+mn-cs"/>
                        </a:rPr>
                        <a:t>40</a:t>
                      </a:r>
                    </a:p>
                  </a:txBody>
                  <a:tcPr marL="9525" marR="9525" marT="9525" marB="0" anchor="b"/>
                </a:tc>
                <a:extLst>
                  <a:ext uri="{0D108BD9-81ED-4DB2-BD59-A6C34878D82A}">
                    <a16:rowId xmlns:a16="http://schemas.microsoft.com/office/drawing/2014/main" val="1711713383"/>
                  </a:ext>
                </a:extLst>
              </a:tr>
              <a:tr h="370840">
                <a:tc>
                  <a:txBody>
                    <a:bodyPr/>
                    <a:lstStyle/>
                    <a:p>
                      <a:pPr algn="ctr"/>
                      <a:r>
                        <a:rPr lang="en-US" sz="1800">
                          <a:latin typeface="Garamond"/>
                        </a:rPr>
                        <a:t>Driving</a:t>
                      </a:r>
                    </a:p>
                  </a:txBody>
                  <a:tcPr/>
                </a:tc>
                <a:tc>
                  <a:txBody>
                    <a:bodyPr/>
                    <a:lstStyle/>
                    <a:p>
                      <a:pPr algn="ctr" fontAlgn="b"/>
                      <a:r>
                        <a:rPr lang="en-US" sz="1800" b="0" i="0" u="none" strike="noStrike">
                          <a:solidFill>
                            <a:srgbClr val="000000"/>
                          </a:solidFill>
                          <a:effectLst/>
                          <a:latin typeface="Garamond"/>
                        </a:rPr>
                        <a:t>30</a:t>
                      </a:r>
                    </a:p>
                  </a:txBody>
                  <a:tcPr marL="9525" marR="9525" marT="9525" marB="0" anchor="b"/>
                </a:tc>
                <a:tc>
                  <a:txBody>
                    <a:bodyPr/>
                    <a:lstStyle/>
                    <a:p>
                      <a:pPr algn="ctr" fontAlgn="b"/>
                      <a:r>
                        <a:rPr lang="en-US" sz="1800" b="0" i="0" u="none" strike="noStrike">
                          <a:solidFill>
                            <a:srgbClr val="000000"/>
                          </a:solidFill>
                          <a:effectLst/>
                          <a:latin typeface="Garamond"/>
                        </a:rPr>
                        <a:t>30</a:t>
                      </a:r>
                    </a:p>
                  </a:txBody>
                  <a:tcPr marL="9525" marR="9525" marT="9525" marB="0" anchor="b"/>
                </a:tc>
                <a:tc>
                  <a:txBody>
                    <a:bodyPr/>
                    <a:lstStyle/>
                    <a:p>
                      <a:pPr algn="ctr" fontAlgn="b"/>
                      <a:r>
                        <a:rPr lang="en-US" sz="1800" b="0" i="0" u="none" strike="noStrike">
                          <a:solidFill>
                            <a:srgbClr val="000000"/>
                          </a:solidFill>
                          <a:effectLst/>
                          <a:latin typeface="Garamond"/>
                        </a:rPr>
                        <a:t>30</a:t>
                      </a:r>
                    </a:p>
                  </a:txBody>
                  <a:tcPr marL="9525" marR="9525" marT="9525" marB="0" anchor="b"/>
                </a:tc>
                <a:extLst>
                  <a:ext uri="{0D108BD9-81ED-4DB2-BD59-A6C34878D82A}">
                    <a16:rowId xmlns:a16="http://schemas.microsoft.com/office/drawing/2014/main" val="1614494445"/>
                  </a:ext>
                </a:extLst>
              </a:tr>
              <a:tr h="370840">
                <a:tc>
                  <a:txBody>
                    <a:bodyPr/>
                    <a:lstStyle/>
                    <a:p>
                      <a:pPr algn="ctr"/>
                      <a:r>
                        <a:rPr lang="en-US" sz="1800">
                          <a:latin typeface="Garamond"/>
                        </a:rPr>
                        <a:t>Transit</a:t>
                      </a:r>
                    </a:p>
                  </a:txBody>
                  <a:tcPr/>
                </a:tc>
                <a:tc>
                  <a:txBody>
                    <a:bodyPr/>
                    <a:lstStyle/>
                    <a:p>
                      <a:pPr algn="ctr" fontAlgn="b"/>
                      <a:r>
                        <a:rPr lang="en-US" sz="1800" b="0" i="0" u="none" strike="noStrike">
                          <a:solidFill>
                            <a:srgbClr val="000000"/>
                          </a:solidFill>
                          <a:effectLst/>
                          <a:latin typeface="Garamond"/>
                        </a:rPr>
                        <a:t>40</a:t>
                      </a:r>
                    </a:p>
                  </a:txBody>
                  <a:tcPr marL="9525" marR="9525" marT="9525" marB="0" anchor="b"/>
                </a:tc>
                <a:tc>
                  <a:txBody>
                    <a:bodyPr/>
                    <a:lstStyle/>
                    <a:p>
                      <a:pPr algn="ctr" fontAlgn="b"/>
                      <a:r>
                        <a:rPr lang="en-US" sz="1800" b="0" i="0" u="none" strike="noStrike">
                          <a:solidFill>
                            <a:srgbClr val="000000"/>
                          </a:solidFill>
                          <a:effectLst/>
                          <a:latin typeface="Garamond"/>
                        </a:rPr>
                        <a:t>40</a:t>
                      </a:r>
                    </a:p>
                  </a:txBody>
                  <a:tcPr marL="9525" marR="9525" marT="9525" marB="0" anchor="b"/>
                </a:tc>
                <a:tc>
                  <a:txBody>
                    <a:bodyPr/>
                    <a:lstStyle/>
                    <a:p>
                      <a:pPr algn="ctr" fontAlgn="b"/>
                      <a:r>
                        <a:rPr lang="en-US" sz="1800" b="0" i="0" u="none" strike="noStrike">
                          <a:solidFill>
                            <a:srgbClr val="000000"/>
                          </a:solidFill>
                          <a:effectLst/>
                          <a:latin typeface="Garamond"/>
                        </a:rPr>
                        <a:t>40</a:t>
                      </a:r>
                    </a:p>
                  </a:txBody>
                  <a:tcPr marL="9525" marR="9525" marT="9525" marB="0" anchor="b"/>
                </a:tc>
                <a:extLst>
                  <a:ext uri="{0D108BD9-81ED-4DB2-BD59-A6C34878D82A}">
                    <a16:rowId xmlns:a16="http://schemas.microsoft.com/office/drawing/2014/main" val="3263198194"/>
                  </a:ext>
                </a:extLst>
              </a:tr>
              <a:tr h="370840">
                <a:tc>
                  <a:txBody>
                    <a:bodyPr/>
                    <a:lstStyle/>
                    <a:p>
                      <a:pPr algn="ctr"/>
                      <a:r>
                        <a:rPr lang="en-US" sz="1800">
                          <a:latin typeface="Garamond"/>
                        </a:rPr>
                        <a:t>TNC</a:t>
                      </a:r>
                    </a:p>
                  </a:txBody>
                  <a:tcPr/>
                </a:tc>
                <a:tc>
                  <a:txBody>
                    <a:bodyPr/>
                    <a:lstStyle/>
                    <a:p>
                      <a:pPr algn="ctr" fontAlgn="b"/>
                      <a:r>
                        <a:rPr lang="en-US" sz="1800" b="0" i="0" u="none" strike="noStrike">
                          <a:solidFill>
                            <a:srgbClr val="000000"/>
                          </a:solidFill>
                          <a:effectLst/>
                          <a:latin typeface="Garamond"/>
                        </a:rPr>
                        <a:t>30</a:t>
                      </a:r>
                    </a:p>
                  </a:txBody>
                  <a:tcPr marL="9525" marR="9525" marT="9525" marB="0" anchor="b"/>
                </a:tc>
                <a:tc>
                  <a:txBody>
                    <a:bodyPr/>
                    <a:lstStyle/>
                    <a:p>
                      <a:pPr algn="ctr" fontAlgn="b"/>
                      <a:r>
                        <a:rPr lang="en-US" sz="1800" b="0" i="0" u="none" strike="noStrike">
                          <a:solidFill>
                            <a:srgbClr val="000000"/>
                          </a:solidFill>
                          <a:effectLst/>
                          <a:latin typeface="Garamond"/>
                        </a:rPr>
                        <a:t>30</a:t>
                      </a:r>
                    </a:p>
                  </a:txBody>
                  <a:tcPr marL="9525" marR="9525" marT="9525" marB="0" anchor="b"/>
                </a:tc>
                <a:tc>
                  <a:txBody>
                    <a:bodyPr/>
                    <a:lstStyle/>
                    <a:p>
                      <a:pPr algn="ctr" fontAlgn="b"/>
                      <a:r>
                        <a:rPr lang="en-US" sz="1800" b="1" i="0" u="none" strike="noStrike">
                          <a:solidFill>
                            <a:srgbClr val="C00000"/>
                          </a:solidFill>
                          <a:effectLst/>
                          <a:latin typeface="Garamond"/>
                        </a:rPr>
                        <a:t>40</a:t>
                      </a:r>
                    </a:p>
                  </a:txBody>
                  <a:tcPr marL="9525" marR="9525" marT="9525" marB="0" anchor="b"/>
                </a:tc>
                <a:extLst>
                  <a:ext uri="{0D108BD9-81ED-4DB2-BD59-A6C34878D82A}">
                    <a16:rowId xmlns:a16="http://schemas.microsoft.com/office/drawing/2014/main" val="327915526"/>
                  </a:ext>
                </a:extLst>
              </a:tr>
            </a:tbl>
          </a:graphicData>
        </a:graphic>
      </p:graphicFrame>
      <p:sp>
        <p:nvSpPr>
          <p:cNvPr id="18" name="Right Arrow 17">
            <a:extLst>
              <a:ext uri="{FF2B5EF4-FFF2-40B4-BE49-F238E27FC236}">
                <a16:creationId xmlns:a16="http://schemas.microsoft.com/office/drawing/2014/main" id="{C2804175-0AF4-7430-68A3-15EF3E3C830A}"/>
              </a:ext>
            </a:extLst>
          </p:cNvPr>
          <p:cNvSpPr/>
          <p:nvPr/>
        </p:nvSpPr>
        <p:spPr>
          <a:xfrm>
            <a:off x="5399360" y="4307054"/>
            <a:ext cx="1003183"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0741660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ap&#10;&#10;Description automatically generated">
            <a:extLst>
              <a:ext uri="{FF2B5EF4-FFF2-40B4-BE49-F238E27FC236}">
                <a16:creationId xmlns:a16="http://schemas.microsoft.com/office/drawing/2014/main" id="{E8A8861D-D59C-1CC4-BEBB-C3D9ED47DFDC}"/>
              </a:ext>
            </a:extLst>
          </p:cNvPr>
          <p:cNvPicPr>
            <a:picLocks noChangeAspect="1"/>
          </p:cNvPicPr>
          <p:nvPr/>
        </p:nvPicPr>
        <p:blipFill>
          <a:blip r:embed="rId4"/>
          <a:stretch>
            <a:fillRect/>
          </a:stretch>
        </p:blipFill>
        <p:spPr>
          <a:xfrm>
            <a:off x="0" y="2483708"/>
            <a:ext cx="12192000" cy="3657600"/>
          </a:xfrm>
          <a:prstGeom prst="rect">
            <a:avLst/>
          </a:prstGeom>
        </p:spPr>
      </p:pic>
      <p:sp>
        <p:nvSpPr>
          <p:cNvPr id="2" name="Title 1">
            <a:extLst>
              <a:ext uri="{FF2B5EF4-FFF2-40B4-BE49-F238E27FC236}">
                <a16:creationId xmlns:a16="http://schemas.microsoft.com/office/drawing/2014/main" id="{20F726FD-0434-133C-C76B-4BF11509CE91}"/>
              </a:ext>
            </a:extLst>
          </p:cNvPr>
          <p:cNvSpPr>
            <a:spLocks noGrp="1"/>
          </p:cNvSpPr>
          <p:nvPr>
            <p:ph type="title"/>
          </p:nvPr>
        </p:nvSpPr>
        <p:spPr>
          <a:xfrm>
            <a:off x="604762" y="1"/>
            <a:ext cx="10982476" cy="1035352"/>
          </a:xfrm>
          <a:solidFill>
            <a:schemeClr val="accent1"/>
          </a:solidFill>
        </p:spPr>
        <p:txBody>
          <a:bodyPr/>
          <a:lstStyle/>
          <a:p>
            <a:r>
              <a:rPr lang="en-US"/>
              <a:t>Comparison of MEP estimation for </a:t>
            </a:r>
            <a:br>
              <a:rPr lang="en-US"/>
            </a:br>
            <a:r>
              <a:rPr lang="en-US"/>
              <a:t>two Cohort Clusters</a:t>
            </a:r>
          </a:p>
        </p:txBody>
      </p:sp>
      <p:sp>
        <p:nvSpPr>
          <p:cNvPr id="19" name="Content Placeholder 2">
            <a:extLst>
              <a:ext uri="{FF2B5EF4-FFF2-40B4-BE49-F238E27FC236}">
                <a16:creationId xmlns:a16="http://schemas.microsoft.com/office/drawing/2014/main" id="{F00368E8-2AA6-3934-FDF8-72E6F1B25E6E}"/>
              </a:ext>
            </a:extLst>
          </p:cNvPr>
          <p:cNvSpPr txBox="1">
            <a:spLocks/>
          </p:cNvSpPr>
          <p:nvPr/>
        </p:nvSpPr>
        <p:spPr>
          <a:xfrm>
            <a:off x="423084" y="1313290"/>
            <a:ext cx="11020168" cy="517606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latin typeface="Garamond" panose="02020404030301010803" pitchFamily="18" charset="0"/>
              </a:rPr>
              <a:t>We have compared the MEP scores for the baseline cohort (total population) of Chicago in 2019 with Cluster 1 and Cluster 2 cohorts</a:t>
            </a:r>
          </a:p>
          <a:p>
            <a:pPr marL="0" indent="0">
              <a:buNone/>
            </a:pPr>
            <a:endParaRPr lang="en-US" dirty="0"/>
          </a:p>
        </p:txBody>
      </p:sp>
      <p:sp>
        <p:nvSpPr>
          <p:cNvPr id="24" name="TextBox 23">
            <a:extLst>
              <a:ext uri="{FF2B5EF4-FFF2-40B4-BE49-F238E27FC236}">
                <a16:creationId xmlns:a16="http://schemas.microsoft.com/office/drawing/2014/main" id="{946E875E-8E2E-B5E5-AD11-D243D52FC931}"/>
              </a:ext>
            </a:extLst>
          </p:cNvPr>
          <p:cNvSpPr txBox="1"/>
          <p:nvPr/>
        </p:nvSpPr>
        <p:spPr>
          <a:xfrm>
            <a:off x="95630" y="6128951"/>
            <a:ext cx="10775092" cy="707886"/>
          </a:xfrm>
          <a:prstGeom prst="rect">
            <a:avLst/>
          </a:prstGeom>
          <a:solidFill>
            <a:srgbClr val="FFC000"/>
          </a:solidFill>
          <a:ln>
            <a:solidFill>
              <a:schemeClr val="tx1"/>
            </a:solidFill>
          </a:ln>
        </p:spPr>
        <p:txBody>
          <a:bodyPr wrap="square" rtlCol="0">
            <a:spAutoFit/>
          </a:bodyPr>
          <a:lstStyle/>
          <a:p>
            <a:r>
              <a:rPr lang="en-US" sz="2000" dirty="0">
                <a:latin typeface="Garamond" panose="02020404030301010803" pitchFamily="18" charset="0"/>
              </a:rPr>
              <a:t>Significant difference in grid-wise MEP values between Cluster 1 and Cluster 2 cohorts</a:t>
            </a:r>
          </a:p>
          <a:p>
            <a:r>
              <a:rPr lang="en-US" sz="2000" dirty="0">
                <a:latin typeface="Garamond" panose="02020404030301010803" pitchFamily="18" charset="0"/>
              </a:rPr>
              <a:t>Overall MEP higher by factor </a:t>
            </a:r>
            <a:r>
              <a:rPr lang="en-US" sz="2000">
                <a:latin typeface="Garamond" panose="02020404030301010803" pitchFamily="18" charset="0"/>
              </a:rPr>
              <a:t>of 27 </a:t>
            </a:r>
            <a:r>
              <a:rPr lang="en-US" sz="2000" dirty="0">
                <a:latin typeface="Garamond" panose="02020404030301010803" pitchFamily="18" charset="0"/>
              </a:rPr>
              <a:t>for vehicle-owning cohort compared to no-vehicle cohort</a:t>
            </a:r>
          </a:p>
        </p:txBody>
      </p:sp>
      <p:sp>
        <p:nvSpPr>
          <p:cNvPr id="13" name="TextBox 12">
            <a:extLst>
              <a:ext uri="{FF2B5EF4-FFF2-40B4-BE49-F238E27FC236}">
                <a16:creationId xmlns:a16="http://schemas.microsoft.com/office/drawing/2014/main" id="{FCC3CE87-04F9-87D5-CFCF-A4E54D10D467}"/>
              </a:ext>
            </a:extLst>
          </p:cNvPr>
          <p:cNvSpPr txBox="1"/>
          <p:nvPr/>
        </p:nvSpPr>
        <p:spPr>
          <a:xfrm>
            <a:off x="1332472" y="2483708"/>
            <a:ext cx="1871859" cy="369332"/>
          </a:xfrm>
          <a:prstGeom prst="rect">
            <a:avLst/>
          </a:prstGeom>
          <a:noFill/>
        </p:spPr>
        <p:txBody>
          <a:bodyPr wrap="none" rtlCol="0">
            <a:spAutoFit/>
          </a:bodyPr>
          <a:lstStyle/>
          <a:p>
            <a:r>
              <a:rPr lang="en-US" b="1" dirty="0">
                <a:solidFill>
                  <a:srgbClr val="FF0000"/>
                </a:solidFill>
                <a:latin typeface="Garamond" panose="02020404030301010803" pitchFamily="18" charset="0"/>
              </a:rPr>
              <a:t>Overall MEP: 119</a:t>
            </a:r>
          </a:p>
        </p:txBody>
      </p:sp>
      <p:sp>
        <p:nvSpPr>
          <p:cNvPr id="14" name="TextBox 13">
            <a:extLst>
              <a:ext uri="{FF2B5EF4-FFF2-40B4-BE49-F238E27FC236}">
                <a16:creationId xmlns:a16="http://schemas.microsoft.com/office/drawing/2014/main" id="{A6EC0BBE-9DFD-CE75-A359-447BE0AE5F15}"/>
              </a:ext>
            </a:extLst>
          </p:cNvPr>
          <p:cNvSpPr txBox="1"/>
          <p:nvPr/>
        </p:nvSpPr>
        <p:spPr>
          <a:xfrm>
            <a:off x="5483176" y="2454532"/>
            <a:ext cx="1689117" cy="369332"/>
          </a:xfrm>
          <a:prstGeom prst="rect">
            <a:avLst/>
          </a:prstGeom>
          <a:noFill/>
        </p:spPr>
        <p:txBody>
          <a:bodyPr wrap="none" rtlCol="0">
            <a:spAutoFit/>
          </a:bodyPr>
          <a:lstStyle/>
          <a:p>
            <a:r>
              <a:rPr lang="en-US" b="1" dirty="0">
                <a:solidFill>
                  <a:srgbClr val="FF0000"/>
                </a:solidFill>
                <a:latin typeface="Garamond" panose="02020404030301010803" pitchFamily="18" charset="0"/>
              </a:rPr>
              <a:t>Overall MEP: 4</a:t>
            </a:r>
          </a:p>
        </p:txBody>
      </p:sp>
      <p:sp>
        <p:nvSpPr>
          <p:cNvPr id="15" name="TextBox 14">
            <a:extLst>
              <a:ext uri="{FF2B5EF4-FFF2-40B4-BE49-F238E27FC236}">
                <a16:creationId xmlns:a16="http://schemas.microsoft.com/office/drawing/2014/main" id="{A8E43503-EB0D-DC7F-33C1-DD200A3A9F04}"/>
              </a:ext>
            </a:extLst>
          </p:cNvPr>
          <p:cNvSpPr txBox="1"/>
          <p:nvPr/>
        </p:nvSpPr>
        <p:spPr>
          <a:xfrm>
            <a:off x="9451138" y="2454532"/>
            <a:ext cx="1889492" cy="369332"/>
          </a:xfrm>
          <a:prstGeom prst="rect">
            <a:avLst/>
          </a:prstGeom>
          <a:noFill/>
        </p:spPr>
        <p:txBody>
          <a:bodyPr wrap="none" rtlCol="0">
            <a:spAutoFit/>
          </a:bodyPr>
          <a:lstStyle/>
          <a:p>
            <a:r>
              <a:rPr lang="en-US" b="1" dirty="0">
                <a:solidFill>
                  <a:srgbClr val="FF0000"/>
                </a:solidFill>
                <a:latin typeface="Garamond" panose="02020404030301010803" pitchFamily="18" charset="0"/>
              </a:rPr>
              <a:t>Overall MEP: 108</a:t>
            </a:r>
          </a:p>
        </p:txBody>
      </p:sp>
    </p:spTree>
    <p:extLst>
      <p:ext uri="{BB962C8B-B14F-4D97-AF65-F5344CB8AC3E}">
        <p14:creationId xmlns:p14="http://schemas.microsoft.com/office/powerpoint/2010/main" val="1185771264"/>
      </p:ext>
    </p:extLst>
  </p:cSld>
  <p:clrMapOvr>
    <a:masterClrMapping/>
  </p:clrMapOvr>
  <p:extLst>
    <p:ext uri="{6950BFC3-D8DA-4A85-94F7-54DA5524770B}">
      <p188:commentRel xmlns:p188="http://schemas.microsoft.com/office/powerpoint/2018/8/main" r:id="rId3"/>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3D5B9E41-AE06-8375-13CC-AE88F3DFDE2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0" y="6323"/>
            <a:ext cx="12188824" cy="6450047"/>
          </a:xfrm>
          <a:prstGeom prst="rect">
            <a:avLst/>
          </a:prstGeom>
        </p:spPr>
      </p:pic>
      <p:cxnSp>
        <p:nvCxnSpPr>
          <p:cNvPr id="18" name="Straight Connector 17">
            <a:extLst>
              <a:ext uri="{FF2B5EF4-FFF2-40B4-BE49-F238E27FC236}">
                <a16:creationId xmlns:a16="http://schemas.microsoft.com/office/drawing/2014/main" id="{4ADD1480-201A-766A-5C22-B1FBC122E136}"/>
              </a:ext>
            </a:extLst>
          </p:cNvPr>
          <p:cNvCxnSpPr>
            <a:cxnSpLocks/>
          </p:cNvCxnSpPr>
          <p:nvPr/>
        </p:nvCxnSpPr>
        <p:spPr>
          <a:xfrm>
            <a:off x="52957" y="1528537"/>
            <a:ext cx="12137456" cy="0"/>
          </a:xfrm>
          <a:prstGeom prst="line">
            <a:avLst/>
          </a:prstGeom>
          <a:ln w="190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EDED459D-D6C1-DF8A-DCA5-A8523A97E600}"/>
              </a:ext>
            </a:extLst>
          </p:cNvPr>
          <p:cNvSpPr txBox="1"/>
          <p:nvPr/>
        </p:nvSpPr>
        <p:spPr>
          <a:xfrm>
            <a:off x="52957" y="30688"/>
            <a:ext cx="12086086" cy="995209"/>
          </a:xfrm>
          <a:prstGeom prst="rect">
            <a:avLst/>
          </a:prstGeom>
          <a:noFill/>
        </p:spPr>
        <p:txBody>
          <a:bodyPr wrap="square" rtlCol="0">
            <a:spAutoFit/>
          </a:bodyPr>
          <a:lstStyle/>
          <a:p>
            <a:r>
              <a:rPr lang="en-US" sz="5867" dirty="0">
                <a:latin typeface="Garamond" panose="02020404030301010803" pitchFamily="18" charset="0"/>
              </a:rPr>
              <a:t>WHY DO WE WANT TO QUANTIFY</a:t>
            </a:r>
          </a:p>
        </p:txBody>
      </p:sp>
      <p:sp>
        <p:nvSpPr>
          <p:cNvPr id="20" name="TextBox 19">
            <a:extLst>
              <a:ext uri="{FF2B5EF4-FFF2-40B4-BE49-F238E27FC236}">
                <a16:creationId xmlns:a16="http://schemas.microsoft.com/office/drawing/2014/main" id="{58EAAB3E-23AD-6BAD-9303-F0CF7A163A52}"/>
              </a:ext>
            </a:extLst>
          </p:cNvPr>
          <p:cNvSpPr txBox="1"/>
          <p:nvPr/>
        </p:nvSpPr>
        <p:spPr>
          <a:xfrm>
            <a:off x="749584" y="760334"/>
            <a:ext cx="1101177" cy="461665"/>
          </a:xfrm>
          <a:prstGeom prst="rect">
            <a:avLst/>
          </a:prstGeom>
          <a:noFill/>
        </p:spPr>
        <p:txBody>
          <a:bodyPr wrap="square" rtlCol="0">
            <a:spAutoFit/>
          </a:bodyPr>
          <a:lstStyle/>
          <a:p>
            <a:r>
              <a:rPr lang="en-US" sz="2400">
                <a:latin typeface="Garamond" panose="02020404030301010803" pitchFamily="18" charset="0"/>
              </a:rPr>
              <a:t>THE</a:t>
            </a:r>
          </a:p>
        </p:txBody>
      </p:sp>
      <p:sp>
        <p:nvSpPr>
          <p:cNvPr id="21" name="TextBox 20">
            <a:extLst>
              <a:ext uri="{FF2B5EF4-FFF2-40B4-BE49-F238E27FC236}">
                <a16:creationId xmlns:a16="http://schemas.microsoft.com/office/drawing/2014/main" id="{8B8425F2-66E9-FB0B-EB33-A096DA7022F7}"/>
              </a:ext>
            </a:extLst>
          </p:cNvPr>
          <p:cNvSpPr txBox="1"/>
          <p:nvPr/>
        </p:nvSpPr>
        <p:spPr>
          <a:xfrm>
            <a:off x="1504286" y="640779"/>
            <a:ext cx="8734663" cy="995209"/>
          </a:xfrm>
          <a:prstGeom prst="rect">
            <a:avLst/>
          </a:prstGeom>
          <a:noFill/>
        </p:spPr>
        <p:txBody>
          <a:bodyPr wrap="square" rtlCol="0">
            <a:spAutoFit/>
          </a:bodyPr>
          <a:lstStyle/>
          <a:p>
            <a:r>
              <a:rPr lang="en-US" sz="5867">
                <a:solidFill>
                  <a:schemeClr val="bg1"/>
                </a:solidFill>
                <a:latin typeface="Garamond" panose="02020404030301010803" pitchFamily="18" charset="0"/>
              </a:rPr>
              <a:t>QUALITY OF MOBILITY?</a:t>
            </a:r>
          </a:p>
        </p:txBody>
      </p:sp>
      <p:sp>
        <p:nvSpPr>
          <p:cNvPr id="22" name="TextBox 21">
            <a:extLst>
              <a:ext uri="{FF2B5EF4-FFF2-40B4-BE49-F238E27FC236}">
                <a16:creationId xmlns:a16="http://schemas.microsoft.com/office/drawing/2014/main" id="{8D0DDE98-2982-8254-CBAB-1ECF8AF4B9B0}"/>
              </a:ext>
            </a:extLst>
          </p:cNvPr>
          <p:cNvSpPr txBox="1"/>
          <p:nvPr/>
        </p:nvSpPr>
        <p:spPr>
          <a:xfrm>
            <a:off x="407989" y="1785717"/>
            <a:ext cx="5395297" cy="1077026"/>
          </a:xfrm>
          <a:prstGeom prst="rect">
            <a:avLst/>
          </a:prstGeom>
          <a:noFill/>
        </p:spPr>
        <p:txBody>
          <a:bodyPr wrap="square" rtlCol="0">
            <a:spAutoFit/>
          </a:bodyPr>
          <a:lstStyle/>
          <a:p>
            <a:pPr lvl="0"/>
            <a:r>
              <a:rPr lang="en-US" sz="2133">
                <a:latin typeface="Garamond" panose="02020404030301010803" pitchFamily="18" charset="0"/>
              </a:rPr>
              <a:t>The ability to quantify the </a:t>
            </a:r>
            <a:r>
              <a:rPr lang="en-US" sz="2133" b="1" i="1">
                <a:latin typeface="Garamond" panose="02020404030301010803" pitchFamily="18" charset="0"/>
              </a:rPr>
              <a:t>quality</a:t>
            </a:r>
            <a:r>
              <a:rPr lang="en-US" sz="2133">
                <a:latin typeface="Garamond" panose="02020404030301010803" pitchFamily="18" charset="0"/>
              </a:rPr>
              <a:t> </a:t>
            </a:r>
            <a:r>
              <a:rPr lang="en-US" sz="2133" b="1" i="1">
                <a:latin typeface="Garamond" panose="02020404030301010803" pitchFamily="18" charset="0"/>
              </a:rPr>
              <a:t>of mobility</a:t>
            </a:r>
            <a:r>
              <a:rPr lang="en-US" sz="2133">
                <a:latin typeface="Garamond" panose="02020404030301010803" pitchFamily="18" charset="0"/>
              </a:rPr>
              <a:t> at a given location is the first step toward answering important questions, such as:</a:t>
            </a:r>
          </a:p>
        </p:txBody>
      </p:sp>
      <p:pic>
        <p:nvPicPr>
          <p:cNvPr id="23" name="Graphic 22" descr="Car">
            <a:extLst>
              <a:ext uri="{FF2B5EF4-FFF2-40B4-BE49-F238E27FC236}">
                <a16:creationId xmlns:a16="http://schemas.microsoft.com/office/drawing/2014/main" id="{40B6E829-CBF3-49D5-9DA3-4D12A8B7341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003177" y="5706350"/>
            <a:ext cx="1410039" cy="750020"/>
          </a:xfrm>
          <a:prstGeom prst="rect">
            <a:avLst/>
          </a:prstGeom>
        </p:spPr>
      </p:pic>
      <p:pic>
        <p:nvPicPr>
          <p:cNvPr id="24" name="Graphic 23" descr="Truck">
            <a:extLst>
              <a:ext uri="{FF2B5EF4-FFF2-40B4-BE49-F238E27FC236}">
                <a16:creationId xmlns:a16="http://schemas.microsoft.com/office/drawing/2014/main" id="{57532FFC-F6E0-AFD6-64B8-572688E12CC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flipH="1">
            <a:off x="7961479" y="5333341"/>
            <a:ext cx="1410039" cy="1121621"/>
          </a:xfrm>
          <a:prstGeom prst="rect">
            <a:avLst/>
          </a:prstGeom>
        </p:spPr>
      </p:pic>
      <p:pic>
        <p:nvPicPr>
          <p:cNvPr id="25" name="Graphic 24" descr="Car">
            <a:extLst>
              <a:ext uri="{FF2B5EF4-FFF2-40B4-BE49-F238E27FC236}">
                <a16:creationId xmlns:a16="http://schemas.microsoft.com/office/drawing/2014/main" id="{F76ECEE6-FA47-E9C6-6677-D9078A4D7B44}"/>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flipH="1">
            <a:off x="6138632" y="5741527"/>
            <a:ext cx="1340329" cy="714843"/>
          </a:xfrm>
          <a:prstGeom prst="rect">
            <a:avLst/>
          </a:prstGeom>
        </p:spPr>
      </p:pic>
      <p:pic>
        <p:nvPicPr>
          <p:cNvPr id="26" name="Graphic 25" descr="Bike">
            <a:extLst>
              <a:ext uri="{FF2B5EF4-FFF2-40B4-BE49-F238E27FC236}">
                <a16:creationId xmlns:a16="http://schemas.microsoft.com/office/drawing/2014/main" id="{A61C7C4C-1E9D-A76E-EAB0-51B8AB2FAA1B}"/>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4628302" y="5788224"/>
            <a:ext cx="1109992" cy="681131"/>
          </a:xfrm>
          <a:prstGeom prst="rect">
            <a:avLst/>
          </a:prstGeom>
        </p:spPr>
      </p:pic>
      <p:pic>
        <p:nvPicPr>
          <p:cNvPr id="27" name="Graphic 26" descr="Car">
            <a:extLst>
              <a:ext uri="{FF2B5EF4-FFF2-40B4-BE49-F238E27FC236}">
                <a16:creationId xmlns:a16="http://schemas.microsoft.com/office/drawing/2014/main" id="{2A9A29B7-6AB4-BC93-6D7A-3C6902CAD95D}"/>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272885" y="5704943"/>
            <a:ext cx="1406288" cy="750020"/>
          </a:xfrm>
          <a:prstGeom prst="rect">
            <a:avLst/>
          </a:prstGeom>
        </p:spPr>
      </p:pic>
      <p:pic>
        <p:nvPicPr>
          <p:cNvPr id="28" name="Graphic 27" descr="Truck">
            <a:extLst>
              <a:ext uri="{FF2B5EF4-FFF2-40B4-BE49-F238E27FC236}">
                <a16:creationId xmlns:a16="http://schemas.microsoft.com/office/drawing/2014/main" id="{7BCF1947-A0E2-BACE-5259-5C45015AA07A}"/>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1814097" y="5176792"/>
            <a:ext cx="2659979" cy="1278171"/>
          </a:xfrm>
          <a:prstGeom prst="rect">
            <a:avLst/>
          </a:prstGeom>
        </p:spPr>
      </p:pic>
      <p:sp>
        <p:nvSpPr>
          <p:cNvPr id="29" name="Rectangle 28">
            <a:extLst>
              <a:ext uri="{FF2B5EF4-FFF2-40B4-BE49-F238E27FC236}">
                <a16:creationId xmlns:a16="http://schemas.microsoft.com/office/drawing/2014/main" id="{FBA9BA12-CF43-484C-619E-4E01D4B6454B}"/>
              </a:ext>
            </a:extLst>
          </p:cNvPr>
          <p:cNvSpPr/>
          <p:nvPr/>
        </p:nvSpPr>
        <p:spPr>
          <a:xfrm>
            <a:off x="407989" y="2918392"/>
            <a:ext cx="5395297" cy="1970491"/>
          </a:xfrm>
          <a:prstGeom prst="rect">
            <a:avLst/>
          </a:prstGeom>
          <a:solidFill>
            <a:srgbClr val="FFC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7">
              <a:solidFill>
                <a:srgbClr val="FFC000"/>
              </a:solidFill>
              <a:latin typeface="Garamond" panose="02020404030301010803" pitchFamily="18" charset="0"/>
            </a:endParaRPr>
          </a:p>
        </p:txBody>
      </p:sp>
      <p:sp>
        <p:nvSpPr>
          <p:cNvPr id="30" name="TextBox 29">
            <a:extLst>
              <a:ext uri="{FF2B5EF4-FFF2-40B4-BE49-F238E27FC236}">
                <a16:creationId xmlns:a16="http://schemas.microsoft.com/office/drawing/2014/main" id="{55E46F1C-5C8D-1823-BB67-780ECE105B1B}"/>
              </a:ext>
            </a:extLst>
          </p:cNvPr>
          <p:cNvSpPr txBox="1"/>
          <p:nvPr/>
        </p:nvSpPr>
        <p:spPr>
          <a:xfrm>
            <a:off x="407988" y="3028085"/>
            <a:ext cx="5325957" cy="2390911"/>
          </a:xfrm>
          <a:prstGeom prst="rect">
            <a:avLst/>
          </a:prstGeom>
          <a:noFill/>
        </p:spPr>
        <p:txBody>
          <a:bodyPr wrap="square" rtlCol="0">
            <a:spAutoFit/>
          </a:bodyPr>
          <a:lstStyle/>
          <a:p>
            <a:pPr marL="285744" indent="-285744">
              <a:buFont typeface="Arial" panose="020B0604020202020204" pitchFamily="34" charset="0"/>
              <a:buChar char="•"/>
            </a:pPr>
            <a:r>
              <a:rPr lang="en-US" sz="1867">
                <a:solidFill>
                  <a:schemeClr val="bg1"/>
                </a:solidFill>
                <a:latin typeface="Garamond" panose="02020404030301010803" pitchFamily="18" charset="0"/>
              </a:rPr>
              <a:t>How does an infrastructure investment impact the mobility of a place or a region?</a:t>
            </a:r>
          </a:p>
          <a:p>
            <a:pPr marL="285744" indent="-285744">
              <a:buFont typeface="Arial" panose="020B0604020202020204" pitchFamily="34" charset="0"/>
              <a:buChar char="•"/>
            </a:pPr>
            <a:endParaRPr lang="en-US" sz="1867">
              <a:solidFill>
                <a:schemeClr val="bg1"/>
              </a:solidFill>
              <a:latin typeface="Garamond" panose="02020404030301010803" pitchFamily="18" charset="0"/>
            </a:endParaRPr>
          </a:p>
          <a:p>
            <a:pPr marL="285744" indent="-285744">
              <a:buFont typeface="Arial" panose="020B0604020202020204" pitchFamily="34" charset="0"/>
              <a:buChar char="•"/>
            </a:pPr>
            <a:r>
              <a:rPr lang="en-US" sz="1867">
                <a:solidFill>
                  <a:schemeClr val="bg1"/>
                </a:solidFill>
                <a:latin typeface="Garamond" panose="02020404030301010803" pitchFamily="18" charset="0"/>
              </a:rPr>
              <a:t>In what </a:t>
            </a:r>
            <a:r>
              <a:rPr lang="en-US" sz="1867" b="1">
                <a:latin typeface="Garamond" panose="02020404030301010803" pitchFamily="18" charset="0"/>
              </a:rPr>
              <a:t>way does new and emerging mobility technology enhance (or degrade) a communities’ overall mobility?</a:t>
            </a:r>
          </a:p>
          <a:p>
            <a:pPr marL="285744" indent="-285744">
              <a:buFont typeface="Arial" panose="020B0604020202020204" pitchFamily="34" charset="0"/>
              <a:buChar char="•"/>
            </a:pPr>
            <a:endParaRPr lang="en-US" sz="1867">
              <a:solidFill>
                <a:schemeClr val="bg1"/>
              </a:solidFill>
              <a:latin typeface="Garamond" panose="02020404030301010803" pitchFamily="18" charset="0"/>
            </a:endParaRPr>
          </a:p>
          <a:p>
            <a:pPr lvl="0"/>
            <a:endParaRPr lang="en-US" sz="1867">
              <a:solidFill>
                <a:schemeClr val="bg1"/>
              </a:solidFill>
              <a:latin typeface="Garamond" panose="02020404030301010803" pitchFamily="18" charset="0"/>
            </a:endParaRPr>
          </a:p>
        </p:txBody>
      </p:sp>
      <p:sp>
        <p:nvSpPr>
          <p:cNvPr id="31" name="Rectangle 30">
            <a:extLst>
              <a:ext uri="{FF2B5EF4-FFF2-40B4-BE49-F238E27FC236}">
                <a16:creationId xmlns:a16="http://schemas.microsoft.com/office/drawing/2014/main" id="{C9F1A8D6-B7D1-06D9-6B14-92DE616B6A71}"/>
              </a:ext>
            </a:extLst>
          </p:cNvPr>
          <p:cNvSpPr/>
          <p:nvPr/>
        </p:nvSpPr>
        <p:spPr>
          <a:xfrm>
            <a:off x="6143769" y="1661958"/>
            <a:ext cx="5828147" cy="3626573"/>
          </a:xfrm>
          <a:prstGeom prst="rect">
            <a:avLst/>
          </a:prstGeom>
          <a:solidFill>
            <a:srgbClr val="FFC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7">
              <a:solidFill>
                <a:srgbClr val="FFC000"/>
              </a:solidFill>
              <a:latin typeface="Garamond" panose="02020404030301010803" pitchFamily="18" charset="0"/>
            </a:endParaRPr>
          </a:p>
        </p:txBody>
      </p:sp>
      <p:sp>
        <p:nvSpPr>
          <p:cNvPr id="32" name="TextBox 31">
            <a:extLst>
              <a:ext uri="{FF2B5EF4-FFF2-40B4-BE49-F238E27FC236}">
                <a16:creationId xmlns:a16="http://schemas.microsoft.com/office/drawing/2014/main" id="{D5A551CC-661F-3FDD-CC94-14FDB17D66A7}"/>
              </a:ext>
            </a:extLst>
          </p:cNvPr>
          <p:cNvSpPr txBox="1"/>
          <p:nvPr/>
        </p:nvSpPr>
        <p:spPr>
          <a:xfrm>
            <a:off x="6167452" y="1759455"/>
            <a:ext cx="5708675" cy="3252878"/>
          </a:xfrm>
          <a:prstGeom prst="rect">
            <a:avLst/>
          </a:prstGeom>
          <a:noFill/>
        </p:spPr>
        <p:txBody>
          <a:bodyPr wrap="square" rtlCol="0">
            <a:spAutoFit/>
          </a:bodyPr>
          <a:lstStyle/>
          <a:p>
            <a:pPr marL="285744" indent="-285744">
              <a:buClr>
                <a:schemeClr val="bg1"/>
              </a:buClr>
              <a:buFont typeface="Arial" panose="020B0604020202020204" pitchFamily="34" charset="0"/>
              <a:buChar char="•"/>
            </a:pPr>
            <a:r>
              <a:rPr lang="en-US" sz="1867">
                <a:solidFill>
                  <a:schemeClr val="bg1"/>
                </a:solidFill>
                <a:latin typeface="Garamond" panose="02020404030301010803" pitchFamily="18" charset="0"/>
              </a:rPr>
              <a:t>How do you </a:t>
            </a:r>
            <a:r>
              <a:rPr lang="en-US" sz="1867" b="1">
                <a:latin typeface="Garamond" panose="02020404030301010803" pitchFamily="18" charset="0"/>
              </a:rPr>
              <a:t>evaluate competing infrastructure options </a:t>
            </a:r>
            <a:r>
              <a:rPr lang="en-US" sz="1867">
                <a:solidFill>
                  <a:schemeClr val="bg1"/>
                </a:solidFill>
                <a:latin typeface="Garamond" panose="02020404030301010803" pitchFamily="18" charset="0"/>
              </a:rPr>
              <a:t>for the dollar, which will also provide the greatest mobility for travelers? </a:t>
            </a:r>
          </a:p>
          <a:p>
            <a:pPr marL="285744" indent="-285744">
              <a:buClr>
                <a:schemeClr val="bg1"/>
              </a:buClr>
              <a:buFont typeface="Arial" panose="020B0604020202020204" pitchFamily="34" charset="0"/>
              <a:buChar char="•"/>
            </a:pPr>
            <a:endParaRPr lang="en-US" sz="1867">
              <a:solidFill>
                <a:schemeClr val="bg1"/>
              </a:solidFill>
              <a:latin typeface="Garamond" panose="02020404030301010803" pitchFamily="18" charset="0"/>
            </a:endParaRPr>
          </a:p>
          <a:p>
            <a:pPr marL="285744" indent="-285744">
              <a:buClr>
                <a:schemeClr val="bg1"/>
              </a:buClr>
              <a:buFont typeface="Arial" panose="020B0604020202020204" pitchFamily="34" charset="0"/>
              <a:buChar char="•"/>
            </a:pPr>
            <a:r>
              <a:rPr lang="en-US" sz="1867">
                <a:solidFill>
                  <a:schemeClr val="bg1"/>
                </a:solidFill>
                <a:latin typeface="Garamond" panose="02020404030301010803" pitchFamily="18" charset="0"/>
              </a:rPr>
              <a:t>Would businesses make different decisions about their location if they could assess the quality of mobility?</a:t>
            </a:r>
          </a:p>
          <a:p>
            <a:pPr marL="285744" indent="-285744">
              <a:buClr>
                <a:schemeClr val="bg1"/>
              </a:buClr>
              <a:buFont typeface="Arial" panose="020B0604020202020204" pitchFamily="34" charset="0"/>
              <a:buChar char="•"/>
            </a:pPr>
            <a:endParaRPr lang="en-US" sz="1867">
              <a:solidFill>
                <a:schemeClr val="bg1"/>
              </a:solidFill>
              <a:latin typeface="Garamond" panose="02020404030301010803" pitchFamily="18" charset="0"/>
            </a:endParaRPr>
          </a:p>
          <a:p>
            <a:pPr marL="285744" indent="-285744">
              <a:buClr>
                <a:schemeClr val="bg1"/>
              </a:buClr>
              <a:buFont typeface="Arial" panose="020B0604020202020204" pitchFamily="34" charset="0"/>
              <a:buChar char="•"/>
            </a:pPr>
            <a:r>
              <a:rPr lang="en-US" sz="1867" b="1">
                <a:latin typeface="Garamond" panose="02020404030301010803" pitchFamily="18" charset="0"/>
              </a:rPr>
              <a:t>Would people change their choice of housing </a:t>
            </a:r>
            <a:r>
              <a:rPr lang="en-US" sz="1867">
                <a:solidFill>
                  <a:schemeClr val="bg1"/>
                </a:solidFill>
                <a:latin typeface="Garamond" panose="02020404030301010803" pitchFamily="18" charset="0"/>
              </a:rPr>
              <a:t>if they had a holistic mobility score before they purchased?</a:t>
            </a:r>
          </a:p>
          <a:p>
            <a:pPr marL="285744" indent="-285744">
              <a:buClr>
                <a:schemeClr val="bg1"/>
              </a:buClr>
              <a:buFont typeface="Arial" panose="020B0604020202020204" pitchFamily="34" charset="0"/>
              <a:buChar char="•"/>
            </a:pPr>
            <a:endParaRPr lang="en-US" sz="1867">
              <a:solidFill>
                <a:schemeClr val="bg1"/>
              </a:solidFill>
              <a:latin typeface="Garamond" panose="02020404030301010803" pitchFamily="18" charset="0"/>
            </a:endParaRPr>
          </a:p>
          <a:p>
            <a:pPr marL="285744" indent="-285744">
              <a:buClr>
                <a:schemeClr val="bg1"/>
              </a:buClr>
              <a:buFont typeface="Arial" panose="020B0604020202020204" pitchFamily="34" charset="0"/>
              <a:buChar char="•"/>
            </a:pPr>
            <a:r>
              <a:rPr lang="en-US" sz="1867">
                <a:solidFill>
                  <a:schemeClr val="bg1"/>
                </a:solidFill>
                <a:latin typeface="Garamond" panose="02020404030301010803" pitchFamily="18" charset="0"/>
              </a:rPr>
              <a:t>How does mobility </a:t>
            </a:r>
            <a:r>
              <a:rPr lang="en-US" sz="1867" b="1">
                <a:latin typeface="Garamond" panose="02020404030301010803" pitchFamily="18" charset="0"/>
              </a:rPr>
              <a:t>impact a person’s quality of life? </a:t>
            </a:r>
          </a:p>
        </p:txBody>
      </p:sp>
    </p:spTree>
    <p:extLst>
      <p:ext uri="{BB962C8B-B14F-4D97-AF65-F5344CB8AC3E}">
        <p14:creationId xmlns:p14="http://schemas.microsoft.com/office/powerpoint/2010/main" val="138867192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F726FD-0434-133C-C76B-4BF11509CE91}"/>
              </a:ext>
            </a:extLst>
          </p:cNvPr>
          <p:cNvSpPr>
            <a:spLocks noGrp="1"/>
          </p:cNvSpPr>
          <p:nvPr>
            <p:ph type="title"/>
          </p:nvPr>
        </p:nvSpPr>
        <p:spPr>
          <a:xfrm>
            <a:off x="604761" y="0"/>
            <a:ext cx="10982476" cy="1035352"/>
          </a:xfrm>
          <a:solidFill>
            <a:schemeClr val="accent1"/>
          </a:solidFill>
        </p:spPr>
        <p:txBody>
          <a:bodyPr/>
          <a:lstStyle/>
          <a:p>
            <a:br>
              <a:rPr lang="en-US"/>
            </a:br>
            <a:r>
              <a:rPr lang="en-US"/>
              <a:t>Summary and Future Work</a:t>
            </a:r>
            <a:br>
              <a:rPr lang="en-US"/>
            </a:br>
            <a:endParaRPr lang="en-US"/>
          </a:p>
        </p:txBody>
      </p:sp>
      <p:sp>
        <p:nvSpPr>
          <p:cNvPr id="6" name="Content Placeholder 2">
            <a:extLst>
              <a:ext uri="{FF2B5EF4-FFF2-40B4-BE49-F238E27FC236}">
                <a16:creationId xmlns:a16="http://schemas.microsoft.com/office/drawing/2014/main" id="{705D7A8C-0A80-69C8-0147-AF0D30B82936}"/>
              </a:ext>
            </a:extLst>
          </p:cNvPr>
          <p:cNvSpPr txBox="1">
            <a:spLocks/>
          </p:cNvSpPr>
          <p:nvPr/>
        </p:nvSpPr>
        <p:spPr>
          <a:xfrm>
            <a:off x="218660" y="992013"/>
            <a:ext cx="11693253" cy="5594137"/>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latin typeface="Garamond"/>
              </a:rPr>
              <a:t>MEP scores are modified when socio-demographic factors, e. g. household annual income and vehicle-ownership, are taken into account.</a:t>
            </a:r>
          </a:p>
          <a:p>
            <a:endParaRPr lang="en-US" dirty="0">
              <a:latin typeface="Garamond" panose="02020404030301010803" pitchFamily="18" charset="0"/>
            </a:endParaRPr>
          </a:p>
          <a:p>
            <a:r>
              <a:rPr lang="en-US" dirty="0">
                <a:latin typeface="Garamond"/>
              </a:rPr>
              <a:t>Vehicle-ownership has a greater effect on MEP compared to household annual income.</a:t>
            </a:r>
          </a:p>
          <a:p>
            <a:endParaRPr lang="en-US" dirty="0">
              <a:latin typeface="Garamond" panose="02020404030301010803" pitchFamily="18" charset="0"/>
            </a:endParaRPr>
          </a:p>
          <a:p>
            <a:r>
              <a:rPr lang="en-US" dirty="0">
                <a:latin typeface="Garamond"/>
              </a:rPr>
              <a:t>Clustering of cohorts defined using multiple socio-demographic factors can indicate which factor is dominant</a:t>
            </a:r>
          </a:p>
          <a:p>
            <a:endParaRPr lang="en-US" dirty="0">
              <a:latin typeface="Garamond" panose="02020404030301010803" pitchFamily="18" charset="0"/>
            </a:endParaRPr>
          </a:p>
          <a:p>
            <a:r>
              <a:rPr lang="en-US" dirty="0">
                <a:latin typeface="Garamond"/>
              </a:rPr>
              <a:t>This workflow can be used to predict MEP for different socio-demographic groups for future scenarios where future travel behavior and population can be simulated using models, e. g., simulated travel behavior from transportation and land use simulations.</a:t>
            </a:r>
          </a:p>
          <a:p>
            <a:pPr marL="0" indent="0">
              <a:buFont typeface="Arial" panose="020B0604020202020204" pitchFamily="34" charset="0"/>
              <a:buNone/>
            </a:pPr>
            <a:endParaRPr lang="en-US" dirty="0">
              <a:latin typeface="Garamond" panose="02020404030301010803" pitchFamily="18" charset="0"/>
            </a:endParaRPr>
          </a:p>
          <a:p>
            <a:endParaRPr lang="en-US" dirty="0"/>
          </a:p>
        </p:txBody>
      </p:sp>
    </p:spTree>
    <p:extLst>
      <p:ext uri="{BB962C8B-B14F-4D97-AF65-F5344CB8AC3E}">
        <p14:creationId xmlns:p14="http://schemas.microsoft.com/office/powerpoint/2010/main" val="87281929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F726FD-0434-133C-C76B-4BF11509CE91}"/>
              </a:ext>
            </a:extLst>
          </p:cNvPr>
          <p:cNvSpPr>
            <a:spLocks noGrp="1"/>
          </p:cNvSpPr>
          <p:nvPr>
            <p:ph type="title"/>
          </p:nvPr>
        </p:nvSpPr>
        <p:spPr>
          <a:xfrm>
            <a:off x="604761" y="0"/>
            <a:ext cx="10982476" cy="1035352"/>
          </a:xfrm>
          <a:solidFill>
            <a:schemeClr val="accent1"/>
          </a:solidFill>
        </p:spPr>
        <p:txBody>
          <a:bodyPr/>
          <a:lstStyle/>
          <a:p>
            <a:br>
              <a:rPr lang="en-US" dirty="0"/>
            </a:br>
            <a:r>
              <a:rPr lang="en-US" dirty="0"/>
              <a:t>Acknowledgement</a:t>
            </a:r>
            <a:br>
              <a:rPr lang="en-US" dirty="0"/>
            </a:br>
            <a:endParaRPr lang="en-US" dirty="0"/>
          </a:p>
        </p:txBody>
      </p:sp>
      <p:sp>
        <p:nvSpPr>
          <p:cNvPr id="6" name="Content Placeholder 2">
            <a:extLst>
              <a:ext uri="{FF2B5EF4-FFF2-40B4-BE49-F238E27FC236}">
                <a16:creationId xmlns:a16="http://schemas.microsoft.com/office/drawing/2014/main" id="{705D7A8C-0A80-69C8-0147-AF0D30B82936}"/>
              </a:ext>
            </a:extLst>
          </p:cNvPr>
          <p:cNvSpPr txBox="1">
            <a:spLocks/>
          </p:cNvSpPr>
          <p:nvPr/>
        </p:nvSpPr>
        <p:spPr>
          <a:xfrm>
            <a:off x="249372" y="1092804"/>
            <a:ext cx="11693253" cy="5594137"/>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dirty="0"/>
          </a:p>
          <a:p>
            <a:pPr marL="0" indent="0" algn="just">
              <a:buNone/>
            </a:pPr>
            <a:r>
              <a:rPr lang="en-US" dirty="0">
                <a:latin typeface="Garamond" panose="02020404030301010803" pitchFamily="18" charset="0"/>
              </a:rPr>
              <a:t>This work was authored by the National Renewable Energy Laboratory (NREL), operated by Alliance for Sustainable Energy, LLC, for the U.S. Department of Energy (DOE) under Contract No. DE-AC36-08GO28308. Funding was provided by the U.S. Department of Energy Vehicle Technologies Office (VTO). The views expressed in the article do not necessarily represent the views of the DOE or the U.S. Government. The U.S. Government retains and the publisher, by accepting the article for publication, acknowledges that the U.S. Government retains a nonexclusive, paid-up, irrevocable, worldwide license to publish or reproduce the published form of this work, or allow others to do so, for U.S. Government purposes. The authors acknowledge the support of DOE VTO for program management.</a:t>
            </a:r>
          </a:p>
          <a:p>
            <a:endParaRPr lang="en-US" dirty="0"/>
          </a:p>
        </p:txBody>
      </p:sp>
    </p:spTree>
    <p:extLst>
      <p:ext uri="{BB962C8B-B14F-4D97-AF65-F5344CB8AC3E}">
        <p14:creationId xmlns:p14="http://schemas.microsoft.com/office/powerpoint/2010/main" val="4403634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FC0C3A0-D88F-DA6A-2CB0-B73418108BDC}"/>
              </a:ext>
            </a:extLst>
          </p:cNvPr>
          <p:cNvSpPr>
            <a:spLocks noGrp="1"/>
          </p:cNvSpPr>
          <p:nvPr>
            <p:ph type="body" sz="quarter" idx="10"/>
          </p:nvPr>
        </p:nvSpPr>
        <p:spPr>
          <a:xfrm>
            <a:off x="623272" y="1669356"/>
            <a:ext cx="5269528" cy="2776245"/>
          </a:xfrm>
        </p:spPr>
        <p:txBody>
          <a:bodyPr/>
          <a:lstStyle/>
          <a:p>
            <a:endParaRPr lang="en-US">
              <a:latin typeface="Garamond"/>
            </a:endParaRPr>
          </a:p>
          <a:p>
            <a:endParaRPr lang="en-US">
              <a:latin typeface="Garamond"/>
            </a:endParaRPr>
          </a:p>
          <a:p>
            <a:r>
              <a:rPr lang="en-US">
                <a:latin typeface="Garamond"/>
              </a:rPr>
              <a:t>Back-up Slides </a:t>
            </a:r>
            <a:endParaRPr lang="en-US"/>
          </a:p>
          <a:p>
            <a:endParaRPr lang="en-US"/>
          </a:p>
        </p:txBody>
      </p:sp>
    </p:spTree>
    <p:extLst>
      <p:ext uri="{BB962C8B-B14F-4D97-AF65-F5344CB8AC3E}">
        <p14:creationId xmlns:p14="http://schemas.microsoft.com/office/powerpoint/2010/main" val="139256504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F726FD-0434-133C-C76B-4BF11509CE91}"/>
              </a:ext>
            </a:extLst>
          </p:cNvPr>
          <p:cNvSpPr>
            <a:spLocks noGrp="1"/>
          </p:cNvSpPr>
          <p:nvPr>
            <p:ph type="title"/>
          </p:nvPr>
        </p:nvSpPr>
        <p:spPr>
          <a:xfrm>
            <a:off x="604761" y="0"/>
            <a:ext cx="10982476" cy="1035352"/>
          </a:xfrm>
          <a:solidFill>
            <a:schemeClr val="accent1"/>
          </a:solidFill>
        </p:spPr>
        <p:txBody>
          <a:bodyPr/>
          <a:lstStyle/>
          <a:p>
            <a:br>
              <a:rPr lang="en-US" dirty="0"/>
            </a:br>
            <a:r>
              <a:rPr lang="en-US" dirty="0"/>
              <a:t>Population Distributions</a:t>
            </a:r>
            <a:br>
              <a:rPr lang="en-US" dirty="0"/>
            </a:br>
            <a:endParaRPr lang="en-US" dirty="0"/>
          </a:p>
        </p:txBody>
      </p:sp>
      <p:sp>
        <p:nvSpPr>
          <p:cNvPr id="6" name="Content Placeholder 2">
            <a:extLst>
              <a:ext uri="{FF2B5EF4-FFF2-40B4-BE49-F238E27FC236}">
                <a16:creationId xmlns:a16="http://schemas.microsoft.com/office/drawing/2014/main" id="{705D7A8C-0A80-69C8-0147-AF0D30B82936}"/>
              </a:ext>
            </a:extLst>
          </p:cNvPr>
          <p:cNvSpPr txBox="1">
            <a:spLocks/>
          </p:cNvSpPr>
          <p:nvPr/>
        </p:nvSpPr>
        <p:spPr>
          <a:xfrm>
            <a:off x="249372" y="1092804"/>
            <a:ext cx="11693253" cy="5594137"/>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dirty="0"/>
          </a:p>
          <a:p>
            <a:endParaRPr lang="en-US" dirty="0"/>
          </a:p>
        </p:txBody>
      </p:sp>
      <p:sp>
        <p:nvSpPr>
          <p:cNvPr id="3" name="Rectangle 2">
            <a:extLst>
              <a:ext uri="{FF2B5EF4-FFF2-40B4-BE49-F238E27FC236}">
                <a16:creationId xmlns:a16="http://schemas.microsoft.com/office/drawing/2014/main" id="{F56AF17B-90C1-906A-E281-32C98BB429BD}"/>
              </a:ext>
            </a:extLst>
          </p:cNvPr>
          <p:cNvSpPr/>
          <p:nvPr/>
        </p:nvSpPr>
        <p:spPr>
          <a:xfrm>
            <a:off x="1485900" y="5126281"/>
            <a:ext cx="9220200" cy="1631216"/>
          </a:xfrm>
          <a:prstGeom prst="rect">
            <a:avLst/>
          </a:prstGeom>
          <a:ln>
            <a:solidFill>
              <a:schemeClr val="accent1"/>
            </a:solidFill>
          </a:ln>
        </p:spPr>
        <p:txBody>
          <a:bodyPr wrap="square">
            <a:spAutoFit/>
          </a:bodyPr>
          <a:lstStyle/>
          <a:p>
            <a:r>
              <a:rPr lang="en-US" sz="2000" b="1" dirty="0">
                <a:latin typeface="Garamond" panose="02020404030301010803" pitchFamily="18" charset="0"/>
              </a:rPr>
              <a:t>Cluster1 cohort population: 692890</a:t>
            </a:r>
          </a:p>
          <a:p>
            <a:r>
              <a:rPr lang="en-US" sz="2000" b="1" dirty="0">
                <a:latin typeface="Garamond" panose="02020404030301010803" pitchFamily="18" charset="0"/>
              </a:rPr>
              <a:t>Cluster2 cohort population: 6891892</a:t>
            </a:r>
          </a:p>
          <a:p>
            <a:endParaRPr lang="en-US" sz="2000" b="1" dirty="0">
              <a:latin typeface="Garamond" panose="02020404030301010803" pitchFamily="18" charset="0"/>
            </a:endParaRPr>
          </a:p>
          <a:p>
            <a:r>
              <a:rPr lang="en-US" sz="2000" b="1" dirty="0">
                <a:latin typeface="Garamond" panose="02020404030301010803" pitchFamily="18" charset="0"/>
              </a:rPr>
              <a:t>Cluster2 cohort population ~10 times higher than that of Cluster1 cohort</a:t>
            </a:r>
          </a:p>
          <a:p>
            <a:r>
              <a:rPr lang="en-US" sz="2000" b="1" dirty="0">
                <a:latin typeface="Garamond" panose="02020404030301010803" pitchFamily="18" charset="0"/>
              </a:rPr>
              <a:t>City-level MEP for Cluster 2 cohort  27 times than that of Cluster 1 cohort</a:t>
            </a:r>
          </a:p>
        </p:txBody>
      </p:sp>
      <p:sp>
        <p:nvSpPr>
          <p:cNvPr id="4" name="Rectangle 3">
            <a:extLst>
              <a:ext uri="{FF2B5EF4-FFF2-40B4-BE49-F238E27FC236}">
                <a16:creationId xmlns:a16="http://schemas.microsoft.com/office/drawing/2014/main" id="{357944DA-FC61-4599-6695-ACA197032B24}"/>
              </a:ext>
            </a:extLst>
          </p:cNvPr>
          <p:cNvSpPr/>
          <p:nvPr/>
        </p:nvSpPr>
        <p:spPr>
          <a:xfrm>
            <a:off x="1485900" y="1207111"/>
            <a:ext cx="9220200" cy="1631216"/>
          </a:xfrm>
          <a:prstGeom prst="rect">
            <a:avLst/>
          </a:prstGeom>
          <a:ln>
            <a:solidFill>
              <a:schemeClr val="accent1"/>
            </a:solidFill>
          </a:ln>
        </p:spPr>
        <p:txBody>
          <a:bodyPr wrap="square">
            <a:spAutoFit/>
          </a:bodyPr>
          <a:lstStyle/>
          <a:p>
            <a:r>
              <a:rPr lang="en-US" sz="2000" b="1" dirty="0">
                <a:latin typeface="Garamond" panose="02020404030301010803" pitchFamily="18" charset="0"/>
              </a:rPr>
              <a:t>Low-Income cohort population:  2103081</a:t>
            </a:r>
          </a:p>
          <a:p>
            <a:r>
              <a:rPr lang="en-US" sz="2000" b="1" dirty="0">
                <a:latin typeface="Garamond" panose="02020404030301010803" pitchFamily="18" charset="0"/>
              </a:rPr>
              <a:t>High-Income cohort population: 3373786</a:t>
            </a:r>
          </a:p>
          <a:p>
            <a:endParaRPr lang="en-US" sz="2000" b="1" dirty="0">
              <a:latin typeface="Garamond" panose="02020404030301010803" pitchFamily="18" charset="0"/>
            </a:endParaRPr>
          </a:p>
          <a:p>
            <a:r>
              <a:rPr lang="en-US" sz="2000" b="1" dirty="0">
                <a:latin typeface="Garamond" panose="02020404030301010803" pitchFamily="18" charset="0"/>
              </a:rPr>
              <a:t>Total population for high-income cohort higher by ~ 60%</a:t>
            </a:r>
          </a:p>
          <a:p>
            <a:r>
              <a:rPr lang="en-US" sz="2000" b="1" dirty="0">
                <a:latin typeface="Garamond" panose="02020404030301010803" pitchFamily="18" charset="0"/>
              </a:rPr>
              <a:t>City-level MEP for high-income cohort higher by ~ 55%</a:t>
            </a:r>
          </a:p>
        </p:txBody>
      </p:sp>
      <p:sp>
        <p:nvSpPr>
          <p:cNvPr id="5" name="Rectangle 4">
            <a:extLst>
              <a:ext uri="{FF2B5EF4-FFF2-40B4-BE49-F238E27FC236}">
                <a16:creationId xmlns:a16="http://schemas.microsoft.com/office/drawing/2014/main" id="{2060EB0E-2CEC-5003-8839-59FE47E2FD71}"/>
              </a:ext>
            </a:extLst>
          </p:cNvPr>
          <p:cNvSpPr/>
          <p:nvPr/>
        </p:nvSpPr>
        <p:spPr>
          <a:xfrm>
            <a:off x="1485898" y="3012808"/>
            <a:ext cx="9220200" cy="1938992"/>
          </a:xfrm>
          <a:prstGeom prst="rect">
            <a:avLst/>
          </a:prstGeom>
          <a:ln>
            <a:solidFill>
              <a:schemeClr val="accent1"/>
            </a:solidFill>
          </a:ln>
        </p:spPr>
        <p:txBody>
          <a:bodyPr wrap="square">
            <a:spAutoFit/>
          </a:bodyPr>
          <a:lstStyle/>
          <a:p>
            <a:r>
              <a:rPr lang="en-US" sz="2000" b="1" dirty="0">
                <a:latin typeface="Garamond" panose="02020404030301010803" pitchFamily="18" charset="0"/>
              </a:rPr>
              <a:t>No-vehicle cohort population: 692890</a:t>
            </a:r>
          </a:p>
          <a:p>
            <a:r>
              <a:rPr lang="en-US" sz="2000" b="1" dirty="0">
                <a:latin typeface="Garamond" panose="02020404030301010803" pitchFamily="18" charset="0"/>
              </a:rPr>
              <a:t>Vehicle-sufficient cohort population: 4111363</a:t>
            </a:r>
          </a:p>
          <a:p>
            <a:endParaRPr lang="en-US" sz="2000" b="1" dirty="0">
              <a:latin typeface="Garamond" panose="02020404030301010803" pitchFamily="18" charset="0"/>
            </a:endParaRPr>
          </a:p>
          <a:p>
            <a:r>
              <a:rPr lang="en-US" sz="2000" b="1" dirty="0">
                <a:latin typeface="Garamond" panose="02020404030301010803" pitchFamily="18" charset="0"/>
              </a:rPr>
              <a:t>Vehicle-sufficient cohort population ~6 times higher than that of no vehicle cohort.</a:t>
            </a:r>
          </a:p>
          <a:p>
            <a:r>
              <a:rPr lang="en-US" sz="2000" b="1" dirty="0">
                <a:latin typeface="Garamond" panose="02020404030301010803" pitchFamily="18" charset="0"/>
              </a:rPr>
              <a:t>City-level MEP for vehicle-sufficient cohort  ~15 times the value for no-vehicle cohort</a:t>
            </a:r>
          </a:p>
        </p:txBody>
      </p:sp>
    </p:spTree>
    <p:extLst>
      <p:ext uri="{BB962C8B-B14F-4D97-AF65-F5344CB8AC3E}">
        <p14:creationId xmlns:p14="http://schemas.microsoft.com/office/powerpoint/2010/main" val="91105779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FB81DC-1D7F-4070-B12D-DE1B446A4EE6}"/>
              </a:ext>
            </a:extLst>
          </p:cNvPr>
          <p:cNvSpPr>
            <a:spLocks noGrp="1"/>
          </p:cNvSpPr>
          <p:nvPr>
            <p:ph type="title"/>
          </p:nvPr>
        </p:nvSpPr>
        <p:spPr/>
        <p:txBody>
          <a:bodyPr/>
          <a:lstStyle/>
          <a:p>
            <a:r>
              <a:rPr lang="en-US" sz="4267"/>
              <a:t>Data Spectrum Driving MEP</a:t>
            </a:r>
            <a:endParaRPr lang="en-US"/>
          </a:p>
        </p:txBody>
      </p:sp>
      <p:graphicFrame>
        <p:nvGraphicFramePr>
          <p:cNvPr id="3" name="Diagram 2">
            <a:extLst>
              <a:ext uri="{FF2B5EF4-FFF2-40B4-BE49-F238E27FC236}">
                <a16:creationId xmlns:a16="http://schemas.microsoft.com/office/drawing/2014/main" id="{8D9A1637-2C6B-4AB7-8AFE-31FFD6E3B7A4}"/>
              </a:ext>
            </a:extLst>
          </p:cNvPr>
          <p:cNvGraphicFramePr/>
          <p:nvPr/>
        </p:nvGraphicFramePr>
        <p:xfrm>
          <a:off x="609603" y="1306786"/>
          <a:ext cx="4482716" cy="520438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Picture 3">
            <a:extLst>
              <a:ext uri="{FF2B5EF4-FFF2-40B4-BE49-F238E27FC236}">
                <a16:creationId xmlns:a16="http://schemas.microsoft.com/office/drawing/2014/main" id="{65EDD1D2-B534-433C-8635-78EB7F295816}"/>
              </a:ext>
            </a:extLst>
          </p:cNvPr>
          <p:cNvPicPr>
            <a:picLocks noChangeAspect="1"/>
          </p:cNvPicPr>
          <p:nvPr/>
        </p:nvPicPr>
        <p:blipFill>
          <a:blip r:embed="rId7"/>
          <a:stretch>
            <a:fillRect/>
          </a:stretch>
        </p:blipFill>
        <p:spPr>
          <a:xfrm>
            <a:off x="6026628" y="1730650"/>
            <a:ext cx="1253067" cy="2302933"/>
          </a:xfrm>
          <a:prstGeom prst="rect">
            <a:avLst/>
          </a:prstGeom>
        </p:spPr>
      </p:pic>
      <p:sp>
        <p:nvSpPr>
          <p:cNvPr id="5" name="Rectangle 4">
            <a:extLst>
              <a:ext uri="{FF2B5EF4-FFF2-40B4-BE49-F238E27FC236}">
                <a16:creationId xmlns:a16="http://schemas.microsoft.com/office/drawing/2014/main" id="{A41D516B-9123-473B-B186-31D8F0EDBBA3}"/>
              </a:ext>
            </a:extLst>
          </p:cNvPr>
          <p:cNvSpPr/>
          <p:nvPr/>
        </p:nvSpPr>
        <p:spPr>
          <a:xfrm>
            <a:off x="7349067" y="4672201"/>
            <a:ext cx="1812015" cy="420564"/>
          </a:xfrm>
          <a:prstGeom prst="rect">
            <a:avLst/>
          </a:prstGeom>
          <a:scene3d>
            <a:camera prst="isometricTopUp"/>
            <a:lightRig rig="threePt" dir="t"/>
          </a:scene3d>
        </p:spPr>
        <p:txBody>
          <a:bodyPr wrap="square">
            <a:spAutoFit/>
          </a:bodyPr>
          <a:lstStyle/>
          <a:p>
            <a:pPr defTabSz="609585">
              <a:defRPr/>
            </a:pPr>
            <a:r>
              <a:rPr lang="en-US" sz="2133" kern="0">
                <a:solidFill>
                  <a:srgbClr val="0079C1"/>
                </a:solidFill>
                <a:latin typeface="Garamond" panose="02020404030301010803" pitchFamily="18" charset="0"/>
              </a:rPr>
              <a:t>Travel time</a:t>
            </a:r>
          </a:p>
        </p:txBody>
      </p:sp>
      <p:sp>
        <p:nvSpPr>
          <p:cNvPr id="6" name="Rectangle 5">
            <a:extLst>
              <a:ext uri="{FF2B5EF4-FFF2-40B4-BE49-F238E27FC236}">
                <a16:creationId xmlns:a16="http://schemas.microsoft.com/office/drawing/2014/main" id="{F9A54BA5-BCED-41E2-B768-B428EAADAE5D}"/>
              </a:ext>
            </a:extLst>
          </p:cNvPr>
          <p:cNvSpPr/>
          <p:nvPr/>
        </p:nvSpPr>
        <p:spPr>
          <a:xfrm>
            <a:off x="7546527" y="3582178"/>
            <a:ext cx="1506189" cy="420564"/>
          </a:xfrm>
          <a:prstGeom prst="rect">
            <a:avLst/>
          </a:prstGeom>
          <a:scene3d>
            <a:camera prst="isometricTopUp"/>
            <a:lightRig rig="threePt" dir="t"/>
          </a:scene3d>
        </p:spPr>
        <p:txBody>
          <a:bodyPr wrap="square">
            <a:spAutoFit/>
          </a:bodyPr>
          <a:lstStyle/>
          <a:p>
            <a:pPr defTabSz="609585">
              <a:defRPr/>
            </a:pPr>
            <a:r>
              <a:rPr lang="en-US" sz="2133" kern="0">
                <a:solidFill>
                  <a:srgbClr val="0079C1"/>
                </a:solidFill>
                <a:latin typeface="Garamond" panose="02020404030301010803" pitchFamily="18" charset="0"/>
              </a:rPr>
              <a:t>Land use</a:t>
            </a:r>
          </a:p>
        </p:txBody>
      </p:sp>
      <p:sp>
        <p:nvSpPr>
          <p:cNvPr id="7" name="Rectangle 6">
            <a:extLst>
              <a:ext uri="{FF2B5EF4-FFF2-40B4-BE49-F238E27FC236}">
                <a16:creationId xmlns:a16="http://schemas.microsoft.com/office/drawing/2014/main" id="{0A03A4A1-F475-4EEB-9E9D-D1BCE8634C38}"/>
              </a:ext>
            </a:extLst>
          </p:cNvPr>
          <p:cNvSpPr/>
          <p:nvPr/>
        </p:nvSpPr>
        <p:spPr>
          <a:xfrm>
            <a:off x="6879051" y="1789200"/>
            <a:ext cx="4228607" cy="420564"/>
          </a:xfrm>
          <a:prstGeom prst="rect">
            <a:avLst/>
          </a:prstGeom>
          <a:scene3d>
            <a:camera prst="isometricTopUp"/>
            <a:lightRig rig="threePt" dir="t"/>
          </a:scene3d>
        </p:spPr>
        <p:txBody>
          <a:bodyPr wrap="square">
            <a:spAutoFit/>
          </a:bodyPr>
          <a:lstStyle/>
          <a:p>
            <a:pPr defTabSz="609585">
              <a:defRPr/>
            </a:pPr>
            <a:r>
              <a:rPr lang="en-US" sz="2133" kern="0">
                <a:solidFill>
                  <a:srgbClr val="0079C1"/>
                </a:solidFill>
                <a:latin typeface="Garamond" panose="02020404030301010803" pitchFamily="18" charset="0"/>
              </a:rPr>
              <a:t>Mobility Energy Productivity</a:t>
            </a:r>
          </a:p>
        </p:txBody>
      </p:sp>
      <p:grpSp>
        <p:nvGrpSpPr>
          <p:cNvPr id="8" name="Group 7">
            <a:extLst>
              <a:ext uri="{FF2B5EF4-FFF2-40B4-BE49-F238E27FC236}">
                <a16:creationId xmlns:a16="http://schemas.microsoft.com/office/drawing/2014/main" id="{2F13F8CF-8852-4832-84DA-F9CBFB0A649F}"/>
              </a:ext>
            </a:extLst>
          </p:cNvPr>
          <p:cNvGrpSpPr/>
          <p:nvPr/>
        </p:nvGrpSpPr>
        <p:grpSpPr>
          <a:xfrm>
            <a:off x="8376801" y="1406019"/>
            <a:ext cx="3323352" cy="5236563"/>
            <a:chOff x="5396240" y="-228806"/>
            <a:chExt cx="3327364" cy="4744270"/>
          </a:xfrm>
        </p:grpSpPr>
        <p:pic>
          <p:nvPicPr>
            <p:cNvPr id="9" name="Picture 8">
              <a:extLst>
                <a:ext uri="{FF2B5EF4-FFF2-40B4-BE49-F238E27FC236}">
                  <a16:creationId xmlns:a16="http://schemas.microsoft.com/office/drawing/2014/main" id="{952368C6-25D5-4F62-AA81-41C413DF4BC7}"/>
                </a:ext>
              </a:extLst>
            </p:cNvPr>
            <p:cNvPicPr>
              <a:picLocks noChangeAspect="1"/>
            </p:cNvPicPr>
            <p:nvPr/>
          </p:nvPicPr>
          <p:blipFill>
            <a:blip r:embed="rId8"/>
            <a:stretch>
              <a:fillRect/>
            </a:stretch>
          </p:blipFill>
          <p:spPr>
            <a:xfrm>
              <a:off x="5474230" y="2000957"/>
              <a:ext cx="3094113" cy="2514507"/>
            </a:xfrm>
            <a:prstGeom prst="rect">
              <a:avLst/>
            </a:prstGeom>
            <a:ln>
              <a:solidFill>
                <a:srgbClr val="000C14"/>
              </a:solidFill>
            </a:ln>
            <a:scene3d>
              <a:camera prst="isometricTopUp"/>
              <a:lightRig rig="threePt" dir="t"/>
            </a:scene3d>
          </p:spPr>
        </p:pic>
        <p:pic>
          <p:nvPicPr>
            <p:cNvPr id="10" name="Picture 9">
              <a:extLst>
                <a:ext uri="{FF2B5EF4-FFF2-40B4-BE49-F238E27FC236}">
                  <a16:creationId xmlns:a16="http://schemas.microsoft.com/office/drawing/2014/main" id="{79E14CA0-94FC-45A6-AE3B-773029A11038}"/>
                </a:ext>
              </a:extLst>
            </p:cNvPr>
            <p:cNvPicPr/>
            <p:nvPr/>
          </p:nvPicPr>
          <p:blipFill rotWithShape="1">
            <a:blip r:embed="rId9"/>
            <a:srcRect l="12317" r="4336"/>
            <a:stretch/>
          </p:blipFill>
          <p:spPr>
            <a:xfrm>
              <a:off x="5442731" y="965775"/>
              <a:ext cx="3280873" cy="2430201"/>
            </a:xfrm>
            <a:prstGeom prst="rect">
              <a:avLst/>
            </a:prstGeom>
            <a:ln>
              <a:solidFill>
                <a:srgbClr val="000C14"/>
              </a:solidFill>
            </a:ln>
            <a:scene3d>
              <a:camera prst="isometricTopUp"/>
              <a:lightRig rig="threePt" dir="t"/>
            </a:scene3d>
          </p:spPr>
        </p:pic>
        <p:pic>
          <p:nvPicPr>
            <p:cNvPr id="11" name="Content Placeholder 3">
              <a:extLst>
                <a:ext uri="{FF2B5EF4-FFF2-40B4-BE49-F238E27FC236}">
                  <a16:creationId xmlns:a16="http://schemas.microsoft.com/office/drawing/2014/main" id="{9C7CC82A-89DC-4C84-B9AB-DEE59D198099}"/>
                </a:ext>
              </a:extLst>
            </p:cNvPr>
            <p:cNvPicPr>
              <a:picLocks noChangeAspect="1"/>
            </p:cNvPicPr>
            <p:nvPr/>
          </p:nvPicPr>
          <p:blipFill>
            <a:blip r:embed="rId10"/>
            <a:stretch>
              <a:fillRect/>
            </a:stretch>
          </p:blipFill>
          <p:spPr>
            <a:xfrm>
              <a:off x="5396240" y="-228806"/>
              <a:ext cx="3250091" cy="2555884"/>
            </a:xfrm>
            <a:prstGeom prst="rect">
              <a:avLst/>
            </a:prstGeom>
            <a:ln>
              <a:solidFill>
                <a:srgbClr val="000C14"/>
              </a:solidFill>
            </a:ln>
            <a:scene3d>
              <a:camera prst="isometricTopUp"/>
              <a:lightRig rig="threePt" dir="t"/>
            </a:scene3d>
          </p:spPr>
        </p:pic>
      </p:grpSp>
      <p:pic>
        <p:nvPicPr>
          <p:cNvPr id="12" name="Picture 4" descr="Image result for gear gif">
            <a:extLst>
              <a:ext uri="{FF2B5EF4-FFF2-40B4-BE49-F238E27FC236}">
                <a16:creationId xmlns:a16="http://schemas.microsoft.com/office/drawing/2014/main" id="{AA429438-7213-4FCF-A49B-3AB5B08EE7A2}"/>
              </a:ext>
            </a:extLst>
          </p:cNvPr>
          <p:cNvPicPr>
            <a:picLocks noChangeAspect="1" noChangeArrowheads="1" noCrop="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9192543" y="3518325"/>
            <a:ext cx="1655643" cy="1885428"/>
          </a:xfrm>
          <a:prstGeom prst="rect">
            <a:avLst/>
          </a:prstGeom>
          <a:noFill/>
          <a:extLst>
            <a:ext uri="{909E8E84-426E-40DD-AFC4-6F175D3DCCD1}">
              <a14:hiddenFill xmlns:a14="http://schemas.microsoft.com/office/drawing/2010/main">
                <a:solidFill>
                  <a:srgbClr val="FFFFFF"/>
                </a:solidFill>
              </a14:hiddenFill>
            </a:ext>
          </a:extLst>
        </p:spPr>
      </p:pic>
      <p:cxnSp>
        <p:nvCxnSpPr>
          <p:cNvPr id="13" name="Straight Arrow Connector 12">
            <a:extLst>
              <a:ext uri="{FF2B5EF4-FFF2-40B4-BE49-F238E27FC236}">
                <a16:creationId xmlns:a16="http://schemas.microsoft.com/office/drawing/2014/main" id="{ABD68606-4411-4B23-A6A8-9461074B1DD8}"/>
              </a:ext>
            </a:extLst>
          </p:cNvPr>
          <p:cNvCxnSpPr>
            <a:cxnSpLocks/>
          </p:cNvCxnSpPr>
          <p:nvPr/>
        </p:nvCxnSpPr>
        <p:spPr>
          <a:xfrm flipV="1">
            <a:off x="11169897" y="1896368"/>
            <a:ext cx="18147" cy="4293417"/>
          </a:xfrm>
          <a:prstGeom prst="straightConnector1">
            <a:avLst/>
          </a:prstGeom>
          <a:noFill/>
          <a:ln w="38100" cap="flat" cmpd="sng" algn="ctr">
            <a:solidFill>
              <a:srgbClr val="0079C1"/>
            </a:solidFill>
            <a:prstDash val="solid"/>
            <a:tailEnd type="arrow"/>
          </a:ln>
          <a:effectLst/>
        </p:spPr>
      </p:cxnSp>
      <p:cxnSp>
        <p:nvCxnSpPr>
          <p:cNvPr id="14" name="Straight Arrow Connector 13">
            <a:extLst>
              <a:ext uri="{FF2B5EF4-FFF2-40B4-BE49-F238E27FC236}">
                <a16:creationId xmlns:a16="http://schemas.microsoft.com/office/drawing/2014/main" id="{526B22C9-1400-4414-BA5C-A03B1B3ECBEE}"/>
              </a:ext>
            </a:extLst>
          </p:cNvPr>
          <p:cNvCxnSpPr/>
          <p:nvPr/>
        </p:nvCxnSpPr>
        <p:spPr>
          <a:xfrm>
            <a:off x="6096000" y="4783016"/>
            <a:ext cx="1366120" cy="0"/>
          </a:xfrm>
          <a:prstGeom prst="straightConnector1">
            <a:avLst/>
          </a:prstGeom>
          <a:ln w="19050">
            <a:solidFill>
              <a:schemeClr val="tx2">
                <a:lumMod val="60000"/>
                <a:lumOff val="40000"/>
              </a:schemeClr>
            </a:solidFill>
            <a:prstDash val="dash"/>
            <a:headEnd type="none" w="med" len="med"/>
            <a:tailEnd type="arrow" w="med" len="med"/>
          </a:ln>
        </p:spPr>
        <p:style>
          <a:lnRef idx="1">
            <a:schemeClr val="accent5"/>
          </a:lnRef>
          <a:fillRef idx="0">
            <a:schemeClr val="accent5"/>
          </a:fillRef>
          <a:effectRef idx="0">
            <a:schemeClr val="accent5"/>
          </a:effectRef>
          <a:fontRef idx="minor">
            <a:schemeClr val="tx1"/>
          </a:fontRef>
        </p:style>
      </p:cxnSp>
      <p:cxnSp>
        <p:nvCxnSpPr>
          <p:cNvPr id="15" name="Straight Arrow Connector 14">
            <a:extLst>
              <a:ext uri="{FF2B5EF4-FFF2-40B4-BE49-F238E27FC236}">
                <a16:creationId xmlns:a16="http://schemas.microsoft.com/office/drawing/2014/main" id="{B7332486-33BA-4C78-8A88-44742F1A45C2}"/>
              </a:ext>
            </a:extLst>
          </p:cNvPr>
          <p:cNvCxnSpPr/>
          <p:nvPr/>
        </p:nvCxnSpPr>
        <p:spPr>
          <a:xfrm>
            <a:off x="6096000" y="5989712"/>
            <a:ext cx="1366120" cy="0"/>
          </a:xfrm>
          <a:prstGeom prst="straightConnector1">
            <a:avLst/>
          </a:prstGeom>
          <a:ln w="19050">
            <a:solidFill>
              <a:schemeClr val="tx2">
                <a:lumMod val="60000"/>
                <a:lumOff val="40000"/>
              </a:schemeClr>
            </a:solidFill>
            <a:prstDash val="dash"/>
            <a:headEnd type="none" w="med" len="med"/>
            <a:tailEnd type="arrow" w="med" len="med"/>
          </a:ln>
        </p:spPr>
        <p:style>
          <a:lnRef idx="1">
            <a:schemeClr val="accent5"/>
          </a:lnRef>
          <a:fillRef idx="0">
            <a:schemeClr val="accent5"/>
          </a:fillRef>
          <a:effectRef idx="0">
            <a:schemeClr val="accent5"/>
          </a:effectRef>
          <a:fontRef idx="minor">
            <a:schemeClr val="tx1"/>
          </a:fontRef>
        </p:style>
      </p:cxnSp>
    </p:spTree>
    <p:extLst>
      <p:ext uri="{BB962C8B-B14F-4D97-AF65-F5344CB8AC3E}">
        <p14:creationId xmlns:p14="http://schemas.microsoft.com/office/powerpoint/2010/main" val="54446373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3DB99F-1545-4BC4-B86D-FB200D4A52FC}"/>
              </a:ext>
            </a:extLst>
          </p:cNvPr>
          <p:cNvSpPr>
            <a:spLocks noGrp="1"/>
          </p:cNvSpPr>
          <p:nvPr>
            <p:ph type="title"/>
          </p:nvPr>
        </p:nvSpPr>
        <p:spPr/>
        <p:txBody>
          <a:bodyPr/>
          <a:lstStyle/>
          <a:p>
            <a:r>
              <a:rPr lang="en-US"/>
              <a:t>MEP Computation: Illustrative</a:t>
            </a:r>
          </a:p>
        </p:txBody>
      </p:sp>
      <p:pic>
        <p:nvPicPr>
          <p:cNvPr id="3" name="Content Placeholder 8">
            <a:extLst>
              <a:ext uri="{FF2B5EF4-FFF2-40B4-BE49-F238E27FC236}">
                <a16:creationId xmlns:a16="http://schemas.microsoft.com/office/drawing/2014/main" id="{02BBF989-BF48-48AE-8DE9-91C9D30746FA}"/>
              </a:ext>
            </a:extLst>
          </p:cNvPr>
          <p:cNvPicPr>
            <a:picLocks noChangeAspect="1"/>
          </p:cNvPicPr>
          <p:nvPr/>
        </p:nvPicPr>
        <p:blipFill rotWithShape="1">
          <a:blip r:embed="rId2"/>
          <a:srcRect l="15745" t="10766" r="18124" b="10146"/>
          <a:stretch/>
        </p:blipFill>
        <p:spPr>
          <a:xfrm>
            <a:off x="609604" y="1346887"/>
            <a:ext cx="2407593" cy="2189763"/>
          </a:xfrm>
          <a:prstGeom prst="rect">
            <a:avLst/>
          </a:prstGeom>
          <a:ln>
            <a:solidFill>
              <a:srgbClr val="000C14"/>
            </a:solidFill>
          </a:ln>
        </p:spPr>
      </p:pic>
      <p:cxnSp>
        <p:nvCxnSpPr>
          <p:cNvPr id="4" name="Straight Arrow Connector 3">
            <a:extLst>
              <a:ext uri="{FF2B5EF4-FFF2-40B4-BE49-F238E27FC236}">
                <a16:creationId xmlns:a16="http://schemas.microsoft.com/office/drawing/2014/main" id="{44E685CD-4A5C-4A3A-9A6F-9A5D1728F210}"/>
              </a:ext>
            </a:extLst>
          </p:cNvPr>
          <p:cNvCxnSpPr>
            <a:cxnSpLocks/>
          </p:cNvCxnSpPr>
          <p:nvPr/>
        </p:nvCxnSpPr>
        <p:spPr>
          <a:xfrm flipV="1">
            <a:off x="1913271" y="2311183"/>
            <a:ext cx="6181813" cy="3"/>
          </a:xfrm>
          <a:prstGeom prst="straightConnector1">
            <a:avLst/>
          </a:prstGeom>
          <a:noFill/>
          <a:ln w="19050" cap="flat" cmpd="sng" algn="ctr">
            <a:solidFill>
              <a:srgbClr val="0079C1">
                <a:shade val="95000"/>
                <a:satMod val="105000"/>
              </a:srgbClr>
            </a:solidFill>
            <a:prstDash val="solid"/>
            <a:tailEnd type="triangle"/>
          </a:ln>
          <a:effectLst/>
        </p:spPr>
      </p:cxnSp>
      <p:pic>
        <p:nvPicPr>
          <p:cNvPr id="5" name="Picture 2" descr="Image result for 3d matrix">
            <a:extLst>
              <a:ext uri="{FF2B5EF4-FFF2-40B4-BE49-F238E27FC236}">
                <a16:creationId xmlns:a16="http://schemas.microsoft.com/office/drawing/2014/main" id="{3E5A114C-873D-4FC6-987B-5DC85779A01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9806"/>
          <a:stretch/>
        </p:blipFill>
        <p:spPr bwMode="auto">
          <a:xfrm>
            <a:off x="8410887" y="1366909"/>
            <a:ext cx="1610511" cy="18288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99572736-A1EB-4BCE-B23E-05F73596A883}"/>
              </a:ext>
            </a:extLst>
          </p:cNvPr>
          <p:cNvSpPr txBox="1"/>
          <p:nvPr/>
        </p:nvSpPr>
        <p:spPr>
          <a:xfrm rot="19737990">
            <a:off x="8235778" y="1198525"/>
            <a:ext cx="809837" cy="461665"/>
          </a:xfrm>
          <a:prstGeom prst="rect">
            <a:avLst/>
          </a:prstGeom>
          <a:noFill/>
        </p:spPr>
        <p:txBody>
          <a:bodyPr wrap="none" rtlCol="0">
            <a:spAutoFit/>
          </a:bodyPr>
          <a:lstStyle/>
          <a:p>
            <a:pPr defTabSz="609585">
              <a:defRPr/>
            </a:pPr>
            <a:r>
              <a:rPr lang="en-US" sz="2400" kern="0">
                <a:solidFill>
                  <a:srgbClr val="0079C1"/>
                </a:solidFill>
                <a:latin typeface="Garamond" panose="02020404030301010803" pitchFamily="18" charset="0"/>
              </a:rPr>
              <a:t>Time</a:t>
            </a:r>
          </a:p>
        </p:txBody>
      </p:sp>
      <p:sp>
        <p:nvSpPr>
          <p:cNvPr id="7" name="TextBox 6">
            <a:extLst>
              <a:ext uri="{FF2B5EF4-FFF2-40B4-BE49-F238E27FC236}">
                <a16:creationId xmlns:a16="http://schemas.microsoft.com/office/drawing/2014/main" id="{156C2FBB-74A5-4127-9CAE-8AA46D3BF413}"/>
              </a:ext>
            </a:extLst>
          </p:cNvPr>
          <p:cNvSpPr txBox="1"/>
          <p:nvPr/>
        </p:nvSpPr>
        <p:spPr>
          <a:xfrm rot="15575313">
            <a:off x="7861447" y="2037890"/>
            <a:ext cx="933623" cy="420564"/>
          </a:xfrm>
          <a:prstGeom prst="rect">
            <a:avLst/>
          </a:prstGeom>
          <a:noFill/>
        </p:spPr>
        <p:txBody>
          <a:bodyPr wrap="square" rtlCol="0">
            <a:spAutoFit/>
          </a:bodyPr>
          <a:lstStyle/>
          <a:p>
            <a:pPr defTabSz="609585">
              <a:defRPr/>
            </a:pPr>
            <a:r>
              <a:rPr lang="en-US" sz="2133" kern="0">
                <a:solidFill>
                  <a:srgbClr val="0079C1"/>
                </a:solidFill>
                <a:latin typeface="Garamond" panose="02020404030301010803" pitchFamily="18" charset="0"/>
              </a:rPr>
              <a:t>Mode</a:t>
            </a:r>
          </a:p>
        </p:txBody>
      </p:sp>
      <p:sp>
        <p:nvSpPr>
          <p:cNvPr id="8" name="TextBox 7">
            <a:extLst>
              <a:ext uri="{FF2B5EF4-FFF2-40B4-BE49-F238E27FC236}">
                <a16:creationId xmlns:a16="http://schemas.microsoft.com/office/drawing/2014/main" id="{04438922-A7CA-481C-839D-57EA2F121E5A}"/>
              </a:ext>
            </a:extLst>
          </p:cNvPr>
          <p:cNvSpPr txBox="1"/>
          <p:nvPr/>
        </p:nvSpPr>
        <p:spPr>
          <a:xfrm rot="1838677">
            <a:off x="8309920" y="2831571"/>
            <a:ext cx="1260904" cy="420564"/>
          </a:xfrm>
          <a:prstGeom prst="rect">
            <a:avLst/>
          </a:prstGeom>
          <a:noFill/>
        </p:spPr>
        <p:txBody>
          <a:bodyPr wrap="square" rtlCol="0">
            <a:spAutoFit/>
          </a:bodyPr>
          <a:lstStyle/>
          <a:p>
            <a:pPr defTabSz="609585">
              <a:defRPr/>
            </a:pPr>
            <a:r>
              <a:rPr lang="en-US" sz="2133" kern="0">
                <a:solidFill>
                  <a:srgbClr val="0079C1"/>
                </a:solidFill>
                <a:latin typeface="Garamond" panose="02020404030301010803" pitchFamily="18" charset="0"/>
              </a:rPr>
              <a:t>Activity</a:t>
            </a:r>
          </a:p>
        </p:txBody>
      </p:sp>
      <p:graphicFrame>
        <p:nvGraphicFramePr>
          <p:cNvPr id="9" name="Diagram 8">
            <a:extLst>
              <a:ext uri="{FF2B5EF4-FFF2-40B4-BE49-F238E27FC236}">
                <a16:creationId xmlns:a16="http://schemas.microsoft.com/office/drawing/2014/main" id="{80B62CDF-154C-4588-A3B4-3F00ABCC698C}"/>
              </a:ext>
            </a:extLst>
          </p:cNvPr>
          <p:cNvGraphicFramePr/>
          <p:nvPr/>
        </p:nvGraphicFramePr>
        <p:xfrm>
          <a:off x="3278207" y="3412886"/>
          <a:ext cx="5180373" cy="300565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10" name="Picture 9">
            <a:extLst>
              <a:ext uri="{FF2B5EF4-FFF2-40B4-BE49-F238E27FC236}">
                <a16:creationId xmlns:a16="http://schemas.microsoft.com/office/drawing/2014/main" id="{226E6E5E-6268-4169-B944-851421ACD2DE}"/>
              </a:ext>
            </a:extLst>
          </p:cNvPr>
          <p:cNvPicPr>
            <a:picLocks noChangeAspect="1"/>
          </p:cNvPicPr>
          <p:nvPr/>
        </p:nvPicPr>
        <p:blipFill rotWithShape="1">
          <a:blip r:embed="rId9"/>
          <a:srcRect b="21739"/>
          <a:stretch/>
        </p:blipFill>
        <p:spPr>
          <a:xfrm>
            <a:off x="7325887" y="4537812"/>
            <a:ext cx="696024" cy="540957"/>
          </a:xfrm>
          <a:prstGeom prst="rect">
            <a:avLst/>
          </a:prstGeom>
        </p:spPr>
      </p:pic>
      <p:pic>
        <p:nvPicPr>
          <p:cNvPr id="11" name="Picture 10">
            <a:extLst>
              <a:ext uri="{FF2B5EF4-FFF2-40B4-BE49-F238E27FC236}">
                <a16:creationId xmlns:a16="http://schemas.microsoft.com/office/drawing/2014/main" id="{8EB71753-A411-47AB-9547-0D6D1C977470}"/>
              </a:ext>
            </a:extLst>
          </p:cNvPr>
          <p:cNvPicPr>
            <a:picLocks noChangeAspect="1"/>
          </p:cNvPicPr>
          <p:nvPr/>
        </p:nvPicPr>
        <p:blipFill>
          <a:blip r:embed="rId10"/>
          <a:stretch>
            <a:fillRect/>
          </a:stretch>
        </p:blipFill>
        <p:spPr>
          <a:xfrm>
            <a:off x="7758507" y="5573469"/>
            <a:ext cx="652380" cy="568361"/>
          </a:xfrm>
          <a:prstGeom prst="rect">
            <a:avLst/>
          </a:prstGeom>
        </p:spPr>
      </p:pic>
      <p:pic>
        <p:nvPicPr>
          <p:cNvPr id="12" name="Picture 11">
            <a:extLst>
              <a:ext uri="{FF2B5EF4-FFF2-40B4-BE49-F238E27FC236}">
                <a16:creationId xmlns:a16="http://schemas.microsoft.com/office/drawing/2014/main" id="{89899DFB-D569-403B-8FD6-5E07372ED173}"/>
              </a:ext>
            </a:extLst>
          </p:cNvPr>
          <p:cNvPicPr>
            <a:picLocks noChangeAspect="1"/>
          </p:cNvPicPr>
          <p:nvPr/>
        </p:nvPicPr>
        <p:blipFill>
          <a:blip r:embed="rId11"/>
          <a:stretch>
            <a:fillRect/>
          </a:stretch>
        </p:blipFill>
        <p:spPr>
          <a:xfrm>
            <a:off x="6970240" y="3414156"/>
            <a:ext cx="696024" cy="536280"/>
          </a:xfrm>
          <a:prstGeom prst="rect">
            <a:avLst/>
          </a:prstGeom>
        </p:spPr>
      </p:pic>
      <p:graphicFrame>
        <p:nvGraphicFramePr>
          <p:cNvPr id="13" name="Table 12">
            <a:extLst>
              <a:ext uri="{FF2B5EF4-FFF2-40B4-BE49-F238E27FC236}">
                <a16:creationId xmlns:a16="http://schemas.microsoft.com/office/drawing/2014/main" id="{19ADF1EC-55EB-438D-BF5D-994901700582}"/>
              </a:ext>
            </a:extLst>
          </p:cNvPr>
          <p:cNvGraphicFramePr>
            <a:graphicFrameLocks noGrp="1"/>
          </p:cNvGraphicFramePr>
          <p:nvPr/>
        </p:nvGraphicFramePr>
        <p:xfrm>
          <a:off x="8144781" y="3329548"/>
          <a:ext cx="3437616" cy="1104644"/>
        </p:xfrm>
        <a:graphic>
          <a:graphicData uri="http://schemas.openxmlformats.org/drawingml/2006/table">
            <a:tbl>
              <a:tblPr firstRow="1" bandRow="1">
                <a:tableStyleId>{69012ECD-51FC-41F1-AA8D-1B2483CD663E}</a:tableStyleId>
              </a:tblPr>
              <a:tblGrid>
                <a:gridCol w="984924">
                  <a:extLst>
                    <a:ext uri="{9D8B030D-6E8A-4147-A177-3AD203B41FA5}">
                      <a16:colId xmlns:a16="http://schemas.microsoft.com/office/drawing/2014/main" val="1002346571"/>
                    </a:ext>
                  </a:extLst>
                </a:gridCol>
                <a:gridCol w="817564">
                  <a:extLst>
                    <a:ext uri="{9D8B030D-6E8A-4147-A177-3AD203B41FA5}">
                      <a16:colId xmlns:a16="http://schemas.microsoft.com/office/drawing/2014/main" val="449301272"/>
                    </a:ext>
                  </a:extLst>
                </a:gridCol>
                <a:gridCol w="817564">
                  <a:extLst>
                    <a:ext uri="{9D8B030D-6E8A-4147-A177-3AD203B41FA5}">
                      <a16:colId xmlns:a16="http://schemas.microsoft.com/office/drawing/2014/main" val="1920669908"/>
                    </a:ext>
                  </a:extLst>
                </a:gridCol>
                <a:gridCol w="817564">
                  <a:extLst>
                    <a:ext uri="{9D8B030D-6E8A-4147-A177-3AD203B41FA5}">
                      <a16:colId xmlns:a16="http://schemas.microsoft.com/office/drawing/2014/main" val="3233655877"/>
                    </a:ext>
                  </a:extLst>
                </a:gridCol>
              </a:tblGrid>
              <a:tr h="260795">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endParaRPr lang="en-US" sz="800">
                        <a:latin typeface="Garamond" panose="02020404030301010803" pitchFamily="18" charset="0"/>
                      </a:endParaRPr>
                    </a:p>
                  </a:txBody>
                  <a:tcPr marL="121920" marR="121920" marT="60960" marB="60960"/>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lang="en-US" sz="800">
                          <a:latin typeface="Garamond" panose="02020404030301010803" pitchFamily="18" charset="0"/>
                        </a:rPr>
                        <a:t>WORK</a:t>
                      </a:r>
                      <a:endParaRPr lang="en-US" sz="800" b="1">
                        <a:latin typeface="Garamond" panose="02020404030301010803" pitchFamily="18" charset="0"/>
                      </a:endParaRPr>
                    </a:p>
                  </a:txBody>
                  <a:tcPr marL="121920" marR="121920" marT="60960" marB="60960" anchor="ct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lang="en-US" sz="800">
                          <a:latin typeface="Garamond" panose="02020404030301010803" pitchFamily="18" charset="0"/>
                        </a:rPr>
                        <a:t>SHOP</a:t>
                      </a:r>
                      <a:endParaRPr lang="en-US" sz="800" b="1">
                        <a:latin typeface="Garamond" panose="02020404030301010803" pitchFamily="18" charset="0"/>
                      </a:endParaRPr>
                    </a:p>
                  </a:txBody>
                  <a:tcPr marL="121920" marR="121920" marT="60960" marB="60960" anchor="ct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lang="en-US" sz="800">
                          <a:latin typeface="Garamond" panose="02020404030301010803" pitchFamily="18" charset="0"/>
                        </a:rPr>
                        <a:t>GROCERY</a:t>
                      </a:r>
                      <a:endParaRPr lang="en-US" sz="800" b="1">
                        <a:latin typeface="Garamond" panose="02020404030301010803" pitchFamily="18" charset="0"/>
                      </a:endParaRPr>
                    </a:p>
                  </a:txBody>
                  <a:tcPr marL="121920" marR="121920" marT="60960" marB="60960" anchor="ctr"/>
                </a:tc>
                <a:extLst>
                  <a:ext uri="{0D108BD9-81ED-4DB2-BD59-A6C34878D82A}">
                    <a16:rowId xmlns:a16="http://schemas.microsoft.com/office/drawing/2014/main" val="2287782745"/>
                  </a:ext>
                </a:extLst>
              </a:tr>
              <a:tr h="260795">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n-US" sz="800">
                          <a:latin typeface="Garamond" panose="02020404030301010803" pitchFamily="18" charset="0"/>
                        </a:rPr>
                        <a:t>DRIVING</a:t>
                      </a:r>
                      <a:endParaRPr lang="en-US" sz="800" b="1">
                        <a:solidFill>
                          <a:schemeClr val="tx1"/>
                        </a:solidFill>
                        <a:latin typeface="Garamond" panose="02020404030301010803" pitchFamily="18" charset="0"/>
                      </a:endParaRPr>
                    </a:p>
                  </a:txBody>
                  <a:tcPr marL="121920" marR="121920" marT="60960" marB="60960"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fontAlgn="ctr"/>
                      <a:r>
                        <a:rPr lang="en-US" sz="900" u="none" strike="noStrike">
                          <a:effectLst/>
                          <a:latin typeface="Garamond" panose="02020404030301010803" pitchFamily="18" charset="0"/>
                        </a:rPr>
                        <a:t>804,681</a:t>
                      </a:r>
                      <a:endParaRPr lang="en-US" sz="900" b="0" i="0" u="none" strike="noStrike">
                        <a:solidFill>
                          <a:schemeClr val="tx1"/>
                        </a:solidFill>
                        <a:effectLst/>
                        <a:latin typeface="Garamond" panose="02020404030301010803" pitchFamily="18" charset="0"/>
                      </a:endParaRPr>
                    </a:p>
                  </a:txBody>
                  <a:tcPr marL="10160" marR="10160" marT="10160" marB="0"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fontAlgn="ctr"/>
                      <a:r>
                        <a:rPr lang="en-US" sz="900" u="none" strike="noStrike">
                          <a:effectLst/>
                          <a:latin typeface="Garamond" panose="02020404030301010803" pitchFamily="18" charset="0"/>
                        </a:rPr>
                        <a:t>433</a:t>
                      </a:r>
                      <a:endParaRPr lang="en-US" sz="900" b="0" i="0" u="none" strike="noStrike">
                        <a:solidFill>
                          <a:schemeClr val="tx1"/>
                        </a:solidFill>
                        <a:effectLst/>
                        <a:latin typeface="Garamond" panose="02020404030301010803" pitchFamily="18" charset="0"/>
                      </a:endParaRPr>
                    </a:p>
                  </a:txBody>
                  <a:tcPr marL="10160" marR="10160" marT="10160" marB="0"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fontAlgn="ctr"/>
                      <a:r>
                        <a:rPr lang="en-US" sz="900" u="none" strike="noStrike">
                          <a:effectLst/>
                          <a:latin typeface="Garamond" panose="02020404030301010803" pitchFamily="18" charset="0"/>
                        </a:rPr>
                        <a:t>1,952</a:t>
                      </a:r>
                      <a:endParaRPr lang="en-US" sz="900" b="0" i="0" u="none" strike="noStrike">
                        <a:solidFill>
                          <a:schemeClr val="tx1"/>
                        </a:solidFill>
                        <a:effectLst/>
                        <a:latin typeface="Garamond" panose="02020404030301010803" pitchFamily="18" charset="0"/>
                      </a:endParaRPr>
                    </a:p>
                  </a:txBody>
                  <a:tcPr marL="10160" marR="10160" marT="10160" marB="0" anchor="ctr"/>
                </a:tc>
                <a:extLst>
                  <a:ext uri="{0D108BD9-81ED-4DB2-BD59-A6C34878D82A}">
                    <a16:rowId xmlns:a16="http://schemas.microsoft.com/office/drawing/2014/main" val="221901300"/>
                  </a:ext>
                </a:extLst>
              </a:tr>
              <a:tr h="291527">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n-US" sz="800">
                          <a:latin typeface="Garamond" panose="02020404030301010803" pitchFamily="18" charset="0"/>
                        </a:rPr>
                        <a:t>TRANSIT</a:t>
                      </a:r>
                      <a:endParaRPr lang="en-US" sz="800" b="1">
                        <a:solidFill>
                          <a:schemeClr val="tx1"/>
                        </a:solidFill>
                        <a:latin typeface="Garamond" panose="02020404030301010803" pitchFamily="18" charset="0"/>
                      </a:endParaRPr>
                    </a:p>
                  </a:txBody>
                  <a:tcPr marL="121920" marR="121920" marT="60960" marB="60960"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fontAlgn="ctr"/>
                      <a:r>
                        <a:rPr lang="en-US" sz="900" u="none" strike="noStrike">
                          <a:effectLst/>
                          <a:latin typeface="Garamond" panose="02020404030301010803" pitchFamily="18" charset="0"/>
                        </a:rPr>
                        <a:t>24,628</a:t>
                      </a:r>
                      <a:endParaRPr lang="en-US" sz="900" b="0" i="0" u="none" strike="noStrike">
                        <a:solidFill>
                          <a:schemeClr val="tx1"/>
                        </a:solidFill>
                        <a:effectLst/>
                        <a:latin typeface="Garamond" panose="02020404030301010803" pitchFamily="18" charset="0"/>
                      </a:endParaRPr>
                    </a:p>
                  </a:txBody>
                  <a:tcPr marL="10160" marR="10160" marT="10160" marB="0"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fontAlgn="ctr"/>
                      <a:r>
                        <a:rPr lang="en-US" sz="900" u="none" strike="noStrike">
                          <a:effectLst/>
                          <a:latin typeface="Garamond" panose="02020404030301010803" pitchFamily="18" charset="0"/>
                        </a:rPr>
                        <a:t>8</a:t>
                      </a:r>
                      <a:endParaRPr lang="en-US" sz="900" b="0" i="0" u="none" strike="noStrike">
                        <a:solidFill>
                          <a:schemeClr val="tx1"/>
                        </a:solidFill>
                        <a:effectLst/>
                        <a:latin typeface="Garamond" panose="02020404030301010803" pitchFamily="18" charset="0"/>
                      </a:endParaRPr>
                    </a:p>
                  </a:txBody>
                  <a:tcPr marL="10160" marR="10160" marT="10160" marB="0"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fontAlgn="ctr"/>
                      <a:r>
                        <a:rPr lang="en-US" sz="900" u="none" strike="noStrike">
                          <a:effectLst/>
                          <a:latin typeface="Garamond" panose="02020404030301010803" pitchFamily="18" charset="0"/>
                        </a:rPr>
                        <a:t>109</a:t>
                      </a:r>
                      <a:endParaRPr lang="en-US" sz="900" b="0" i="0" u="none" strike="noStrike">
                        <a:solidFill>
                          <a:schemeClr val="tx1"/>
                        </a:solidFill>
                        <a:effectLst/>
                        <a:latin typeface="Garamond" panose="02020404030301010803" pitchFamily="18" charset="0"/>
                      </a:endParaRPr>
                    </a:p>
                  </a:txBody>
                  <a:tcPr marL="10160" marR="10160" marT="10160" marB="0" anchor="ctr"/>
                </a:tc>
                <a:extLst>
                  <a:ext uri="{0D108BD9-81ED-4DB2-BD59-A6C34878D82A}">
                    <a16:rowId xmlns:a16="http://schemas.microsoft.com/office/drawing/2014/main" val="1934743161"/>
                  </a:ext>
                </a:extLst>
              </a:tr>
              <a:tr h="291527">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n-US" sz="800">
                          <a:latin typeface="Garamond" panose="02020404030301010803" pitchFamily="18" charset="0"/>
                        </a:rPr>
                        <a:t>BIKING</a:t>
                      </a:r>
                      <a:endParaRPr lang="en-US" sz="800" b="1">
                        <a:solidFill>
                          <a:schemeClr val="tx1"/>
                        </a:solidFill>
                        <a:latin typeface="Garamond" panose="02020404030301010803" pitchFamily="18" charset="0"/>
                      </a:endParaRPr>
                    </a:p>
                  </a:txBody>
                  <a:tcPr marL="121920" marR="121920" marT="60960" marB="60960"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fontAlgn="ctr"/>
                      <a:r>
                        <a:rPr lang="en-US" sz="900" u="none" strike="noStrike">
                          <a:effectLst/>
                          <a:latin typeface="Garamond" panose="02020404030301010803" pitchFamily="18" charset="0"/>
                        </a:rPr>
                        <a:t>120,292</a:t>
                      </a:r>
                      <a:endParaRPr lang="en-US" sz="900" b="0" i="0" u="none" strike="noStrike">
                        <a:solidFill>
                          <a:schemeClr val="tx1"/>
                        </a:solidFill>
                        <a:effectLst/>
                        <a:latin typeface="Garamond" panose="02020404030301010803" pitchFamily="18" charset="0"/>
                      </a:endParaRPr>
                    </a:p>
                  </a:txBody>
                  <a:tcPr marL="10160" marR="10160" marT="10160" marB="0"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fontAlgn="ctr"/>
                      <a:r>
                        <a:rPr lang="en-US" sz="900" u="none" strike="noStrike">
                          <a:effectLst/>
                          <a:latin typeface="Garamond" panose="02020404030301010803" pitchFamily="18" charset="0"/>
                        </a:rPr>
                        <a:t>40</a:t>
                      </a:r>
                      <a:endParaRPr lang="en-US" sz="900" b="0" i="0" u="none" strike="noStrike">
                        <a:solidFill>
                          <a:schemeClr val="tx1"/>
                        </a:solidFill>
                        <a:effectLst/>
                        <a:latin typeface="Garamond" panose="02020404030301010803" pitchFamily="18" charset="0"/>
                      </a:endParaRPr>
                    </a:p>
                  </a:txBody>
                  <a:tcPr marL="10160" marR="10160" marT="10160" marB="0"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fontAlgn="ctr"/>
                      <a:r>
                        <a:rPr lang="en-US" sz="900" u="none" strike="noStrike">
                          <a:effectLst/>
                          <a:latin typeface="Garamond" panose="02020404030301010803" pitchFamily="18" charset="0"/>
                        </a:rPr>
                        <a:t>676</a:t>
                      </a:r>
                      <a:endParaRPr lang="en-US" sz="900" b="0" i="0" u="none" strike="noStrike">
                        <a:solidFill>
                          <a:schemeClr val="tx1"/>
                        </a:solidFill>
                        <a:effectLst/>
                        <a:latin typeface="Garamond" panose="02020404030301010803" pitchFamily="18" charset="0"/>
                      </a:endParaRPr>
                    </a:p>
                  </a:txBody>
                  <a:tcPr marL="10160" marR="10160" marT="10160" marB="0" anchor="ctr"/>
                </a:tc>
                <a:extLst>
                  <a:ext uri="{0D108BD9-81ED-4DB2-BD59-A6C34878D82A}">
                    <a16:rowId xmlns:a16="http://schemas.microsoft.com/office/drawing/2014/main" val="1545741363"/>
                  </a:ext>
                </a:extLst>
              </a:tr>
            </a:tbl>
          </a:graphicData>
        </a:graphic>
      </p:graphicFrame>
      <p:graphicFrame>
        <p:nvGraphicFramePr>
          <p:cNvPr id="14" name="Table 13">
            <a:extLst>
              <a:ext uri="{FF2B5EF4-FFF2-40B4-BE49-F238E27FC236}">
                <a16:creationId xmlns:a16="http://schemas.microsoft.com/office/drawing/2014/main" id="{7C0E366E-0E87-4914-98D3-C85D62EB5476}"/>
              </a:ext>
            </a:extLst>
          </p:cNvPr>
          <p:cNvGraphicFramePr>
            <a:graphicFrameLocks noGrp="1"/>
          </p:cNvGraphicFramePr>
          <p:nvPr/>
        </p:nvGraphicFramePr>
        <p:xfrm>
          <a:off x="10841499" y="5802417"/>
          <a:ext cx="740899" cy="575484"/>
        </p:xfrm>
        <a:graphic>
          <a:graphicData uri="http://schemas.openxmlformats.org/drawingml/2006/table">
            <a:tbl>
              <a:tblPr firstRow="1" bandRow="1">
                <a:tableStyleId>{69012ECD-51FC-41F1-AA8D-1B2483CD663E}</a:tableStyleId>
              </a:tblPr>
              <a:tblGrid>
                <a:gridCol w="740899">
                  <a:extLst>
                    <a:ext uri="{9D8B030D-6E8A-4147-A177-3AD203B41FA5}">
                      <a16:colId xmlns:a16="http://schemas.microsoft.com/office/drawing/2014/main" val="1858080190"/>
                    </a:ext>
                  </a:extLst>
                </a:gridCol>
              </a:tblGrid>
              <a:tr h="304800">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lang="en-US" sz="1200">
                          <a:latin typeface="Garamond" panose="02020404030301010803" pitchFamily="18" charset="0"/>
                        </a:rPr>
                        <a:t>MEP</a:t>
                      </a:r>
                      <a:endParaRPr lang="en-US" sz="1200" b="1">
                        <a:latin typeface="Garamond" panose="02020404030301010803" pitchFamily="18" charset="0"/>
                      </a:endParaRPr>
                    </a:p>
                  </a:txBody>
                  <a:tcPr marL="121920" marR="121920" marT="60960" marB="60960" anchor="ctr"/>
                </a:tc>
                <a:extLst>
                  <a:ext uri="{0D108BD9-81ED-4DB2-BD59-A6C34878D82A}">
                    <a16:rowId xmlns:a16="http://schemas.microsoft.com/office/drawing/2014/main" val="3836299903"/>
                  </a:ext>
                </a:extLst>
              </a:tr>
              <a:tr h="270684">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fontAlgn="ctr"/>
                      <a:r>
                        <a:rPr lang="en-US" sz="1300" u="none" strike="noStrike">
                          <a:effectLst/>
                          <a:latin typeface="Garamond" panose="02020404030301010803" pitchFamily="18" charset="0"/>
                        </a:rPr>
                        <a:t>68</a:t>
                      </a:r>
                      <a:endParaRPr lang="en-US" sz="1300" b="0" i="0" u="none" strike="noStrike">
                        <a:solidFill>
                          <a:schemeClr val="tx1"/>
                        </a:solidFill>
                        <a:effectLst/>
                        <a:latin typeface="Garamond" panose="02020404030301010803" pitchFamily="18" charset="0"/>
                      </a:endParaRPr>
                    </a:p>
                  </a:txBody>
                  <a:tcPr marL="10160" marR="10160" marT="10160" marB="0" anchor="ctr"/>
                </a:tc>
                <a:extLst>
                  <a:ext uri="{0D108BD9-81ED-4DB2-BD59-A6C34878D82A}">
                    <a16:rowId xmlns:a16="http://schemas.microsoft.com/office/drawing/2014/main" val="1025959626"/>
                  </a:ext>
                </a:extLst>
              </a:tr>
            </a:tbl>
          </a:graphicData>
        </a:graphic>
      </p:graphicFrame>
      <p:graphicFrame>
        <p:nvGraphicFramePr>
          <p:cNvPr id="15" name="Table 14">
            <a:extLst>
              <a:ext uri="{FF2B5EF4-FFF2-40B4-BE49-F238E27FC236}">
                <a16:creationId xmlns:a16="http://schemas.microsoft.com/office/drawing/2014/main" id="{DDE94799-F418-430B-B959-083E3D87330E}"/>
              </a:ext>
            </a:extLst>
          </p:cNvPr>
          <p:cNvGraphicFramePr>
            <a:graphicFrameLocks noGrp="1"/>
          </p:cNvGraphicFramePr>
          <p:nvPr/>
        </p:nvGraphicFramePr>
        <p:xfrm>
          <a:off x="8599251" y="4537812"/>
          <a:ext cx="2969591" cy="975360"/>
        </p:xfrm>
        <a:graphic>
          <a:graphicData uri="http://schemas.openxmlformats.org/drawingml/2006/table">
            <a:tbl>
              <a:tblPr firstRow="1" bandRow="1">
                <a:tableStyleId>{69012ECD-51FC-41F1-AA8D-1B2483CD663E}</a:tableStyleId>
              </a:tblPr>
              <a:tblGrid>
                <a:gridCol w="981404">
                  <a:extLst>
                    <a:ext uri="{9D8B030D-6E8A-4147-A177-3AD203B41FA5}">
                      <a16:colId xmlns:a16="http://schemas.microsoft.com/office/drawing/2014/main" val="1002346571"/>
                    </a:ext>
                  </a:extLst>
                </a:gridCol>
                <a:gridCol w="1988187">
                  <a:extLst>
                    <a:ext uri="{9D8B030D-6E8A-4147-A177-3AD203B41FA5}">
                      <a16:colId xmlns:a16="http://schemas.microsoft.com/office/drawing/2014/main" val="449301272"/>
                    </a:ext>
                  </a:extLst>
                </a:gridCol>
              </a:tblGrid>
              <a:tr h="243840">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endParaRPr lang="en-US" sz="800">
                        <a:latin typeface="Garamond" panose="02020404030301010803" pitchFamily="18" charset="0"/>
                      </a:endParaRPr>
                    </a:p>
                  </a:txBody>
                  <a:tcPr marL="121920" marR="121920" marT="60960" marB="60960"/>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lang="en-US" sz="800">
                          <a:latin typeface="Garamond" panose="02020404030301010803" pitchFamily="18" charset="0"/>
                        </a:rPr>
                        <a:t>CUMULATIVE OPPURTUNITIES</a:t>
                      </a:r>
                      <a:endParaRPr lang="en-US" sz="800" b="1">
                        <a:latin typeface="Garamond" panose="02020404030301010803" pitchFamily="18" charset="0"/>
                      </a:endParaRPr>
                    </a:p>
                  </a:txBody>
                  <a:tcPr marL="121920" marR="121920" marT="60960" marB="60960" anchor="ctr"/>
                </a:tc>
                <a:extLst>
                  <a:ext uri="{0D108BD9-81ED-4DB2-BD59-A6C34878D82A}">
                    <a16:rowId xmlns:a16="http://schemas.microsoft.com/office/drawing/2014/main" val="2287782745"/>
                  </a:ext>
                </a:extLst>
              </a:tr>
              <a:tr h="243840">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n-US" sz="800">
                          <a:latin typeface="Garamond" panose="02020404030301010803" pitchFamily="18" charset="0"/>
                        </a:rPr>
                        <a:t>DRIVING</a:t>
                      </a:r>
                      <a:endParaRPr lang="en-US" sz="800" b="1">
                        <a:solidFill>
                          <a:schemeClr val="tx1"/>
                        </a:solidFill>
                        <a:latin typeface="Garamond" panose="02020404030301010803" pitchFamily="18" charset="0"/>
                      </a:endParaRPr>
                    </a:p>
                  </a:txBody>
                  <a:tcPr marL="121920" marR="121920" marT="60960" marB="60960"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fontAlgn="ctr"/>
                      <a:r>
                        <a:rPr lang="en-US" sz="900" u="none" strike="noStrike">
                          <a:effectLst/>
                          <a:latin typeface="Garamond" panose="02020404030301010803" pitchFamily="18" charset="0"/>
                        </a:rPr>
                        <a:t>10,000</a:t>
                      </a:r>
                      <a:endParaRPr lang="en-US" sz="900" b="0" i="0" u="none" strike="noStrike">
                        <a:solidFill>
                          <a:schemeClr val="tx1"/>
                        </a:solidFill>
                        <a:effectLst/>
                        <a:latin typeface="Garamond" panose="02020404030301010803" pitchFamily="18" charset="0"/>
                      </a:endParaRPr>
                    </a:p>
                  </a:txBody>
                  <a:tcPr marL="10160" marR="10160" marT="10160" marB="0" anchor="ctr"/>
                </a:tc>
                <a:extLst>
                  <a:ext uri="{0D108BD9-81ED-4DB2-BD59-A6C34878D82A}">
                    <a16:rowId xmlns:a16="http://schemas.microsoft.com/office/drawing/2014/main" val="221901300"/>
                  </a:ext>
                </a:extLst>
              </a:tr>
              <a:tr h="243840">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n-US" sz="800">
                          <a:latin typeface="Garamond" panose="02020404030301010803" pitchFamily="18" charset="0"/>
                        </a:rPr>
                        <a:t>TRANSIT</a:t>
                      </a:r>
                      <a:endParaRPr lang="en-US" sz="800" b="1">
                        <a:solidFill>
                          <a:schemeClr val="tx1"/>
                        </a:solidFill>
                        <a:latin typeface="Garamond" panose="02020404030301010803" pitchFamily="18" charset="0"/>
                      </a:endParaRPr>
                    </a:p>
                  </a:txBody>
                  <a:tcPr marL="121920" marR="121920" marT="60960" marB="60960"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fontAlgn="ctr"/>
                      <a:r>
                        <a:rPr lang="en-US" sz="900" u="none" strike="noStrike">
                          <a:effectLst/>
                          <a:latin typeface="Garamond" panose="02020404030301010803" pitchFamily="18" charset="0"/>
                        </a:rPr>
                        <a:t>680</a:t>
                      </a:r>
                      <a:endParaRPr lang="en-US" sz="900" b="0" i="0" u="none" strike="noStrike">
                        <a:solidFill>
                          <a:schemeClr val="tx1"/>
                        </a:solidFill>
                        <a:effectLst/>
                        <a:latin typeface="Garamond" panose="02020404030301010803" pitchFamily="18" charset="0"/>
                      </a:endParaRPr>
                    </a:p>
                  </a:txBody>
                  <a:tcPr marL="10160" marR="10160" marT="10160" marB="0" anchor="ctr"/>
                </a:tc>
                <a:extLst>
                  <a:ext uri="{0D108BD9-81ED-4DB2-BD59-A6C34878D82A}">
                    <a16:rowId xmlns:a16="http://schemas.microsoft.com/office/drawing/2014/main" val="1934743161"/>
                  </a:ext>
                </a:extLst>
              </a:tr>
              <a:tr h="243840">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n-US" sz="800">
                          <a:latin typeface="Garamond" panose="02020404030301010803" pitchFamily="18" charset="0"/>
                        </a:rPr>
                        <a:t>BIKING</a:t>
                      </a:r>
                      <a:endParaRPr lang="en-US" sz="800" b="1">
                        <a:solidFill>
                          <a:schemeClr val="tx1"/>
                        </a:solidFill>
                        <a:latin typeface="Garamond" panose="02020404030301010803" pitchFamily="18" charset="0"/>
                      </a:endParaRPr>
                    </a:p>
                  </a:txBody>
                  <a:tcPr marL="121920" marR="121920" marT="60960" marB="60960"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fontAlgn="ctr"/>
                      <a:r>
                        <a:rPr lang="en-US" sz="900" u="none" strike="noStrike">
                          <a:effectLst/>
                          <a:latin typeface="Garamond" panose="02020404030301010803" pitchFamily="18" charset="0"/>
                        </a:rPr>
                        <a:t>450</a:t>
                      </a:r>
                      <a:endParaRPr lang="en-US" sz="900" b="0" i="0" u="none" strike="noStrike">
                        <a:solidFill>
                          <a:schemeClr val="tx1"/>
                        </a:solidFill>
                        <a:effectLst/>
                        <a:latin typeface="Garamond" panose="02020404030301010803" pitchFamily="18" charset="0"/>
                      </a:endParaRPr>
                    </a:p>
                  </a:txBody>
                  <a:tcPr marL="10160" marR="10160" marT="10160" marB="0" anchor="ctr"/>
                </a:tc>
                <a:extLst>
                  <a:ext uri="{0D108BD9-81ED-4DB2-BD59-A6C34878D82A}">
                    <a16:rowId xmlns:a16="http://schemas.microsoft.com/office/drawing/2014/main" val="1545741363"/>
                  </a:ext>
                </a:extLst>
              </a:tr>
            </a:tbl>
          </a:graphicData>
        </a:graphic>
      </p:graphicFrame>
    </p:spTree>
    <p:extLst>
      <p:ext uri="{BB962C8B-B14F-4D97-AF65-F5344CB8AC3E}">
        <p14:creationId xmlns:p14="http://schemas.microsoft.com/office/powerpoint/2010/main" val="3915264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fade">
                                      <p:cBhvr>
                                        <p:cTn id="29" dur="500"/>
                                        <p:tgtEl>
                                          <p:spTgt spid="12"/>
                                        </p:tgtEl>
                                      </p:cBhvr>
                                    </p:animEffect>
                                  </p:childTnLst>
                                </p:cTn>
                              </p:par>
                              <p:par>
                                <p:cTn id="30" presetID="10" presetClass="entr" presetSubtype="0" fill="hold" nodeType="with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5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500"/>
                                        <p:tgtEl>
                                          <p:spTgt spid="10"/>
                                        </p:tgtEl>
                                      </p:cBhvr>
                                    </p:animEffect>
                                  </p:childTnLst>
                                </p:cTn>
                              </p:par>
                              <p:par>
                                <p:cTn id="38" presetID="10" presetClass="entr" presetSubtype="0" fill="hold" nodeType="with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fade">
                                      <p:cBhvr>
                                        <p:cTn id="40" dur="500"/>
                                        <p:tgtEl>
                                          <p:spTgt spid="15"/>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11"/>
                                        </p:tgtEl>
                                        <p:attrNameLst>
                                          <p:attrName>style.visibility</p:attrName>
                                        </p:attrNameLst>
                                      </p:cBhvr>
                                      <p:to>
                                        <p:strVal val="visible"/>
                                      </p:to>
                                    </p:set>
                                    <p:animEffect transition="in" filter="fade">
                                      <p:cBhvr>
                                        <p:cTn id="45" dur="500"/>
                                        <p:tgtEl>
                                          <p:spTgt spid="11"/>
                                        </p:tgtEl>
                                      </p:cBhvr>
                                    </p:animEffect>
                                  </p:childTnLst>
                                </p:cTn>
                              </p:par>
                              <p:par>
                                <p:cTn id="46" presetID="10" presetClass="entr" presetSubtype="0" fill="hold" nodeType="withEffect">
                                  <p:stCondLst>
                                    <p:cond delay="0"/>
                                  </p:stCondLst>
                                  <p:childTnLst>
                                    <p:set>
                                      <p:cBhvr>
                                        <p:cTn id="47" dur="1" fill="hold">
                                          <p:stCondLst>
                                            <p:cond delay="0"/>
                                          </p:stCondLst>
                                        </p:cTn>
                                        <p:tgtEl>
                                          <p:spTgt spid="14"/>
                                        </p:tgtEl>
                                        <p:attrNameLst>
                                          <p:attrName>style.visibility</p:attrName>
                                        </p:attrNameLst>
                                      </p:cBhvr>
                                      <p:to>
                                        <p:strVal val="visible"/>
                                      </p:to>
                                    </p:set>
                                    <p:animEffect transition="in" filter="fade">
                                      <p:cBhvr>
                                        <p:cTn id="4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Graphic spid="9" grpId="0">
        <p:bldAsOne/>
      </p:bldGraphic>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F726FD-0434-133C-C76B-4BF11509CE91}"/>
              </a:ext>
            </a:extLst>
          </p:cNvPr>
          <p:cNvSpPr>
            <a:spLocks noGrp="1"/>
          </p:cNvSpPr>
          <p:nvPr>
            <p:ph type="title"/>
          </p:nvPr>
        </p:nvSpPr>
        <p:spPr>
          <a:xfrm>
            <a:off x="604762" y="1"/>
            <a:ext cx="10982476" cy="1470188"/>
          </a:xfrm>
          <a:solidFill>
            <a:schemeClr val="accent1"/>
          </a:solidFill>
        </p:spPr>
        <p:txBody>
          <a:bodyPr/>
          <a:lstStyle/>
          <a:p>
            <a:r>
              <a:rPr lang="en-US" dirty="0"/>
              <a:t>Activity frequency-based Clustering Analysis of Cohorts based on </a:t>
            </a:r>
            <a:br>
              <a:rPr lang="en-US" dirty="0"/>
            </a:br>
            <a:r>
              <a:rPr lang="en-US" dirty="0"/>
              <a:t>household income and vehicle-ownership</a:t>
            </a:r>
          </a:p>
        </p:txBody>
      </p:sp>
      <p:pic>
        <p:nvPicPr>
          <p:cNvPr id="12" name="Picture 11" descr="Elbow plot to determine optimal number of  Chicago Polaris 2015 cohort clusters: Plot of total within sum of squares for determining optimal number of clusters of income and vehicle ownership-based Chicago Polaris 2015 cohorts">
            <a:extLst>
              <a:ext uri="{FF2B5EF4-FFF2-40B4-BE49-F238E27FC236}">
                <a16:creationId xmlns:a16="http://schemas.microsoft.com/office/drawing/2014/main" id="{207666F1-BCFB-2FA8-7674-2CA8EC4F5DC5}"/>
              </a:ext>
            </a:extLst>
          </p:cNvPr>
          <p:cNvPicPr>
            <a:picLocks noChangeAspect="1"/>
          </p:cNvPicPr>
          <p:nvPr/>
        </p:nvPicPr>
        <p:blipFill>
          <a:blip r:embed="rId2"/>
          <a:stretch>
            <a:fillRect/>
          </a:stretch>
        </p:blipFill>
        <p:spPr>
          <a:xfrm>
            <a:off x="457201" y="1470189"/>
            <a:ext cx="5184725" cy="4538705"/>
          </a:xfrm>
          <a:prstGeom prst="rect">
            <a:avLst/>
          </a:prstGeom>
        </p:spPr>
      </p:pic>
      <p:pic>
        <p:nvPicPr>
          <p:cNvPr id="13" name="Picture 12" descr="Silhouette plot to determine optimal number of  Chicago Polaris 2015 cohort clusters: Average silhouette width plot for determining optimal number of clusters of income and vehicle ownership-based Chicago Polaris 2015 cohorts">
            <a:extLst>
              <a:ext uri="{FF2B5EF4-FFF2-40B4-BE49-F238E27FC236}">
                <a16:creationId xmlns:a16="http://schemas.microsoft.com/office/drawing/2014/main" id="{A9D1427F-3CB1-FA4C-A207-B26471EA78A2}"/>
              </a:ext>
            </a:extLst>
          </p:cNvPr>
          <p:cNvPicPr>
            <a:picLocks noChangeAspect="1"/>
          </p:cNvPicPr>
          <p:nvPr/>
        </p:nvPicPr>
        <p:blipFill>
          <a:blip r:embed="rId3"/>
          <a:stretch>
            <a:fillRect/>
          </a:stretch>
        </p:blipFill>
        <p:spPr>
          <a:xfrm>
            <a:off x="6451673" y="1470189"/>
            <a:ext cx="5352706" cy="4685755"/>
          </a:xfrm>
          <a:prstGeom prst="rect">
            <a:avLst/>
          </a:prstGeom>
        </p:spPr>
      </p:pic>
      <p:sp>
        <p:nvSpPr>
          <p:cNvPr id="14" name="TextBox 13">
            <a:extLst>
              <a:ext uri="{FF2B5EF4-FFF2-40B4-BE49-F238E27FC236}">
                <a16:creationId xmlns:a16="http://schemas.microsoft.com/office/drawing/2014/main" id="{BF477B8C-FC45-1A2B-F2DE-EF37BF58C7E3}"/>
              </a:ext>
            </a:extLst>
          </p:cNvPr>
          <p:cNvSpPr txBox="1"/>
          <p:nvPr/>
        </p:nvSpPr>
        <p:spPr>
          <a:xfrm>
            <a:off x="2673223" y="6244394"/>
            <a:ext cx="6845555" cy="461665"/>
          </a:xfrm>
          <a:prstGeom prst="rect">
            <a:avLst/>
          </a:prstGeom>
          <a:solidFill>
            <a:srgbClr val="FFC000"/>
          </a:solidFill>
          <a:ln>
            <a:solidFill>
              <a:schemeClr val="tx1"/>
            </a:solidFill>
          </a:ln>
        </p:spPr>
        <p:txBody>
          <a:bodyPr wrap="square" rtlCol="0">
            <a:spAutoFit/>
          </a:bodyPr>
          <a:lstStyle/>
          <a:p>
            <a:pPr algn="ctr"/>
            <a:r>
              <a:rPr lang="en-US" sz="2400" dirty="0">
                <a:latin typeface="Garamond" panose="02020404030301010803" pitchFamily="18" charset="0"/>
              </a:rPr>
              <a:t>Optimal Number of Clusters: 2</a:t>
            </a:r>
          </a:p>
        </p:txBody>
      </p:sp>
    </p:spTree>
    <p:extLst>
      <p:ext uri="{BB962C8B-B14F-4D97-AF65-F5344CB8AC3E}">
        <p14:creationId xmlns:p14="http://schemas.microsoft.com/office/powerpoint/2010/main" val="228108872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F726FD-0434-133C-C76B-4BF11509CE91}"/>
              </a:ext>
            </a:extLst>
          </p:cNvPr>
          <p:cNvSpPr>
            <a:spLocks noGrp="1"/>
          </p:cNvSpPr>
          <p:nvPr>
            <p:ph type="title"/>
          </p:nvPr>
        </p:nvSpPr>
        <p:spPr>
          <a:xfrm>
            <a:off x="604762" y="1"/>
            <a:ext cx="10982476" cy="1035352"/>
          </a:xfrm>
          <a:solidFill>
            <a:schemeClr val="accent1"/>
          </a:solidFill>
        </p:spPr>
        <p:txBody>
          <a:bodyPr/>
          <a:lstStyle/>
          <a:p>
            <a:r>
              <a:rPr lang="en-US" dirty="0"/>
              <a:t>Clustering of Cohorts based on </a:t>
            </a:r>
            <a:br>
              <a:rPr lang="en-US" dirty="0"/>
            </a:br>
            <a:r>
              <a:rPr lang="en-US" dirty="0"/>
              <a:t>household income and vehicle-ownership</a:t>
            </a:r>
          </a:p>
        </p:txBody>
      </p:sp>
      <p:pic>
        <p:nvPicPr>
          <p:cNvPr id="6" name="Picture 5" descr="Clustering of Chicago Polaris 2015 cohorts based on activity frequencies: Parallel coordinate plot showing clustering of income and vehicle ownership-based cohorts.">
            <a:extLst>
              <a:ext uri="{FF2B5EF4-FFF2-40B4-BE49-F238E27FC236}">
                <a16:creationId xmlns:a16="http://schemas.microsoft.com/office/drawing/2014/main" id="{BEF9BD6D-B0E7-8E44-E1B0-7334797A34FD}"/>
              </a:ext>
            </a:extLst>
          </p:cNvPr>
          <p:cNvPicPr>
            <a:picLocks noChangeAspect="1"/>
          </p:cNvPicPr>
          <p:nvPr/>
        </p:nvPicPr>
        <p:blipFill>
          <a:blip r:embed="rId2"/>
          <a:stretch>
            <a:fillRect/>
          </a:stretch>
        </p:blipFill>
        <p:spPr>
          <a:xfrm>
            <a:off x="168965" y="1643024"/>
            <a:ext cx="5717290" cy="5004911"/>
          </a:xfrm>
          <a:prstGeom prst="rect">
            <a:avLst/>
          </a:prstGeom>
        </p:spPr>
      </p:pic>
      <p:graphicFrame>
        <p:nvGraphicFramePr>
          <p:cNvPr id="7" name="Table 5">
            <a:extLst>
              <a:ext uri="{FF2B5EF4-FFF2-40B4-BE49-F238E27FC236}">
                <a16:creationId xmlns:a16="http://schemas.microsoft.com/office/drawing/2014/main" id="{3F455D96-7641-123E-7FF9-E9AC2459F4E2}"/>
              </a:ext>
            </a:extLst>
          </p:cNvPr>
          <p:cNvGraphicFramePr>
            <a:graphicFrameLocks noGrp="1"/>
          </p:cNvGraphicFramePr>
          <p:nvPr/>
        </p:nvGraphicFramePr>
        <p:xfrm>
          <a:off x="6174490" y="2580835"/>
          <a:ext cx="5692832" cy="2468880"/>
        </p:xfrm>
        <a:graphic>
          <a:graphicData uri="http://schemas.openxmlformats.org/drawingml/2006/table">
            <a:tbl>
              <a:tblPr firstRow="1" bandRow="1">
                <a:tableStyleId>{5C22544A-7EE6-4342-B048-85BDC9FD1C3A}</a:tableStyleId>
              </a:tblPr>
              <a:tblGrid>
                <a:gridCol w="1455277">
                  <a:extLst>
                    <a:ext uri="{9D8B030D-6E8A-4147-A177-3AD203B41FA5}">
                      <a16:colId xmlns:a16="http://schemas.microsoft.com/office/drawing/2014/main" val="710554483"/>
                    </a:ext>
                  </a:extLst>
                </a:gridCol>
                <a:gridCol w="4237555">
                  <a:extLst>
                    <a:ext uri="{9D8B030D-6E8A-4147-A177-3AD203B41FA5}">
                      <a16:colId xmlns:a16="http://schemas.microsoft.com/office/drawing/2014/main" val="617159971"/>
                    </a:ext>
                  </a:extLst>
                </a:gridCol>
              </a:tblGrid>
              <a:tr h="370840">
                <a:tc>
                  <a:txBody>
                    <a:bodyPr/>
                    <a:lstStyle/>
                    <a:p>
                      <a:r>
                        <a:rPr lang="en-US">
                          <a:latin typeface="Garamond" panose="02020404030301010803" pitchFamily="18" charset="0"/>
                        </a:rPr>
                        <a:t>Cluster</a:t>
                      </a:r>
                    </a:p>
                  </a:txBody>
                  <a:tcPr/>
                </a:tc>
                <a:tc>
                  <a:txBody>
                    <a:bodyPr/>
                    <a:lstStyle/>
                    <a:p>
                      <a:r>
                        <a:rPr lang="en-US">
                          <a:latin typeface="Garamond" panose="02020404030301010803" pitchFamily="18" charset="0"/>
                        </a:rPr>
                        <a:t>Cohorts</a:t>
                      </a:r>
                    </a:p>
                  </a:txBody>
                  <a:tcPr/>
                </a:tc>
                <a:extLst>
                  <a:ext uri="{0D108BD9-81ED-4DB2-BD59-A6C34878D82A}">
                    <a16:rowId xmlns:a16="http://schemas.microsoft.com/office/drawing/2014/main" val="3592289026"/>
                  </a:ext>
                </a:extLst>
              </a:tr>
              <a:tr h="370840">
                <a:tc>
                  <a:txBody>
                    <a:bodyPr/>
                    <a:lstStyle/>
                    <a:p>
                      <a:r>
                        <a:rPr lang="en-US">
                          <a:latin typeface="Garamond" panose="02020404030301010803" pitchFamily="18" charset="0"/>
                        </a:rPr>
                        <a:t>1</a:t>
                      </a:r>
                    </a:p>
                  </a:txBody>
                  <a:tcPr/>
                </a:tc>
                <a:tc>
                  <a:txBody>
                    <a:bodyPr/>
                    <a:lstStyle/>
                    <a:p>
                      <a:r>
                        <a:rPr lang="en-US">
                          <a:latin typeface="Garamond" panose="02020404030301010803" pitchFamily="18" charset="0"/>
                        </a:rPr>
                        <a:t>Low-Income, Medium-Income &amp; Vehicle-deficient</a:t>
                      </a:r>
                    </a:p>
                  </a:txBody>
                  <a:tcPr/>
                </a:tc>
                <a:extLst>
                  <a:ext uri="{0D108BD9-81ED-4DB2-BD59-A6C34878D82A}">
                    <a16:rowId xmlns:a16="http://schemas.microsoft.com/office/drawing/2014/main" val="1180732348"/>
                  </a:ext>
                </a:extLst>
              </a:tr>
              <a:tr h="370840">
                <a:tc>
                  <a:txBody>
                    <a:bodyPr/>
                    <a:lstStyle/>
                    <a:p>
                      <a:r>
                        <a:rPr lang="en-US">
                          <a:latin typeface="Garamond" panose="02020404030301010803" pitchFamily="18" charset="0"/>
                        </a:rPr>
                        <a:t>2</a:t>
                      </a:r>
                    </a:p>
                  </a:txBody>
                  <a:tcPr/>
                </a:tc>
                <a:tc>
                  <a:txBody>
                    <a:bodyPr/>
                    <a:lstStyle/>
                    <a:p>
                      <a:r>
                        <a:rPr lang="en-US" dirty="0">
                          <a:latin typeface="Garamond" panose="02020404030301010803" pitchFamily="18" charset="0"/>
                        </a:rPr>
                        <a:t>High-Income, Medium-Income &amp; No Vehicle, Medium-Income &amp; Vehicle-sufficient</a:t>
                      </a:r>
                    </a:p>
                  </a:txBody>
                  <a:tcPr/>
                </a:tc>
                <a:extLst>
                  <a:ext uri="{0D108BD9-81ED-4DB2-BD59-A6C34878D82A}">
                    <a16:rowId xmlns:a16="http://schemas.microsoft.com/office/drawing/2014/main" val="1591061132"/>
                  </a:ext>
                </a:extLst>
              </a:tr>
            </a:tbl>
          </a:graphicData>
        </a:graphic>
      </p:graphicFrame>
    </p:spTree>
    <p:extLst>
      <p:ext uri="{BB962C8B-B14F-4D97-AF65-F5344CB8AC3E}">
        <p14:creationId xmlns:p14="http://schemas.microsoft.com/office/powerpoint/2010/main" val="360043524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F726FD-0434-133C-C76B-4BF11509CE91}"/>
              </a:ext>
            </a:extLst>
          </p:cNvPr>
          <p:cNvSpPr>
            <a:spLocks noGrp="1"/>
          </p:cNvSpPr>
          <p:nvPr>
            <p:ph type="title"/>
          </p:nvPr>
        </p:nvSpPr>
        <p:spPr>
          <a:solidFill>
            <a:schemeClr val="accent1"/>
          </a:solidFill>
        </p:spPr>
        <p:txBody>
          <a:bodyPr/>
          <a:lstStyle/>
          <a:p>
            <a:r>
              <a:rPr lang="en-US" dirty="0"/>
              <a:t>Variation in Mode Share and Activity Engagement in two Cohort Clusters</a:t>
            </a:r>
          </a:p>
        </p:txBody>
      </p:sp>
      <p:sp>
        <p:nvSpPr>
          <p:cNvPr id="7" name="TextBox 6">
            <a:extLst>
              <a:ext uri="{FF2B5EF4-FFF2-40B4-BE49-F238E27FC236}">
                <a16:creationId xmlns:a16="http://schemas.microsoft.com/office/drawing/2014/main" id="{59923B1E-0C31-D0B6-E393-E4A19C6BE3CD}"/>
              </a:ext>
            </a:extLst>
          </p:cNvPr>
          <p:cNvSpPr txBox="1"/>
          <p:nvPr/>
        </p:nvSpPr>
        <p:spPr>
          <a:xfrm>
            <a:off x="516925" y="5314222"/>
            <a:ext cx="11158150" cy="1015663"/>
          </a:xfrm>
          <a:prstGeom prst="rect">
            <a:avLst/>
          </a:prstGeom>
          <a:solidFill>
            <a:srgbClr val="FFC000"/>
          </a:solidFill>
          <a:ln>
            <a:solidFill>
              <a:schemeClr val="tx1"/>
            </a:solidFill>
          </a:ln>
        </p:spPr>
        <p:txBody>
          <a:bodyPr wrap="square" rtlCol="0">
            <a:spAutoFit/>
          </a:bodyPr>
          <a:lstStyle/>
          <a:p>
            <a:r>
              <a:rPr lang="en-US" sz="2000"/>
              <a:t>Cluster1 cohort accesses shopping/errands opportunities more  and job opportunities less than Cluster2 cohort; similar to comparison of mode share &amp; activity engagement between low-income and high-income cohorts; household annual income predominates over vehicle-ownership in the clustering</a:t>
            </a:r>
          </a:p>
        </p:txBody>
      </p:sp>
      <p:pic>
        <p:nvPicPr>
          <p:cNvPr id="8" name="Picture 7" descr="Activity frequencies for Chicago Polaris 2015 baseline and clustered cohorts: Stacked horizontal bar charts showing activity frequencies for two clustered cohorts">
            <a:extLst>
              <a:ext uri="{FF2B5EF4-FFF2-40B4-BE49-F238E27FC236}">
                <a16:creationId xmlns:a16="http://schemas.microsoft.com/office/drawing/2014/main" id="{B72FB755-F6B7-2562-3718-1909ECD82615}"/>
              </a:ext>
            </a:extLst>
          </p:cNvPr>
          <p:cNvPicPr>
            <a:picLocks noChangeAspect="1"/>
          </p:cNvPicPr>
          <p:nvPr/>
        </p:nvPicPr>
        <p:blipFill>
          <a:blip r:embed="rId2"/>
          <a:stretch>
            <a:fillRect/>
          </a:stretch>
        </p:blipFill>
        <p:spPr>
          <a:xfrm>
            <a:off x="168965" y="1292616"/>
            <a:ext cx="5791201" cy="3861890"/>
          </a:xfrm>
          <a:prstGeom prst="rect">
            <a:avLst/>
          </a:prstGeom>
        </p:spPr>
      </p:pic>
      <p:pic>
        <p:nvPicPr>
          <p:cNvPr id="9" name="Picture 8" descr="Mode-share frequencies for Chicago Polaris 2015 baseline and clustered cohorts: Stacked horizontal bar charts showing mode-share frequencies for two clustered cohorts">
            <a:extLst>
              <a:ext uri="{FF2B5EF4-FFF2-40B4-BE49-F238E27FC236}">
                <a16:creationId xmlns:a16="http://schemas.microsoft.com/office/drawing/2014/main" id="{C2379401-C40E-5947-4B37-DC7839136ED5}"/>
              </a:ext>
            </a:extLst>
          </p:cNvPr>
          <p:cNvPicPr>
            <a:picLocks noChangeAspect="1"/>
          </p:cNvPicPr>
          <p:nvPr/>
        </p:nvPicPr>
        <p:blipFill>
          <a:blip r:embed="rId3"/>
          <a:stretch>
            <a:fillRect/>
          </a:stretch>
        </p:blipFill>
        <p:spPr>
          <a:xfrm>
            <a:off x="6096000" y="1225530"/>
            <a:ext cx="5791200" cy="3861890"/>
          </a:xfrm>
          <a:prstGeom prst="rect">
            <a:avLst/>
          </a:prstGeom>
        </p:spPr>
      </p:pic>
    </p:spTree>
    <p:extLst>
      <p:ext uri="{BB962C8B-B14F-4D97-AF65-F5344CB8AC3E}">
        <p14:creationId xmlns:p14="http://schemas.microsoft.com/office/powerpoint/2010/main" val="67927921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F726FD-0434-133C-C76B-4BF11509CE91}"/>
              </a:ext>
            </a:extLst>
          </p:cNvPr>
          <p:cNvSpPr>
            <a:spLocks noGrp="1"/>
          </p:cNvSpPr>
          <p:nvPr>
            <p:ph type="title"/>
          </p:nvPr>
        </p:nvSpPr>
        <p:spPr>
          <a:solidFill>
            <a:schemeClr val="accent1"/>
          </a:solidFill>
        </p:spPr>
        <p:txBody>
          <a:bodyPr/>
          <a:lstStyle/>
          <a:p>
            <a:r>
              <a:rPr lang="en-US">
                <a:latin typeface="Garamond"/>
              </a:rPr>
              <a:t>Mode-wise Maximum Travel time Isochrones </a:t>
            </a:r>
            <a:br>
              <a:rPr lang="en-US"/>
            </a:br>
            <a:r>
              <a:rPr lang="en-US">
                <a:latin typeface="Garamond"/>
              </a:rPr>
              <a:t>for two Cohort Clusters</a:t>
            </a:r>
            <a:endParaRPr lang="en-US"/>
          </a:p>
        </p:txBody>
      </p:sp>
      <p:sp>
        <p:nvSpPr>
          <p:cNvPr id="13" name="Content Placeholder 2">
            <a:extLst>
              <a:ext uri="{FF2B5EF4-FFF2-40B4-BE49-F238E27FC236}">
                <a16:creationId xmlns:a16="http://schemas.microsoft.com/office/drawing/2014/main" id="{5CCA2C6C-692E-13EA-4E60-316B4FA73D64}"/>
              </a:ext>
            </a:extLst>
          </p:cNvPr>
          <p:cNvSpPr txBox="1">
            <a:spLocks/>
          </p:cNvSpPr>
          <p:nvPr/>
        </p:nvSpPr>
        <p:spPr>
          <a:xfrm>
            <a:off x="599924" y="793128"/>
            <a:ext cx="10992151" cy="517606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US" sz="2400"/>
          </a:p>
          <a:p>
            <a:pPr marL="0" indent="0">
              <a:buFont typeface="Arial" panose="020B0604020202020204" pitchFamily="34" charset="0"/>
              <a:buNone/>
            </a:pPr>
            <a:r>
              <a:rPr lang="en-US">
                <a:latin typeface="Garamond" panose="02020404030301010803" pitchFamily="18" charset="0"/>
              </a:rPr>
              <a:t>Travel time isochrones  up to 40 mins (in increments of 10 min) were considered for each mode depending on 85</a:t>
            </a:r>
            <a:r>
              <a:rPr lang="en-US" baseline="30000">
                <a:latin typeface="Garamond" panose="02020404030301010803" pitchFamily="18" charset="0"/>
              </a:rPr>
              <a:t>th</a:t>
            </a:r>
            <a:r>
              <a:rPr lang="en-US">
                <a:latin typeface="Garamond" panose="02020404030301010803" pitchFamily="18" charset="0"/>
              </a:rPr>
              <a:t> percentile of travel time by each mode</a:t>
            </a:r>
          </a:p>
          <a:p>
            <a:endParaRPr lang="en-US"/>
          </a:p>
        </p:txBody>
      </p:sp>
      <p:graphicFrame>
        <p:nvGraphicFramePr>
          <p:cNvPr id="14" name="Table 4">
            <a:extLst>
              <a:ext uri="{FF2B5EF4-FFF2-40B4-BE49-F238E27FC236}">
                <a16:creationId xmlns:a16="http://schemas.microsoft.com/office/drawing/2014/main" id="{25ED48E6-E363-FC86-57CB-881865A961C2}"/>
              </a:ext>
            </a:extLst>
          </p:cNvPr>
          <p:cNvGraphicFramePr>
            <a:graphicFrameLocks noGrp="1"/>
          </p:cNvGraphicFramePr>
          <p:nvPr>
            <p:extLst>
              <p:ext uri="{D42A27DB-BD31-4B8C-83A1-F6EECF244321}">
                <p14:modId xmlns:p14="http://schemas.microsoft.com/office/powerpoint/2010/main" val="1241041827"/>
              </p:ext>
            </p:extLst>
          </p:nvPr>
        </p:nvGraphicFramePr>
        <p:xfrm>
          <a:off x="599924" y="3381161"/>
          <a:ext cx="4794958" cy="2225040"/>
        </p:xfrm>
        <a:graphic>
          <a:graphicData uri="http://schemas.openxmlformats.org/drawingml/2006/table">
            <a:tbl>
              <a:tblPr firstRow="1" bandRow="1">
                <a:tableStyleId>{5C22544A-7EE6-4342-B048-85BDC9FD1C3A}</a:tableStyleId>
              </a:tblPr>
              <a:tblGrid>
                <a:gridCol w="925743">
                  <a:extLst>
                    <a:ext uri="{9D8B030D-6E8A-4147-A177-3AD203B41FA5}">
                      <a16:colId xmlns:a16="http://schemas.microsoft.com/office/drawing/2014/main" val="798149268"/>
                    </a:ext>
                  </a:extLst>
                </a:gridCol>
                <a:gridCol w="1016685">
                  <a:extLst>
                    <a:ext uri="{9D8B030D-6E8A-4147-A177-3AD203B41FA5}">
                      <a16:colId xmlns:a16="http://schemas.microsoft.com/office/drawing/2014/main" val="576227512"/>
                    </a:ext>
                  </a:extLst>
                </a:gridCol>
                <a:gridCol w="1361661">
                  <a:extLst>
                    <a:ext uri="{9D8B030D-6E8A-4147-A177-3AD203B41FA5}">
                      <a16:colId xmlns:a16="http://schemas.microsoft.com/office/drawing/2014/main" val="436341547"/>
                    </a:ext>
                  </a:extLst>
                </a:gridCol>
                <a:gridCol w="1490869">
                  <a:extLst>
                    <a:ext uri="{9D8B030D-6E8A-4147-A177-3AD203B41FA5}">
                      <a16:colId xmlns:a16="http://schemas.microsoft.com/office/drawing/2014/main" val="1255438204"/>
                    </a:ext>
                  </a:extLst>
                </a:gridCol>
              </a:tblGrid>
              <a:tr h="370840">
                <a:tc>
                  <a:txBody>
                    <a:bodyPr/>
                    <a:lstStyle/>
                    <a:p>
                      <a:r>
                        <a:rPr lang="en-US" sz="1800">
                          <a:latin typeface="Garamond"/>
                        </a:rPr>
                        <a:t>Mode</a:t>
                      </a:r>
                    </a:p>
                  </a:txBody>
                  <a:tcPr/>
                </a:tc>
                <a:tc>
                  <a:txBody>
                    <a:bodyPr/>
                    <a:lstStyle/>
                    <a:p>
                      <a:r>
                        <a:rPr lang="en-US" sz="1800">
                          <a:latin typeface="Garamond"/>
                        </a:rPr>
                        <a:t>Baseline</a:t>
                      </a:r>
                    </a:p>
                  </a:txBody>
                  <a:tcPr/>
                </a:tc>
                <a:tc>
                  <a:txBody>
                    <a:bodyPr/>
                    <a:lstStyle/>
                    <a:p>
                      <a:r>
                        <a:rPr lang="en-US" sz="1800">
                          <a:latin typeface="Garamond"/>
                        </a:rPr>
                        <a:t>Cluster 1</a:t>
                      </a:r>
                    </a:p>
                  </a:txBody>
                  <a:tcPr/>
                </a:tc>
                <a:tc>
                  <a:txBody>
                    <a:bodyPr/>
                    <a:lstStyle/>
                    <a:p>
                      <a:r>
                        <a:rPr lang="en-US" sz="1800">
                          <a:latin typeface="Garamond"/>
                        </a:rPr>
                        <a:t>Cluster 2</a:t>
                      </a:r>
                    </a:p>
                  </a:txBody>
                  <a:tcPr/>
                </a:tc>
                <a:extLst>
                  <a:ext uri="{0D108BD9-81ED-4DB2-BD59-A6C34878D82A}">
                    <a16:rowId xmlns:a16="http://schemas.microsoft.com/office/drawing/2014/main" val="1256471099"/>
                  </a:ext>
                </a:extLst>
              </a:tr>
              <a:tr h="370840">
                <a:tc>
                  <a:txBody>
                    <a:bodyPr/>
                    <a:lstStyle/>
                    <a:p>
                      <a:pPr algn="ctr"/>
                      <a:r>
                        <a:rPr lang="en-US" sz="1800">
                          <a:latin typeface="Garamond"/>
                        </a:rPr>
                        <a:t>Walk</a:t>
                      </a:r>
                    </a:p>
                  </a:txBody>
                  <a:tcPr/>
                </a:tc>
                <a:tc>
                  <a:txBody>
                    <a:bodyPr/>
                    <a:lstStyle/>
                    <a:p>
                      <a:pPr algn="ctr" fontAlgn="b"/>
                      <a:r>
                        <a:rPr lang="en-US" sz="1800" b="0" i="0" u="none" strike="noStrike">
                          <a:solidFill>
                            <a:srgbClr val="000000"/>
                          </a:solidFill>
                          <a:effectLst/>
                          <a:latin typeface="Garamond"/>
                        </a:rPr>
                        <a:t>20</a:t>
                      </a:r>
                    </a:p>
                  </a:txBody>
                  <a:tcPr marL="9525" marR="9525" marT="9525" marB="0" anchor="b"/>
                </a:tc>
                <a:tc>
                  <a:txBody>
                    <a:bodyPr/>
                    <a:lstStyle/>
                    <a:p>
                      <a:pPr algn="ctr" fontAlgn="b"/>
                      <a:r>
                        <a:rPr lang="en-US" sz="1800" b="1" i="0" u="none" strike="noStrike">
                          <a:solidFill>
                            <a:srgbClr val="C00000"/>
                          </a:solidFill>
                          <a:effectLst/>
                          <a:latin typeface="Garamond"/>
                        </a:rPr>
                        <a:t>25</a:t>
                      </a:r>
                    </a:p>
                  </a:txBody>
                  <a:tcPr marL="9525" marR="9525" marT="9525" marB="0" anchor="b"/>
                </a:tc>
                <a:tc>
                  <a:txBody>
                    <a:bodyPr/>
                    <a:lstStyle/>
                    <a:p>
                      <a:pPr algn="ctr" fontAlgn="b"/>
                      <a:r>
                        <a:rPr lang="en-US" sz="1800" b="0" i="0" u="none" strike="noStrike">
                          <a:solidFill>
                            <a:srgbClr val="000000"/>
                          </a:solidFill>
                          <a:effectLst/>
                          <a:latin typeface="Garamond"/>
                        </a:rPr>
                        <a:t>20</a:t>
                      </a:r>
                    </a:p>
                  </a:txBody>
                  <a:tcPr marL="9525" marR="9525" marT="9525" marB="0" anchor="b"/>
                </a:tc>
                <a:extLst>
                  <a:ext uri="{0D108BD9-81ED-4DB2-BD59-A6C34878D82A}">
                    <a16:rowId xmlns:a16="http://schemas.microsoft.com/office/drawing/2014/main" val="2507783435"/>
                  </a:ext>
                </a:extLst>
              </a:tr>
              <a:tr h="370840">
                <a:tc>
                  <a:txBody>
                    <a:bodyPr/>
                    <a:lstStyle/>
                    <a:p>
                      <a:pPr algn="ctr"/>
                      <a:r>
                        <a:rPr lang="en-US" sz="1800">
                          <a:latin typeface="Garamond"/>
                        </a:rPr>
                        <a:t>Bike</a:t>
                      </a:r>
                    </a:p>
                  </a:txBody>
                  <a:tcPr/>
                </a:tc>
                <a:tc>
                  <a:txBody>
                    <a:bodyPr/>
                    <a:lstStyle/>
                    <a:p>
                      <a:pPr algn="ctr" fontAlgn="b"/>
                      <a:r>
                        <a:rPr lang="en-US" sz="1800" b="0" i="0" u="none" strike="noStrike">
                          <a:solidFill>
                            <a:srgbClr val="000000"/>
                          </a:solidFill>
                          <a:effectLst/>
                          <a:latin typeface="Garamond"/>
                        </a:rPr>
                        <a:t>35</a:t>
                      </a:r>
                    </a:p>
                  </a:txBody>
                  <a:tcPr marL="9525" marR="9525" marT="9525" marB="0" anchor="b"/>
                </a:tc>
                <a:tc>
                  <a:txBody>
                    <a:bodyPr/>
                    <a:lstStyle/>
                    <a:p>
                      <a:pPr algn="ctr" fontAlgn="b"/>
                      <a:r>
                        <a:rPr lang="en-US" sz="1800" b="0" i="0" u="none" strike="noStrike">
                          <a:solidFill>
                            <a:srgbClr val="000000"/>
                          </a:solidFill>
                          <a:effectLst/>
                          <a:latin typeface="Garamond"/>
                        </a:rPr>
                        <a:t>30</a:t>
                      </a:r>
                    </a:p>
                  </a:txBody>
                  <a:tcPr marL="9525" marR="9525" marT="9525" marB="0" anchor="b"/>
                </a:tc>
                <a:tc>
                  <a:txBody>
                    <a:bodyPr/>
                    <a:lstStyle/>
                    <a:p>
                      <a:pPr algn="ctr" fontAlgn="b"/>
                      <a:r>
                        <a:rPr lang="en-US" sz="1800" b="1" i="0" u="none" strike="noStrike" dirty="0">
                          <a:solidFill>
                            <a:srgbClr val="C00000"/>
                          </a:solidFill>
                          <a:effectLst/>
                          <a:latin typeface="Garamond"/>
                        </a:rPr>
                        <a:t>38</a:t>
                      </a:r>
                    </a:p>
                  </a:txBody>
                  <a:tcPr marL="9525" marR="9525" marT="9525" marB="0" anchor="b"/>
                </a:tc>
                <a:extLst>
                  <a:ext uri="{0D108BD9-81ED-4DB2-BD59-A6C34878D82A}">
                    <a16:rowId xmlns:a16="http://schemas.microsoft.com/office/drawing/2014/main" val="1711713383"/>
                  </a:ext>
                </a:extLst>
              </a:tr>
              <a:tr h="370840">
                <a:tc>
                  <a:txBody>
                    <a:bodyPr/>
                    <a:lstStyle/>
                    <a:p>
                      <a:pPr algn="ctr"/>
                      <a:r>
                        <a:rPr lang="en-US" sz="1800">
                          <a:latin typeface="Garamond"/>
                        </a:rPr>
                        <a:t>Driving</a:t>
                      </a:r>
                    </a:p>
                  </a:txBody>
                  <a:tcPr/>
                </a:tc>
                <a:tc>
                  <a:txBody>
                    <a:bodyPr/>
                    <a:lstStyle/>
                    <a:p>
                      <a:pPr algn="ctr" fontAlgn="b"/>
                      <a:r>
                        <a:rPr lang="en-US" sz="1800" b="0" i="0" u="none" strike="noStrike">
                          <a:solidFill>
                            <a:srgbClr val="000000"/>
                          </a:solidFill>
                          <a:effectLst/>
                          <a:latin typeface="Garamond"/>
                        </a:rPr>
                        <a:t>30</a:t>
                      </a:r>
                    </a:p>
                  </a:txBody>
                  <a:tcPr marL="9525" marR="9525" marT="9525" marB="0" anchor="b"/>
                </a:tc>
                <a:tc>
                  <a:txBody>
                    <a:bodyPr/>
                    <a:lstStyle/>
                    <a:p>
                      <a:pPr algn="ctr" fontAlgn="b"/>
                      <a:r>
                        <a:rPr lang="en-US" sz="1800" b="0" i="0" u="none" strike="noStrike" dirty="0">
                          <a:solidFill>
                            <a:srgbClr val="000000"/>
                          </a:solidFill>
                          <a:effectLst/>
                          <a:latin typeface="Garamond"/>
                        </a:rPr>
                        <a:t>30</a:t>
                      </a:r>
                    </a:p>
                  </a:txBody>
                  <a:tcPr marL="9525" marR="9525" marT="9525" marB="0" anchor="b"/>
                </a:tc>
                <a:tc>
                  <a:txBody>
                    <a:bodyPr/>
                    <a:lstStyle/>
                    <a:p>
                      <a:pPr algn="ctr" fontAlgn="b"/>
                      <a:r>
                        <a:rPr lang="en-US" sz="1800" b="0" i="0" u="none" strike="noStrike">
                          <a:solidFill>
                            <a:srgbClr val="000000"/>
                          </a:solidFill>
                          <a:effectLst/>
                          <a:latin typeface="Garamond"/>
                        </a:rPr>
                        <a:t>30</a:t>
                      </a:r>
                    </a:p>
                  </a:txBody>
                  <a:tcPr marL="9525" marR="9525" marT="9525" marB="0" anchor="b"/>
                </a:tc>
                <a:extLst>
                  <a:ext uri="{0D108BD9-81ED-4DB2-BD59-A6C34878D82A}">
                    <a16:rowId xmlns:a16="http://schemas.microsoft.com/office/drawing/2014/main" val="1614494445"/>
                  </a:ext>
                </a:extLst>
              </a:tr>
              <a:tr h="370840">
                <a:tc>
                  <a:txBody>
                    <a:bodyPr/>
                    <a:lstStyle/>
                    <a:p>
                      <a:pPr algn="ctr"/>
                      <a:r>
                        <a:rPr lang="en-US" sz="1800">
                          <a:latin typeface="Garamond"/>
                        </a:rPr>
                        <a:t>Transit</a:t>
                      </a:r>
                    </a:p>
                  </a:txBody>
                  <a:tcPr/>
                </a:tc>
                <a:tc>
                  <a:txBody>
                    <a:bodyPr/>
                    <a:lstStyle/>
                    <a:p>
                      <a:pPr algn="ctr" fontAlgn="b"/>
                      <a:r>
                        <a:rPr lang="en-US" sz="1800" b="0" i="0" u="none" strike="noStrike">
                          <a:solidFill>
                            <a:srgbClr val="000000"/>
                          </a:solidFill>
                          <a:effectLst/>
                          <a:latin typeface="Garamond"/>
                        </a:rPr>
                        <a:t>70</a:t>
                      </a:r>
                    </a:p>
                  </a:txBody>
                  <a:tcPr marL="9525" marR="9525" marT="9525" marB="0" anchor="b"/>
                </a:tc>
                <a:tc>
                  <a:txBody>
                    <a:bodyPr/>
                    <a:lstStyle/>
                    <a:p>
                      <a:pPr algn="ctr" fontAlgn="b"/>
                      <a:r>
                        <a:rPr lang="en-US" sz="1800" b="0" i="0" u="none" strike="noStrike" dirty="0">
                          <a:solidFill>
                            <a:srgbClr val="000000"/>
                          </a:solidFill>
                          <a:effectLst/>
                          <a:latin typeface="Garamond"/>
                        </a:rPr>
                        <a:t>70</a:t>
                      </a:r>
                    </a:p>
                  </a:txBody>
                  <a:tcPr marL="9525" marR="9525" marT="9525" marB="0" anchor="b"/>
                </a:tc>
                <a:tc>
                  <a:txBody>
                    <a:bodyPr/>
                    <a:lstStyle/>
                    <a:p>
                      <a:pPr algn="ctr" fontAlgn="b"/>
                      <a:r>
                        <a:rPr lang="en-US" sz="1800" b="0" i="0" u="none" strike="noStrike">
                          <a:solidFill>
                            <a:srgbClr val="000000"/>
                          </a:solidFill>
                          <a:effectLst/>
                          <a:latin typeface="Garamond"/>
                        </a:rPr>
                        <a:t>70</a:t>
                      </a:r>
                    </a:p>
                  </a:txBody>
                  <a:tcPr marL="9525" marR="9525" marT="9525" marB="0" anchor="b"/>
                </a:tc>
                <a:extLst>
                  <a:ext uri="{0D108BD9-81ED-4DB2-BD59-A6C34878D82A}">
                    <a16:rowId xmlns:a16="http://schemas.microsoft.com/office/drawing/2014/main" val="3263198194"/>
                  </a:ext>
                </a:extLst>
              </a:tr>
              <a:tr h="370840">
                <a:tc>
                  <a:txBody>
                    <a:bodyPr/>
                    <a:lstStyle/>
                    <a:p>
                      <a:pPr algn="ctr"/>
                      <a:r>
                        <a:rPr lang="en-US" sz="1800">
                          <a:latin typeface="Garamond"/>
                        </a:rPr>
                        <a:t>TNC</a:t>
                      </a:r>
                    </a:p>
                  </a:txBody>
                  <a:tcPr/>
                </a:tc>
                <a:tc>
                  <a:txBody>
                    <a:bodyPr/>
                    <a:lstStyle/>
                    <a:p>
                      <a:pPr algn="ctr" fontAlgn="b"/>
                      <a:r>
                        <a:rPr lang="en-US" sz="1800" b="0" i="0" u="none" strike="noStrike">
                          <a:solidFill>
                            <a:srgbClr val="000000"/>
                          </a:solidFill>
                          <a:effectLst/>
                          <a:latin typeface="Garamond"/>
                        </a:rPr>
                        <a:t>30</a:t>
                      </a:r>
                    </a:p>
                  </a:txBody>
                  <a:tcPr marL="9525" marR="9525" marT="9525" marB="0" anchor="b"/>
                </a:tc>
                <a:tc>
                  <a:txBody>
                    <a:bodyPr/>
                    <a:lstStyle/>
                    <a:p>
                      <a:pPr algn="ctr" fontAlgn="b"/>
                      <a:r>
                        <a:rPr lang="en-US" sz="1800" b="0" i="0" u="none" strike="noStrike">
                          <a:solidFill>
                            <a:srgbClr val="000000"/>
                          </a:solidFill>
                          <a:effectLst/>
                          <a:latin typeface="Garamond"/>
                        </a:rPr>
                        <a:t>30</a:t>
                      </a:r>
                    </a:p>
                  </a:txBody>
                  <a:tcPr marL="9525" marR="9525" marT="9525" marB="0" anchor="b"/>
                </a:tc>
                <a:tc>
                  <a:txBody>
                    <a:bodyPr/>
                    <a:lstStyle/>
                    <a:p>
                      <a:pPr algn="ctr" fontAlgn="b"/>
                      <a:r>
                        <a:rPr lang="en-US" sz="1800" b="0" i="0" u="none" strike="noStrike" dirty="0">
                          <a:solidFill>
                            <a:schemeClr val="tx1"/>
                          </a:solidFill>
                          <a:effectLst/>
                          <a:latin typeface="Garamond"/>
                        </a:rPr>
                        <a:t>30</a:t>
                      </a:r>
                    </a:p>
                  </a:txBody>
                  <a:tcPr marL="9525" marR="9525" marT="9525" marB="0" anchor="b"/>
                </a:tc>
                <a:extLst>
                  <a:ext uri="{0D108BD9-81ED-4DB2-BD59-A6C34878D82A}">
                    <a16:rowId xmlns:a16="http://schemas.microsoft.com/office/drawing/2014/main" val="327915526"/>
                  </a:ext>
                </a:extLst>
              </a:tr>
            </a:tbl>
          </a:graphicData>
        </a:graphic>
      </p:graphicFrame>
      <p:sp>
        <p:nvSpPr>
          <p:cNvPr id="15" name="TextBox 14">
            <a:extLst>
              <a:ext uri="{FF2B5EF4-FFF2-40B4-BE49-F238E27FC236}">
                <a16:creationId xmlns:a16="http://schemas.microsoft.com/office/drawing/2014/main" id="{0548687B-4E61-CE8A-E200-C0C6EC76BABC}"/>
              </a:ext>
            </a:extLst>
          </p:cNvPr>
          <p:cNvSpPr txBox="1"/>
          <p:nvPr/>
        </p:nvSpPr>
        <p:spPr>
          <a:xfrm>
            <a:off x="437468" y="3038633"/>
            <a:ext cx="5119870" cy="369332"/>
          </a:xfrm>
          <a:prstGeom prst="rect">
            <a:avLst/>
          </a:prstGeom>
          <a:noFill/>
        </p:spPr>
        <p:txBody>
          <a:bodyPr wrap="square" rtlCol="0">
            <a:spAutoFit/>
          </a:bodyPr>
          <a:lstStyle/>
          <a:p>
            <a:r>
              <a:rPr lang="en-US" b="1">
                <a:solidFill>
                  <a:srgbClr val="C00000"/>
                </a:solidFill>
                <a:latin typeface="Garamond" panose="02020404030301010803" pitchFamily="18" charset="0"/>
              </a:rPr>
              <a:t> 85</a:t>
            </a:r>
            <a:r>
              <a:rPr lang="en-US" b="1" baseline="30000">
                <a:solidFill>
                  <a:srgbClr val="C00000"/>
                </a:solidFill>
                <a:latin typeface="Garamond" panose="02020404030301010803" pitchFamily="18" charset="0"/>
              </a:rPr>
              <a:t>th</a:t>
            </a:r>
            <a:r>
              <a:rPr lang="en-US" b="1">
                <a:solidFill>
                  <a:srgbClr val="C00000"/>
                </a:solidFill>
                <a:latin typeface="Garamond" panose="02020404030301010803" pitchFamily="18" charset="0"/>
              </a:rPr>
              <a:t> Percentile of Travel Time (in mins) by Mode</a:t>
            </a:r>
          </a:p>
        </p:txBody>
      </p:sp>
      <p:sp>
        <p:nvSpPr>
          <p:cNvPr id="16" name="TextBox 15">
            <a:extLst>
              <a:ext uri="{FF2B5EF4-FFF2-40B4-BE49-F238E27FC236}">
                <a16:creationId xmlns:a16="http://schemas.microsoft.com/office/drawing/2014/main" id="{3F9505EF-B700-3E97-74C4-500924AA559B}"/>
              </a:ext>
            </a:extLst>
          </p:cNvPr>
          <p:cNvSpPr txBox="1"/>
          <p:nvPr/>
        </p:nvSpPr>
        <p:spPr>
          <a:xfrm>
            <a:off x="6196138" y="3038633"/>
            <a:ext cx="5590377" cy="369332"/>
          </a:xfrm>
          <a:prstGeom prst="rect">
            <a:avLst/>
          </a:prstGeom>
          <a:noFill/>
        </p:spPr>
        <p:txBody>
          <a:bodyPr wrap="none" rtlCol="0">
            <a:spAutoFit/>
          </a:bodyPr>
          <a:lstStyle/>
          <a:p>
            <a:r>
              <a:rPr lang="en-US"/>
              <a:t>    </a:t>
            </a:r>
            <a:r>
              <a:rPr lang="en-US" b="1">
                <a:solidFill>
                  <a:srgbClr val="C00000"/>
                </a:solidFill>
                <a:latin typeface="Garamond" panose="02020404030301010803" pitchFamily="18" charset="0"/>
              </a:rPr>
              <a:t>Maximum Travel Time (in mins) Isochrone by Mode</a:t>
            </a:r>
          </a:p>
        </p:txBody>
      </p:sp>
      <p:graphicFrame>
        <p:nvGraphicFramePr>
          <p:cNvPr id="17" name="Table 4">
            <a:extLst>
              <a:ext uri="{FF2B5EF4-FFF2-40B4-BE49-F238E27FC236}">
                <a16:creationId xmlns:a16="http://schemas.microsoft.com/office/drawing/2014/main" id="{6A4B448F-33FC-57AB-DFF3-B85FB049E165}"/>
              </a:ext>
            </a:extLst>
          </p:cNvPr>
          <p:cNvGraphicFramePr>
            <a:graphicFrameLocks noGrp="1"/>
          </p:cNvGraphicFramePr>
          <p:nvPr>
            <p:extLst>
              <p:ext uri="{D42A27DB-BD31-4B8C-83A1-F6EECF244321}">
                <p14:modId xmlns:p14="http://schemas.microsoft.com/office/powerpoint/2010/main" val="2565112638"/>
              </p:ext>
            </p:extLst>
          </p:nvPr>
        </p:nvGraphicFramePr>
        <p:xfrm>
          <a:off x="6593848" y="3429000"/>
          <a:ext cx="4794958" cy="2225040"/>
        </p:xfrm>
        <a:graphic>
          <a:graphicData uri="http://schemas.openxmlformats.org/drawingml/2006/table">
            <a:tbl>
              <a:tblPr firstRow="1" bandRow="1">
                <a:tableStyleId>{5C22544A-7EE6-4342-B048-85BDC9FD1C3A}</a:tableStyleId>
              </a:tblPr>
              <a:tblGrid>
                <a:gridCol w="925743">
                  <a:extLst>
                    <a:ext uri="{9D8B030D-6E8A-4147-A177-3AD203B41FA5}">
                      <a16:colId xmlns:a16="http://schemas.microsoft.com/office/drawing/2014/main" val="798149268"/>
                    </a:ext>
                  </a:extLst>
                </a:gridCol>
                <a:gridCol w="1016685">
                  <a:extLst>
                    <a:ext uri="{9D8B030D-6E8A-4147-A177-3AD203B41FA5}">
                      <a16:colId xmlns:a16="http://schemas.microsoft.com/office/drawing/2014/main" val="576227512"/>
                    </a:ext>
                  </a:extLst>
                </a:gridCol>
                <a:gridCol w="1361661">
                  <a:extLst>
                    <a:ext uri="{9D8B030D-6E8A-4147-A177-3AD203B41FA5}">
                      <a16:colId xmlns:a16="http://schemas.microsoft.com/office/drawing/2014/main" val="436341547"/>
                    </a:ext>
                  </a:extLst>
                </a:gridCol>
                <a:gridCol w="1490869">
                  <a:extLst>
                    <a:ext uri="{9D8B030D-6E8A-4147-A177-3AD203B41FA5}">
                      <a16:colId xmlns:a16="http://schemas.microsoft.com/office/drawing/2014/main" val="1255438204"/>
                    </a:ext>
                  </a:extLst>
                </a:gridCol>
              </a:tblGrid>
              <a:tr h="370840">
                <a:tc>
                  <a:txBody>
                    <a:bodyPr/>
                    <a:lstStyle/>
                    <a:p>
                      <a:r>
                        <a:rPr lang="en-US" sz="1800">
                          <a:latin typeface="Garamond"/>
                        </a:rPr>
                        <a:t>Mode</a:t>
                      </a:r>
                    </a:p>
                  </a:txBody>
                  <a:tcPr/>
                </a:tc>
                <a:tc>
                  <a:txBody>
                    <a:bodyPr/>
                    <a:lstStyle/>
                    <a:p>
                      <a:r>
                        <a:rPr lang="en-US" sz="1800">
                          <a:latin typeface="Garamond"/>
                        </a:rPr>
                        <a:t>Baseline</a:t>
                      </a:r>
                    </a:p>
                  </a:txBody>
                  <a:tcPr/>
                </a:tc>
                <a:tc>
                  <a:txBody>
                    <a:bodyPr/>
                    <a:lstStyle/>
                    <a:p>
                      <a:r>
                        <a:rPr lang="en-US" sz="1800">
                          <a:latin typeface="Garamond"/>
                        </a:rPr>
                        <a:t>Cluster 1</a:t>
                      </a:r>
                    </a:p>
                  </a:txBody>
                  <a:tcPr/>
                </a:tc>
                <a:tc>
                  <a:txBody>
                    <a:bodyPr/>
                    <a:lstStyle/>
                    <a:p>
                      <a:r>
                        <a:rPr lang="en-US" sz="1800">
                          <a:latin typeface="Garamond"/>
                        </a:rPr>
                        <a:t>Cluster 2</a:t>
                      </a:r>
                    </a:p>
                  </a:txBody>
                  <a:tcPr/>
                </a:tc>
                <a:extLst>
                  <a:ext uri="{0D108BD9-81ED-4DB2-BD59-A6C34878D82A}">
                    <a16:rowId xmlns:a16="http://schemas.microsoft.com/office/drawing/2014/main" val="1256471099"/>
                  </a:ext>
                </a:extLst>
              </a:tr>
              <a:tr h="370840">
                <a:tc>
                  <a:txBody>
                    <a:bodyPr/>
                    <a:lstStyle/>
                    <a:p>
                      <a:pPr algn="ctr"/>
                      <a:r>
                        <a:rPr lang="en-US" sz="1800">
                          <a:latin typeface="Garamond"/>
                        </a:rPr>
                        <a:t>Walk</a:t>
                      </a:r>
                    </a:p>
                  </a:txBody>
                  <a:tcPr/>
                </a:tc>
                <a:tc>
                  <a:txBody>
                    <a:bodyPr/>
                    <a:lstStyle/>
                    <a:p>
                      <a:pPr algn="ctr" fontAlgn="b"/>
                      <a:r>
                        <a:rPr lang="en-US" sz="1800" b="0" i="0" u="none" strike="noStrike">
                          <a:solidFill>
                            <a:srgbClr val="000000"/>
                          </a:solidFill>
                          <a:effectLst/>
                          <a:latin typeface="Garamond"/>
                        </a:rPr>
                        <a:t>20</a:t>
                      </a:r>
                    </a:p>
                  </a:txBody>
                  <a:tcPr marL="9525" marR="9525" marT="9525" marB="0" anchor="b"/>
                </a:tc>
                <a:tc>
                  <a:txBody>
                    <a:bodyPr/>
                    <a:lstStyle/>
                    <a:p>
                      <a:pPr algn="ctr" fontAlgn="b"/>
                      <a:r>
                        <a:rPr lang="en-US" sz="1800" b="1" i="0" u="none" strike="noStrike">
                          <a:solidFill>
                            <a:srgbClr val="C00000"/>
                          </a:solidFill>
                          <a:effectLst/>
                          <a:latin typeface="Garamond"/>
                        </a:rPr>
                        <a:t>30</a:t>
                      </a:r>
                    </a:p>
                  </a:txBody>
                  <a:tcPr marL="9525" marR="9525" marT="9525" marB="0" anchor="b"/>
                </a:tc>
                <a:tc>
                  <a:txBody>
                    <a:bodyPr/>
                    <a:lstStyle/>
                    <a:p>
                      <a:pPr algn="ctr" fontAlgn="b"/>
                      <a:r>
                        <a:rPr lang="en-US" sz="1800" b="0" i="0" u="none" strike="noStrike">
                          <a:solidFill>
                            <a:srgbClr val="000000"/>
                          </a:solidFill>
                          <a:effectLst/>
                          <a:latin typeface="Garamond"/>
                        </a:rPr>
                        <a:t>20</a:t>
                      </a:r>
                    </a:p>
                  </a:txBody>
                  <a:tcPr marL="9525" marR="9525" marT="9525" marB="0" anchor="b"/>
                </a:tc>
                <a:extLst>
                  <a:ext uri="{0D108BD9-81ED-4DB2-BD59-A6C34878D82A}">
                    <a16:rowId xmlns:a16="http://schemas.microsoft.com/office/drawing/2014/main" val="2507783435"/>
                  </a:ext>
                </a:extLst>
              </a:tr>
              <a:tr h="370840">
                <a:tc>
                  <a:txBody>
                    <a:bodyPr/>
                    <a:lstStyle/>
                    <a:p>
                      <a:pPr algn="ctr"/>
                      <a:r>
                        <a:rPr lang="en-US" sz="1800">
                          <a:latin typeface="Garamond"/>
                        </a:rPr>
                        <a:t>Bike</a:t>
                      </a:r>
                    </a:p>
                  </a:txBody>
                  <a:tcPr/>
                </a:tc>
                <a:tc>
                  <a:txBody>
                    <a:bodyPr/>
                    <a:lstStyle/>
                    <a:p>
                      <a:pPr algn="ctr" fontAlgn="b"/>
                      <a:r>
                        <a:rPr lang="en-US" sz="1800" b="0" i="0" u="none" strike="noStrike">
                          <a:solidFill>
                            <a:srgbClr val="000000"/>
                          </a:solidFill>
                          <a:effectLst/>
                          <a:latin typeface="Garamond"/>
                        </a:rPr>
                        <a:t>40</a:t>
                      </a:r>
                    </a:p>
                  </a:txBody>
                  <a:tcPr marL="9525" marR="9525" marT="9525" marB="0" anchor="b"/>
                </a:tc>
                <a:tc>
                  <a:txBody>
                    <a:bodyPr/>
                    <a:lstStyle/>
                    <a:p>
                      <a:pPr algn="ctr" fontAlgn="b"/>
                      <a:r>
                        <a:rPr lang="en-US" sz="1800" b="0" i="0" u="none" strike="noStrike">
                          <a:solidFill>
                            <a:srgbClr val="000000"/>
                          </a:solidFill>
                          <a:effectLst/>
                          <a:latin typeface="Garamond"/>
                        </a:rPr>
                        <a:t>30</a:t>
                      </a:r>
                    </a:p>
                  </a:txBody>
                  <a:tcPr marL="9525" marR="9525" marT="9525" marB="0" anchor="b"/>
                </a:tc>
                <a:tc>
                  <a:txBody>
                    <a:bodyPr/>
                    <a:lstStyle/>
                    <a:p>
                      <a:pPr marL="0" algn="ctr" defTabSz="609585" rtl="0" eaLnBrk="1" fontAlgn="b" latinLnBrk="0" hangingPunct="1"/>
                      <a:r>
                        <a:rPr lang="en-US" sz="1800" b="1" i="0" u="none" strike="noStrike" kern="1200">
                          <a:solidFill>
                            <a:srgbClr val="C00000"/>
                          </a:solidFill>
                          <a:effectLst/>
                          <a:latin typeface="Garamond"/>
                          <a:ea typeface="+mn-ea"/>
                          <a:cs typeface="+mn-cs"/>
                        </a:rPr>
                        <a:t>40</a:t>
                      </a:r>
                    </a:p>
                  </a:txBody>
                  <a:tcPr marL="9525" marR="9525" marT="9525" marB="0" anchor="b"/>
                </a:tc>
                <a:extLst>
                  <a:ext uri="{0D108BD9-81ED-4DB2-BD59-A6C34878D82A}">
                    <a16:rowId xmlns:a16="http://schemas.microsoft.com/office/drawing/2014/main" val="1711713383"/>
                  </a:ext>
                </a:extLst>
              </a:tr>
              <a:tr h="370840">
                <a:tc>
                  <a:txBody>
                    <a:bodyPr/>
                    <a:lstStyle/>
                    <a:p>
                      <a:pPr algn="ctr"/>
                      <a:r>
                        <a:rPr lang="en-US" sz="1800">
                          <a:latin typeface="Garamond"/>
                        </a:rPr>
                        <a:t>Driving</a:t>
                      </a:r>
                    </a:p>
                  </a:txBody>
                  <a:tcPr/>
                </a:tc>
                <a:tc>
                  <a:txBody>
                    <a:bodyPr/>
                    <a:lstStyle/>
                    <a:p>
                      <a:pPr algn="ctr" fontAlgn="b"/>
                      <a:r>
                        <a:rPr lang="en-US" sz="1800" b="0" i="0" u="none" strike="noStrike">
                          <a:solidFill>
                            <a:srgbClr val="000000"/>
                          </a:solidFill>
                          <a:effectLst/>
                          <a:latin typeface="Garamond"/>
                        </a:rPr>
                        <a:t>30</a:t>
                      </a:r>
                    </a:p>
                  </a:txBody>
                  <a:tcPr marL="9525" marR="9525" marT="9525" marB="0" anchor="b"/>
                </a:tc>
                <a:tc>
                  <a:txBody>
                    <a:bodyPr/>
                    <a:lstStyle/>
                    <a:p>
                      <a:pPr algn="ctr" fontAlgn="b"/>
                      <a:r>
                        <a:rPr lang="en-US" sz="1800" b="0" i="0" u="none" strike="noStrike">
                          <a:solidFill>
                            <a:srgbClr val="000000"/>
                          </a:solidFill>
                          <a:effectLst/>
                          <a:latin typeface="Garamond"/>
                        </a:rPr>
                        <a:t>30</a:t>
                      </a:r>
                    </a:p>
                  </a:txBody>
                  <a:tcPr marL="9525" marR="9525" marT="9525" marB="0" anchor="b"/>
                </a:tc>
                <a:tc>
                  <a:txBody>
                    <a:bodyPr/>
                    <a:lstStyle/>
                    <a:p>
                      <a:pPr algn="ctr" fontAlgn="b"/>
                      <a:r>
                        <a:rPr lang="en-US" sz="1800" b="0" i="0" u="none" strike="noStrike">
                          <a:solidFill>
                            <a:srgbClr val="000000"/>
                          </a:solidFill>
                          <a:effectLst/>
                          <a:latin typeface="Garamond"/>
                        </a:rPr>
                        <a:t>30</a:t>
                      </a:r>
                    </a:p>
                  </a:txBody>
                  <a:tcPr marL="9525" marR="9525" marT="9525" marB="0" anchor="b"/>
                </a:tc>
                <a:extLst>
                  <a:ext uri="{0D108BD9-81ED-4DB2-BD59-A6C34878D82A}">
                    <a16:rowId xmlns:a16="http://schemas.microsoft.com/office/drawing/2014/main" val="1614494445"/>
                  </a:ext>
                </a:extLst>
              </a:tr>
              <a:tr h="370840">
                <a:tc>
                  <a:txBody>
                    <a:bodyPr/>
                    <a:lstStyle/>
                    <a:p>
                      <a:pPr algn="ctr"/>
                      <a:r>
                        <a:rPr lang="en-US" sz="1800">
                          <a:latin typeface="Garamond"/>
                        </a:rPr>
                        <a:t>Transit</a:t>
                      </a:r>
                    </a:p>
                  </a:txBody>
                  <a:tcPr/>
                </a:tc>
                <a:tc>
                  <a:txBody>
                    <a:bodyPr/>
                    <a:lstStyle/>
                    <a:p>
                      <a:pPr algn="ctr" fontAlgn="b"/>
                      <a:r>
                        <a:rPr lang="en-US" sz="1800" b="0" i="0" u="none" strike="noStrike">
                          <a:solidFill>
                            <a:srgbClr val="000000"/>
                          </a:solidFill>
                          <a:effectLst/>
                          <a:latin typeface="Garamond"/>
                        </a:rPr>
                        <a:t>40</a:t>
                      </a:r>
                    </a:p>
                  </a:txBody>
                  <a:tcPr marL="9525" marR="9525" marT="9525" marB="0" anchor="b"/>
                </a:tc>
                <a:tc>
                  <a:txBody>
                    <a:bodyPr/>
                    <a:lstStyle/>
                    <a:p>
                      <a:pPr algn="ctr" fontAlgn="b"/>
                      <a:r>
                        <a:rPr lang="en-US" sz="1800" b="0" i="0" u="none" strike="noStrike">
                          <a:solidFill>
                            <a:srgbClr val="000000"/>
                          </a:solidFill>
                          <a:effectLst/>
                          <a:latin typeface="Garamond"/>
                        </a:rPr>
                        <a:t>40</a:t>
                      </a:r>
                    </a:p>
                  </a:txBody>
                  <a:tcPr marL="9525" marR="9525" marT="9525" marB="0" anchor="b"/>
                </a:tc>
                <a:tc>
                  <a:txBody>
                    <a:bodyPr/>
                    <a:lstStyle/>
                    <a:p>
                      <a:pPr algn="ctr" fontAlgn="b"/>
                      <a:r>
                        <a:rPr lang="en-US" sz="1800" b="0" i="0" u="none" strike="noStrike">
                          <a:solidFill>
                            <a:srgbClr val="000000"/>
                          </a:solidFill>
                          <a:effectLst/>
                          <a:latin typeface="Garamond"/>
                        </a:rPr>
                        <a:t>40</a:t>
                      </a:r>
                    </a:p>
                  </a:txBody>
                  <a:tcPr marL="9525" marR="9525" marT="9525" marB="0" anchor="b"/>
                </a:tc>
                <a:extLst>
                  <a:ext uri="{0D108BD9-81ED-4DB2-BD59-A6C34878D82A}">
                    <a16:rowId xmlns:a16="http://schemas.microsoft.com/office/drawing/2014/main" val="3263198194"/>
                  </a:ext>
                </a:extLst>
              </a:tr>
              <a:tr h="370840">
                <a:tc>
                  <a:txBody>
                    <a:bodyPr/>
                    <a:lstStyle/>
                    <a:p>
                      <a:pPr algn="ctr"/>
                      <a:r>
                        <a:rPr lang="en-US" sz="1800">
                          <a:latin typeface="Garamond"/>
                        </a:rPr>
                        <a:t>TNC</a:t>
                      </a:r>
                    </a:p>
                  </a:txBody>
                  <a:tcPr/>
                </a:tc>
                <a:tc>
                  <a:txBody>
                    <a:bodyPr/>
                    <a:lstStyle/>
                    <a:p>
                      <a:pPr algn="ctr" fontAlgn="b"/>
                      <a:r>
                        <a:rPr lang="en-US" sz="1800" b="0" i="0" u="none" strike="noStrike">
                          <a:solidFill>
                            <a:srgbClr val="000000"/>
                          </a:solidFill>
                          <a:effectLst/>
                          <a:latin typeface="Garamond"/>
                        </a:rPr>
                        <a:t>30</a:t>
                      </a:r>
                    </a:p>
                  </a:txBody>
                  <a:tcPr marL="9525" marR="9525" marT="9525" marB="0" anchor="b"/>
                </a:tc>
                <a:tc>
                  <a:txBody>
                    <a:bodyPr/>
                    <a:lstStyle/>
                    <a:p>
                      <a:pPr algn="ctr" fontAlgn="b"/>
                      <a:r>
                        <a:rPr lang="en-US" sz="1800" b="0" i="0" u="none" strike="noStrike">
                          <a:solidFill>
                            <a:srgbClr val="000000"/>
                          </a:solidFill>
                          <a:effectLst/>
                          <a:latin typeface="Garamond"/>
                        </a:rPr>
                        <a:t>30</a:t>
                      </a:r>
                    </a:p>
                  </a:txBody>
                  <a:tcPr marL="9525" marR="9525" marT="9525" marB="0" anchor="b"/>
                </a:tc>
                <a:tc>
                  <a:txBody>
                    <a:bodyPr/>
                    <a:lstStyle/>
                    <a:p>
                      <a:pPr algn="ctr" fontAlgn="b"/>
                      <a:r>
                        <a:rPr lang="en-US" sz="1800" b="0" i="0" u="none" strike="noStrike" dirty="0">
                          <a:solidFill>
                            <a:schemeClr val="tx1"/>
                          </a:solidFill>
                          <a:effectLst/>
                          <a:latin typeface="Garamond"/>
                        </a:rPr>
                        <a:t>30</a:t>
                      </a:r>
                    </a:p>
                  </a:txBody>
                  <a:tcPr marL="9525" marR="9525" marT="9525" marB="0" anchor="b"/>
                </a:tc>
                <a:extLst>
                  <a:ext uri="{0D108BD9-81ED-4DB2-BD59-A6C34878D82A}">
                    <a16:rowId xmlns:a16="http://schemas.microsoft.com/office/drawing/2014/main" val="327915526"/>
                  </a:ext>
                </a:extLst>
              </a:tr>
            </a:tbl>
          </a:graphicData>
        </a:graphic>
      </p:graphicFrame>
      <p:sp>
        <p:nvSpPr>
          <p:cNvPr id="18" name="Right Arrow 17">
            <a:extLst>
              <a:ext uri="{FF2B5EF4-FFF2-40B4-BE49-F238E27FC236}">
                <a16:creationId xmlns:a16="http://schemas.microsoft.com/office/drawing/2014/main" id="{C2804175-0AF4-7430-68A3-15EF3E3C830A}"/>
              </a:ext>
            </a:extLst>
          </p:cNvPr>
          <p:cNvSpPr/>
          <p:nvPr/>
        </p:nvSpPr>
        <p:spPr>
          <a:xfrm>
            <a:off x="5399360" y="4307054"/>
            <a:ext cx="1003183"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514558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F726FD-0434-133C-C76B-4BF11509CE91}"/>
              </a:ext>
            </a:extLst>
          </p:cNvPr>
          <p:cNvSpPr>
            <a:spLocks noGrp="1"/>
          </p:cNvSpPr>
          <p:nvPr>
            <p:ph type="title"/>
          </p:nvPr>
        </p:nvSpPr>
        <p:spPr>
          <a:solidFill>
            <a:schemeClr val="accent1"/>
          </a:solidFill>
        </p:spPr>
        <p:txBody>
          <a:bodyPr/>
          <a:lstStyle/>
          <a:p>
            <a:r>
              <a:rPr lang="en-US"/>
              <a:t>Introduction to MEP</a:t>
            </a:r>
          </a:p>
        </p:txBody>
      </p:sp>
      <p:pic>
        <p:nvPicPr>
          <p:cNvPr id="5" name="Picture 4" descr="Input layers for MEP Estimation:&#10;Schematic representation of the different input layers for MEP estimation - travel time by different modes of transport, land use and population distribution">
            <a:extLst>
              <a:ext uri="{FF2B5EF4-FFF2-40B4-BE49-F238E27FC236}">
                <a16:creationId xmlns:a16="http://schemas.microsoft.com/office/drawing/2014/main" id="{65668959-354E-5DF2-011F-E95AF9B94B0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29260"/>
          <a:stretch/>
        </p:blipFill>
        <p:spPr>
          <a:xfrm>
            <a:off x="5336830" y="1992750"/>
            <a:ext cx="5747065" cy="3528318"/>
          </a:xfrm>
          <a:prstGeom prst="rect">
            <a:avLst/>
          </a:prstGeom>
        </p:spPr>
      </p:pic>
      <p:sp>
        <p:nvSpPr>
          <p:cNvPr id="7" name="TextBox 6">
            <a:extLst>
              <a:ext uri="{FF2B5EF4-FFF2-40B4-BE49-F238E27FC236}">
                <a16:creationId xmlns:a16="http://schemas.microsoft.com/office/drawing/2014/main" id="{3805357E-E120-ACA4-D6A1-35FCA105702C}"/>
              </a:ext>
            </a:extLst>
          </p:cNvPr>
          <p:cNvSpPr txBox="1"/>
          <p:nvPr/>
        </p:nvSpPr>
        <p:spPr>
          <a:xfrm>
            <a:off x="609599" y="1785673"/>
            <a:ext cx="4458057" cy="4801314"/>
          </a:xfrm>
          <a:prstGeom prst="rect">
            <a:avLst/>
          </a:prstGeom>
          <a:noFill/>
        </p:spPr>
        <p:txBody>
          <a:bodyPr wrap="square">
            <a:spAutoFit/>
          </a:bodyPr>
          <a:lstStyle/>
          <a:p>
            <a:pPr marL="285750" indent="-285750">
              <a:buFont typeface="Arial" panose="020B0604020202020204" pitchFamily="34" charset="0"/>
              <a:buChar char="•"/>
            </a:pPr>
            <a:r>
              <a:rPr lang="en-US" sz="1800" dirty="0">
                <a:latin typeface="Garamond" panose="02020404030301010803" pitchFamily="18" charset="0"/>
              </a:rPr>
              <a:t>Many ‘</a:t>
            </a:r>
            <a:r>
              <a:rPr lang="en-US" sz="1800" b="1" dirty="0">
                <a:solidFill>
                  <a:srgbClr val="C00000"/>
                </a:solidFill>
                <a:latin typeface="Garamond" panose="02020404030301010803" pitchFamily="18" charset="0"/>
              </a:rPr>
              <a:t>siloed</a:t>
            </a:r>
            <a:r>
              <a:rPr lang="en-US" sz="1800" dirty="0">
                <a:latin typeface="Garamond" panose="02020404030301010803" pitchFamily="18" charset="0"/>
              </a:rPr>
              <a:t>’ metrics such as walk score, bike score, transit score, and average travel time index (by auto) are available to understand the mobility of a neighborhood</a:t>
            </a:r>
          </a:p>
          <a:p>
            <a:pPr marL="285750" indent="-285750">
              <a:buFont typeface="Arial" panose="020B0604020202020204" pitchFamily="34" charset="0"/>
              <a:buChar char="•"/>
            </a:pPr>
            <a:endParaRPr lang="en-US" sz="1800" dirty="0">
              <a:latin typeface="Garamond" panose="02020404030301010803" pitchFamily="18" charset="0"/>
            </a:endParaRPr>
          </a:p>
          <a:p>
            <a:pPr marL="285750" indent="-285750">
              <a:buFont typeface="Arial" panose="020B0604020202020204" pitchFamily="34" charset="0"/>
              <a:buChar char="•"/>
            </a:pPr>
            <a:r>
              <a:rPr lang="en-US" sz="1800" dirty="0">
                <a:latin typeface="Garamond" panose="02020404030301010803" pitchFamily="18" charset="0"/>
              </a:rPr>
              <a:t>Effectively </a:t>
            </a:r>
            <a:r>
              <a:rPr lang="en-US" sz="1800" b="1" dirty="0">
                <a:solidFill>
                  <a:srgbClr val="C00000"/>
                </a:solidFill>
                <a:latin typeface="Garamond" panose="02020404030301010803" pitchFamily="18" charset="0"/>
              </a:rPr>
              <a:t>combine different modes into a holistic</a:t>
            </a:r>
            <a:r>
              <a:rPr lang="en-US" sz="1800" dirty="0">
                <a:latin typeface="Garamond" panose="02020404030301010803" pitchFamily="18" charset="0"/>
              </a:rPr>
              <a:t> metric</a:t>
            </a:r>
          </a:p>
          <a:p>
            <a:pPr marL="285750" indent="-285750">
              <a:buFont typeface="Arial" panose="020B0604020202020204" pitchFamily="34" charset="0"/>
              <a:buChar char="•"/>
            </a:pPr>
            <a:endParaRPr lang="en-US" sz="1800" dirty="0">
              <a:latin typeface="Garamond" panose="02020404030301010803" pitchFamily="18" charset="0"/>
            </a:endParaRPr>
          </a:p>
          <a:p>
            <a:pPr marL="285750" indent="-285750">
              <a:buFont typeface="Arial" panose="020B0604020202020204" pitchFamily="34" charset="0"/>
              <a:buChar char="•"/>
            </a:pPr>
            <a:r>
              <a:rPr lang="en-US" sz="1800" dirty="0">
                <a:latin typeface="Garamond" panose="02020404030301010803" pitchFamily="18" charset="0"/>
              </a:rPr>
              <a:t>Incorporate the </a:t>
            </a:r>
            <a:r>
              <a:rPr lang="en-US" sz="1800" b="1" dirty="0">
                <a:solidFill>
                  <a:srgbClr val="C00000"/>
                </a:solidFill>
                <a:latin typeface="Garamond" panose="02020404030301010803" pitchFamily="18" charset="0"/>
              </a:rPr>
              <a:t>energy &amp; cost </a:t>
            </a:r>
            <a:r>
              <a:rPr lang="en-US" sz="1800" dirty="0">
                <a:latin typeface="Garamond" panose="02020404030301010803" pitchFamily="18" charset="0"/>
              </a:rPr>
              <a:t>component as well as land-use and population information into the metric</a:t>
            </a:r>
          </a:p>
          <a:p>
            <a:pPr marL="285750" indent="-285750">
              <a:buFont typeface="Arial" panose="020B0604020202020204" pitchFamily="34" charset="0"/>
              <a:buChar char="•"/>
            </a:pPr>
            <a:endParaRPr lang="en-US" sz="1800" dirty="0">
              <a:latin typeface="Garamond" panose="02020404030301010803" pitchFamily="18" charset="0"/>
            </a:endParaRPr>
          </a:p>
          <a:p>
            <a:pPr marL="285750" indent="-285750">
              <a:buFont typeface="Arial" panose="020B0604020202020204" pitchFamily="34" charset="0"/>
              <a:buChar char="•"/>
            </a:pPr>
            <a:r>
              <a:rPr lang="en-US" sz="1800" dirty="0">
                <a:latin typeface="Garamond" panose="02020404030301010803" pitchFamily="18" charset="0"/>
              </a:rPr>
              <a:t>Included weighting by modal preference factor depending on socio-demographics</a:t>
            </a:r>
          </a:p>
          <a:p>
            <a:pPr marL="285750" indent="-285750">
              <a:buFont typeface="Arial" panose="020B0604020202020204" pitchFamily="34" charset="0"/>
              <a:buChar char="•"/>
            </a:pPr>
            <a:endParaRPr lang="en-US" sz="1800" dirty="0">
              <a:latin typeface="Garamond" panose="02020404030301010803" pitchFamily="18" charset="0"/>
            </a:endParaRPr>
          </a:p>
          <a:p>
            <a:pPr marL="285750" indent="-285750">
              <a:buFont typeface="Arial" panose="020B0604020202020204" pitchFamily="34" charset="0"/>
              <a:buChar char="•"/>
            </a:pPr>
            <a:endParaRPr lang="en-US" sz="1800" dirty="0">
              <a:latin typeface="Garamond" panose="02020404030301010803" pitchFamily="18" charset="0"/>
            </a:endParaRPr>
          </a:p>
          <a:p>
            <a:pPr marL="285750" indent="-285750">
              <a:buFont typeface="Arial" panose="020B0604020202020204" pitchFamily="34" charset="0"/>
              <a:buChar char="•"/>
            </a:pPr>
            <a:endParaRPr lang="en-US" sz="1800" dirty="0">
              <a:latin typeface="Garamond" panose="02020404030301010803" pitchFamily="18" charset="0"/>
            </a:endParaRPr>
          </a:p>
        </p:txBody>
      </p:sp>
      <p:sp>
        <p:nvSpPr>
          <p:cNvPr id="8" name="Rectangle 7">
            <a:extLst>
              <a:ext uri="{FF2B5EF4-FFF2-40B4-BE49-F238E27FC236}">
                <a16:creationId xmlns:a16="http://schemas.microsoft.com/office/drawing/2014/main" id="{0A0BF2F7-FB78-8A93-2475-8FAC2A0E10C7}"/>
              </a:ext>
            </a:extLst>
          </p:cNvPr>
          <p:cNvSpPr/>
          <p:nvPr/>
        </p:nvSpPr>
        <p:spPr>
          <a:xfrm>
            <a:off x="51593" y="6021642"/>
            <a:ext cx="12088813" cy="338554"/>
          </a:xfrm>
          <a:prstGeom prst="rect">
            <a:avLst/>
          </a:prstGeom>
        </p:spPr>
        <p:txBody>
          <a:bodyPr wrap="square">
            <a:spAutoFit/>
          </a:bodyPr>
          <a:lstStyle/>
          <a:p>
            <a:pPr algn="ctr"/>
            <a:r>
              <a:rPr lang="en-US" sz="1600" b="1">
                <a:solidFill>
                  <a:srgbClr val="C00000"/>
                </a:solidFill>
                <a:latin typeface="Garamond" panose="02020404030301010803" pitchFamily="18" charset="0"/>
              </a:rPr>
              <a:t>Mobility Energy Productivity Metric =  F (mobility weighted by [energy, cost, trip purpose, modal preference]) </a:t>
            </a:r>
          </a:p>
        </p:txBody>
      </p:sp>
    </p:spTree>
    <p:extLst>
      <p:ext uri="{BB962C8B-B14F-4D97-AF65-F5344CB8AC3E}">
        <p14:creationId xmlns:p14="http://schemas.microsoft.com/office/powerpoint/2010/main" val="2570596457"/>
      </p:ext>
    </p:extLst>
  </p:cSld>
  <p:clrMapOvr>
    <a:masterClrMapping/>
  </p:clrMapOvr>
  <p:extLst>
    <p:ext uri="{6950BFC3-D8DA-4A85-94F7-54DA5524770B}">
      <p188:commentRel xmlns:p188="http://schemas.microsoft.com/office/powerpoint/2018/8/main" r:id="rId3"/>
    </p:ext>
  </p:extLs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ap&#10;&#10;Description automatically generated">
            <a:extLst>
              <a:ext uri="{FF2B5EF4-FFF2-40B4-BE49-F238E27FC236}">
                <a16:creationId xmlns:a16="http://schemas.microsoft.com/office/drawing/2014/main" id="{213082A5-ED83-4705-2DB1-6804F64C4ED7}"/>
              </a:ext>
            </a:extLst>
          </p:cNvPr>
          <p:cNvPicPr>
            <a:picLocks noChangeAspect="1"/>
          </p:cNvPicPr>
          <p:nvPr/>
        </p:nvPicPr>
        <p:blipFill>
          <a:blip r:embed="rId3"/>
          <a:stretch>
            <a:fillRect/>
          </a:stretch>
        </p:blipFill>
        <p:spPr>
          <a:xfrm>
            <a:off x="0" y="2442204"/>
            <a:ext cx="12192000" cy="3657600"/>
          </a:xfrm>
          <a:prstGeom prst="rect">
            <a:avLst/>
          </a:prstGeom>
        </p:spPr>
      </p:pic>
      <p:sp>
        <p:nvSpPr>
          <p:cNvPr id="2" name="Title 1">
            <a:extLst>
              <a:ext uri="{FF2B5EF4-FFF2-40B4-BE49-F238E27FC236}">
                <a16:creationId xmlns:a16="http://schemas.microsoft.com/office/drawing/2014/main" id="{20F726FD-0434-133C-C76B-4BF11509CE91}"/>
              </a:ext>
            </a:extLst>
          </p:cNvPr>
          <p:cNvSpPr>
            <a:spLocks noGrp="1"/>
          </p:cNvSpPr>
          <p:nvPr>
            <p:ph type="title"/>
          </p:nvPr>
        </p:nvSpPr>
        <p:spPr>
          <a:xfrm>
            <a:off x="604762" y="1"/>
            <a:ext cx="10982476" cy="1035352"/>
          </a:xfrm>
          <a:solidFill>
            <a:schemeClr val="accent1"/>
          </a:solidFill>
        </p:spPr>
        <p:txBody>
          <a:bodyPr/>
          <a:lstStyle/>
          <a:p>
            <a:r>
              <a:rPr lang="en-US" dirty="0"/>
              <a:t>Comparison of MEP estimation for </a:t>
            </a:r>
            <a:br>
              <a:rPr lang="en-US" dirty="0"/>
            </a:br>
            <a:r>
              <a:rPr lang="en-US" dirty="0"/>
              <a:t>two Cohort Clusters</a:t>
            </a:r>
          </a:p>
        </p:txBody>
      </p:sp>
      <p:sp>
        <p:nvSpPr>
          <p:cNvPr id="19" name="Content Placeholder 2">
            <a:extLst>
              <a:ext uri="{FF2B5EF4-FFF2-40B4-BE49-F238E27FC236}">
                <a16:creationId xmlns:a16="http://schemas.microsoft.com/office/drawing/2014/main" id="{F00368E8-2AA6-3934-FDF8-72E6F1B25E6E}"/>
              </a:ext>
            </a:extLst>
          </p:cNvPr>
          <p:cNvSpPr txBox="1">
            <a:spLocks/>
          </p:cNvSpPr>
          <p:nvPr/>
        </p:nvSpPr>
        <p:spPr>
          <a:xfrm>
            <a:off x="423084" y="1313290"/>
            <a:ext cx="11020168" cy="517606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latin typeface="Garamond" panose="02020404030301010803" pitchFamily="18" charset="0"/>
              </a:rPr>
              <a:t>We have compared the MEP scores for the baseline cohort (total population) of Chicago in 2019 model with Cluster 1 and Cluster 2 cohorts</a:t>
            </a:r>
          </a:p>
          <a:p>
            <a:endParaRPr lang="en-US" dirty="0"/>
          </a:p>
        </p:txBody>
      </p:sp>
      <p:sp>
        <p:nvSpPr>
          <p:cNvPr id="24" name="TextBox 23">
            <a:extLst>
              <a:ext uri="{FF2B5EF4-FFF2-40B4-BE49-F238E27FC236}">
                <a16:creationId xmlns:a16="http://schemas.microsoft.com/office/drawing/2014/main" id="{946E875E-8E2E-B5E5-AD11-D243D52FC931}"/>
              </a:ext>
            </a:extLst>
          </p:cNvPr>
          <p:cNvSpPr txBox="1"/>
          <p:nvPr/>
        </p:nvSpPr>
        <p:spPr>
          <a:xfrm>
            <a:off x="111212" y="6135413"/>
            <a:ext cx="10775092" cy="707886"/>
          </a:xfrm>
          <a:prstGeom prst="rect">
            <a:avLst/>
          </a:prstGeom>
          <a:solidFill>
            <a:srgbClr val="FFC000"/>
          </a:solidFill>
          <a:ln>
            <a:solidFill>
              <a:schemeClr val="tx1"/>
            </a:solidFill>
          </a:ln>
        </p:spPr>
        <p:txBody>
          <a:bodyPr wrap="square" rtlCol="0">
            <a:spAutoFit/>
          </a:bodyPr>
          <a:lstStyle/>
          <a:p>
            <a:r>
              <a:rPr lang="en-US" sz="2000" dirty="0">
                <a:latin typeface="Garamond" panose="02020404030301010803" pitchFamily="18" charset="0"/>
              </a:rPr>
              <a:t>No significant difference in grid-wise MEP values between Cluster 1 and Cluster 2 cohorts</a:t>
            </a:r>
          </a:p>
          <a:p>
            <a:r>
              <a:rPr lang="en-US" sz="2000" dirty="0">
                <a:latin typeface="Garamond" panose="02020404030301010803" pitchFamily="18" charset="0"/>
              </a:rPr>
              <a:t>Overall MEP for Cluster 2 ~ 1.5 times the value for Cluster 1 cohort</a:t>
            </a:r>
          </a:p>
        </p:txBody>
      </p:sp>
      <p:sp>
        <p:nvSpPr>
          <p:cNvPr id="13" name="TextBox 12">
            <a:extLst>
              <a:ext uri="{FF2B5EF4-FFF2-40B4-BE49-F238E27FC236}">
                <a16:creationId xmlns:a16="http://schemas.microsoft.com/office/drawing/2014/main" id="{63E3C72F-3929-2185-8C9B-624FCA401CB0}"/>
              </a:ext>
            </a:extLst>
          </p:cNvPr>
          <p:cNvSpPr txBox="1"/>
          <p:nvPr/>
        </p:nvSpPr>
        <p:spPr>
          <a:xfrm>
            <a:off x="1307071" y="2406595"/>
            <a:ext cx="1871859" cy="369332"/>
          </a:xfrm>
          <a:prstGeom prst="rect">
            <a:avLst/>
          </a:prstGeom>
          <a:noFill/>
        </p:spPr>
        <p:txBody>
          <a:bodyPr wrap="none" rtlCol="0">
            <a:spAutoFit/>
          </a:bodyPr>
          <a:lstStyle/>
          <a:p>
            <a:r>
              <a:rPr lang="en-US" b="1" dirty="0">
                <a:solidFill>
                  <a:srgbClr val="FF0000"/>
                </a:solidFill>
                <a:latin typeface="Garamond" panose="02020404030301010803" pitchFamily="18" charset="0"/>
              </a:rPr>
              <a:t>Overall MEP: 119</a:t>
            </a:r>
          </a:p>
        </p:txBody>
      </p:sp>
      <p:sp>
        <p:nvSpPr>
          <p:cNvPr id="14" name="TextBox 13">
            <a:extLst>
              <a:ext uri="{FF2B5EF4-FFF2-40B4-BE49-F238E27FC236}">
                <a16:creationId xmlns:a16="http://schemas.microsoft.com/office/drawing/2014/main" id="{65B623CC-DFEA-CA9B-A9B2-E742C01E51C8}"/>
              </a:ext>
            </a:extLst>
          </p:cNvPr>
          <p:cNvSpPr txBox="1"/>
          <p:nvPr/>
        </p:nvSpPr>
        <p:spPr>
          <a:xfrm>
            <a:off x="5386333" y="2406595"/>
            <a:ext cx="1798121" cy="369332"/>
          </a:xfrm>
          <a:prstGeom prst="rect">
            <a:avLst/>
          </a:prstGeom>
          <a:noFill/>
        </p:spPr>
        <p:txBody>
          <a:bodyPr wrap="none" rtlCol="0">
            <a:spAutoFit/>
          </a:bodyPr>
          <a:lstStyle/>
          <a:p>
            <a:r>
              <a:rPr lang="en-US" b="1" dirty="0">
                <a:solidFill>
                  <a:srgbClr val="FF0000"/>
                </a:solidFill>
                <a:latin typeface="Garamond" panose="02020404030301010803" pitchFamily="18" charset="0"/>
              </a:rPr>
              <a:t>Overall MEP: 47</a:t>
            </a:r>
          </a:p>
        </p:txBody>
      </p:sp>
      <p:sp>
        <p:nvSpPr>
          <p:cNvPr id="15" name="TextBox 14">
            <a:extLst>
              <a:ext uri="{FF2B5EF4-FFF2-40B4-BE49-F238E27FC236}">
                <a16:creationId xmlns:a16="http://schemas.microsoft.com/office/drawing/2014/main" id="{40471FF0-9B96-F066-4824-D5DA0DA35084}"/>
              </a:ext>
            </a:extLst>
          </p:cNvPr>
          <p:cNvSpPr txBox="1"/>
          <p:nvPr/>
        </p:nvSpPr>
        <p:spPr>
          <a:xfrm>
            <a:off x="9444756" y="2406595"/>
            <a:ext cx="1780487" cy="369332"/>
          </a:xfrm>
          <a:prstGeom prst="rect">
            <a:avLst/>
          </a:prstGeom>
          <a:noFill/>
        </p:spPr>
        <p:txBody>
          <a:bodyPr wrap="none" rtlCol="0">
            <a:spAutoFit/>
          </a:bodyPr>
          <a:lstStyle/>
          <a:p>
            <a:r>
              <a:rPr lang="en-US" b="1" dirty="0">
                <a:solidFill>
                  <a:srgbClr val="FF0000"/>
                </a:solidFill>
                <a:latin typeface="Garamond" panose="02020404030301010803" pitchFamily="18" charset="0"/>
              </a:rPr>
              <a:t>Overall MEP: 71</a:t>
            </a:r>
          </a:p>
        </p:txBody>
      </p:sp>
    </p:spTree>
    <p:extLst>
      <p:ext uri="{BB962C8B-B14F-4D97-AF65-F5344CB8AC3E}">
        <p14:creationId xmlns:p14="http://schemas.microsoft.com/office/powerpoint/2010/main" val="21822353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DC23D9-6410-4BAE-A00E-49EB7D1905CC}"/>
              </a:ext>
            </a:extLst>
          </p:cNvPr>
          <p:cNvSpPr>
            <a:spLocks noGrp="1"/>
          </p:cNvSpPr>
          <p:nvPr>
            <p:ph type="title"/>
          </p:nvPr>
        </p:nvSpPr>
        <p:spPr/>
        <p:txBody>
          <a:bodyPr/>
          <a:lstStyle/>
          <a:p>
            <a:r>
              <a:rPr lang="en-US" dirty="0">
                <a:cs typeface="Arial" panose="020B0604020202020204" pitchFamily="34" charset="0"/>
              </a:rPr>
              <a:t>Isochrone </a:t>
            </a:r>
          </a:p>
        </p:txBody>
      </p:sp>
      <p:sp>
        <p:nvSpPr>
          <p:cNvPr id="3" name="Content Placeholder 2">
            <a:extLst>
              <a:ext uri="{FF2B5EF4-FFF2-40B4-BE49-F238E27FC236}">
                <a16:creationId xmlns:a16="http://schemas.microsoft.com/office/drawing/2014/main" id="{4CB89715-55FF-4A17-A627-487452DB0BEF}"/>
              </a:ext>
            </a:extLst>
          </p:cNvPr>
          <p:cNvSpPr txBox="1">
            <a:spLocks/>
          </p:cNvSpPr>
          <p:nvPr/>
        </p:nvSpPr>
        <p:spPr>
          <a:xfrm>
            <a:off x="609603" y="1548427"/>
            <a:ext cx="4445389" cy="4359808"/>
          </a:xfrm>
          <a:prstGeom prst="rect">
            <a:avLst/>
          </a:prstGeom>
        </p:spPr>
        <p:txBody>
          <a:bodyPr anchor="ctr"/>
          <a:lstStyle>
            <a:lvl1pPr marL="342900" indent="-342900" algn="l" defTabSz="457200" rtl="0" eaLnBrk="1" latinLnBrk="0" hangingPunct="1">
              <a:spcBef>
                <a:spcPct val="20000"/>
              </a:spcBef>
              <a:buFont typeface="Arial"/>
              <a:buChar char="•"/>
              <a:defRPr sz="2400" kern="1200">
                <a:solidFill>
                  <a:schemeClr val="tx1"/>
                </a:solidFill>
                <a:latin typeface="Garamond" panose="02020404030301010803" pitchFamily="18" charset="0"/>
                <a:ea typeface="+mn-ea"/>
                <a:cs typeface="+mn-cs"/>
              </a:defRPr>
            </a:lvl1pPr>
            <a:lvl2pPr marL="742950" indent="-285750" algn="l" defTabSz="457200" rtl="0" eaLnBrk="1" latinLnBrk="0" hangingPunct="1">
              <a:spcBef>
                <a:spcPct val="20000"/>
              </a:spcBef>
              <a:buFont typeface="Arial"/>
              <a:buChar char="–"/>
              <a:defRPr sz="2400" kern="1200">
                <a:solidFill>
                  <a:schemeClr val="tx1"/>
                </a:solidFill>
                <a:latin typeface="Garamond" panose="02020404030301010803" pitchFamily="18" charset="0"/>
                <a:ea typeface="+mn-ea"/>
                <a:cs typeface="+mn-cs"/>
              </a:defRPr>
            </a:lvl2pPr>
            <a:lvl3pPr marL="1143000" indent="-228600" algn="l" defTabSz="457200" rtl="0" eaLnBrk="1" latinLnBrk="0" hangingPunct="1">
              <a:spcBef>
                <a:spcPct val="20000"/>
              </a:spcBef>
              <a:buFont typeface="Arial"/>
              <a:buChar char="•"/>
              <a:defRPr sz="2200" kern="1200">
                <a:solidFill>
                  <a:schemeClr val="tx1"/>
                </a:solidFill>
                <a:latin typeface="Garamond" panose="02020404030301010803" pitchFamily="18" charset="0"/>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Garamond" panose="02020404030301010803" pitchFamily="18" charset="0"/>
                <a:ea typeface="+mn-ea"/>
                <a:cs typeface="+mn-cs"/>
              </a:defRPr>
            </a:lvl4pPr>
            <a:lvl5pPr marL="2057400" indent="-228600" algn="l" defTabSz="457200" rtl="0" eaLnBrk="1" latinLnBrk="0" hangingPunct="1">
              <a:spcBef>
                <a:spcPct val="20000"/>
              </a:spcBef>
              <a:buFont typeface="Arial"/>
              <a:buChar char="»"/>
              <a:defRPr sz="1800" kern="1200">
                <a:solidFill>
                  <a:schemeClr val="tx1"/>
                </a:solidFill>
                <a:latin typeface="Garamond" panose="02020404030301010803" pitchFamily="18"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endParaRPr lang="en-US" sz="3200" dirty="0"/>
          </a:p>
          <a:p>
            <a:pPr marL="0" indent="0">
              <a:buNone/>
            </a:pPr>
            <a:endParaRPr lang="en-US" sz="3200" dirty="0"/>
          </a:p>
          <a:p>
            <a:pPr marL="0" indent="0">
              <a:buNone/>
            </a:pPr>
            <a:endParaRPr lang="en-US" sz="3200" dirty="0"/>
          </a:p>
          <a:p>
            <a:pPr marL="0" indent="0">
              <a:buNone/>
            </a:pPr>
            <a:r>
              <a:rPr lang="en-US" sz="3200" dirty="0"/>
              <a:t>An isochrone is defined as “</a:t>
            </a:r>
            <a:r>
              <a:rPr lang="en-US" sz="3200" i="1" dirty="0"/>
              <a:t>a line drawn on a map connecting points at which something occurs or arrives at the same time</a:t>
            </a:r>
            <a:r>
              <a:rPr lang="en-US" sz="3200" dirty="0"/>
              <a:t>”</a:t>
            </a:r>
          </a:p>
          <a:p>
            <a:endParaRPr lang="en-US" sz="3200" dirty="0"/>
          </a:p>
          <a:p>
            <a:endParaRPr lang="en-US" sz="3200" dirty="0"/>
          </a:p>
          <a:p>
            <a:endParaRPr lang="en-US" sz="3200" dirty="0"/>
          </a:p>
        </p:txBody>
      </p:sp>
      <p:pic>
        <p:nvPicPr>
          <p:cNvPr id="4" name="Picture 3">
            <a:extLst>
              <a:ext uri="{FF2B5EF4-FFF2-40B4-BE49-F238E27FC236}">
                <a16:creationId xmlns:a16="http://schemas.microsoft.com/office/drawing/2014/main" id="{270FC49A-0463-4903-AFA2-B1041DFCF464}"/>
              </a:ext>
            </a:extLst>
          </p:cNvPr>
          <p:cNvPicPr>
            <a:picLocks noChangeAspect="1"/>
          </p:cNvPicPr>
          <p:nvPr/>
        </p:nvPicPr>
        <p:blipFill>
          <a:blip r:embed="rId3"/>
          <a:stretch>
            <a:fillRect/>
          </a:stretch>
        </p:blipFill>
        <p:spPr>
          <a:xfrm>
            <a:off x="5367253" y="1577453"/>
            <a:ext cx="6458987" cy="4267200"/>
          </a:xfrm>
          <a:prstGeom prst="rect">
            <a:avLst/>
          </a:prstGeom>
        </p:spPr>
      </p:pic>
      <p:pic>
        <p:nvPicPr>
          <p:cNvPr id="5" name="Picture 4">
            <a:extLst>
              <a:ext uri="{FF2B5EF4-FFF2-40B4-BE49-F238E27FC236}">
                <a16:creationId xmlns:a16="http://schemas.microsoft.com/office/drawing/2014/main" id="{BC868423-63DA-479F-B8A0-66FBCE8BF6DF}"/>
              </a:ext>
            </a:extLst>
          </p:cNvPr>
          <p:cNvPicPr>
            <a:picLocks noChangeAspect="1"/>
          </p:cNvPicPr>
          <p:nvPr/>
        </p:nvPicPr>
        <p:blipFill>
          <a:blip r:embed="rId4"/>
          <a:stretch>
            <a:fillRect/>
          </a:stretch>
        </p:blipFill>
        <p:spPr>
          <a:xfrm>
            <a:off x="5351799" y="1548425"/>
            <a:ext cx="6463979" cy="4267200"/>
          </a:xfrm>
          <a:prstGeom prst="rect">
            <a:avLst/>
          </a:prstGeom>
        </p:spPr>
      </p:pic>
      <p:pic>
        <p:nvPicPr>
          <p:cNvPr id="6" name="Picture 5">
            <a:extLst>
              <a:ext uri="{FF2B5EF4-FFF2-40B4-BE49-F238E27FC236}">
                <a16:creationId xmlns:a16="http://schemas.microsoft.com/office/drawing/2014/main" id="{DB66B3B2-43CF-40DB-8938-BD796D668558}"/>
              </a:ext>
            </a:extLst>
          </p:cNvPr>
          <p:cNvPicPr>
            <a:picLocks noChangeAspect="1"/>
          </p:cNvPicPr>
          <p:nvPr/>
        </p:nvPicPr>
        <p:blipFill>
          <a:blip r:embed="rId5"/>
          <a:stretch>
            <a:fillRect/>
          </a:stretch>
        </p:blipFill>
        <p:spPr>
          <a:xfrm>
            <a:off x="5351799" y="1597416"/>
            <a:ext cx="6446813" cy="4267200"/>
          </a:xfrm>
          <a:prstGeom prst="rect">
            <a:avLst/>
          </a:prstGeom>
        </p:spPr>
      </p:pic>
      <p:pic>
        <p:nvPicPr>
          <p:cNvPr id="7" name="Picture 6" descr="Isochrone boundaries for area that can be accessed by 10, 20, 30, and 40 minutes of biking.">
            <a:extLst>
              <a:ext uri="{FF2B5EF4-FFF2-40B4-BE49-F238E27FC236}">
                <a16:creationId xmlns:a16="http://schemas.microsoft.com/office/drawing/2014/main" id="{FE047950-9C40-4790-85D7-D04D48395DF5}"/>
              </a:ext>
            </a:extLst>
          </p:cNvPr>
          <p:cNvPicPr>
            <a:picLocks noChangeAspect="1"/>
          </p:cNvPicPr>
          <p:nvPr/>
        </p:nvPicPr>
        <p:blipFill>
          <a:blip r:embed="rId6"/>
          <a:stretch>
            <a:fillRect/>
          </a:stretch>
        </p:blipFill>
        <p:spPr>
          <a:xfrm>
            <a:off x="5364499" y="1568388"/>
            <a:ext cx="6446924" cy="4267200"/>
          </a:xfrm>
          <a:prstGeom prst="rect">
            <a:avLst/>
          </a:prstGeom>
        </p:spPr>
      </p:pic>
      <p:sp>
        <p:nvSpPr>
          <p:cNvPr id="8" name="Rectangle 7">
            <a:extLst>
              <a:ext uri="{FF2B5EF4-FFF2-40B4-BE49-F238E27FC236}">
                <a16:creationId xmlns:a16="http://schemas.microsoft.com/office/drawing/2014/main" id="{9D3FC594-8467-45B6-A532-B6E9238872D0}"/>
              </a:ext>
            </a:extLst>
          </p:cNvPr>
          <p:cNvSpPr/>
          <p:nvPr/>
        </p:nvSpPr>
        <p:spPr>
          <a:xfrm>
            <a:off x="5360382" y="5908234"/>
            <a:ext cx="6446813" cy="420564"/>
          </a:xfrm>
          <a:prstGeom prst="rect">
            <a:avLst/>
          </a:prstGeom>
        </p:spPr>
        <p:txBody>
          <a:bodyPr wrap="square">
            <a:spAutoFit/>
          </a:bodyPr>
          <a:lstStyle/>
          <a:p>
            <a:pPr algn="ctr"/>
            <a:r>
              <a:rPr lang="en-US" sz="2133" dirty="0">
                <a:latin typeface="Garamond" panose="02020404030301010803" pitchFamily="18" charset="0"/>
              </a:rPr>
              <a:t>An example of opportunities accessible by biking</a:t>
            </a:r>
          </a:p>
        </p:txBody>
      </p:sp>
    </p:spTree>
    <p:extLst>
      <p:ext uri="{BB962C8B-B14F-4D97-AF65-F5344CB8AC3E}">
        <p14:creationId xmlns:p14="http://schemas.microsoft.com/office/powerpoint/2010/main" val="3996744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F726FD-0434-133C-C76B-4BF11509CE91}"/>
              </a:ext>
            </a:extLst>
          </p:cNvPr>
          <p:cNvSpPr>
            <a:spLocks noGrp="1"/>
          </p:cNvSpPr>
          <p:nvPr>
            <p:ph type="title"/>
          </p:nvPr>
        </p:nvSpPr>
        <p:spPr>
          <a:solidFill>
            <a:schemeClr val="accent1"/>
          </a:solidFill>
        </p:spPr>
        <p:txBody>
          <a:bodyPr/>
          <a:lstStyle/>
          <a:p>
            <a:r>
              <a:rPr lang="en-US"/>
              <a:t>Basic Data Elements of the MEP metric</a:t>
            </a:r>
          </a:p>
        </p:txBody>
      </p:sp>
      <p:sp>
        <p:nvSpPr>
          <p:cNvPr id="7" name="Content Placeholder 2">
            <a:extLst>
              <a:ext uri="{FF2B5EF4-FFF2-40B4-BE49-F238E27FC236}">
                <a16:creationId xmlns:a16="http://schemas.microsoft.com/office/drawing/2014/main" id="{EA88C2AA-7FCC-A30A-ABAB-377871FDCD9A}"/>
              </a:ext>
            </a:extLst>
          </p:cNvPr>
          <p:cNvSpPr txBox="1">
            <a:spLocks/>
          </p:cNvSpPr>
          <p:nvPr/>
        </p:nvSpPr>
        <p:spPr>
          <a:xfrm>
            <a:off x="609599" y="1035353"/>
            <a:ext cx="11163868" cy="5674365"/>
          </a:xfrm>
          <a:prstGeom prst="rect">
            <a:avLst/>
          </a:prstGeom>
        </p:spPr>
        <p:txBody>
          <a:bodyPr lIns="91440" tIns="45720" rIns="91440" bIns="45720" anchor="t"/>
          <a:lstStyle>
            <a:lvl1pPr marL="342900" indent="-342900" algn="l" defTabSz="457200" rtl="0" eaLnBrk="1" latinLnBrk="0" hangingPunct="1">
              <a:spcBef>
                <a:spcPct val="20000"/>
              </a:spcBef>
              <a:buFont typeface="Arial"/>
              <a:buChar char="•"/>
              <a:defRPr sz="2400" kern="1200">
                <a:solidFill>
                  <a:schemeClr val="tx1"/>
                </a:solidFill>
                <a:latin typeface="Garamond" panose="02020404030301010803" pitchFamily="18" charset="0"/>
                <a:ea typeface="+mn-ea"/>
                <a:cs typeface="+mn-cs"/>
              </a:defRPr>
            </a:lvl1pPr>
            <a:lvl2pPr marL="742950" indent="-285750" algn="l" defTabSz="457200" rtl="0" eaLnBrk="1" latinLnBrk="0" hangingPunct="1">
              <a:spcBef>
                <a:spcPct val="20000"/>
              </a:spcBef>
              <a:buFont typeface="Arial"/>
              <a:buChar char="–"/>
              <a:defRPr sz="2400" kern="1200">
                <a:solidFill>
                  <a:schemeClr val="tx1"/>
                </a:solidFill>
                <a:latin typeface="Garamond" panose="02020404030301010803" pitchFamily="18" charset="0"/>
                <a:ea typeface="+mn-ea"/>
                <a:cs typeface="+mn-cs"/>
              </a:defRPr>
            </a:lvl2pPr>
            <a:lvl3pPr marL="1143000" indent="-228600" algn="l" defTabSz="457200" rtl="0" eaLnBrk="1" latinLnBrk="0" hangingPunct="1">
              <a:spcBef>
                <a:spcPct val="20000"/>
              </a:spcBef>
              <a:buFont typeface="Arial"/>
              <a:buChar char="•"/>
              <a:defRPr sz="2200" kern="1200">
                <a:solidFill>
                  <a:schemeClr val="tx1"/>
                </a:solidFill>
                <a:latin typeface="Garamond" panose="02020404030301010803" pitchFamily="18" charset="0"/>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Garamond" panose="02020404030301010803" pitchFamily="18" charset="0"/>
                <a:ea typeface="+mn-ea"/>
                <a:cs typeface="+mn-cs"/>
              </a:defRPr>
            </a:lvl4pPr>
            <a:lvl5pPr marL="2057400" indent="-228600" algn="l" defTabSz="457200" rtl="0" eaLnBrk="1" latinLnBrk="0" hangingPunct="1">
              <a:spcBef>
                <a:spcPct val="20000"/>
              </a:spcBef>
              <a:buFont typeface="Arial"/>
              <a:buChar char="»"/>
              <a:defRPr sz="1800" kern="1200">
                <a:solidFill>
                  <a:schemeClr val="tx1"/>
                </a:solidFill>
                <a:latin typeface="Garamond" panose="02020404030301010803" pitchFamily="18"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Clr>
                <a:schemeClr val="tx1"/>
              </a:buClr>
            </a:pPr>
            <a:r>
              <a:rPr lang="en-US" b="1" dirty="0">
                <a:solidFill>
                  <a:srgbClr val="C00000"/>
                </a:solidFill>
                <a:latin typeface="Garamond"/>
              </a:rPr>
              <a:t>Quantify the number of opportunities</a:t>
            </a:r>
            <a:r>
              <a:rPr lang="en-US" dirty="0">
                <a:latin typeface="Garamond"/>
              </a:rPr>
              <a:t> that people can reach within a certain travel time threshold via different transportation modes</a:t>
            </a:r>
          </a:p>
          <a:p>
            <a:endParaRPr lang="en-US" dirty="0"/>
          </a:p>
          <a:p>
            <a:endParaRPr lang="en-US" dirty="0"/>
          </a:p>
          <a:p>
            <a:endParaRPr lang="en-US" dirty="0"/>
          </a:p>
          <a:p>
            <a:r>
              <a:rPr lang="en-US" dirty="0">
                <a:latin typeface="Garamond"/>
              </a:rPr>
              <a:t>The opportunities measure is </a:t>
            </a:r>
            <a:r>
              <a:rPr lang="en-US" b="1" dirty="0">
                <a:solidFill>
                  <a:srgbClr val="C00000"/>
                </a:solidFill>
                <a:latin typeface="Garamond"/>
              </a:rPr>
              <a:t>weighted by the time, energy, and cost-efficiency </a:t>
            </a:r>
            <a:r>
              <a:rPr lang="en-US" dirty="0">
                <a:latin typeface="Garamond"/>
              </a:rPr>
              <a:t>metrics of different transportation modes, as well as </a:t>
            </a:r>
            <a:r>
              <a:rPr lang="en-US" b="1" dirty="0">
                <a:solidFill>
                  <a:srgbClr val="C00000"/>
                </a:solidFill>
                <a:latin typeface="Garamond"/>
              </a:rPr>
              <a:t>frequency of engaging in different types of activities and mode choice </a:t>
            </a:r>
            <a:r>
              <a:rPr lang="en-US" dirty="0">
                <a:latin typeface="Garamond"/>
              </a:rPr>
              <a:t>to generate a </a:t>
            </a:r>
            <a:r>
              <a:rPr lang="en-US" b="1" dirty="0">
                <a:solidFill>
                  <a:srgbClr val="C00000"/>
                </a:solidFill>
                <a:latin typeface="Garamond"/>
              </a:rPr>
              <a:t>single measure called the MEP metric</a:t>
            </a:r>
            <a:r>
              <a:rPr lang="en-US" dirty="0">
                <a:latin typeface="Garamond"/>
              </a:rPr>
              <a:t> for a given location (grid-cell)</a:t>
            </a:r>
          </a:p>
          <a:p>
            <a:endParaRPr lang="en-US" dirty="0"/>
          </a:p>
          <a:p>
            <a:endParaRPr lang="en-US" dirty="0"/>
          </a:p>
          <a:p>
            <a:pPr marL="0" indent="0">
              <a:buNone/>
            </a:pPr>
            <a:endParaRPr lang="en-US" dirty="0">
              <a:latin typeface="Garamond"/>
            </a:endParaRPr>
          </a:p>
          <a:p>
            <a:r>
              <a:rPr lang="en-US" dirty="0">
                <a:latin typeface="Garamond"/>
              </a:rPr>
              <a:t>For </a:t>
            </a:r>
            <a:r>
              <a:rPr lang="en-US" b="1" dirty="0">
                <a:solidFill>
                  <a:srgbClr val="C00000"/>
                </a:solidFill>
                <a:latin typeface="Garamond"/>
              </a:rPr>
              <a:t>city-level aggregation of MEP</a:t>
            </a:r>
            <a:r>
              <a:rPr lang="en-US" dirty="0">
                <a:latin typeface="Garamond"/>
              </a:rPr>
              <a:t>, average of grid-cell MEP values, weighted by fraction of total population in that grid cell</a:t>
            </a:r>
          </a:p>
          <a:p>
            <a:pPr marL="0" indent="0">
              <a:buNone/>
            </a:pPr>
            <a:endParaRPr lang="en-US" dirty="0"/>
          </a:p>
        </p:txBody>
      </p:sp>
      <p:pic>
        <p:nvPicPr>
          <p:cNvPr id="8" name="Picture 7" descr="Modes of transportation:&#10;Car&#10;Streetcar&#10;Bus&#10;Bike&#10;Walking">
            <a:extLst>
              <a:ext uri="{FF2B5EF4-FFF2-40B4-BE49-F238E27FC236}">
                <a16:creationId xmlns:a16="http://schemas.microsoft.com/office/drawing/2014/main" id="{5FDBE657-DDF9-00DA-C241-B48DFA7FEFA3}"/>
              </a:ext>
            </a:extLst>
          </p:cNvPr>
          <p:cNvPicPr>
            <a:picLocks noChangeAspect="1"/>
          </p:cNvPicPr>
          <p:nvPr/>
        </p:nvPicPr>
        <p:blipFill>
          <a:blip r:embed="rId3"/>
          <a:stretch>
            <a:fillRect/>
          </a:stretch>
        </p:blipFill>
        <p:spPr>
          <a:xfrm>
            <a:off x="3000480" y="1918730"/>
            <a:ext cx="6382106" cy="1199443"/>
          </a:xfrm>
          <a:prstGeom prst="rect">
            <a:avLst/>
          </a:prstGeom>
        </p:spPr>
      </p:pic>
      <p:pic>
        <p:nvPicPr>
          <p:cNvPr id="11" name="Picture 10" descr="Different types of activities considered for MEP Estimation: &#10;A picture showing icons for work, shopping, recreation, school, religious center, and hospital.">
            <a:extLst>
              <a:ext uri="{FF2B5EF4-FFF2-40B4-BE49-F238E27FC236}">
                <a16:creationId xmlns:a16="http://schemas.microsoft.com/office/drawing/2014/main" id="{77A6B03A-9FE4-681E-6A46-0E0F43167CD6}"/>
              </a:ext>
            </a:extLst>
          </p:cNvPr>
          <p:cNvPicPr>
            <a:picLocks noChangeAspect="1"/>
          </p:cNvPicPr>
          <p:nvPr/>
        </p:nvPicPr>
        <p:blipFill>
          <a:blip r:embed="rId4"/>
          <a:stretch>
            <a:fillRect/>
          </a:stretch>
        </p:blipFill>
        <p:spPr>
          <a:xfrm>
            <a:off x="1879599" y="4781227"/>
            <a:ext cx="8483601" cy="1327470"/>
          </a:xfrm>
          <a:prstGeom prst="rect">
            <a:avLst/>
          </a:prstGeom>
        </p:spPr>
      </p:pic>
    </p:spTree>
    <p:extLst>
      <p:ext uri="{BB962C8B-B14F-4D97-AF65-F5344CB8AC3E}">
        <p14:creationId xmlns:p14="http://schemas.microsoft.com/office/powerpoint/2010/main" val="1761471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F726FD-0434-133C-C76B-4BF11509CE91}"/>
              </a:ext>
            </a:extLst>
          </p:cNvPr>
          <p:cNvSpPr>
            <a:spLocks noGrp="1"/>
          </p:cNvSpPr>
          <p:nvPr>
            <p:ph type="title"/>
          </p:nvPr>
        </p:nvSpPr>
        <p:spPr>
          <a:solidFill>
            <a:schemeClr val="accent1"/>
          </a:solidFill>
        </p:spPr>
        <p:txBody>
          <a:bodyPr/>
          <a:lstStyle/>
          <a:p>
            <a:r>
              <a:rPr lang="en-US"/>
              <a:t>MEP: Population Density Weighted Summation for City-Level Aggregation</a:t>
            </a:r>
          </a:p>
        </p:txBody>
      </p:sp>
      <p:graphicFrame>
        <p:nvGraphicFramePr>
          <p:cNvPr id="6" name="Table 5">
            <a:extLst>
              <a:ext uri="{FF2B5EF4-FFF2-40B4-BE49-F238E27FC236}">
                <a16:creationId xmlns:a16="http://schemas.microsoft.com/office/drawing/2014/main" id="{12AE1A3A-7EC0-89AC-2080-354177774037}"/>
              </a:ext>
            </a:extLst>
          </p:cNvPr>
          <p:cNvGraphicFramePr>
            <a:graphicFrameLocks noGrp="1"/>
          </p:cNvGraphicFramePr>
          <p:nvPr>
            <p:extLst>
              <p:ext uri="{D42A27DB-BD31-4B8C-83A1-F6EECF244321}">
                <p14:modId xmlns:p14="http://schemas.microsoft.com/office/powerpoint/2010/main" val="3742050579"/>
              </p:ext>
            </p:extLst>
          </p:nvPr>
        </p:nvGraphicFramePr>
        <p:xfrm>
          <a:off x="7818426" y="5050995"/>
          <a:ext cx="2001794" cy="1521818"/>
        </p:xfrm>
        <a:graphic>
          <a:graphicData uri="http://schemas.openxmlformats.org/drawingml/2006/table">
            <a:tbl>
              <a:tblPr/>
              <a:tblGrid>
                <a:gridCol w="1000897">
                  <a:extLst>
                    <a:ext uri="{9D8B030D-6E8A-4147-A177-3AD203B41FA5}">
                      <a16:colId xmlns:a16="http://schemas.microsoft.com/office/drawing/2014/main" val="301875035"/>
                    </a:ext>
                  </a:extLst>
                </a:gridCol>
                <a:gridCol w="1000897">
                  <a:extLst>
                    <a:ext uri="{9D8B030D-6E8A-4147-A177-3AD203B41FA5}">
                      <a16:colId xmlns:a16="http://schemas.microsoft.com/office/drawing/2014/main" val="666454708"/>
                    </a:ext>
                  </a:extLst>
                </a:gridCol>
              </a:tblGrid>
              <a:tr h="760909">
                <a:tc>
                  <a:txBody>
                    <a:bodyPr/>
                    <a:lstStyle/>
                    <a:p>
                      <a:pPr algn="ctr" rtl="0" fontAlgn="ctr"/>
                      <a:r>
                        <a:rPr lang="en-US" sz="1100" b="0" i="0" u="none" strike="noStrike">
                          <a:solidFill>
                            <a:srgbClr val="000000"/>
                          </a:solidFill>
                          <a:effectLst/>
                          <a:latin typeface="Garamond" panose="02020404030301010803" pitchFamily="18" charset="0"/>
                        </a:rPr>
                        <a:t>0.286</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696B"/>
                    </a:solidFill>
                  </a:tcPr>
                </a:tc>
                <a:tc>
                  <a:txBody>
                    <a:bodyPr/>
                    <a:lstStyle/>
                    <a:p>
                      <a:pPr algn="ctr" rtl="0" fontAlgn="ctr"/>
                      <a:r>
                        <a:rPr lang="en-US" sz="1100" b="0" i="0" u="none" strike="noStrike">
                          <a:solidFill>
                            <a:srgbClr val="000000"/>
                          </a:solidFill>
                          <a:effectLst/>
                          <a:latin typeface="Garamond" panose="02020404030301010803" pitchFamily="18" charset="0"/>
                        </a:rPr>
                        <a:t>18.571</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8C97E"/>
                    </a:solidFill>
                  </a:tcPr>
                </a:tc>
                <a:extLst>
                  <a:ext uri="{0D108BD9-81ED-4DB2-BD59-A6C34878D82A}">
                    <a16:rowId xmlns:a16="http://schemas.microsoft.com/office/drawing/2014/main" val="4078062703"/>
                  </a:ext>
                </a:extLst>
              </a:tr>
              <a:tr h="760909">
                <a:tc>
                  <a:txBody>
                    <a:bodyPr/>
                    <a:lstStyle/>
                    <a:p>
                      <a:pPr algn="ctr" rtl="0" fontAlgn="ctr"/>
                      <a:r>
                        <a:rPr lang="en-US" sz="1100" b="0" i="0" u="none" strike="noStrike">
                          <a:solidFill>
                            <a:srgbClr val="000000"/>
                          </a:solidFill>
                          <a:effectLst/>
                          <a:latin typeface="Garamond" panose="02020404030301010803" pitchFamily="18" charset="0"/>
                        </a:rPr>
                        <a:t>21.086</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3BE7B"/>
                    </a:solidFill>
                  </a:tcPr>
                </a:tc>
                <a:tc>
                  <a:txBody>
                    <a:bodyPr/>
                    <a:lstStyle/>
                    <a:p>
                      <a:pPr algn="ctr" rtl="0" fontAlgn="ctr"/>
                      <a:r>
                        <a:rPr lang="en-US" sz="1100" b="0" i="0" u="none" strike="noStrike">
                          <a:solidFill>
                            <a:srgbClr val="000000"/>
                          </a:solidFill>
                          <a:effectLst/>
                          <a:latin typeface="Garamond" panose="02020404030301010803" pitchFamily="18" charset="0"/>
                        </a:rPr>
                        <a:t>1.829</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97D6E"/>
                    </a:solidFill>
                  </a:tcPr>
                </a:tc>
                <a:extLst>
                  <a:ext uri="{0D108BD9-81ED-4DB2-BD59-A6C34878D82A}">
                    <a16:rowId xmlns:a16="http://schemas.microsoft.com/office/drawing/2014/main" val="1101634218"/>
                  </a:ext>
                </a:extLst>
              </a:tr>
            </a:tbl>
          </a:graphicData>
        </a:graphic>
      </p:graphicFrame>
      <p:graphicFrame>
        <p:nvGraphicFramePr>
          <p:cNvPr id="9" name="Table 8">
            <a:extLst>
              <a:ext uri="{FF2B5EF4-FFF2-40B4-BE49-F238E27FC236}">
                <a16:creationId xmlns:a16="http://schemas.microsoft.com/office/drawing/2014/main" id="{23EDCC0B-FDBC-4580-CC06-F9F97EA9B890}"/>
              </a:ext>
            </a:extLst>
          </p:cNvPr>
          <p:cNvGraphicFramePr>
            <a:graphicFrameLocks noGrp="1"/>
          </p:cNvGraphicFramePr>
          <p:nvPr>
            <p:extLst>
              <p:ext uri="{D42A27DB-BD31-4B8C-83A1-F6EECF244321}">
                <p14:modId xmlns:p14="http://schemas.microsoft.com/office/powerpoint/2010/main" val="4049886194"/>
              </p:ext>
            </p:extLst>
          </p:nvPr>
        </p:nvGraphicFramePr>
        <p:xfrm>
          <a:off x="7818426" y="3186097"/>
          <a:ext cx="1993556" cy="1515848"/>
        </p:xfrm>
        <a:graphic>
          <a:graphicData uri="http://schemas.openxmlformats.org/drawingml/2006/table">
            <a:tbl>
              <a:tblPr/>
              <a:tblGrid>
                <a:gridCol w="996778">
                  <a:extLst>
                    <a:ext uri="{9D8B030D-6E8A-4147-A177-3AD203B41FA5}">
                      <a16:colId xmlns:a16="http://schemas.microsoft.com/office/drawing/2014/main" val="1935514323"/>
                    </a:ext>
                  </a:extLst>
                </a:gridCol>
                <a:gridCol w="996778">
                  <a:extLst>
                    <a:ext uri="{9D8B030D-6E8A-4147-A177-3AD203B41FA5}">
                      <a16:colId xmlns:a16="http://schemas.microsoft.com/office/drawing/2014/main" val="635181011"/>
                    </a:ext>
                  </a:extLst>
                </a:gridCol>
              </a:tblGrid>
              <a:tr h="757924">
                <a:tc>
                  <a:txBody>
                    <a:bodyPr/>
                    <a:lstStyle/>
                    <a:p>
                      <a:pPr algn="ctr" rtl="0" fontAlgn="ctr"/>
                      <a:r>
                        <a:rPr lang="en-US" sz="1100" b="0" i="0" u="none" strike="noStrike">
                          <a:solidFill>
                            <a:srgbClr val="000000"/>
                          </a:solidFill>
                          <a:effectLst/>
                          <a:latin typeface="Garamond" panose="02020404030301010803" pitchFamily="18" charset="0"/>
                        </a:rPr>
                        <a:t>0.571</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696B"/>
                    </a:solidFill>
                  </a:tcPr>
                </a:tc>
                <a:tc>
                  <a:txBody>
                    <a:bodyPr/>
                    <a:lstStyle/>
                    <a:p>
                      <a:pPr algn="ctr" rtl="0" fontAlgn="ctr"/>
                      <a:r>
                        <a:rPr lang="en-US" sz="1100" b="0" i="0" u="none" strike="noStrike">
                          <a:solidFill>
                            <a:srgbClr val="000000"/>
                          </a:solidFill>
                          <a:effectLst/>
                          <a:latin typeface="Garamond" panose="02020404030301010803" pitchFamily="18" charset="0"/>
                        </a:rPr>
                        <a:t>4.286</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B84"/>
                    </a:solidFill>
                  </a:tcPr>
                </a:tc>
                <a:extLst>
                  <a:ext uri="{0D108BD9-81ED-4DB2-BD59-A6C34878D82A}">
                    <a16:rowId xmlns:a16="http://schemas.microsoft.com/office/drawing/2014/main" val="1748537777"/>
                  </a:ext>
                </a:extLst>
              </a:tr>
              <a:tr h="757924">
                <a:tc>
                  <a:txBody>
                    <a:bodyPr/>
                    <a:lstStyle/>
                    <a:p>
                      <a:pPr algn="ctr" rtl="0" fontAlgn="ctr"/>
                      <a:r>
                        <a:rPr lang="en-US" sz="1100" b="0" i="0" u="none" strike="noStrike">
                          <a:solidFill>
                            <a:srgbClr val="000000"/>
                          </a:solidFill>
                          <a:effectLst/>
                          <a:latin typeface="Garamond" panose="02020404030301010803" pitchFamily="18" charset="0"/>
                        </a:rPr>
                        <a:t>91.371</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3BE7B"/>
                    </a:solidFill>
                  </a:tcPr>
                </a:tc>
                <a:tc>
                  <a:txBody>
                    <a:bodyPr/>
                    <a:lstStyle/>
                    <a:p>
                      <a:pPr algn="ctr" rtl="0" fontAlgn="ctr"/>
                      <a:r>
                        <a:rPr lang="en-US" sz="1100" b="0" i="0" u="none" strike="noStrike">
                          <a:solidFill>
                            <a:srgbClr val="000000"/>
                          </a:solidFill>
                          <a:effectLst/>
                          <a:latin typeface="Garamond" panose="02020404030301010803" pitchFamily="18" charset="0"/>
                        </a:rPr>
                        <a:t>0.914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97E6F"/>
                    </a:solidFill>
                  </a:tcPr>
                </a:tc>
                <a:extLst>
                  <a:ext uri="{0D108BD9-81ED-4DB2-BD59-A6C34878D82A}">
                    <a16:rowId xmlns:a16="http://schemas.microsoft.com/office/drawing/2014/main" val="2674205919"/>
                  </a:ext>
                </a:extLst>
              </a:tr>
            </a:tbl>
          </a:graphicData>
        </a:graphic>
      </p:graphicFrame>
      <p:graphicFrame>
        <p:nvGraphicFramePr>
          <p:cNvPr id="10" name="Table 9">
            <a:extLst>
              <a:ext uri="{FF2B5EF4-FFF2-40B4-BE49-F238E27FC236}">
                <a16:creationId xmlns:a16="http://schemas.microsoft.com/office/drawing/2014/main" id="{E96D6031-9ED4-45CE-FB43-E1415A0C1E86}"/>
              </a:ext>
            </a:extLst>
          </p:cNvPr>
          <p:cNvGraphicFramePr>
            <a:graphicFrameLocks noGrp="1"/>
          </p:cNvGraphicFramePr>
          <p:nvPr>
            <p:extLst>
              <p:ext uri="{D42A27DB-BD31-4B8C-83A1-F6EECF244321}">
                <p14:modId xmlns:p14="http://schemas.microsoft.com/office/powerpoint/2010/main" val="1518837418"/>
              </p:ext>
            </p:extLst>
          </p:nvPr>
        </p:nvGraphicFramePr>
        <p:xfrm>
          <a:off x="2492661" y="5050995"/>
          <a:ext cx="1993556" cy="1521818"/>
        </p:xfrm>
        <a:graphic>
          <a:graphicData uri="http://schemas.openxmlformats.org/drawingml/2006/table">
            <a:tbl>
              <a:tblPr/>
              <a:tblGrid>
                <a:gridCol w="996778">
                  <a:extLst>
                    <a:ext uri="{9D8B030D-6E8A-4147-A177-3AD203B41FA5}">
                      <a16:colId xmlns:a16="http://schemas.microsoft.com/office/drawing/2014/main" val="2250937899"/>
                    </a:ext>
                  </a:extLst>
                </a:gridCol>
                <a:gridCol w="996778">
                  <a:extLst>
                    <a:ext uri="{9D8B030D-6E8A-4147-A177-3AD203B41FA5}">
                      <a16:colId xmlns:a16="http://schemas.microsoft.com/office/drawing/2014/main" val="1204805304"/>
                    </a:ext>
                  </a:extLst>
                </a:gridCol>
              </a:tblGrid>
              <a:tr h="760909">
                <a:tc>
                  <a:txBody>
                    <a:bodyPr/>
                    <a:lstStyle/>
                    <a:p>
                      <a:pPr algn="ctr" rtl="0" fontAlgn="ctr"/>
                      <a:r>
                        <a:rPr lang="en-US" sz="1100" b="0" i="0" u="none" strike="noStrike">
                          <a:solidFill>
                            <a:srgbClr val="000000"/>
                          </a:solidFill>
                          <a:effectLst/>
                          <a:latin typeface="Garamond" panose="02020404030301010803" pitchFamily="18" charset="0"/>
                        </a:rPr>
                        <a:t>10</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696B"/>
                    </a:solidFill>
                  </a:tcPr>
                </a:tc>
                <a:tc>
                  <a:txBody>
                    <a:bodyPr/>
                    <a:lstStyle/>
                    <a:p>
                      <a:pPr algn="ctr" rtl="0" fontAlgn="ctr"/>
                      <a:r>
                        <a:rPr lang="en-US" sz="1100" b="0" i="0" u="none" strike="noStrike">
                          <a:solidFill>
                            <a:srgbClr val="000000"/>
                          </a:solidFill>
                          <a:effectLst/>
                          <a:latin typeface="Garamond" panose="02020404030301010803" pitchFamily="18" charset="0"/>
                        </a:rPr>
                        <a:t>25</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D27F"/>
                    </a:solidFill>
                  </a:tcPr>
                </a:tc>
                <a:extLst>
                  <a:ext uri="{0D108BD9-81ED-4DB2-BD59-A6C34878D82A}">
                    <a16:rowId xmlns:a16="http://schemas.microsoft.com/office/drawing/2014/main" val="1886992111"/>
                  </a:ext>
                </a:extLst>
              </a:tr>
              <a:tr h="760909">
                <a:tc>
                  <a:txBody>
                    <a:bodyPr/>
                    <a:lstStyle/>
                    <a:p>
                      <a:pPr algn="ctr" rtl="0" fontAlgn="ctr"/>
                      <a:r>
                        <a:rPr lang="en-US" sz="1100" b="0" i="0" u="none" strike="noStrike">
                          <a:solidFill>
                            <a:srgbClr val="000000"/>
                          </a:solidFill>
                          <a:effectLst/>
                          <a:latin typeface="Garamond" panose="02020404030301010803" pitchFamily="18" charset="0"/>
                        </a:rPr>
                        <a:t>123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3BE7B"/>
                    </a:solidFill>
                  </a:tcPr>
                </a:tc>
                <a:tc>
                  <a:txBody>
                    <a:bodyPr/>
                    <a:lstStyle/>
                    <a:p>
                      <a:pPr algn="ctr" rtl="0" fontAlgn="ctr"/>
                      <a:r>
                        <a:rPr lang="en-US" sz="1100" b="0" i="0" u="none" strike="noStrike">
                          <a:solidFill>
                            <a:srgbClr val="000000"/>
                          </a:solidFill>
                          <a:effectLst/>
                          <a:latin typeface="Garamond" panose="02020404030301010803" pitchFamily="18" charset="0"/>
                        </a:rPr>
                        <a:t>32</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EA84"/>
                    </a:solidFill>
                  </a:tcPr>
                </a:tc>
                <a:extLst>
                  <a:ext uri="{0D108BD9-81ED-4DB2-BD59-A6C34878D82A}">
                    <a16:rowId xmlns:a16="http://schemas.microsoft.com/office/drawing/2014/main" val="3108339546"/>
                  </a:ext>
                </a:extLst>
              </a:tr>
            </a:tbl>
          </a:graphicData>
        </a:graphic>
      </p:graphicFrame>
      <p:graphicFrame>
        <p:nvGraphicFramePr>
          <p:cNvPr id="12" name="Table 11">
            <a:extLst>
              <a:ext uri="{FF2B5EF4-FFF2-40B4-BE49-F238E27FC236}">
                <a16:creationId xmlns:a16="http://schemas.microsoft.com/office/drawing/2014/main" id="{704EA23B-253B-2633-508F-6A44926C0758}"/>
              </a:ext>
            </a:extLst>
          </p:cNvPr>
          <p:cNvGraphicFramePr>
            <a:graphicFrameLocks noGrp="1"/>
          </p:cNvGraphicFramePr>
          <p:nvPr>
            <p:extLst>
              <p:ext uri="{D42A27DB-BD31-4B8C-83A1-F6EECF244321}">
                <p14:modId xmlns:p14="http://schemas.microsoft.com/office/powerpoint/2010/main" val="4218245101"/>
              </p:ext>
            </p:extLst>
          </p:nvPr>
        </p:nvGraphicFramePr>
        <p:xfrm>
          <a:off x="2492661" y="3188781"/>
          <a:ext cx="1993556" cy="1521818"/>
        </p:xfrm>
        <a:graphic>
          <a:graphicData uri="http://schemas.openxmlformats.org/drawingml/2006/table">
            <a:tbl>
              <a:tblPr/>
              <a:tblGrid>
                <a:gridCol w="996778">
                  <a:extLst>
                    <a:ext uri="{9D8B030D-6E8A-4147-A177-3AD203B41FA5}">
                      <a16:colId xmlns:a16="http://schemas.microsoft.com/office/drawing/2014/main" val="2250937899"/>
                    </a:ext>
                  </a:extLst>
                </a:gridCol>
                <a:gridCol w="996778">
                  <a:extLst>
                    <a:ext uri="{9D8B030D-6E8A-4147-A177-3AD203B41FA5}">
                      <a16:colId xmlns:a16="http://schemas.microsoft.com/office/drawing/2014/main" val="1204805304"/>
                    </a:ext>
                  </a:extLst>
                </a:gridCol>
              </a:tblGrid>
              <a:tr h="760909">
                <a:tc>
                  <a:txBody>
                    <a:bodyPr/>
                    <a:lstStyle/>
                    <a:p>
                      <a:pPr algn="ctr" rtl="0" fontAlgn="ctr"/>
                      <a:r>
                        <a:rPr lang="en-US" sz="1100" b="0" i="0" u="none" strike="noStrike">
                          <a:solidFill>
                            <a:srgbClr val="000000"/>
                          </a:solidFill>
                          <a:effectLst/>
                          <a:latin typeface="Garamond" panose="02020404030301010803" pitchFamily="18" charset="0"/>
                        </a:rPr>
                        <a:t>10</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696B"/>
                    </a:solidFill>
                  </a:tcPr>
                </a:tc>
                <a:tc>
                  <a:txBody>
                    <a:bodyPr/>
                    <a:lstStyle/>
                    <a:p>
                      <a:pPr algn="ctr" rtl="0" fontAlgn="ctr"/>
                      <a:r>
                        <a:rPr lang="en-US" sz="1100" b="0" i="0" u="none" strike="noStrike">
                          <a:solidFill>
                            <a:srgbClr val="000000"/>
                          </a:solidFill>
                          <a:effectLst/>
                          <a:latin typeface="Garamond" panose="02020404030301010803" pitchFamily="18" charset="0"/>
                        </a:rPr>
                        <a:t>25</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D27F"/>
                    </a:solidFill>
                  </a:tcPr>
                </a:tc>
                <a:extLst>
                  <a:ext uri="{0D108BD9-81ED-4DB2-BD59-A6C34878D82A}">
                    <a16:rowId xmlns:a16="http://schemas.microsoft.com/office/drawing/2014/main" val="1886992111"/>
                  </a:ext>
                </a:extLst>
              </a:tr>
              <a:tr h="760909">
                <a:tc>
                  <a:txBody>
                    <a:bodyPr/>
                    <a:lstStyle/>
                    <a:p>
                      <a:pPr algn="ctr" rtl="0" fontAlgn="ctr"/>
                      <a:r>
                        <a:rPr lang="en-US" sz="1100" b="0" i="0" u="none" strike="noStrike">
                          <a:solidFill>
                            <a:srgbClr val="000000"/>
                          </a:solidFill>
                          <a:effectLst/>
                          <a:latin typeface="Garamond" panose="02020404030301010803" pitchFamily="18" charset="0"/>
                        </a:rPr>
                        <a:t>123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3BE7B"/>
                    </a:solidFill>
                  </a:tcPr>
                </a:tc>
                <a:tc>
                  <a:txBody>
                    <a:bodyPr/>
                    <a:lstStyle/>
                    <a:p>
                      <a:pPr algn="ctr" rtl="0" fontAlgn="ctr"/>
                      <a:r>
                        <a:rPr lang="en-US" sz="1100" b="0" i="0" u="none" strike="noStrike">
                          <a:solidFill>
                            <a:srgbClr val="000000"/>
                          </a:solidFill>
                          <a:effectLst/>
                          <a:latin typeface="Garamond" panose="02020404030301010803" pitchFamily="18" charset="0"/>
                        </a:rPr>
                        <a:t>32</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EA84"/>
                    </a:solidFill>
                  </a:tcPr>
                </a:tc>
                <a:extLst>
                  <a:ext uri="{0D108BD9-81ED-4DB2-BD59-A6C34878D82A}">
                    <a16:rowId xmlns:a16="http://schemas.microsoft.com/office/drawing/2014/main" val="3108339546"/>
                  </a:ext>
                </a:extLst>
              </a:tr>
            </a:tbl>
          </a:graphicData>
        </a:graphic>
      </p:graphicFrame>
      <p:sp>
        <p:nvSpPr>
          <p:cNvPr id="13" name="TextBox 12">
            <a:extLst>
              <a:ext uri="{FF2B5EF4-FFF2-40B4-BE49-F238E27FC236}">
                <a16:creationId xmlns:a16="http://schemas.microsoft.com/office/drawing/2014/main" id="{760E70AA-45A3-E62E-D9D3-E65D634FA5A6}"/>
              </a:ext>
            </a:extLst>
          </p:cNvPr>
          <p:cNvSpPr txBox="1"/>
          <p:nvPr/>
        </p:nvSpPr>
        <p:spPr>
          <a:xfrm>
            <a:off x="3238185" y="3795803"/>
            <a:ext cx="619639" cy="307777"/>
          </a:xfrm>
          <a:prstGeom prst="rect">
            <a:avLst/>
          </a:prstGeom>
          <a:solidFill>
            <a:schemeClr val="bg1"/>
          </a:solidFill>
          <a:ln>
            <a:solidFill>
              <a:srgbClr val="181818"/>
            </a:solidFill>
          </a:ln>
        </p:spPr>
        <p:txBody>
          <a:bodyPr wrap="square" rtlCol="0">
            <a:spAutoFit/>
          </a:bodyPr>
          <a:lstStyle/>
          <a:p>
            <a:r>
              <a:rPr lang="en-US" sz="1400">
                <a:latin typeface="Garamond" panose="02020404030301010803" pitchFamily="18" charset="0"/>
              </a:rPr>
              <a:t>190.0</a:t>
            </a:r>
          </a:p>
        </p:txBody>
      </p:sp>
      <p:graphicFrame>
        <p:nvGraphicFramePr>
          <p:cNvPr id="14" name="Table 13">
            <a:extLst>
              <a:ext uri="{FF2B5EF4-FFF2-40B4-BE49-F238E27FC236}">
                <a16:creationId xmlns:a16="http://schemas.microsoft.com/office/drawing/2014/main" id="{2680F433-B521-CAE2-8EFA-E97A4C3CA57B}"/>
              </a:ext>
            </a:extLst>
          </p:cNvPr>
          <p:cNvGraphicFramePr>
            <a:graphicFrameLocks noGrp="1"/>
          </p:cNvGraphicFramePr>
          <p:nvPr>
            <p:extLst>
              <p:ext uri="{D42A27DB-BD31-4B8C-83A1-F6EECF244321}">
                <p14:modId xmlns:p14="http://schemas.microsoft.com/office/powerpoint/2010/main" val="4072345239"/>
              </p:ext>
            </p:extLst>
          </p:nvPr>
        </p:nvGraphicFramePr>
        <p:xfrm>
          <a:off x="4991816" y="3221042"/>
          <a:ext cx="1993556" cy="1527090"/>
        </p:xfrm>
        <a:graphic>
          <a:graphicData uri="http://schemas.openxmlformats.org/drawingml/2006/table">
            <a:tbl>
              <a:tblPr/>
              <a:tblGrid>
                <a:gridCol w="996778">
                  <a:extLst>
                    <a:ext uri="{9D8B030D-6E8A-4147-A177-3AD203B41FA5}">
                      <a16:colId xmlns:a16="http://schemas.microsoft.com/office/drawing/2014/main" val="2902182159"/>
                    </a:ext>
                  </a:extLst>
                </a:gridCol>
                <a:gridCol w="996778">
                  <a:extLst>
                    <a:ext uri="{9D8B030D-6E8A-4147-A177-3AD203B41FA5}">
                      <a16:colId xmlns:a16="http://schemas.microsoft.com/office/drawing/2014/main" val="2113662671"/>
                    </a:ext>
                  </a:extLst>
                </a:gridCol>
              </a:tblGrid>
              <a:tr h="763545">
                <a:tc>
                  <a:txBody>
                    <a:bodyPr/>
                    <a:lstStyle/>
                    <a:p>
                      <a:pPr algn="ctr" fontAlgn="ctr"/>
                      <a:r>
                        <a:rPr lang="en-US" sz="1100" b="0" i="0" u="none" strike="noStrike">
                          <a:solidFill>
                            <a:srgbClr val="000000"/>
                          </a:solidFill>
                          <a:effectLst/>
                          <a:latin typeface="Garamond" panose="02020404030301010803" pitchFamily="18" charset="0"/>
                        </a:rPr>
                        <a:t>50</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Garamond" panose="02020404030301010803" pitchFamily="18" charset="0"/>
                        </a:rPr>
                        <a:t>150</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596361913"/>
                  </a:ext>
                </a:extLst>
              </a:tr>
              <a:tr h="763545">
                <a:tc>
                  <a:txBody>
                    <a:bodyPr/>
                    <a:lstStyle/>
                    <a:p>
                      <a:pPr algn="ctr" fontAlgn="ctr"/>
                      <a:r>
                        <a:rPr lang="en-US" sz="1100" b="0" i="0" u="none" strike="noStrike">
                          <a:solidFill>
                            <a:srgbClr val="000000"/>
                          </a:solidFill>
                          <a:effectLst/>
                          <a:latin typeface="Garamond" panose="02020404030301010803" pitchFamily="18" charset="0"/>
                        </a:rPr>
                        <a:t>650</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Garamond" panose="02020404030301010803" pitchFamily="18" charset="0"/>
                        </a:rPr>
                        <a:t>25</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636645232"/>
                  </a:ext>
                </a:extLst>
              </a:tr>
            </a:tbl>
          </a:graphicData>
        </a:graphic>
      </p:graphicFrame>
      <p:graphicFrame>
        <p:nvGraphicFramePr>
          <p:cNvPr id="15" name="Table 14">
            <a:extLst>
              <a:ext uri="{FF2B5EF4-FFF2-40B4-BE49-F238E27FC236}">
                <a16:creationId xmlns:a16="http://schemas.microsoft.com/office/drawing/2014/main" id="{D9F227BA-EA09-0C06-B548-859CE9D738B1}"/>
              </a:ext>
            </a:extLst>
          </p:cNvPr>
          <p:cNvGraphicFramePr>
            <a:graphicFrameLocks noGrp="1"/>
          </p:cNvGraphicFramePr>
          <p:nvPr>
            <p:extLst>
              <p:ext uri="{D42A27DB-BD31-4B8C-83A1-F6EECF244321}">
                <p14:modId xmlns:p14="http://schemas.microsoft.com/office/powerpoint/2010/main" val="1335063772"/>
              </p:ext>
            </p:extLst>
          </p:nvPr>
        </p:nvGraphicFramePr>
        <p:xfrm>
          <a:off x="4992845" y="1461247"/>
          <a:ext cx="1993556" cy="1527090"/>
        </p:xfrm>
        <a:graphic>
          <a:graphicData uri="http://schemas.openxmlformats.org/drawingml/2006/table">
            <a:tbl>
              <a:tblPr/>
              <a:tblGrid>
                <a:gridCol w="996778">
                  <a:extLst>
                    <a:ext uri="{9D8B030D-6E8A-4147-A177-3AD203B41FA5}">
                      <a16:colId xmlns:a16="http://schemas.microsoft.com/office/drawing/2014/main" val="2902182159"/>
                    </a:ext>
                  </a:extLst>
                </a:gridCol>
                <a:gridCol w="996778">
                  <a:extLst>
                    <a:ext uri="{9D8B030D-6E8A-4147-A177-3AD203B41FA5}">
                      <a16:colId xmlns:a16="http://schemas.microsoft.com/office/drawing/2014/main" val="2113662671"/>
                    </a:ext>
                  </a:extLst>
                </a:gridCol>
              </a:tblGrid>
              <a:tr h="763545">
                <a:tc>
                  <a:txBody>
                    <a:bodyPr/>
                    <a:lstStyle/>
                    <a:p>
                      <a:pPr algn="ctr" fontAlgn="ctr"/>
                      <a:r>
                        <a:rPr lang="en-US" sz="1100" b="0" i="0" u="none" strike="noStrike">
                          <a:solidFill>
                            <a:srgbClr val="000000"/>
                          </a:solidFill>
                          <a:effectLst/>
                          <a:latin typeface="Garamond" panose="02020404030301010803" pitchFamily="18" charset="0"/>
                        </a:rPr>
                        <a:t>Zone 1</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Garamond" panose="02020404030301010803" pitchFamily="18" charset="0"/>
                        </a:rPr>
                        <a:t>Zone 2</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596361913"/>
                  </a:ext>
                </a:extLst>
              </a:tr>
              <a:tr h="763545">
                <a:tc>
                  <a:txBody>
                    <a:bodyPr/>
                    <a:lstStyle/>
                    <a:p>
                      <a:pPr algn="ctr" fontAlgn="ctr"/>
                      <a:r>
                        <a:rPr lang="en-US" sz="1100" b="0" i="0" u="none" strike="noStrike">
                          <a:solidFill>
                            <a:srgbClr val="000000"/>
                          </a:solidFill>
                          <a:effectLst/>
                          <a:latin typeface="Garamond" panose="02020404030301010803" pitchFamily="18" charset="0"/>
                        </a:rPr>
                        <a:t>Zone 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Garamond" panose="02020404030301010803" pitchFamily="18" charset="0"/>
                        </a:rPr>
                        <a:t>Zone 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636645232"/>
                  </a:ext>
                </a:extLst>
              </a:tr>
            </a:tbl>
          </a:graphicData>
        </a:graphic>
      </p:graphicFrame>
      <p:sp>
        <p:nvSpPr>
          <p:cNvPr id="16" name="Multiplication Sign 10">
            <a:extLst>
              <a:ext uri="{FF2B5EF4-FFF2-40B4-BE49-F238E27FC236}">
                <a16:creationId xmlns:a16="http://schemas.microsoft.com/office/drawing/2014/main" id="{15582615-E726-C1AA-6707-DE6AD6B0EB47}"/>
              </a:ext>
            </a:extLst>
          </p:cNvPr>
          <p:cNvSpPr/>
          <p:nvPr/>
        </p:nvSpPr>
        <p:spPr>
          <a:xfrm>
            <a:off x="4541823" y="3868827"/>
            <a:ext cx="247137" cy="215044"/>
          </a:xfrm>
          <a:prstGeom prst="mathMultiply">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Garamond" panose="02020404030301010803" pitchFamily="18" charset="0"/>
            </a:endParaRPr>
          </a:p>
        </p:txBody>
      </p:sp>
      <p:sp>
        <p:nvSpPr>
          <p:cNvPr id="17" name="Equals 11">
            <a:extLst>
              <a:ext uri="{FF2B5EF4-FFF2-40B4-BE49-F238E27FC236}">
                <a16:creationId xmlns:a16="http://schemas.microsoft.com/office/drawing/2014/main" id="{C0592661-F93F-4BFC-C8D9-DEEF684CFA2D}"/>
              </a:ext>
            </a:extLst>
          </p:cNvPr>
          <p:cNvSpPr/>
          <p:nvPr/>
        </p:nvSpPr>
        <p:spPr>
          <a:xfrm>
            <a:off x="7188230" y="3868827"/>
            <a:ext cx="271848" cy="215044"/>
          </a:xfrm>
          <a:prstGeom prst="mathEqual">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latin typeface="Garamond" panose="02020404030301010803" pitchFamily="18" charset="0"/>
            </a:endParaRPr>
          </a:p>
        </p:txBody>
      </p:sp>
      <p:sp>
        <p:nvSpPr>
          <p:cNvPr id="18" name="TextBox 17">
            <a:extLst>
              <a:ext uri="{FF2B5EF4-FFF2-40B4-BE49-F238E27FC236}">
                <a16:creationId xmlns:a16="http://schemas.microsoft.com/office/drawing/2014/main" id="{5B17FD87-4E51-0443-0BA5-2E69CE043277}"/>
              </a:ext>
            </a:extLst>
          </p:cNvPr>
          <p:cNvSpPr txBox="1"/>
          <p:nvPr/>
        </p:nvSpPr>
        <p:spPr>
          <a:xfrm>
            <a:off x="8502424" y="3788310"/>
            <a:ext cx="625560" cy="307777"/>
          </a:xfrm>
          <a:prstGeom prst="rect">
            <a:avLst/>
          </a:prstGeom>
          <a:solidFill>
            <a:schemeClr val="bg1"/>
          </a:solidFill>
          <a:ln>
            <a:solidFill>
              <a:srgbClr val="181818"/>
            </a:solidFill>
          </a:ln>
        </p:spPr>
        <p:txBody>
          <a:bodyPr wrap="square" rtlCol="0">
            <a:spAutoFit/>
          </a:bodyPr>
          <a:lstStyle/>
          <a:p>
            <a:r>
              <a:rPr lang="en-US" sz="1400">
                <a:latin typeface="Garamond" panose="02020404030301010803" pitchFamily="18" charset="0"/>
              </a:rPr>
              <a:t>97.14</a:t>
            </a:r>
          </a:p>
        </p:txBody>
      </p:sp>
      <p:sp>
        <p:nvSpPr>
          <p:cNvPr id="19" name="TextBox 18">
            <a:extLst>
              <a:ext uri="{FF2B5EF4-FFF2-40B4-BE49-F238E27FC236}">
                <a16:creationId xmlns:a16="http://schemas.microsoft.com/office/drawing/2014/main" id="{B2236ECC-4F96-F20F-F8B8-1BCEDBF5B313}"/>
              </a:ext>
            </a:extLst>
          </p:cNvPr>
          <p:cNvSpPr txBox="1"/>
          <p:nvPr/>
        </p:nvSpPr>
        <p:spPr>
          <a:xfrm>
            <a:off x="3238185" y="5620484"/>
            <a:ext cx="619639" cy="307777"/>
          </a:xfrm>
          <a:prstGeom prst="rect">
            <a:avLst/>
          </a:prstGeom>
          <a:solidFill>
            <a:schemeClr val="bg1"/>
          </a:solidFill>
          <a:ln>
            <a:solidFill>
              <a:srgbClr val="181818"/>
            </a:solidFill>
          </a:ln>
        </p:spPr>
        <p:txBody>
          <a:bodyPr wrap="square" rtlCol="0">
            <a:spAutoFit/>
          </a:bodyPr>
          <a:lstStyle/>
          <a:p>
            <a:r>
              <a:rPr lang="en-US" sz="1400">
                <a:latin typeface="Garamond" panose="02020404030301010803" pitchFamily="18" charset="0"/>
              </a:rPr>
              <a:t>190.0</a:t>
            </a:r>
          </a:p>
        </p:txBody>
      </p:sp>
      <p:graphicFrame>
        <p:nvGraphicFramePr>
          <p:cNvPr id="20" name="Table 19">
            <a:extLst>
              <a:ext uri="{FF2B5EF4-FFF2-40B4-BE49-F238E27FC236}">
                <a16:creationId xmlns:a16="http://schemas.microsoft.com/office/drawing/2014/main" id="{4D53BC95-74D4-A4C5-E9C4-EA5167300EB2}"/>
              </a:ext>
            </a:extLst>
          </p:cNvPr>
          <p:cNvGraphicFramePr>
            <a:graphicFrameLocks noGrp="1"/>
          </p:cNvGraphicFramePr>
          <p:nvPr>
            <p:extLst>
              <p:ext uri="{D42A27DB-BD31-4B8C-83A1-F6EECF244321}">
                <p14:modId xmlns:p14="http://schemas.microsoft.com/office/powerpoint/2010/main" val="625327537"/>
              </p:ext>
            </p:extLst>
          </p:nvPr>
        </p:nvGraphicFramePr>
        <p:xfrm>
          <a:off x="4991816" y="5045723"/>
          <a:ext cx="1993556" cy="1527090"/>
        </p:xfrm>
        <a:graphic>
          <a:graphicData uri="http://schemas.openxmlformats.org/drawingml/2006/table">
            <a:tbl>
              <a:tblPr/>
              <a:tblGrid>
                <a:gridCol w="996778">
                  <a:extLst>
                    <a:ext uri="{9D8B030D-6E8A-4147-A177-3AD203B41FA5}">
                      <a16:colId xmlns:a16="http://schemas.microsoft.com/office/drawing/2014/main" val="2902182159"/>
                    </a:ext>
                  </a:extLst>
                </a:gridCol>
                <a:gridCol w="996778">
                  <a:extLst>
                    <a:ext uri="{9D8B030D-6E8A-4147-A177-3AD203B41FA5}">
                      <a16:colId xmlns:a16="http://schemas.microsoft.com/office/drawing/2014/main" val="2113662671"/>
                    </a:ext>
                  </a:extLst>
                </a:gridCol>
              </a:tblGrid>
              <a:tr h="763545">
                <a:tc>
                  <a:txBody>
                    <a:bodyPr/>
                    <a:lstStyle/>
                    <a:p>
                      <a:pPr algn="ctr" fontAlgn="ctr"/>
                      <a:r>
                        <a:rPr lang="en-US" sz="1100" b="0" i="0" u="none" strike="noStrike">
                          <a:solidFill>
                            <a:srgbClr val="000000"/>
                          </a:solidFill>
                          <a:effectLst/>
                          <a:latin typeface="Garamond" panose="02020404030301010803" pitchFamily="18" charset="0"/>
                        </a:rPr>
                        <a:t>25</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Garamond" panose="02020404030301010803" pitchFamily="18" charset="0"/>
                        </a:rPr>
                        <a:t>650</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596361913"/>
                  </a:ext>
                </a:extLst>
              </a:tr>
              <a:tr h="763545">
                <a:tc>
                  <a:txBody>
                    <a:bodyPr/>
                    <a:lstStyle/>
                    <a:p>
                      <a:pPr algn="ctr" fontAlgn="ctr"/>
                      <a:r>
                        <a:rPr lang="en-US" sz="1100" b="0" i="0" u="none" strike="noStrike">
                          <a:solidFill>
                            <a:srgbClr val="000000"/>
                          </a:solidFill>
                          <a:effectLst/>
                          <a:latin typeface="Garamond" panose="02020404030301010803" pitchFamily="18" charset="0"/>
                        </a:rPr>
                        <a:t>150</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Garamond" panose="02020404030301010803" pitchFamily="18" charset="0"/>
                        </a:rPr>
                        <a:t>50</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636645232"/>
                  </a:ext>
                </a:extLst>
              </a:tr>
            </a:tbl>
          </a:graphicData>
        </a:graphic>
      </p:graphicFrame>
      <p:sp>
        <p:nvSpPr>
          <p:cNvPr id="21" name="Multiplication Sign 15">
            <a:extLst>
              <a:ext uri="{FF2B5EF4-FFF2-40B4-BE49-F238E27FC236}">
                <a16:creationId xmlns:a16="http://schemas.microsoft.com/office/drawing/2014/main" id="{3583FC9F-C983-A6BC-D850-6EA24440C95E}"/>
              </a:ext>
            </a:extLst>
          </p:cNvPr>
          <p:cNvSpPr/>
          <p:nvPr/>
        </p:nvSpPr>
        <p:spPr>
          <a:xfrm>
            <a:off x="4541823" y="5693508"/>
            <a:ext cx="247137" cy="215044"/>
          </a:xfrm>
          <a:prstGeom prst="mathMultiply">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Garamond" panose="02020404030301010803" pitchFamily="18" charset="0"/>
            </a:endParaRPr>
          </a:p>
        </p:txBody>
      </p:sp>
      <p:sp>
        <p:nvSpPr>
          <p:cNvPr id="22" name="TextBox 21">
            <a:extLst>
              <a:ext uri="{FF2B5EF4-FFF2-40B4-BE49-F238E27FC236}">
                <a16:creationId xmlns:a16="http://schemas.microsoft.com/office/drawing/2014/main" id="{F5AD83D2-0E69-A9D2-F328-BEC407828C83}"/>
              </a:ext>
            </a:extLst>
          </p:cNvPr>
          <p:cNvSpPr txBox="1"/>
          <p:nvPr/>
        </p:nvSpPr>
        <p:spPr>
          <a:xfrm>
            <a:off x="8555712" y="5647142"/>
            <a:ext cx="673185" cy="307777"/>
          </a:xfrm>
          <a:prstGeom prst="rect">
            <a:avLst/>
          </a:prstGeom>
          <a:solidFill>
            <a:schemeClr val="bg1"/>
          </a:solidFill>
          <a:ln>
            <a:solidFill>
              <a:srgbClr val="181818"/>
            </a:solidFill>
          </a:ln>
        </p:spPr>
        <p:txBody>
          <a:bodyPr wrap="square" rtlCol="0">
            <a:spAutoFit/>
          </a:bodyPr>
          <a:lstStyle/>
          <a:p>
            <a:r>
              <a:rPr lang="en-US" sz="1400">
                <a:latin typeface="Garamond" panose="02020404030301010803" pitchFamily="18" charset="0"/>
              </a:rPr>
              <a:t>41.77</a:t>
            </a:r>
          </a:p>
        </p:txBody>
      </p:sp>
      <p:sp>
        <p:nvSpPr>
          <p:cNvPr id="23" name="Equals 17">
            <a:extLst>
              <a:ext uri="{FF2B5EF4-FFF2-40B4-BE49-F238E27FC236}">
                <a16:creationId xmlns:a16="http://schemas.microsoft.com/office/drawing/2014/main" id="{63D1FDFF-64DD-DBA6-C00A-F09C4F10A218}"/>
              </a:ext>
            </a:extLst>
          </p:cNvPr>
          <p:cNvSpPr/>
          <p:nvPr/>
        </p:nvSpPr>
        <p:spPr>
          <a:xfrm>
            <a:off x="7188230" y="5701746"/>
            <a:ext cx="271848" cy="215044"/>
          </a:xfrm>
          <a:prstGeom prst="mathEqual">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latin typeface="Garamond" panose="02020404030301010803" pitchFamily="18" charset="0"/>
            </a:endParaRPr>
          </a:p>
        </p:txBody>
      </p:sp>
      <p:sp>
        <p:nvSpPr>
          <p:cNvPr id="24" name="TextBox 23">
            <a:extLst>
              <a:ext uri="{FF2B5EF4-FFF2-40B4-BE49-F238E27FC236}">
                <a16:creationId xmlns:a16="http://schemas.microsoft.com/office/drawing/2014/main" id="{9668FF10-1FAF-C4E6-B084-A0D8E8C53EDA}"/>
              </a:ext>
            </a:extLst>
          </p:cNvPr>
          <p:cNvSpPr txBox="1"/>
          <p:nvPr/>
        </p:nvSpPr>
        <p:spPr>
          <a:xfrm>
            <a:off x="5331369" y="2044922"/>
            <a:ext cx="1314450" cy="276999"/>
          </a:xfrm>
          <a:prstGeom prst="rect">
            <a:avLst/>
          </a:prstGeom>
          <a:solidFill>
            <a:schemeClr val="bg1"/>
          </a:solidFill>
          <a:ln>
            <a:solidFill>
              <a:srgbClr val="181818"/>
            </a:solidFill>
          </a:ln>
        </p:spPr>
        <p:txBody>
          <a:bodyPr wrap="square" rtlCol="0">
            <a:spAutoFit/>
          </a:bodyPr>
          <a:lstStyle/>
          <a:p>
            <a:r>
              <a:rPr lang="en-US" sz="1200">
                <a:solidFill>
                  <a:srgbClr val="181818"/>
                </a:solidFill>
                <a:latin typeface="Garamond" panose="02020404030301010803" pitchFamily="18" charset="0"/>
              </a:rPr>
              <a:t># of People: 875</a:t>
            </a:r>
          </a:p>
        </p:txBody>
      </p:sp>
      <p:sp>
        <p:nvSpPr>
          <p:cNvPr id="25" name="Speech Bubble: Oval 18">
            <a:extLst>
              <a:ext uri="{FF2B5EF4-FFF2-40B4-BE49-F238E27FC236}">
                <a16:creationId xmlns:a16="http://schemas.microsoft.com/office/drawing/2014/main" id="{B34ED1F7-B802-E24E-E2F8-400A2F6DB208}"/>
              </a:ext>
            </a:extLst>
          </p:cNvPr>
          <p:cNvSpPr/>
          <p:nvPr/>
        </p:nvSpPr>
        <p:spPr>
          <a:xfrm>
            <a:off x="7685004" y="2321920"/>
            <a:ext cx="2291787" cy="848494"/>
          </a:xfrm>
          <a:prstGeom prst="wedgeEllipseCallou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atin typeface="Garamond" panose="02020404030301010803" pitchFamily="18" charset="0"/>
              </a:rPr>
              <a:t>= 10= 10* [50/875]* [50/875]</a:t>
            </a:r>
          </a:p>
        </p:txBody>
      </p:sp>
      <p:pic>
        <p:nvPicPr>
          <p:cNvPr id="26" name="Content Placeholder 8" descr="City-level aggregation of MEP: MEP aggregated at city-level by population density weighted summation of grid-cell wise MEP values">
            <a:extLst>
              <a:ext uri="{FF2B5EF4-FFF2-40B4-BE49-F238E27FC236}">
                <a16:creationId xmlns:a16="http://schemas.microsoft.com/office/drawing/2014/main" id="{C05925F6-A9AA-8B12-0133-351BDB91C772}"/>
              </a:ext>
            </a:extLst>
          </p:cNvPr>
          <p:cNvPicPr>
            <a:picLocks noChangeAspect="1"/>
          </p:cNvPicPr>
          <p:nvPr/>
        </p:nvPicPr>
        <p:blipFill rotWithShape="1">
          <a:blip r:embed="rId3"/>
          <a:srcRect l="15745" t="10766" r="18124" b="10146"/>
          <a:stretch/>
        </p:blipFill>
        <p:spPr>
          <a:xfrm>
            <a:off x="2509606" y="1257467"/>
            <a:ext cx="1957636" cy="1780516"/>
          </a:xfrm>
          <a:prstGeom prst="rect">
            <a:avLst/>
          </a:prstGeom>
          <a:ln>
            <a:solidFill>
              <a:srgbClr val="000C14"/>
            </a:solidFill>
          </a:ln>
        </p:spPr>
      </p:pic>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7221062B-2402-C8FB-4BFB-B38C4CD778FC}"/>
                  </a:ext>
                </a:extLst>
              </p:cNvPr>
              <p:cNvSpPr txBox="1"/>
              <p:nvPr/>
            </p:nvSpPr>
            <p:spPr>
              <a:xfrm>
                <a:off x="2979460" y="1686514"/>
                <a:ext cx="630108" cy="75642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nary>
                        <m:naryPr>
                          <m:chr m:val="∑"/>
                          <m:ctrlPr>
                            <a:rPr lang="pt-BR" i="1">
                              <a:solidFill>
                                <a:schemeClr val="tx1">
                                  <a:lumMod val="75000"/>
                                </a:schemeClr>
                              </a:solidFill>
                              <a:latin typeface="Cambria Math" panose="02040503050406030204" pitchFamily="18" charset="0"/>
                            </a:rPr>
                          </m:ctrlPr>
                        </m:naryPr>
                        <m:sub>
                          <m:r>
                            <a:rPr lang="pt-BR" i="1">
                              <a:solidFill>
                                <a:schemeClr val="tx1">
                                  <a:lumMod val="75000"/>
                                </a:schemeClr>
                              </a:solidFill>
                              <a:latin typeface="Cambria Math" panose="02040503050406030204" pitchFamily="18" charset="0"/>
                            </a:rPr>
                            <m:t>𝑘</m:t>
                          </m:r>
                          <m:r>
                            <a:rPr lang="pt-BR" i="1">
                              <a:solidFill>
                                <a:schemeClr val="tx1">
                                  <a:lumMod val="75000"/>
                                </a:schemeClr>
                              </a:solidFill>
                              <a:latin typeface="Cambria Math" panose="02040503050406030204" pitchFamily="18" charset="0"/>
                            </a:rPr>
                            <m:t>=0</m:t>
                          </m:r>
                        </m:sub>
                        <m:sup>
                          <m:r>
                            <a:rPr lang="pt-BR" i="1">
                              <a:solidFill>
                                <a:schemeClr val="tx1">
                                  <a:lumMod val="75000"/>
                                </a:schemeClr>
                              </a:solidFill>
                              <a:latin typeface="Cambria Math" panose="02040503050406030204" pitchFamily="18" charset="0"/>
                            </a:rPr>
                            <m:t>𝑛</m:t>
                          </m:r>
                        </m:sup>
                        <m:e/>
                      </m:nary>
                    </m:oMath>
                  </m:oMathPara>
                </a14:m>
                <a:endParaRPr lang="en-US">
                  <a:latin typeface="Garamond" panose="02020404030301010803" pitchFamily="18" charset="0"/>
                </a:endParaRPr>
              </a:p>
            </p:txBody>
          </p:sp>
        </mc:Choice>
        <mc:Fallback xmlns="">
          <p:sp>
            <p:nvSpPr>
              <p:cNvPr id="27" name="TextBox 26">
                <a:extLst>
                  <a:ext uri="{FF2B5EF4-FFF2-40B4-BE49-F238E27FC236}">
                    <a16:creationId xmlns:a16="http://schemas.microsoft.com/office/drawing/2014/main" id="{7221062B-2402-C8FB-4BFB-B38C4CD778FC}"/>
                  </a:ext>
                </a:extLst>
              </p:cNvPr>
              <p:cNvSpPr txBox="1">
                <a:spLocks noRot="1" noChangeAspect="1" noMove="1" noResize="1" noEditPoints="1" noAdjustHandles="1" noChangeArrowheads="1" noChangeShapeType="1" noTextEdit="1"/>
              </p:cNvSpPr>
              <p:nvPr/>
            </p:nvSpPr>
            <p:spPr>
              <a:xfrm>
                <a:off x="2979460" y="1686514"/>
                <a:ext cx="630108" cy="756426"/>
              </a:xfrm>
              <a:prstGeom prst="rect">
                <a:avLst/>
              </a:prstGeom>
              <a:blipFill>
                <a:blip r:embed="rId4"/>
                <a:stretch>
                  <a:fillRect/>
                </a:stretch>
              </a:blipFill>
            </p:spPr>
            <p:txBody>
              <a:bodyPr/>
              <a:lstStyle/>
              <a:p>
                <a:r>
                  <a:rPr lang="en-US">
                    <a:noFill/>
                  </a:rPr>
                  <a:t> </a:t>
                </a:r>
              </a:p>
            </p:txBody>
          </p:sp>
        </mc:Fallback>
      </mc:AlternateContent>
      <p:sp>
        <p:nvSpPr>
          <p:cNvPr id="28" name="TextBox 27">
            <a:extLst>
              <a:ext uri="{FF2B5EF4-FFF2-40B4-BE49-F238E27FC236}">
                <a16:creationId xmlns:a16="http://schemas.microsoft.com/office/drawing/2014/main" id="{C7204DA7-4E0C-01F8-D00D-0AF053F2F1EE}"/>
              </a:ext>
            </a:extLst>
          </p:cNvPr>
          <p:cNvSpPr txBox="1"/>
          <p:nvPr/>
        </p:nvSpPr>
        <p:spPr>
          <a:xfrm>
            <a:off x="7911548" y="2584174"/>
            <a:ext cx="1908672" cy="369332"/>
          </a:xfrm>
          <a:prstGeom prst="rect">
            <a:avLst/>
          </a:prstGeom>
          <a:noFill/>
        </p:spPr>
        <p:txBody>
          <a:bodyPr wrap="square" rtlCol="0">
            <a:spAutoFit/>
          </a:bodyPr>
          <a:lstStyle/>
          <a:p>
            <a:r>
              <a:rPr lang="en-US">
                <a:latin typeface="Garamond" panose="02020404030301010803" pitchFamily="18" charset="0"/>
              </a:rPr>
              <a:t>= 10 * [50/875]</a:t>
            </a:r>
          </a:p>
        </p:txBody>
      </p:sp>
    </p:spTree>
    <p:extLst>
      <p:ext uri="{BB962C8B-B14F-4D97-AF65-F5344CB8AC3E}">
        <p14:creationId xmlns:p14="http://schemas.microsoft.com/office/powerpoint/2010/main" val="816181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100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FC0C3A0-D88F-DA6A-2CB0-B73418108BDC}"/>
              </a:ext>
            </a:extLst>
          </p:cNvPr>
          <p:cNvSpPr>
            <a:spLocks noGrp="1"/>
          </p:cNvSpPr>
          <p:nvPr>
            <p:ph type="body" sz="quarter" idx="10"/>
          </p:nvPr>
        </p:nvSpPr>
        <p:spPr>
          <a:xfrm>
            <a:off x="623272" y="1669356"/>
            <a:ext cx="6704628" cy="2776245"/>
          </a:xfrm>
        </p:spPr>
        <p:txBody>
          <a:bodyPr/>
          <a:lstStyle/>
          <a:p>
            <a:endParaRPr lang="en-US" dirty="0">
              <a:latin typeface="Garamond"/>
            </a:endParaRPr>
          </a:p>
          <a:p>
            <a:endParaRPr lang="en-US" dirty="0">
              <a:latin typeface="Garamond"/>
            </a:endParaRPr>
          </a:p>
          <a:p>
            <a:r>
              <a:rPr lang="en-US" dirty="0">
                <a:latin typeface="Garamond"/>
              </a:rPr>
              <a:t>Adding A Socio-Demographic Layer to MEP </a:t>
            </a:r>
            <a:endParaRPr lang="en-US" dirty="0"/>
          </a:p>
          <a:p>
            <a:endParaRPr lang="en-US" dirty="0"/>
          </a:p>
        </p:txBody>
      </p:sp>
    </p:spTree>
    <p:extLst>
      <p:ext uri="{BB962C8B-B14F-4D97-AF65-F5344CB8AC3E}">
        <p14:creationId xmlns:p14="http://schemas.microsoft.com/office/powerpoint/2010/main" val="27995330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F726FD-0434-133C-C76B-4BF11509CE91}"/>
              </a:ext>
            </a:extLst>
          </p:cNvPr>
          <p:cNvSpPr>
            <a:spLocks noGrp="1"/>
          </p:cNvSpPr>
          <p:nvPr>
            <p:ph type="title"/>
          </p:nvPr>
        </p:nvSpPr>
        <p:spPr>
          <a:solidFill>
            <a:schemeClr val="accent1"/>
          </a:solidFill>
        </p:spPr>
        <p:txBody>
          <a:bodyPr/>
          <a:lstStyle/>
          <a:p>
            <a:r>
              <a:rPr lang="en-US"/>
              <a:t>Incorporating Socio-Demographic Aspects in MEP calculations</a:t>
            </a:r>
          </a:p>
        </p:txBody>
      </p:sp>
      <p:sp>
        <p:nvSpPr>
          <p:cNvPr id="6" name="Content Placeholder 2">
            <a:extLst>
              <a:ext uri="{FF2B5EF4-FFF2-40B4-BE49-F238E27FC236}">
                <a16:creationId xmlns:a16="http://schemas.microsoft.com/office/drawing/2014/main" id="{3A44EA04-37F3-5A8C-29E5-F133B10FA892}"/>
              </a:ext>
            </a:extLst>
          </p:cNvPr>
          <p:cNvSpPr txBox="1">
            <a:spLocks/>
          </p:cNvSpPr>
          <p:nvPr/>
        </p:nvSpPr>
        <p:spPr>
          <a:xfrm>
            <a:off x="457201" y="1390649"/>
            <a:ext cx="10346633" cy="333477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a:latin typeface="Garamond" panose="02020404030301010803" pitchFamily="18" charset="0"/>
              </a:rPr>
              <a:t>An average MEP score for a location (encompassing all modes, activities, and travel times) might not resonate with </a:t>
            </a:r>
            <a:r>
              <a:rPr lang="en-US" sz="2400" b="1">
                <a:solidFill>
                  <a:srgbClr val="C00000"/>
                </a:solidFill>
                <a:latin typeface="Garamond" panose="02020404030301010803" pitchFamily="18" charset="0"/>
              </a:rPr>
              <a:t>specific socio-demographic cohorts</a:t>
            </a:r>
          </a:p>
          <a:p>
            <a:pPr lvl="1"/>
            <a:r>
              <a:rPr lang="en-US">
                <a:latin typeface="Garamond" panose="02020404030301010803" pitchFamily="18" charset="0"/>
              </a:rPr>
              <a:t>Individuals who are car-constrained (age &lt; 16, or income &lt; 25K) might have different travel, and activity preferences compared to the average traveler</a:t>
            </a:r>
          </a:p>
          <a:p>
            <a:pPr lvl="1"/>
            <a:endParaRPr lang="en-US"/>
          </a:p>
          <a:p>
            <a:r>
              <a:rPr lang="en-US" sz="2400">
                <a:latin typeface="Garamond" panose="02020404030301010803" pitchFamily="18" charset="0"/>
              </a:rPr>
              <a:t>Enhancements have been made to make MEP scores reflective </a:t>
            </a:r>
            <a:r>
              <a:rPr lang="en-US" sz="2400" b="1">
                <a:solidFill>
                  <a:srgbClr val="C00000"/>
                </a:solidFill>
                <a:latin typeface="Garamond" panose="02020404030301010803" pitchFamily="18" charset="0"/>
              </a:rPr>
              <a:t>of travel characteristics of specific socio-demographic cohorts</a:t>
            </a:r>
            <a:r>
              <a:rPr lang="en-US" sz="2400">
                <a:latin typeface="Garamond" panose="02020404030301010803" pitchFamily="18" charset="0"/>
              </a:rPr>
              <a:t>. Variation is introduced in the form of </a:t>
            </a:r>
          </a:p>
          <a:p>
            <a:pPr lvl="1"/>
            <a:endParaRPr lang="en-US" sz="1600"/>
          </a:p>
        </p:txBody>
      </p:sp>
      <p:sp>
        <p:nvSpPr>
          <p:cNvPr id="9" name="Rounded Rectangle 8" descr="Different types of opportunities:&#10;Jobs, Shopping/errands, Medical, School/Daycare/Religious">
            <a:extLst>
              <a:ext uri="{FF2B5EF4-FFF2-40B4-BE49-F238E27FC236}">
                <a16:creationId xmlns:a16="http://schemas.microsoft.com/office/drawing/2014/main" id="{60F5AD96-B7D3-3144-D31F-C74176389713}"/>
              </a:ext>
            </a:extLst>
          </p:cNvPr>
          <p:cNvSpPr/>
          <p:nvPr/>
        </p:nvSpPr>
        <p:spPr>
          <a:xfrm>
            <a:off x="2383688" y="4383156"/>
            <a:ext cx="1991044" cy="1309748"/>
          </a:xfrm>
          <a:prstGeom prst="roundRect">
            <a:avLst/>
          </a:prstGeom>
          <a:blipFill rotWithShape="1">
            <a:blip r:embed="rId2"/>
            <a:srcRect/>
            <a:stretch>
              <a:fillRect l="-10000" r="-10000"/>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0" name="Rounded Rectangle 9" descr="Travel Time Isochrone">
            <a:extLst>
              <a:ext uri="{FF2B5EF4-FFF2-40B4-BE49-F238E27FC236}">
                <a16:creationId xmlns:a16="http://schemas.microsoft.com/office/drawing/2014/main" id="{A9B4999B-3A07-8AF3-1FF3-5F005A05AD2E}"/>
              </a:ext>
            </a:extLst>
          </p:cNvPr>
          <p:cNvSpPr/>
          <p:nvPr/>
        </p:nvSpPr>
        <p:spPr>
          <a:xfrm>
            <a:off x="4513136" y="4383156"/>
            <a:ext cx="1729852" cy="1309748"/>
          </a:xfrm>
          <a:prstGeom prst="roundRect">
            <a:avLst/>
          </a:prstGeom>
          <a:blipFill rotWithShape="1">
            <a:blip r:embed="rId3"/>
            <a:srcRect/>
            <a:stretch>
              <a:fillRect t="-11000" b="-11000"/>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2" name="Rounded Rectangle 11" descr="Different Modes of Transport">
            <a:extLst>
              <a:ext uri="{FF2B5EF4-FFF2-40B4-BE49-F238E27FC236}">
                <a16:creationId xmlns:a16="http://schemas.microsoft.com/office/drawing/2014/main" id="{EAB5213E-1E02-9706-19DD-2A3CE1D100F9}"/>
              </a:ext>
            </a:extLst>
          </p:cNvPr>
          <p:cNvSpPr/>
          <p:nvPr/>
        </p:nvSpPr>
        <p:spPr>
          <a:xfrm>
            <a:off x="6381393" y="4383157"/>
            <a:ext cx="1655228" cy="1309748"/>
          </a:xfrm>
          <a:prstGeom prst="roundRect">
            <a:avLst/>
          </a:prstGeom>
          <a:blipFill rotWithShape="1">
            <a:blip r:embed="rId4"/>
            <a:srcRect/>
            <a:stretch>
              <a:fillRect l="-5000" r="-5000"/>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3" name="Rounded Rectangle 12" descr="Population Distribution ">
            <a:extLst>
              <a:ext uri="{FF2B5EF4-FFF2-40B4-BE49-F238E27FC236}">
                <a16:creationId xmlns:a16="http://schemas.microsoft.com/office/drawing/2014/main" id="{484A8D7B-7A26-36AE-13DB-45334ED4EFBC}"/>
              </a:ext>
            </a:extLst>
          </p:cNvPr>
          <p:cNvSpPr/>
          <p:nvPr/>
        </p:nvSpPr>
        <p:spPr>
          <a:xfrm>
            <a:off x="8114022" y="4383156"/>
            <a:ext cx="1655228" cy="1309748"/>
          </a:xfrm>
          <a:prstGeom prst="roundRect">
            <a:avLst/>
          </a:prstGeom>
          <a:blipFill rotWithShape="1">
            <a:blip r:embed="rId5"/>
            <a:srcRect/>
            <a:stretch>
              <a:fillRect t="-4000" b="-4000"/>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grpSp>
        <p:nvGrpSpPr>
          <p:cNvPr id="14" name="Group 13">
            <a:extLst>
              <a:ext uri="{FF2B5EF4-FFF2-40B4-BE49-F238E27FC236}">
                <a16:creationId xmlns:a16="http://schemas.microsoft.com/office/drawing/2014/main" id="{7D2BC041-31BB-2EBA-2A5A-060A39AF7755}"/>
              </a:ext>
            </a:extLst>
          </p:cNvPr>
          <p:cNvGrpSpPr/>
          <p:nvPr/>
        </p:nvGrpSpPr>
        <p:grpSpPr>
          <a:xfrm>
            <a:off x="2608228" y="5692904"/>
            <a:ext cx="1575055" cy="584345"/>
            <a:chOff x="804530" y="1085249"/>
            <a:chExt cx="1575055" cy="584345"/>
          </a:xfrm>
        </p:grpSpPr>
        <p:sp>
          <p:nvSpPr>
            <p:cNvPr id="15" name="Rectangle 14">
              <a:extLst>
                <a:ext uri="{FF2B5EF4-FFF2-40B4-BE49-F238E27FC236}">
                  <a16:creationId xmlns:a16="http://schemas.microsoft.com/office/drawing/2014/main" id="{2AF4AC56-AD3C-B937-F8F0-F6D12F79BECE}"/>
                </a:ext>
              </a:extLst>
            </p:cNvPr>
            <p:cNvSpPr/>
            <p:nvPr/>
          </p:nvSpPr>
          <p:spPr>
            <a:xfrm>
              <a:off x="804530" y="1085249"/>
              <a:ext cx="1575055" cy="584345"/>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6" name="TextBox 15">
              <a:extLst>
                <a:ext uri="{FF2B5EF4-FFF2-40B4-BE49-F238E27FC236}">
                  <a16:creationId xmlns:a16="http://schemas.microsoft.com/office/drawing/2014/main" id="{22441F63-101A-DA5C-8600-40B989C716B0}"/>
                </a:ext>
              </a:extLst>
            </p:cNvPr>
            <p:cNvSpPr txBox="1"/>
            <p:nvPr/>
          </p:nvSpPr>
          <p:spPr>
            <a:xfrm>
              <a:off x="804530" y="1085249"/>
              <a:ext cx="1575055" cy="584345"/>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20904" tIns="120904" rIns="120904" bIns="0" numCol="1" spcCol="1270" anchor="t" anchorCtr="0">
              <a:noAutofit/>
            </a:bodyPr>
            <a:lstStyle/>
            <a:p>
              <a:pPr marL="0" lvl="0" indent="0" algn="ctr" defTabSz="755650">
                <a:lnSpc>
                  <a:spcPct val="90000"/>
                </a:lnSpc>
                <a:spcBef>
                  <a:spcPct val="0"/>
                </a:spcBef>
                <a:spcAft>
                  <a:spcPct val="35000"/>
                </a:spcAft>
                <a:buNone/>
              </a:pPr>
              <a:r>
                <a:rPr lang="en-US" sz="2000" kern="1200">
                  <a:latin typeface="Garamond" panose="02020404030301010803" pitchFamily="18" charset="0"/>
                </a:rPr>
                <a:t>Trip Frequencies</a:t>
              </a:r>
              <a:r>
                <a:rPr lang="en-US" sz="2000" kern="1200"/>
                <a:t> </a:t>
              </a:r>
            </a:p>
          </p:txBody>
        </p:sp>
      </p:grpSp>
      <p:grpSp>
        <p:nvGrpSpPr>
          <p:cNvPr id="17" name="Group 16">
            <a:extLst>
              <a:ext uri="{FF2B5EF4-FFF2-40B4-BE49-F238E27FC236}">
                <a16:creationId xmlns:a16="http://schemas.microsoft.com/office/drawing/2014/main" id="{8A9034CB-0932-336B-93AE-0DF2830A63AE}"/>
              </a:ext>
            </a:extLst>
          </p:cNvPr>
          <p:cNvGrpSpPr/>
          <p:nvPr/>
        </p:nvGrpSpPr>
        <p:grpSpPr>
          <a:xfrm>
            <a:off x="4571367" y="5692904"/>
            <a:ext cx="1575055" cy="584345"/>
            <a:chOff x="2537157" y="1085249"/>
            <a:chExt cx="1575055" cy="584345"/>
          </a:xfrm>
        </p:grpSpPr>
        <p:sp>
          <p:nvSpPr>
            <p:cNvPr id="18" name="Rectangle 17">
              <a:extLst>
                <a:ext uri="{FF2B5EF4-FFF2-40B4-BE49-F238E27FC236}">
                  <a16:creationId xmlns:a16="http://schemas.microsoft.com/office/drawing/2014/main" id="{ABB1F45A-7C4E-D66E-8075-FD42150E764B}"/>
                </a:ext>
              </a:extLst>
            </p:cNvPr>
            <p:cNvSpPr/>
            <p:nvPr/>
          </p:nvSpPr>
          <p:spPr>
            <a:xfrm>
              <a:off x="2537157" y="1085249"/>
              <a:ext cx="1575055" cy="584345"/>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9" name="TextBox 18">
              <a:extLst>
                <a:ext uri="{FF2B5EF4-FFF2-40B4-BE49-F238E27FC236}">
                  <a16:creationId xmlns:a16="http://schemas.microsoft.com/office/drawing/2014/main" id="{572B8024-7F66-28FB-E595-1998382F238D}"/>
                </a:ext>
              </a:extLst>
            </p:cNvPr>
            <p:cNvSpPr txBox="1"/>
            <p:nvPr/>
          </p:nvSpPr>
          <p:spPr>
            <a:xfrm>
              <a:off x="2537157" y="1085249"/>
              <a:ext cx="1575055" cy="584345"/>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20904" tIns="120904" rIns="120904" bIns="0" numCol="1" spcCol="1270" anchor="t" anchorCtr="0">
              <a:noAutofit/>
            </a:bodyPr>
            <a:lstStyle/>
            <a:p>
              <a:pPr marL="0" lvl="0" indent="0" algn="ctr" defTabSz="755650">
                <a:lnSpc>
                  <a:spcPct val="90000"/>
                </a:lnSpc>
                <a:spcBef>
                  <a:spcPct val="0"/>
                </a:spcBef>
                <a:spcAft>
                  <a:spcPct val="35000"/>
                </a:spcAft>
                <a:buNone/>
              </a:pPr>
              <a:r>
                <a:rPr lang="en-US" sz="2000" kern="1200">
                  <a:latin typeface="Garamond" panose="02020404030301010803" pitchFamily="18" charset="0"/>
                </a:rPr>
                <a:t>Travel Time Tolerances </a:t>
              </a:r>
            </a:p>
          </p:txBody>
        </p:sp>
      </p:grpSp>
      <p:grpSp>
        <p:nvGrpSpPr>
          <p:cNvPr id="20" name="Group 19">
            <a:extLst>
              <a:ext uri="{FF2B5EF4-FFF2-40B4-BE49-F238E27FC236}">
                <a16:creationId xmlns:a16="http://schemas.microsoft.com/office/drawing/2014/main" id="{95A9E0BD-7228-1896-5CBE-117E16ADBFC7}"/>
              </a:ext>
            </a:extLst>
          </p:cNvPr>
          <p:cNvGrpSpPr/>
          <p:nvPr/>
        </p:nvGrpSpPr>
        <p:grpSpPr>
          <a:xfrm>
            <a:off x="6303994" y="5692904"/>
            <a:ext cx="1575055" cy="584345"/>
            <a:chOff x="4269784" y="1085249"/>
            <a:chExt cx="1575055" cy="584345"/>
          </a:xfrm>
        </p:grpSpPr>
        <p:sp>
          <p:nvSpPr>
            <p:cNvPr id="21" name="Rectangle 20">
              <a:extLst>
                <a:ext uri="{FF2B5EF4-FFF2-40B4-BE49-F238E27FC236}">
                  <a16:creationId xmlns:a16="http://schemas.microsoft.com/office/drawing/2014/main" id="{C18B34DB-9EF9-7B31-877B-52BFD1F8A3CA}"/>
                </a:ext>
              </a:extLst>
            </p:cNvPr>
            <p:cNvSpPr/>
            <p:nvPr/>
          </p:nvSpPr>
          <p:spPr>
            <a:xfrm>
              <a:off x="4269784" y="1085249"/>
              <a:ext cx="1575055" cy="584345"/>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22" name="TextBox 21">
              <a:extLst>
                <a:ext uri="{FF2B5EF4-FFF2-40B4-BE49-F238E27FC236}">
                  <a16:creationId xmlns:a16="http://schemas.microsoft.com/office/drawing/2014/main" id="{D7B27DC4-42E0-06CE-6579-95E5FAC89BFD}"/>
                </a:ext>
              </a:extLst>
            </p:cNvPr>
            <p:cNvSpPr txBox="1"/>
            <p:nvPr/>
          </p:nvSpPr>
          <p:spPr>
            <a:xfrm>
              <a:off x="4269784" y="1085249"/>
              <a:ext cx="1575055" cy="584345"/>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20904" tIns="120904" rIns="120904" bIns="0" numCol="1" spcCol="1270" anchor="t" anchorCtr="0">
              <a:noAutofit/>
            </a:bodyPr>
            <a:lstStyle/>
            <a:p>
              <a:pPr marL="0" lvl="0" indent="0" algn="ctr" defTabSz="755650">
                <a:lnSpc>
                  <a:spcPct val="90000"/>
                </a:lnSpc>
                <a:spcBef>
                  <a:spcPct val="0"/>
                </a:spcBef>
                <a:spcAft>
                  <a:spcPct val="35000"/>
                </a:spcAft>
                <a:buNone/>
              </a:pPr>
              <a:r>
                <a:rPr lang="en-US" sz="2000" kern="1200">
                  <a:latin typeface="Garamond" panose="02020404030301010803" pitchFamily="18" charset="0"/>
                </a:rPr>
                <a:t>Modal Preferences </a:t>
              </a:r>
            </a:p>
          </p:txBody>
        </p:sp>
      </p:grpSp>
      <p:grpSp>
        <p:nvGrpSpPr>
          <p:cNvPr id="23" name="Group 22">
            <a:extLst>
              <a:ext uri="{FF2B5EF4-FFF2-40B4-BE49-F238E27FC236}">
                <a16:creationId xmlns:a16="http://schemas.microsoft.com/office/drawing/2014/main" id="{0DA87FF3-3222-42FB-FE98-9C9D648B3903}"/>
              </a:ext>
            </a:extLst>
          </p:cNvPr>
          <p:cNvGrpSpPr/>
          <p:nvPr/>
        </p:nvGrpSpPr>
        <p:grpSpPr>
          <a:xfrm>
            <a:off x="8036622" y="5692904"/>
            <a:ext cx="1575055" cy="584345"/>
            <a:chOff x="6002412" y="1085249"/>
            <a:chExt cx="1575055" cy="584345"/>
          </a:xfrm>
        </p:grpSpPr>
        <p:sp>
          <p:nvSpPr>
            <p:cNvPr id="24" name="Rectangle 23">
              <a:extLst>
                <a:ext uri="{FF2B5EF4-FFF2-40B4-BE49-F238E27FC236}">
                  <a16:creationId xmlns:a16="http://schemas.microsoft.com/office/drawing/2014/main" id="{472E0B2A-1B4D-DA81-707C-521B5B9252BC}"/>
                </a:ext>
              </a:extLst>
            </p:cNvPr>
            <p:cNvSpPr/>
            <p:nvPr/>
          </p:nvSpPr>
          <p:spPr>
            <a:xfrm>
              <a:off x="6002412" y="1085249"/>
              <a:ext cx="1575055" cy="584345"/>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25" name="TextBox 24">
              <a:extLst>
                <a:ext uri="{FF2B5EF4-FFF2-40B4-BE49-F238E27FC236}">
                  <a16:creationId xmlns:a16="http://schemas.microsoft.com/office/drawing/2014/main" id="{41C8255F-318E-4AA8-CECF-3A1E0936F4FD}"/>
                </a:ext>
              </a:extLst>
            </p:cNvPr>
            <p:cNvSpPr txBox="1"/>
            <p:nvPr/>
          </p:nvSpPr>
          <p:spPr>
            <a:xfrm>
              <a:off x="6002412" y="1085249"/>
              <a:ext cx="1575055" cy="584345"/>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20904" tIns="120904" rIns="120904" bIns="0" numCol="1" spcCol="1270" anchor="t" anchorCtr="0">
              <a:noAutofit/>
            </a:bodyPr>
            <a:lstStyle/>
            <a:p>
              <a:pPr marL="0" lvl="0" indent="0" algn="ctr" defTabSz="755650">
                <a:lnSpc>
                  <a:spcPct val="90000"/>
                </a:lnSpc>
                <a:spcBef>
                  <a:spcPct val="0"/>
                </a:spcBef>
                <a:spcAft>
                  <a:spcPct val="35000"/>
                </a:spcAft>
                <a:buNone/>
              </a:pPr>
              <a:r>
                <a:rPr lang="en-US" sz="2000" kern="1200">
                  <a:latin typeface="Garamond" panose="02020404030301010803" pitchFamily="18" charset="0"/>
                </a:rPr>
                <a:t>Population Distribution </a:t>
              </a:r>
            </a:p>
          </p:txBody>
        </p:sp>
      </p:grpSp>
    </p:spTree>
    <p:extLst>
      <p:ext uri="{BB962C8B-B14F-4D97-AF65-F5344CB8AC3E}">
        <p14:creationId xmlns:p14="http://schemas.microsoft.com/office/powerpoint/2010/main" val="428337412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Custom 10">
      <a:dk1>
        <a:srgbClr val="333333"/>
      </a:dk1>
      <a:lt1>
        <a:srgbClr val="FFFFFF"/>
      </a:lt1>
      <a:dk2>
        <a:srgbClr val="FFC425"/>
      </a:dk2>
      <a:lt2>
        <a:srgbClr val="8DC63F"/>
      </a:lt2>
      <a:accent1>
        <a:srgbClr val="0079C1"/>
      </a:accent1>
      <a:accent2>
        <a:srgbClr val="00A4E4"/>
      </a:accent2>
      <a:accent3>
        <a:srgbClr val="F6A01A"/>
      </a:accent3>
      <a:accent4>
        <a:srgbClr val="5E9732"/>
      </a:accent4>
      <a:accent5>
        <a:srgbClr val="933C06"/>
      </a:accent5>
      <a:accent6>
        <a:srgbClr val="6A737B"/>
      </a:accent6>
      <a:hlink>
        <a:srgbClr val="0079C1"/>
      </a:hlink>
      <a:folHlink>
        <a:srgbClr val="00A4E4"/>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1.pptx" id="{5D141C8C-4C09-4979-A77B-2A86D30CF302}" vid="{DD8ED8FA-C903-4B22-ADD9-C6DD9A7EFCA1}"/>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f671b0b2-1c74-4109-bfce-dd8287ac06e6">
      <Terms xmlns="http://schemas.microsoft.com/office/infopath/2007/PartnerControls"/>
    </lcf76f155ced4ddcb4097134ff3c332f>
    <TaxCatchAll xmlns="9e19c122-6cb2-4762-88aa-3db8bafe15c5"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86513856873C5848A9749EB331F69030" ma:contentTypeVersion="9" ma:contentTypeDescription="Create a new document." ma:contentTypeScope="" ma:versionID="aeaaf484571d3885a542ea17f8680711">
  <xsd:schema xmlns:xsd="http://www.w3.org/2001/XMLSchema" xmlns:xs="http://www.w3.org/2001/XMLSchema" xmlns:p="http://schemas.microsoft.com/office/2006/metadata/properties" xmlns:ns2="f671b0b2-1c74-4109-bfce-dd8287ac06e6" xmlns:ns3="9e19c122-6cb2-4762-88aa-3db8bafe15c5" targetNamespace="http://schemas.microsoft.com/office/2006/metadata/properties" ma:root="true" ma:fieldsID="a83e76b2b799a8c8de3008b30de03fcf" ns2:_="" ns3:_="">
    <xsd:import namespace="f671b0b2-1c74-4109-bfce-dd8287ac06e6"/>
    <xsd:import namespace="9e19c122-6cb2-4762-88aa-3db8bafe15c5"/>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671b0b2-1c74-4109-bfce-dd8287ac06e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7834da80-57da-4863-8816-2e6886d1e860"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9e19c122-6cb2-4762-88aa-3db8bafe15c5" elementFormDefault="qualified">
    <xsd:import namespace="http://schemas.microsoft.com/office/2006/documentManagement/types"/>
    <xsd:import namespace="http://schemas.microsoft.com/office/infopath/2007/PartnerControls"/>
    <xsd:element name="TaxCatchAll" ma:index="16" nillable="true" ma:displayName="Taxonomy Catch All Column" ma:hidden="true" ma:list="{5617d0bf-a328-4f8d-8375-cf03bc767b07}" ma:internalName="TaxCatchAll" ma:showField="CatchAllData" ma:web="9e19c122-6cb2-4762-88aa-3db8bafe15c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80561E9-C352-48E9-B2F7-40AE20303278}">
  <ds:schemaRefs>
    <ds:schemaRef ds:uri="9e19c122-6cb2-4762-88aa-3db8bafe15c5"/>
    <ds:schemaRef ds:uri="f671b0b2-1c74-4109-bfce-dd8287ac06e6"/>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DC98B367-5152-4984-9986-FB2BE6EEB3D6}">
  <ds:schemaRefs>
    <ds:schemaRef ds:uri="http://schemas.microsoft.com/sharepoint/v3/contenttype/forms"/>
  </ds:schemaRefs>
</ds:datastoreItem>
</file>

<file path=customXml/itemProps3.xml><?xml version="1.0" encoding="utf-8"?>
<ds:datastoreItem xmlns:ds="http://schemas.openxmlformats.org/officeDocument/2006/customXml" ds:itemID="{C9AE2E06-824E-4630-96F8-7BF5C65AB9FA}">
  <ds:schemaRefs>
    <ds:schemaRef ds:uri="9e19c122-6cb2-4762-88aa-3db8bafe15c5"/>
    <ds:schemaRef ds:uri="f671b0b2-1c74-4109-bfce-dd8287ac06e6"/>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4155</TotalTime>
  <Words>4244</Words>
  <Application>Microsoft Macintosh PowerPoint</Application>
  <PresentationFormat>Widescreen</PresentationFormat>
  <Paragraphs>599</Paragraphs>
  <Slides>40</Slides>
  <Notes>26</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40</vt:i4>
      </vt:variant>
    </vt:vector>
  </HeadingPairs>
  <TitlesOfParts>
    <vt:vector size="50" baseType="lpstr">
      <vt:lpstr>Arial</vt:lpstr>
      <vt:lpstr>Calibri</vt:lpstr>
      <vt:lpstr>Calibri Light</vt:lpstr>
      <vt:lpstr>Cambria Math</vt:lpstr>
      <vt:lpstr>Garamond</vt:lpstr>
      <vt:lpstr>System Font Regular</vt:lpstr>
      <vt:lpstr>Times New Roman</vt:lpstr>
      <vt:lpstr>Wingdings</vt:lpstr>
      <vt:lpstr>Office Theme</vt:lpstr>
      <vt:lpstr>1_Office Theme</vt:lpstr>
      <vt:lpstr>PowerPoint Presentation</vt:lpstr>
      <vt:lpstr>PowerPoint Presentation</vt:lpstr>
      <vt:lpstr>PowerPoint Presentation</vt:lpstr>
      <vt:lpstr>Introduction to MEP</vt:lpstr>
      <vt:lpstr>Isochrone </vt:lpstr>
      <vt:lpstr>Basic Data Elements of the MEP metric</vt:lpstr>
      <vt:lpstr>MEP: Population Density Weighted Summation for City-Level Aggregation</vt:lpstr>
      <vt:lpstr>PowerPoint Presentation</vt:lpstr>
      <vt:lpstr>Incorporating Socio-Demographic Aspects in MEP calculations</vt:lpstr>
      <vt:lpstr>MEP Equation</vt:lpstr>
      <vt:lpstr>Mode share-based weighting of MEP Scores</vt:lpstr>
      <vt:lpstr>Workflow for Socio-demographic  incorporated MEP analysis</vt:lpstr>
      <vt:lpstr>Variation in Population Distributions of Various Cohorts</vt:lpstr>
      <vt:lpstr>Variation in Population Distributions of Various Cohorts</vt:lpstr>
      <vt:lpstr>PowerPoint Presentation</vt:lpstr>
      <vt:lpstr>PowerPoint Presentation</vt:lpstr>
      <vt:lpstr>Variation in Travel Patterns  Across Income-based Cohorts</vt:lpstr>
      <vt:lpstr>Mode-wise Maximum Travel time Isochrones  for Income-based Cohorts</vt:lpstr>
      <vt:lpstr>Comparison of MEP estimation for  Income-based Cohorts</vt:lpstr>
      <vt:lpstr>Variation in Travel Patterns Across Vehicle ownership-based Cohorts</vt:lpstr>
      <vt:lpstr>Mode-wise Maximum Travel time Isochrones  for Vehicle ownership-based Cohorts</vt:lpstr>
      <vt:lpstr>Comparison of MEP estimation for  Vehicle ownership-based Cohorts</vt:lpstr>
      <vt:lpstr>PowerPoint Presentation</vt:lpstr>
      <vt:lpstr>Identifying Unique Cohorts based on multiple  Socio-Demographic factors</vt:lpstr>
      <vt:lpstr>Clustering Analysis of Cohorts based on  household income and vehicle-ownership</vt:lpstr>
      <vt:lpstr>Clustering of Cohorts based on  household income and vehicle-ownership</vt:lpstr>
      <vt:lpstr>Variation in Mode Share and Activity Engagement in two Cohort Clusters</vt:lpstr>
      <vt:lpstr>Mode-wise Maximum Travel time Isochrones  for two Cohort Clusters</vt:lpstr>
      <vt:lpstr>Comparison of MEP estimation for  two Cohort Clusters</vt:lpstr>
      <vt:lpstr> Summary and Future Work </vt:lpstr>
      <vt:lpstr> Acknowledgement </vt:lpstr>
      <vt:lpstr>PowerPoint Presentation</vt:lpstr>
      <vt:lpstr> Population Distributions </vt:lpstr>
      <vt:lpstr>Data Spectrum Driving MEP</vt:lpstr>
      <vt:lpstr>MEP Computation: Illustrative</vt:lpstr>
      <vt:lpstr>Activity frequency-based Clustering Analysis of Cohorts based on  household income and vehicle-ownership</vt:lpstr>
      <vt:lpstr>Clustering of Cohorts based on  household income and vehicle-ownership</vt:lpstr>
      <vt:lpstr>Variation in Mode Share and Activity Engagement in two Cohort Clusters</vt:lpstr>
      <vt:lpstr>Mode-wise Maximum Travel time Isochrones  for two Cohort Clusters</vt:lpstr>
      <vt:lpstr>Comparison of MEP estimation for  two Cohort Clusters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Nag, Ambarish</dc:creator>
  <cp:lastModifiedBy>Nag, Ambarish</cp:lastModifiedBy>
  <cp:revision>40</cp:revision>
  <dcterms:created xsi:type="dcterms:W3CDTF">2022-05-09T13:23:45Z</dcterms:created>
  <dcterms:modified xsi:type="dcterms:W3CDTF">2022-06-02T14:49:42Z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0x01010086513856873C5848A9749EB331F69030</vt:lpwstr>
  </property>
  <property fmtid="{D5CDD505-2E9C-101B-9397-08002B2CF9AE}" pid="3" name="MediaServiceImageTags">
    <vt:lpwstr/>
  </property>
</Properties>
</file>