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22"/>
  </p:notesMasterIdLst>
  <p:sldIdLst>
    <p:sldId id="431" r:id="rId3"/>
    <p:sldId id="438" r:id="rId4"/>
    <p:sldId id="552" r:id="rId5"/>
    <p:sldId id="446" r:id="rId6"/>
    <p:sldId id="669" r:id="rId7"/>
    <p:sldId id="550" r:id="rId8"/>
    <p:sldId id="447" r:id="rId9"/>
    <p:sldId id="432" r:id="rId10"/>
    <p:sldId id="683" r:id="rId11"/>
    <p:sldId id="682" r:id="rId12"/>
    <p:sldId id="565" r:id="rId13"/>
    <p:sldId id="671" r:id="rId14"/>
    <p:sldId id="670" r:id="rId15"/>
    <p:sldId id="672" r:id="rId16"/>
    <p:sldId id="673" r:id="rId17"/>
    <p:sldId id="674" r:id="rId18"/>
    <p:sldId id="681" r:id="rId19"/>
    <p:sldId id="684" r:id="rId20"/>
    <p:sldId id="634" r:id="rId21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06jo" initials="d" lastIdx="4" clrIdx="0"/>
  <p:cmAuthor id="1" name="Mucci, Alex" initials="MA" lastIdx="5" clrIdx="1">
    <p:extLst>
      <p:ext uri="{19B8F6BF-5375-455C-9EA6-DF929625EA0E}">
        <p15:presenceInfo xmlns:p15="http://schemas.microsoft.com/office/powerpoint/2012/main" userId="S-1-5-21-436374069-1454471165-682003330-2905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00FF00"/>
    <a:srgbClr val="FF0000"/>
    <a:srgbClr val="9ADB25"/>
    <a:srgbClr val="669900"/>
    <a:srgbClr val="D60093"/>
    <a:srgbClr val="605270"/>
    <a:srgbClr val="7267B5"/>
    <a:srgbClr val="564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57" autoAdjust="0"/>
  </p:normalViewPr>
  <p:slideViewPr>
    <p:cSldViewPr>
      <p:cViewPr varScale="1">
        <p:scale>
          <a:sx n="74" d="100"/>
          <a:sy n="74" d="100"/>
        </p:scale>
        <p:origin x="292" y="36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74" y="-120"/>
      </p:cViewPr>
      <p:guideLst>
        <p:guide orient="horz" pos="3127"/>
        <p:guide pos="210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6778-4955-48BF-B9A5-723767A6F1B2}" type="datetimeFigureOut">
              <a:rPr lang="en-US" smtClean="0"/>
              <a:pPr/>
              <a:t>6/2/2022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7B8F-CD95-4BB3-B09F-6C28F666D6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58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7B8F-CD95-4BB3-B09F-6C28F666D66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10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7B8F-CD95-4BB3-B09F-6C28F666D66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58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7B8F-CD95-4BB3-B09F-6C28F666D66D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16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7B8F-CD95-4BB3-B09F-6C28F666D66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68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beyond defining the problem</a:t>
            </a:r>
          </a:p>
          <a:p>
            <a:r>
              <a:rPr lang="en-US" dirty="0"/>
              <a:t>Develop the solution</a:t>
            </a:r>
          </a:p>
          <a:p>
            <a:pPr lvl="1"/>
            <a:r>
              <a:rPr lang="en-US" dirty="0"/>
              <a:t>Articulate markets transit can best serve in competitive environment</a:t>
            </a:r>
          </a:p>
          <a:p>
            <a:pPr lvl="1"/>
            <a:r>
              <a:rPr lang="en-US" dirty="0"/>
              <a:t>Equip with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9314-F962-774F-AF36-2016A21D19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9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34345"/>
            <a:ext cx="9144000" cy="32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139190"/>
            <a:ext cx="6480448" cy="566738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728699"/>
            <a:ext cx="6480448" cy="4269836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34345"/>
            <a:ext cx="9144000" cy="32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46583"/>
            <a:ext cx="6480448" cy="804862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7674180" y="5565080"/>
            <a:ext cx="1484630" cy="270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900" kern="1200" spc="15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kern="1200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itchFamily="2" charset="2"/>
              <a:buNone/>
              <a:defRPr sz="1600" kern="1200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None/>
              <a:defRPr sz="1300" kern="1200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Image from: SPUR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331" y="5814265"/>
            <a:ext cx="7403069" cy="104373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25875" y="0"/>
            <a:ext cx="9169876" cy="58142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7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34345"/>
            <a:ext cx="9144000" cy="32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Standard-Slide-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t="93599" r="41942"/>
          <a:stretch/>
        </p:blipFill>
        <p:spPr>
          <a:xfrm>
            <a:off x="1" y="-19077"/>
            <a:ext cx="9143999" cy="1134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15" y="-110656"/>
            <a:ext cx="3543106" cy="12422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534345"/>
            <a:ext cx="9144000" cy="32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01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28700"/>
            <a:ext cx="8489950" cy="5407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48780"/>
            <a:ext cx="8489950" cy="4888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10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5839268"/>
            <a:ext cx="8489950" cy="5407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728700"/>
            <a:ext cx="8489950" cy="4888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52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82" y="728700"/>
            <a:ext cx="8489950" cy="5400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448780"/>
            <a:ext cx="4168775" cy="48605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48781"/>
            <a:ext cx="4168775" cy="486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01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700"/>
            <a:ext cx="8229600" cy="5400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0001"/>
            <a:ext cx="4040188" cy="5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34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441890"/>
            <a:ext cx="4041775" cy="54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3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70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28700"/>
            <a:ext cx="8489950" cy="5400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82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332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700"/>
            <a:ext cx="3008313" cy="5400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8700"/>
            <a:ext cx="5111750" cy="5580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8780"/>
            <a:ext cx="3008313" cy="48605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61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28700"/>
            <a:ext cx="8489950" cy="5407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48780"/>
            <a:ext cx="8489950" cy="4888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</p:spPr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125" y="729431"/>
            <a:ext cx="3008313" cy="5400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5" y="729431"/>
            <a:ext cx="4995555" cy="558062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7125" y="1449511"/>
            <a:ext cx="3008313" cy="486053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762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139190"/>
            <a:ext cx="6480448" cy="566738"/>
          </a:xfrm>
        </p:spPr>
        <p:txBody>
          <a:bodyPr anchor="b"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1640" y="728699"/>
            <a:ext cx="6480448" cy="4269836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6534345"/>
            <a:ext cx="9144000" cy="32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46583"/>
            <a:ext cx="6480448" cy="804862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34345"/>
            <a:ext cx="9144000" cy="323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92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5875" y="0"/>
            <a:ext cx="9169876" cy="58142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16552" y="5679250"/>
            <a:ext cx="9186429" cy="1178750"/>
          </a:xfrm>
          <a:prstGeom prst="rect">
            <a:avLst/>
          </a:prstGeom>
          <a:solidFill>
            <a:srgbClr val="002E9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en-GB" kern="0" dirty="0"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331" y="5814265"/>
            <a:ext cx="7403069" cy="1043736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-25875" y="0"/>
            <a:ext cx="9186429" cy="1043735"/>
          </a:xfrm>
          <a:prstGeom prst="rect">
            <a:avLst/>
          </a:prstGeom>
          <a:solidFill>
            <a:srgbClr val="02339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en-GB" kern="0" dirty="0">
              <a:solidFill>
                <a:schemeClr val="accent3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66738" y="0"/>
            <a:ext cx="7875587" cy="1042988"/>
          </a:xfrm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accent3"/>
                </a:solidFill>
                <a:latin typeface="+mj-lt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07146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30" y="5839268"/>
            <a:ext cx="8489950" cy="5407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728700"/>
            <a:ext cx="8489950" cy="4888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</p:spPr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3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82" y="728700"/>
            <a:ext cx="8489950" cy="5400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448780"/>
            <a:ext cx="4168775" cy="48605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48781"/>
            <a:ext cx="4168775" cy="486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</p:spPr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700"/>
            <a:ext cx="8229600" cy="5400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0001"/>
            <a:ext cx="4040188" cy="5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34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441890"/>
            <a:ext cx="4041775" cy="54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3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</p:spPr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28700"/>
            <a:ext cx="8489950" cy="5400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</p:spPr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</p:spPr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8700"/>
            <a:ext cx="3008313" cy="5400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8700"/>
            <a:ext cx="5111750" cy="5580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8780"/>
            <a:ext cx="3008313" cy="48605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</p:spPr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125" y="729431"/>
            <a:ext cx="3008313" cy="5400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5" y="729431"/>
            <a:ext cx="4995555" cy="558062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7125" y="1449511"/>
            <a:ext cx="3008313" cy="486053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</p:spPr>
        <p:txBody>
          <a:bodyPr/>
          <a:lstStyle/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61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58" r:id="rId10"/>
    <p:sldLayoutId id="21474836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78492"/>
            <a:ext cx="2880000" cy="288147"/>
          </a:xfrm>
          <a:prstGeom prst="rect">
            <a:avLst/>
          </a:prstGeom>
          <a:solidFill>
            <a:srgbClr val="02339E"/>
          </a:solidFill>
          <a:ln w="3175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GB" sz="14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0000" y="6578492"/>
            <a:ext cx="2880000" cy="288147"/>
          </a:xfrm>
          <a:prstGeom prst="rect">
            <a:avLst/>
          </a:prstGeom>
          <a:solidFill>
            <a:srgbClr val="002E9C"/>
          </a:solidFill>
          <a:ln w="3175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GB" sz="1400" b="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0000" y="6578492"/>
            <a:ext cx="2880000" cy="288147"/>
          </a:xfrm>
          <a:prstGeom prst="rect">
            <a:avLst/>
          </a:prstGeom>
          <a:solidFill>
            <a:srgbClr val="02339E"/>
          </a:solidFill>
          <a:ln w="3175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GB" sz="14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0000" y="6579350"/>
            <a:ext cx="523610" cy="288149"/>
          </a:xfrm>
          <a:prstGeom prst="rect">
            <a:avLst/>
          </a:prstGeom>
          <a:solidFill>
            <a:srgbClr val="605270"/>
          </a:solidFill>
          <a:ln w="3175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40000" y="6578492"/>
            <a:ext cx="502224" cy="279508"/>
          </a:xfrm>
          <a:prstGeom prst="rect">
            <a:avLst/>
          </a:prstGeom>
          <a:solidFill>
            <a:srgbClr val="002E9C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DB5A3A47-29A7-45E5-923E-10FF857491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tandard-Slide-9.jp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t="93599" r="11298"/>
          <a:stretch/>
        </p:blipFill>
        <p:spPr>
          <a:xfrm>
            <a:off x="-18509" y="0"/>
            <a:ext cx="9182120" cy="5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7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www.uber.com/newsroom/company-inf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52" y="1249086"/>
            <a:ext cx="8800522" cy="1641564"/>
          </a:xfrm>
        </p:spPr>
        <p:txBody>
          <a:bodyPr/>
          <a:lstStyle/>
          <a:p>
            <a:r>
              <a:rPr lang="en-US" dirty="0"/>
              <a:t>Do transportation network companies increase or decrease transit ridership? Empirical evidence from San Francisco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2964879"/>
            <a:ext cx="4702236" cy="2619763"/>
          </a:xfrm>
        </p:spPr>
        <p:txBody>
          <a:bodyPr/>
          <a:lstStyle/>
          <a:p>
            <a:r>
              <a:rPr lang="en-GB" sz="1600" dirty="0">
                <a:latin typeface="Georgia" panose="02040502050405020303" pitchFamily="18" charset="0"/>
              </a:rPr>
              <a:t>TRB Conference on </a:t>
            </a:r>
            <a:r>
              <a:rPr lang="en-US" sz="1600" dirty="0">
                <a:latin typeface="Georgia" panose="02040502050405020303" pitchFamily="18" charset="0"/>
              </a:rPr>
              <a:t>Sustainability and Emerging Transportation Technology (SETT)</a:t>
            </a:r>
          </a:p>
          <a:p>
            <a:endParaRPr lang="en-US" sz="1600" dirty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Irvine, California</a:t>
            </a:r>
            <a:endParaRPr lang="en-GB" sz="1600" dirty="0">
              <a:latin typeface="Georgia" panose="02040502050405020303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23850" y="6434686"/>
            <a:ext cx="3123025" cy="4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kern="0" dirty="0">
                <a:solidFill>
                  <a:schemeClr val="bg1"/>
                </a:solidFill>
              </a:rPr>
              <a:t>Working Draft Material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6392981"/>
            <a:ext cx="9144001" cy="465019"/>
          </a:xfrm>
          <a:prstGeom prst="rect">
            <a:avLst/>
          </a:prstGeom>
          <a:solidFill>
            <a:srgbClr val="003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6AE0EB7-11B5-422F-92B8-1009A4B193C6}"/>
              </a:ext>
            </a:extLst>
          </p:cNvPr>
          <p:cNvSpPr txBox="1">
            <a:spLocks/>
          </p:cNvSpPr>
          <p:nvPr/>
        </p:nvSpPr>
        <p:spPr bwMode="auto">
          <a:xfrm>
            <a:off x="363107" y="4464116"/>
            <a:ext cx="4208893" cy="181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dirty="0">
                <a:latin typeface="Georgia" panose="02040502050405020303" pitchFamily="18" charset="0"/>
              </a:rPr>
              <a:t>Presented by: </a:t>
            </a:r>
          </a:p>
          <a:p>
            <a:r>
              <a:rPr lang="en-GB" sz="1600" dirty="0">
                <a:latin typeface="Georgia" panose="02040502050405020303" pitchFamily="18" charset="0"/>
              </a:rPr>
              <a:t>Greg Erhardt, University of Kentucky</a:t>
            </a:r>
          </a:p>
          <a:p>
            <a:endParaRPr lang="en-GB" sz="1600" dirty="0">
              <a:latin typeface="Georgia" panose="02040502050405020303" pitchFamily="18" charset="0"/>
            </a:endParaRPr>
          </a:p>
          <a:p>
            <a:r>
              <a:rPr lang="en-GB" sz="1600" dirty="0">
                <a:latin typeface="Georgia" panose="02040502050405020303" pitchFamily="18" charset="0"/>
              </a:rPr>
              <a:t>With contributions from:  </a:t>
            </a:r>
          </a:p>
          <a:p>
            <a:r>
              <a:rPr lang="en-GB" sz="1600" dirty="0">
                <a:latin typeface="Georgia" panose="02040502050405020303" pitchFamily="18" charset="0"/>
              </a:rPr>
              <a:t>Alex Mucci, Drew Cooper, Bhargava Sana, Mei Chen and Joe Castiglione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41D95CF-8744-4811-97A8-CF0B33671129}"/>
              </a:ext>
            </a:extLst>
          </p:cNvPr>
          <p:cNvSpPr txBox="1">
            <a:spLocks/>
          </p:cNvSpPr>
          <p:nvPr/>
        </p:nvSpPr>
        <p:spPr>
          <a:xfrm>
            <a:off x="5026086" y="5929609"/>
            <a:ext cx="3690410" cy="281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900" kern="1200" spc="15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kern="1200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itchFamily="2" charset="2"/>
              <a:buNone/>
              <a:defRPr sz="1600" kern="1200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None/>
              <a:defRPr sz="1300" kern="1200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</a:rPr>
              <a:t>Image from: TNCs and Congestion, SFCTA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8D022E-F6C0-481C-891C-A056E3477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862" y="3321704"/>
            <a:ext cx="4120770" cy="2632714"/>
          </a:xfrm>
          <a:prstGeom prst="rect">
            <a:avLst/>
          </a:prstGeom>
        </p:spPr>
      </p:pic>
      <p:pic>
        <p:nvPicPr>
          <p:cNvPr id="15" name="Picture 22" descr="SFCTA-logo--2col-gif">
            <a:extLst>
              <a:ext uri="{FF2B5EF4-FFF2-40B4-BE49-F238E27FC236}">
                <a16:creationId xmlns:a16="http://schemas.microsoft.com/office/drawing/2014/main" id="{0ACCD205-0C1E-4992-BEFF-E0F607CD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70" y="-13180"/>
            <a:ext cx="1125855" cy="112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260895" y="6421338"/>
            <a:ext cx="2876584" cy="4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sz="2000" kern="0" dirty="0">
                <a:solidFill>
                  <a:schemeClr val="bg1"/>
                </a:solidFill>
              </a:rPr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340166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 &amp;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48780"/>
            <a:ext cx="8489950" cy="51305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Before &amp; After: Compare ridership by stop and time-of-day in 2010 when TNCs were negligible to 2015/2016 when we have data, controlling for changes in service level, population, employment, etc. </a:t>
            </a:r>
          </a:p>
          <a:p>
            <a:pPr marL="514350" indent="-514350">
              <a:buAutoNum type="arabicPeriod"/>
            </a:pPr>
            <a:r>
              <a:rPr lang="en-US" dirty="0"/>
              <a:t>If TNCs increase transit ridership, ridership will be higher than otherwise predicted. </a:t>
            </a:r>
          </a:p>
          <a:p>
            <a:pPr marL="514350" indent="-514350">
              <a:buAutoNum type="arabicPeriod"/>
            </a:pPr>
            <a:r>
              <a:rPr lang="en-US" dirty="0"/>
              <a:t>If TNCs decrease transit ridership, ridership will be lower than otherwise predicted.  That gap will be larger for stops proximate to high levels of TNC pick-ups and drop-offs.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4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FF58-3F7C-48A0-A825-2A988250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05" y="728700"/>
            <a:ext cx="1496495" cy="540730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64693-9180-4EAD-96B0-45311A4F1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11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CCE057-DE60-4EA0-9A4C-D36683B0638C}"/>
              </a:ext>
            </a:extLst>
          </p:cNvPr>
          <p:cNvSpPr txBox="1">
            <a:spLocks/>
          </p:cNvSpPr>
          <p:nvPr/>
        </p:nvSpPr>
        <p:spPr bwMode="auto">
          <a:xfrm>
            <a:off x="1961710" y="638690"/>
            <a:ext cx="6750750" cy="22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Automated passenger counters (APCs)</a:t>
            </a:r>
          </a:p>
          <a:p>
            <a:r>
              <a:rPr lang="en-US" sz="2400" kern="0" dirty="0"/>
              <a:t>GTFS (transit schedules)</a:t>
            </a:r>
          </a:p>
          <a:p>
            <a:r>
              <a:rPr lang="en-US" sz="2400" kern="0" dirty="0"/>
              <a:t>Population &amp; Employment </a:t>
            </a:r>
          </a:p>
          <a:p>
            <a:r>
              <a:rPr lang="en-US" sz="2400" kern="0" dirty="0"/>
              <a:t>American Community Survey</a:t>
            </a:r>
          </a:p>
          <a:p>
            <a:r>
              <a:rPr lang="en-US" sz="2400" kern="0" dirty="0"/>
              <a:t>TNC pick-up and drop-off locations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A272D-6903-4AE1-9CCC-2ED5F2E4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8" y="2849340"/>
            <a:ext cx="9144000" cy="40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FF58-3F7C-48A0-A825-2A988250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05" y="728700"/>
            <a:ext cx="1845205" cy="540730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64693-9180-4EAD-96B0-45311A4F1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12</a:t>
            </a:fld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CCE057-DE60-4EA0-9A4C-D36683B0638C}"/>
              </a:ext>
            </a:extLst>
          </p:cNvPr>
          <p:cNvSpPr txBox="1">
            <a:spLocks/>
          </p:cNvSpPr>
          <p:nvPr/>
        </p:nvSpPr>
        <p:spPr bwMode="auto">
          <a:xfrm>
            <a:off x="1961710" y="638690"/>
            <a:ext cx="6750750" cy="22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Transit “direct-demand” model -- fixed-effects panel model of transit boardings/</a:t>
            </a:r>
            <a:r>
              <a:rPr lang="en-US" sz="2400" kern="0" dirty="0" err="1"/>
              <a:t>alightings</a:t>
            </a:r>
            <a:r>
              <a:rPr lang="en-US" sz="2400" kern="0" dirty="0"/>
              <a:t> in each TAZ.</a:t>
            </a:r>
          </a:p>
          <a:p>
            <a:r>
              <a:rPr lang="en-US" sz="2400" kern="0" dirty="0"/>
              <a:t>Confirm result with a time-series model using monthly ridership.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A272D-6903-4AE1-9CCC-2ED5F2E4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8" y="2849340"/>
            <a:ext cx="9144000" cy="400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9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F373-AB62-4215-8BFF-BD0BD053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15" y="604334"/>
            <a:ext cx="8489950" cy="540730"/>
          </a:xfrm>
        </p:spPr>
        <p:txBody>
          <a:bodyPr/>
          <a:lstStyle/>
          <a:p>
            <a:r>
              <a:rPr lang="en-US" dirty="0"/>
              <a:t>Panel Model of Muni Bus &amp; Rail Ridership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48046-DA73-45B1-BDF1-8BA049740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13</a:t>
            </a:fld>
            <a:endParaRPr lang="en-GB" dirty="0"/>
          </a:p>
        </p:txBody>
      </p:sp>
      <p:pic>
        <p:nvPicPr>
          <p:cNvPr id="5" name="Picture 32">
            <a:extLst>
              <a:ext uri="{FF2B5EF4-FFF2-40B4-BE49-F238E27FC236}">
                <a16:creationId xmlns:a16="http://schemas.microsoft.com/office/drawing/2014/main" id="{8EB6BD93-5296-4C55-820F-8C1C2A5211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 b="22392"/>
          <a:stretch/>
        </p:blipFill>
        <p:spPr bwMode="auto">
          <a:xfrm>
            <a:off x="463258" y="1145064"/>
            <a:ext cx="8217484" cy="543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E338D5-8F91-40C7-80BF-D3FBDCD6C90F}"/>
              </a:ext>
            </a:extLst>
          </p:cNvPr>
          <p:cNvSpPr/>
          <p:nvPr/>
        </p:nvSpPr>
        <p:spPr>
          <a:xfrm>
            <a:off x="6237185" y="5554884"/>
            <a:ext cx="2610290" cy="6644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F373-AB62-4215-8BFF-BD0BD053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15" y="604334"/>
            <a:ext cx="8489950" cy="540730"/>
          </a:xfrm>
        </p:spPr>
        <p:txBody>
          <a:bodyPr/>
          <a:lstStyle/>
          <a:p>
            <a:r>
              <a:rPr lang="en-US" dirty="0"/>
              <a:t>Time-Series Model of Muni Bus Ridership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48046-DA73-45B1-BDF1-8BA049740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14</a:t>
            </a:fld>
            <a:endParaRPr lang="en-GB" dirty="0"/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C5326D7-2BD9-49D7-A3DB-84665B4C7F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24241"/>
          <a:stretch/>
        </p:blipFill>
        <p:spPr bwMode="auto">
          <a:xfrm>
            <a:off x="237015" y="1292580"/>
            <a:ext cx="8700470" cy="517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30808BF-6BF6-4E1D-8313-536A9F2411C9}"/>
              </a:ext>
            </a:extLst>
          </p:cNvPr>
          <p:cNvSpPr/>
          <p:nvPr/>
        </p:nvSpPr>
        <p:spPr>
          <a:xfrm>
            <a:off x="6012160" y="6049939"/>
            <a:ext cx="3015335" cy="5673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3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F373-AB62-4215-8BFF-BD0BD053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4334"/>
            <a:ext cx="9027495" cy="540730"/>
          </a:xfrm>
        </p:spPr>
        <p:txBody>
          <a:bodyPr/>
          <a:lstStyle/>
          <a:p>
            <a:r>
              <a:rPr lang="en-US" dirty="0"/>
              <a:t>Contributions to Change in MUNI Ridership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48046-DA73-45B1-BDF1-8BA049740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15</a:t>
            </a:fld>
            <a:endParaRPr lang="en-GB" dirty="0"/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30A9ABCA-2AAA-4C58-B94F-DD94D726B4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"/>
          <a:stretch>
            <a:fillRect/>
          </a:stretch>
        </p:blipFill>
        <p:spPr bwMode="auto">
          <a:xfrm>
            <a:off x="-648580" y="1583795"/>
            <a:ext cx="10421441" cy="42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D1E2063-7490-4BF6-BCFC-4B18083BD3A7}"/>
              </a:ext>
            </a:extLst>
          </p:cNvPr>
          <p:cNvSpPr/>
          <p:nvPr/>
        </p:nvSpPr>
        <p:spPr>
          <a:xfrm>
            <a:off x="4842030" y="4509120"/>
            <a:ext cx="4050450" cy="4500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6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F373-AB62-4215-8BFF-BD0BD053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4334"/>
            <a:ext cx="9027495" cy="540730"/>
          </a:xfrm>
        </p:spPr>
        <p:txBody>
          <a:bodyPr/>
          <a:lstStyle/>
          <a:p>
            <a:r>
              <a:rPr lang="en-US" dirty="0"/>
              <a:t>Contributions to Change in MUNI Bus Ridership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48046-DA73-45B1-BDF1-8BA049740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16</a:t>
            </a:fld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E08F58-26D8-44CC-8325-954209FAC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21"/>
          <a:stretch/>
        </p:blipFill>
        <p:spPr>
          <a:xfrm>
            <a:off x="116505" y="1679884"/>
            <a:ext cx="8910990" cy="44237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700F11D-E485-492C-B067-68D1AC3DAB7E}"/>
              </a:ext>
            </a:extLst>
          </p:cNvPr>
          <p:cNvSpPr/>
          <p:nvPr/>
        </p:nvSpPr>
        <p:spPr>
          <a:xfrm>
            <a:off x="6171894" y="1493784"/>
            <a:ext cx="2970330" cy="2565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5596-E5E0-4272-BEB3-CEC66607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8690"/>
            <a:ext cx="9142223" cy="736741"/>
          </a:xfrm>
        </p:spPr>
        <p:txBody>
          <a:bodyPr/>
          <a:lstStyle/>
          <a:p>
            <a:r>
              <a:rPr lang="en-US" dirty="0"/>
              <a:t>Do we see similar effects elsewhere?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D861-A61F-4123-B42B-CB954D45B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17</a:t>
            </a:fld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64BB47-4F3C-4779-8939-D43A1F102DED}"/>
              </a:ext>
            </a:extLst>
          </p:cNvPr>
          <p:cNvSpPr txBox="1">
            <a:spLocks/>
          </p:cNvSpPr>
          <p:nvPr/>
        </p:nvSpPr>
        <p:spPr bwMode="auto">
          <a:xfrm>
            <a:off x="3761910" y="4869160"/>
            <a:ext cx="5391509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800" b="0" kern="0" dirty="0"/>
              <a:t>In other research, we consider the change in bus and rail ridership in each of 215 MSAs annually from 2012-2018. We relate this to the introduction of ride-hailing and to changes in gas price, service, land use and other control factors.</a:t>
            </a:r>
          </a:p>
        </p:txBody>
      </p:sp>
      <p:pic>
        <p:nvPicPr>
          <p:cNvPr id="18" name="Picture 17" descr="Diagram, text&#10;&#10;Description automatically generated">
            <a:extLst>
              <a:ext uri="{FF2B5EF4-FFF2-40B4-BE49-F238E27FC236}">
                <a16:creationId xmlns:a16="http://schemas.microsoft.com/office/drawing/2014/main" id="{5C9A5AA1-FFD1-44EB-B445-60757E38B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763815"/>
            <a:ext cx="3285365" cy="42441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A8AA5B-53B1-491B-90AE-DAC02C7B6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811" y="1583795"/>
            <a:ext cx="4320480" cy="30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5596-E5E0-4272-BEB3-CEC66607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8690"/>
            <a:ext cx="9142223" cy="540730"/>
          </a:xfrm>
        </p:spPr>
        <p:txBody>
          <a:bodyPr/>
          <a:lstStyle/>
          <a:p>
            <a:r>
              <a:rPr lang="en-US" sz="2200" dirty="0"/>
              <a:t>Change in transit ridership attributable to new competing modes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D861-A61F-4123-B42B-CB954D45BF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D31B4-5E39-412D-B35B-3D4BC887C0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4" t="63033" b="5002"/>
          <a:stretch/>
        </p:blipFill>
        <p:spPr bwMode="auto">
          <a:xfrm>
            <a:off x="715014" y="1461805"/>
            <a:ext cx="2515527" cy="2363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F54CD-5849-42BA-A2F4-00C72532D7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63075" b="4997"/>
          <a:stretch/>
        </p:blipFill>
        <p:spPr bwMode="auto">
          <a:xfrm>
            <a:off x="6192180" y="1456970"/>
            <a:ext cx="2550427" cy="2360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F00BF-7A38-467C-A798-058D40F0E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0" t="63348" b="4740"/>
          <a:stretch/>
        </p:blipFill>
        <p:spPr bwMode="auto">
          <a:xfrm>
            <a:off x="3495329" y="1459343"/>
            <a:ext cx="2511465" cy="2359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B70E4-E8DA-4D95-9813-0EC6ED9078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5" t="63191" b="4881"/>
          <a:stretch/>
        </p:blipFill>
        <p:spPr bwMode="auto">
          <a:xfrm>
            <a:off x="704657" y="3917339"/>
            <a:ext cx="2511197" cy="2360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912E9C-7D90-457C-9E24-D5D92A2F6F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1" t="62960" b="5113"/>
          <a:stretch/>
        </p:blipFill>
        <p:spPr bwMode="auto">
          <a:xfrm>
            <a:off x="3473532" y="3900385"/>
            <a:ext cx="2550427" cy="2360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A3F9AD-FDD2-4691-84B5-DCC1B4C4616F}"/>
              </a:ext>
            </a:extLst>
          </p:cNvPr>
          <p:cNvSpPr txBox="1"/>
          <p:nvPr/>
        </p:nvSpPr>
        <p:spPr>
          <a:xfrm rot="16200000">
            <a:off x="-696067" y="2480062"/>
            <a:ext cx="235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Effect on bus ridership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FB536-7E82-4770-9040-BC9C00F1D478}"/>
              </a:ext>
            </a:extLst>
          </p:cNvPr>
          <p:cNvSpPr txBox="1"/>
          <p:nvPr/>
        </p:nvSpPr>
        <p:spPr>
          <a:xfrm rot="16200000">
            <a:off x="-696068" y="4923477"/>
            <a:ext cx="235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Effect on rail ridership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3C61B-9A9D-45E2-ADFA-E01253BA56D3}"/>
              </a:ext>
            </a:extLst>
          </p:cNvPr>
          <p:cNvSpPr txBox="1"/>
          <p:nvPr/>
        </p:nvSpPr>
        <p:spPr>
          <a:xfrm>
            <a:off x="715014" y="1149192"/>
            <a:ext cx="235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Large MSAs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4B254-5260-4F24-A84D-2E51EB2981E4}"/>
              </a:ext>
            </a:extLst>
          </p:cNvPr>
          <p:cNvSpPr txBox="1"/>
          <p:nvPr/>
        </p:nvSpPr>
        <p:spPr>
          <a:xfrm>
            <a:off x="3523183" y="1149193"/>
            <a:ext cx="235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Mid-Sized MSAs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4A19A-980B-4979-9285-1C1A45FEFD2C}"/>
              </a:ext>
            </a:extLst>
          </p:cNvPr>
          <p:cNvSpPr txBox="1"/>
          <p:nvPr/>
        </p:nvSpPr>
        <p:spPr>
          <a:xfrm>
            <a:off x="6313493" y="1141935"/>
            <a:ext cx="235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Small MSAs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48F8C6B-B072-463B-81CA-7CC232E42DF0}"/>
              </a:ext>
            </a:extLst>
          </p:cNvPr>
          <p:cNvSpPr txBox="1">
            <a:spLocks/>
          </p:cNvSpPr>
          <p:nvPr/>
        </p:nvSpPr>
        <p:spPr bwMode="auto">
          <a:xfrm>
            <a:off x="161510" y="6271302"/>
            <a:ext cx="8865985" cy="39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Watkins et al 2021 “</a:t>
            </a:r>
            <a: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Decline in Public Transportation Ridership: Analysis, Causes, Responses”, </a:t>
            </a:r>
            <a:r>
              <a:rPr lang="en-US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TCRP Report 230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1C1944-0A51-478F-96A3-42F24838C7D9}"/>
              </a:ext>
            </a:extLst>
          </p:cNvPr>
          <p:cNvSpPr txBox="1"/>
          <p:nvPr/>
        </p:nvSpPr>
        <p:spPr>
          <a:xfrm>
            <a:off x="6192180" y="3927536"/>
            <a:ext cx="283531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“Ride-hailing is the biggest contributor to transit ridership decline over this period, </a:t>
            </a:r>
            <a:r>
              <a:rPr lang="en-US" sz="1400" b="1" dirty="0"/>
              <a:t>reducing bus ridership by 10%</a:t>
            </a:r>
            <a:r>
              <a:rPr lang="en-US" sz="1400" dirty="0"/>
              <a:t>. Ride-hailing’s effect on rail varies by metropolitan area size: it has </a:t>
            </a:r>
            <a:r>
              <a:rPr lang="en-US" sz="1400" b="1" dirty="0"/>
              <a:t>little effect on rail ridership in the largest metropolitan areas but decreases rail ridership 10% in mid-sized metropolitan areas.</a:t>
            </a:r>
            <a:r>
              <a:rPr 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875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and Questions</a:t>
            </a:r>
          </a:p>
        </p:txBody>
      </p:sp>
      <p:pic>
        <p:nvPicPr>
          <p:cNvPr id="9" name="Picture 8" descr="A picture containing text, weapon, clipart, brass knucks&#10;&#10;Description automatically generated">
            <a:extLst>
              <a:ext uri="{FF2B5EF4-FFF2-40B4-BE49-F238E27FC236}">
                <a16:creationId xmlns:a16="http://schemas.microsoft.com/office/drawing/2014/main" id="{4305FD96-AAD2-4536-AB7F-A3858AF07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23" y="5676323"/>
            <a:ext cx="2061352" cy="61223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FE53D34-356B-4AE0-8284-5F591DED8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3336" y="4509396"/>
            <a:ext cx="27298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1C9615C-3F69-4CA2-8499-3B1AD3E1DBAF}"/>
              </a:ext>
            </a:extLst>
          </p:cNvPr>
          <p:cNvSpPr txBox="1">
            <a:spLocks/>
          </p:cNvSpPr>
          <p:nvPr/>
        </p:nvSpPr>
        <p:spPr>
          <a:xfrm>
            <a:off x="161510" y="6297864"/>
            <a:ext cx="3690410" cy="281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None/>
              <a:defRPr sz="1900" kern="1200" spc="15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kern="1200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28B70"/>
              </a:buClr>
              <a:buFont typeface="Wingdings" pitchFamily="2" charset="2"/>
              <a:buNone/>
              <a:defRPr sz="1600" kern="1200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87706B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6F777D"/>
              </a:buClr>
              <a:buFont typeface="Wingdings" pitchFamily="2" charset="2"/>
              <a:buNone/>
              <a:defRPr sz="1300" kern="1200" spc="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000" dirty="0">
                <a:solidFill>
                  <a:schemeClr val="bg2"/>
                </a:solidFill>
              </a:rPr>
              <a:t>Image from: TNCs and Congestion, SFCTA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F6B0CC-479A-4E16-8E8C-FD4BA9F67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10" y="3689959"/>
            <a:ext cx="4120770" cy="2632714"/>
          </a:xfrm>
          <a:prstGeom prst="rect">
            <a:avLst/>
          </a:prstGeom>
        </p:spPr>
      </p:pic>
      <p:pic>
        <p:nvPicPr>
          <p:cNvPr id="13" name="Picture 22" descr="SFCTA-logo--2col-gif">
            <a:extLst>
              <a:ext uri="{FF2B5EF4-FFF2-40B4-BE49-F238E27FC236}">
                <a16:creationId xmlns:a16="http://schemas.microsoft.com/office/drawing/2014/main" id="{833D7CD4-6563-4AE1-A68B-348563DB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78" y="4126488"/>
            <a:ext cx="1485895" cy="148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9A6C7749-B72E-4317-949A-823336756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40000" y="6578492"/>
            <a:ext cx="502224" cy="279508"/>
          </a:xfrm>
        </p:spPr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19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BCAD0-B792-4601-BA3E-FFD137F2C1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928"/>
          <a:stretch/>
        </p:blipFill>
        <p:spPr>
          <a:xfrm>
            <a:off x="2501770" y="1415761"/>
            <a:ext cx="6505780" cy="21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9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592" y="3859451"/>
            <a:ext cx="5150878" cy="2678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9" y="728700"/>
            <a:ext cx="8972591" cy="540730"/>
          </a:xfrm>
        </p:spPr>
        <p:txBody>
          <a:bodyPr/>
          <a:lstStyle/>
          <a:p>
            <a:r>
              <a:rPr lang="en-US" sz="2800" dirty="0"/>
              <a:t>TNCs will support transit and revolutionize cities!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5" y="2051208"/>
            <a:ext cx="4365485" cy="267845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4341839"/>
            <a:ext cx="4707015" cy="4005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515" y="4774670"/>
            <a:ext cx="328536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Uber, Uber Newsroom, (available at 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https://www.uber.com/newsroom/company-info/</a:t>
            </a: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10C12E-CCCD-417A-82B6-86EBB2392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416" y="1449622"/>
            <a:ext cx="5890675" cy="10967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EB0FB9-91F5-466C-806D-C53224F98128}"/>
              </a:ext>
            </a:extLst>
          </p:cNvPr>
          <p:cNvSpPr/>
          <p:nvPr/>
        </p:nvSpPr>
        <p:spPr>
          <a:xfrm>
            <a:off x="4754365" y="2653802"/>
            <a:ext cx="4289726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Zimmer, The Third Transportation Revolution. John Zimmer (2016), (available at https://medium.com/@johnzimmer/the-third-transportation-revolution-27860f05fa91).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7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5436-66CC-4A48-B094-87F6A48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Arguments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FB8BF-FAE8-456C-869D-57FF194A4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TNCs Increase Ridership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AD123-7F8B-488F-8C69-CDC8612AC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34445"/>
          </a:xfrm>
        </p:spPr>
        <p:txBody>
          <a:bodyPr/>
          <a:lstStyle/>
          <a:p>
            <a:r>
              <a:rPr lang="en-US" dirty="0"/>
              <a:t>Serve first- and last-mile role</a:t>
            </a:r>
          </a:p>
          <a:p>
            <a:r>
              <a:rPr lang="en-US" dirty="0"/>
              <a:t>Occur in evenings &amp; weekends when transit service is sparse</a:t>
            </a:r>
          </a:p>
          <a:p>
            <a:r>
              <a:rPr lang="en-US" dirty="0"/>
              <a:t>Enable a car-free lifestyle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1A1A0-40F5-4AA4-B369-169CAAE7F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1441890"/>
            <a:ext cx="4382471" cy="546950"/>
          </a:xfrm>
        </p:spPr>
        <p:txBody>
          <a:bodyPr/>
          <a:lstStyle/>
          <a:p>
            <a:r>
              <a:rPr lang="en-US" dirty="0"/>
              <a:t>TNCs Decrease Ridership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E7BD4-5FBE-49E6-A5C2-29B4AD1F5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34444"/>
          </a:xfrm>
        </p:spPr>
        <p:txBody>
          <a:bodyPr/>
          <a:lstStyle/>
          <a:p>
            <a:r>
              <a:rPr lang="en-US" dirty="0"/>
              <a:t>Concentrated in densest part of city where transit service is best</a:t>
            </a:r>
          </a:p>
          <a:p>
            <a:r>
              <a:rPr lang="en-US" dirty="0"/>
              <a:t>Temporal profile similar to other trips</a:t>
            </a:r>
          </a:p>
          <a:p>
            <a:r>
              <a:rPr lang="en-US" dirty="0"/>
              <a:t>No observed changes in auto ownership rates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61CDF-435E-4B93-9395-72D3FC268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A3A47-29A7-45E5-923E-10FF8574915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C5B7F9-D6D5-4D6A-8FC6-2E07656B0037}"/>
              </a:ext>
            </a:extLst>
          </p:cNvPr>
          <p:cNvSpPr/>
          <p:nvPr/>
        </p:nvSpPr>
        <p:spPr>
          <a:xfrm>
            <a:off x="836585" y="4911372"/>
            <a:ext cx="3078705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Feigon</a:t>
            </a:r>
            <a:r>
              <a:rPr lang="en-GB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Murphy 2016, 2018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Rayle</a:t>
            </a:r>
            <a:r>
              <a:rPr lang="en-GB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2016,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Alemi and </a:t>
            </a:r>
            <a:r>
              <a:rPr lang="en-GB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Rodier</a:t>
            </a:r>
            <a:r>
              <a:rPr lang="en-GB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 et al 2018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3C6AB9-CE8A-42E3-9346-CF747944AB30}"/>
              </a:ext>
            </a:extLst>
          </p:cNvPr>
          <p:cNvSpPr/>
          <p:nvPr/>
        </p:nvSpPr>
        <p:spPr>
          <a:xfrm>
            <a:off x="5022050" y="5003733"/>
            <a:ext cx="3078705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Clewlow</a:t>
            </a:r>
            <a:r>
              <a:rPr lang="en-GB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Mishra 2017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Henao 2017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Gehrke</a:t>
            </a:r>
            <a:r>
              <a:rPr lang="en-GB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2018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Babar and </a:t>
            </a:r>
            <a:r>
              <a:rPr lang="en-US" sz="16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Burtch</a:t>
            </a: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2019</a:t>
            </a:r>
            <a:endParaRPr lang="en-US" sz="16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28700"/>
            <a:ext cx="8489950" cy="1080120"/>
          </a:xfrm>
        </p:spPr>
        <p:txBody>
          <a:bodyPr/>
          <a:lstStyle/>
          <a:p>
            <a:r>
              <a:rPr lang="en-US" dirty="0"/>
              <a:t>TNCs: Data, data everywhere, but not a drop for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98830"/>
            <a:ext cx="2925325" cy="175519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“There has been little or no objective data available on TNCs…”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A4BD2-7A24-44A2-A379-7B77CF7C5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614"/>
          <a:stretch/>
        </p:blipFill>
        <p:spPr>
          <a:xfrm>
            <a:off x="11866" y="4239090"/>
            <a:ext cx="5816829" cy="2248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50D553-0779-436C-8A52-4ABF95B604D5}"/>
              </a:ext>
            </a:extLst>
          </p:cNvPr>
          <p:cNvSpPr/>
          <p:nvPr/>
        </p:nvSpPr>
        <p:spPr>
          <a:xfrm>
            <a:off x="5812795" y="6039290"/>
            <a:ext cx="3311860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https://eng.lyft.com/experimentation-in-a-ridesharing-marketplace-b39db027a66e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82EFF-3775-4C50-95CD-7F94DEDB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865" y="1853825"/>
            <a:ext cx="5787135" cy="31900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14D3C8-1230-4107-BABE-B1A101F3BAAB}"/>
              </a:ext>
            </a:extLst>
          </p:cNvPr>
          <p:cNvSpPr/>
          <p:nvPr/>
        </p:nvSpPr>
        <p:spPr>
          <a:xfrm>
            <a:off x="251519" y="3474005"/>
            <a:ext cx="3078705" cy="67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Cooper, Drew, Joe Castiglione, Alan </a:t>
            </a:r>
            <a:r>
              <a:rPr lang="en-GB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Mislove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Christo Wilson. “Profiling TNC Activity Using Big Data.” In TRB Annual Meeting, 2018.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6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5</a:t>
            </a:fld>
            <a:endParaRPr lang="en-GB" dirty="0"/>
          </a:p>
        </p:txBody>
      </p:sp>
      <p:pic>
        <p:nvPicPr>
          <p:cNvPr id="2050" name="Picture 2" descr="Image result for a person ordering an uber san francisc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48" y="1269430"/>
            <a:ext cx="3181654" cy="55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932041" y="2258870"/>
            <a:ext cx="1800199" cy="315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32240" y="2074204"/>
            <a:ext cx="235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API Pickup Location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B945C6-F1F3-42CA-85D8-0B6CD6FD0219}"/>
              </a:ext>
            </a:extLst>
          </p:cNvPr>
          <p:cNvSpPr/>
          <p:nvPr/>
        </p:nvSpPr>
        <p:spPr>
          <a:xfrm>
            <a:off x="161510" y="4734145"/>
            <a:ext cx="3078705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Jiang, Shan, Le Chen, Alan </a:t>
            </a:r>
            <a:r>
              <a:rPr lang="en-GB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Mislove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Christo Wilson. “On Ridesharing Competition and Accessibility: Evidence from Uber, Lyft, and Taxi,” 863–72. ACM Press, 2018.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Cooper, Drew, Joe Castiglione, Alan </a:t>
            </a:r>
            <a:r>
              <a:rPr lang="en-GB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Mislove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Christo Wilson. “Profiling TNC Activity Using Big Data.” In TRB Annual Meeting, 2018.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6</a:t>
            </a:fld>
            <a:endParaRPr lang="en-GB" dirty="0"/>
          </a:p>
        </p:txBody>
      </p:sp>
      <p:pic>
        <p:nvPicPr>
          <p:cNvPr id="2050" name="Picture 2" descr="Image result for a person ordering an uber san francisc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348" y="1269430"/>
            <a:ext cx="3181654" cy="55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211920" y="3609020"/>
            <a:ext cx="1665225" cy="29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7689" y="3424354"/>
            <a:ext cx="360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API and True Drop Off Location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D9C9C-0898-45F6-9BCB-57F7ABAA7924}"/>
              </a:ext>
            </a:extLst>
          </p:cNvPr>
          <p:cNvSpPr/>
          <p:nvPr/>
        </p:nvSpPr>
        <p:spPr>
          <a:xfrm>
            <a:off x="161510" y="4756291"/>
            <a:ext cx="3078705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Jiang, Shan, Le Chen, Alan </a:t>
            </a:r>
            <a:r>
              <a:rPr lang="en-GB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Mislove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Christo Wilson. “On Ridesharing Competition and Accessibility: Evidence from Uber, Lyft, and Taxi,” 863–72. ACM Press, 2018.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Cooper, Drew, Joe Castiglione, Alan </a:t>
            </a:r>
            <a:r>
              <a:rPr lang="en-GB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Mislove</a:t>
            </a: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Christo Wilson. “Profiling TNC Activity Using Big Data.” In TRB Annual Meeting, 2018.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TNC Data – Fall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7</a:t>
            </a:fld>
            <a:endParaRPr lang="en-GB" dirty="0"/>
          </a:p>
        </p:txBody>
      </p:sp>
      <p:pic>
        <p:nvPicPr>
          <p:cNvPr id="5" name="image8.png">
            <a:extLst>
              <a:ext uri="{FF2B5EF4-FFF2-40B4-BE49-F238E27FC236}">
                <a16:creationId xmlns:a16="http://schemas.microsoft.com/office/drawing/2014/main" id="{9D504959-EDDA-4769-BE9C-93BC664F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515" y="1493785"/>
            <a:ext cx="4597193" cy="4725525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DE95E5-A5DA-4B02-B6CF-E6B298838C47}"/>
              </a:ext>
            </a:extLst>
          </p:cNvPr>
          <p:cNvSpPr/>
          <p:nvPr/>
        </p:nvSpPr>
        <p:spPr>
          <a:xfrm>
            <a:off x="341530" y="6264315"/>
            <a:ext cx="3078705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Tncstoday.sfcta.org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52885E-933D-464B-857E-DD7FF100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30" y="4329100"/>
            <a:ext cx="4185933" cy="2096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BA227B-1C2A-4F65-AD02-7AE05FB8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358770"/>
            <a:ext cx="4095455" cy="2970330"/>
          </a:xfrm>
        </p:spPr>
        <p:txBody>
          <a:bodyPr/>
          <a:lstStyle/>
          <a:p>
            <a:r>
              <a:rPr lang="en-GB" sz="2000" dirty="0"/>
              <a:t>170,000 average weekday TNC trips w/i SF</a:t>
            </a:r>
          </a:p>
          <a:p>
            <a:r>
              <a:rPr lang="en-GB" sz="2000" dirty="0"/>
              <a:t>Concentrated downtown</a:t>
            </a:r>
          </a:p>
          <a:p>
            <a:r>
              <a:rPr lang="en-GB" sz="2000" dirty="0"/>
              <a:t>2.6 mile average length</a:t>
            </a:r>
          </a:p>
          <a:p>
            <a:r>
              <a:rPr lang="en-GB" sz="2000" dirty="0"/>
              <a:t>Bi-modal time-of-day distribution</a:t>
            </a:r>
          </a:p>
          <a:p>
            <a:r>
              <a:rPr lang="en-GB" sz="2000" dirty="0"/>
              <a:t>20% deadhead VMT</a:t>
            </a:r>
          </a:p>
          <a:p>
            <a:r>
              <a:rPr lang="en-GB" sz="2000" dirty="0"/>
              <a:t>70% of drivers from outside SF</a:t>
            </a:r>
          </a:p>
        </p:txBody>
      </p:sp>
    </p:spTree>
    <p:extLst>
      <p:ext uri="{BB962C8B-B14F-4D97-AF65-F5344CB8AC3E}">
        <p14:creationId xmlns:p14="http://schemas.microsoft.com/office/powerpoint/2010/main" val="366306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28699"/>
            <a:ext cx="8489950" cy="945105"/>
          </a:xfrm>
        </p:spPr>
        <p:txBody>
          <a:bodyPr/>
          <a:lstStyle/>
          <a:p>
            <a:r>
              <a:rPr lang="en-US" sz="2800" dirty="0"/>
              <a:t>TNCs are big in the same places as transit, and often among the same travelers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835" y="4416224"/>
            <a:ext cx="4526106" cy="206584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39101" y="1805932"/>
            <a:ext cx="4687128" cy="261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/>
              <a:t>San Francisco</a:t>
            </a:r>
          </a:p>
          <a:p>
            <a:r>
              <a:rPr lang="en-US" sz="2000" kern="0" dirty="0"/>
              <a:t>15% of intra-SF vehicle trips</a:t>
            </a:r>
          </a:p>
          <a:p>
            <a:r>
              <a:rPr lang="en-US" sz="2000" kern="0" dirty="0"/>
              <a:t>12 times the number of taxis</a:t>
            </a:r>
          </a:p>
          <a:p>
            <a:pPr marL="0" indent="0">
              <a:buNone/>
            </a:pPr>
            <a:r>
              <a:rPr lang="en-US" sz="2000" kern="0" dirty="0"/>
              <a:t>New York</a:t>
            </a:r>
          </a:p>
          <a:p>
            <a:r>
              <a:rPr lang="en-US" sz="2000" kern="0" dirty="0"/>
              <a:t>Exceeded taxis in 2016</a:t>
            </a:r>
          </a:p>
          <a:p>
            <a:r>
              <a:rPr lang="en-US" sz="2000" kern="0" dirty="0"/>
              <a:t>60,000 to almost 600,000 from 2015 to 2018</a:t>
            </a:r>
          </a:p>
          <a:p>
            <a:endParaRPr lang="en-US" sz="20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05" t="1456" r="815" b="1187"/>
          <a:stretch/>
        </p:blipFill>
        <p:spPr>
          <a:xfrm>
            <a:off x="244912" y="1733909"/>
            <a:ext cx="3884939" cy="31838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3BF6A0-0113-4B42-8048-7B67F71CFB83}"/>
              </a:ext>
            </a:extLst>
          </p:cNvPr>
          <p:cNvSpPr/>
          <p:nvPr/>
        </p:nvSpPr>
        <p:spPr>
          <a:xfrm>
            <a:off x="507260" y="5229200"/>
            <a:ext cx="3078705" cy="676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Schaller 2018; </a:t>
            </a:r>
            <a:r>
              <a:rPr lang="en-US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Feigon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Murphy 2016, 2018; </a:t>
            </a:r>
            <a:r>
              <a:rPr lang="en-US" sz="12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Gehrke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  al. 2018; Fehr and Peers 2019; Zhang and Zhang 2018</a:t>
            </a:r>
            <a:endParaRPr lang="en-US" sz="12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3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28700"/>
            <a:ext cx="8489950" cy="1035116"/>
          </a:xfrm>
        </p:spPr>
        <p:txBody>
          <a:bodyPr/>
          <a:lstStyle/>
          <a:p>
            <a:r>
              <a:rPr lang="en-US" sz="2800" dirty="0"/>
              <a:t>But, these relationships do not establish the effect on transit ridership in either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DB5A3A47-29A7-45E5-923E-10FF85749154}" type="slidenum">
              <a:rPr lang="en-GB" smtClean="0"/>
              <a:pPr algn="ctr"/>
              <a:t>9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2FCCBD-B6DE-4C7E-970D-BBAABACC4545}"/>
              </a:ext>
            </a:extLst>
          </p:cNvPr>
          <p:cNvSpPr txBox="1">
            <a:spLocks/>
          </p:cNvSpPr>
          <p:nvPr/>
        </p:nvSpPr>
        <p:spPr bwMode="auto">
          <a:xfrm>
            <a:off x="818893" y="5514088"/>
            <a:ext cx="7506214" cy="10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rgbClr val="C00000"/>
                </a:solidFill>
              </a:rPr>
              <a:t>To discern the two, we can consider the change in transit ridership.</a:t>
            </a: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1F13FD6D-1D39-4A9F-863C-BB4EF8108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34" b="19409"/>
          <a:stretch/>
        </p:blipFill>
        <p:spPr>
          <a:xfrm>
            <a:off x="4797025" y="2769079"/>
            <a:ext cx="2925325" cy="1395120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5DD50E1D-C87B-4EFE-8305-260D6BD83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239" b="19408"/>
          <a:stretch/>
        </p:blipFill>
        <p:spPr>
          <a:xfrm>
            <a:off x="2771800" y="2812210"/>
            <a:ext cx="2925325" cy="1371681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D7A0A74C-F12D-4378-A5C4-80F2EF132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409"/>
          <a:stretch/>
        </p:blipFill>
        <p:spPr>
          <a:xfrm>
            <a:off x="791580" y="1070545"/>
            <a:ext cx="2925325" cy="3126968"/>
          </a:xfrm>
          <a:prstGeom prst="rect">
            <a:avLst/>
          </a:prstGeom>
        </p:spPr>
      </p:pic>
      <p:pic>
        <p:nvPicPr>
          <p:cNvPr id="15" name="Picture 14" descr="A picture containing dark, sitting&#10;&#10;Description automatically generated">
            <a:extLst>
              <a:ext uri="{FF2B5EF4-FFF2-40B4-BE49-F238E27FC236}">
                <a16:creationId xmlns:a16="http://schemas.microsoft.com/office/drawing/2014/main" id="{149D010C-74F9-4B71-AF8D-7FB61798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25" y="4254911"/>
            <a:ext cx="1090631" cy="711466"/>
          </a:xfrm>
          <a:prstGeom prst="rect">
            <a:avLst/>
          </a:prstGeom>
          <a:noFill/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2D0B472F-B715-4835-AB69-C61FEBAFE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76" b="19408"/>
          <a:stretch/>
        </p:blipFill>
        <p:spPr>
          <a:xfrm rot="16200000">
            <a:off x="6275207" y="3247842"/>
            <a:ext cx="2925325" cy="1397429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32225242-C519-4B5D-9311-DA27080A1A82}"/>
              </a:ext>
            </a:extLst>
          </p:cNvPr>
          <p:cNvSpPr/>
          <p:nvPr/>
        </p:nvSpPr>
        <p:spPr>
          <a:xfrm rot="10800000">
            <a:off x="2321749" y="1313766"/>
            <a:ext cx="9496056" cy="3690409"/>
          </a:xfrm>
          <a:prstGeom prst="arc">
            <a:avLst>
              <a:gd name="adj1" fmla="val 16200000"/>
              <a:gd name="adj2" fmla="val 21572683"/>
            </a:avLst>
          </a:prstGeom>
          <a:ln w="57150">
            <a:head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385D691D-8C1F-45CC-AA59-4F4E0EADD760}" vid="{E9575076-9BDB-490A-821F-58804295EF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16515</TotalTime>
  <Words>928</Words>
  <Application>Microsoft Office PowerPoint</Application>
  <PresentationFormat>On-screen Show (4:3)</PresentationFormat>
  <Paragraphs>121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 2</vt:lpstr>
      <vt:lpstr>Custom Design</vt:lpstr>
      <vt:lpstr>Theme1</vt:lpstr>
      <vt:lpstr>Do transportation network companies increase or decrease transit ridership? Empirical evidence from San Francisco </vt:lpstr>
      <vt:lpstr>TNCs will support transit and revolutionize cities!</vt:lpstr>
      <vt:lpstr>Competing Arguments</vt:lpstr>
      <vt:lpstr>TNCs: Data, data everywhere, but not a drop for us</vt:lpstr>
      <vt:lpstr>Data collection</vt:lpstr>
      <vt:lpstr>Data collection</vt:lpstr>
      <vt:lpstr>TNC Data – Fall 2016</vt:lpstr>
      <vt:lpstr>TNCs are big in the same places as transit, and often among the same travelers</vt:lpstr>
      <vt:lpstr>But, these relationships do not establish the effect on transit ridership in either direction.</vt:lpstr>
      <vt:lpstr>Research design &amp; hypotheses</vt:lpstr>
      <vt:lpstr>Data</vt:lpstr>
      <vt:lpstr>Method</vt:lpstr>
      <vt:lpstr>Panel Model of Muni Bus &amp; Rail Ridership</vt:lpstr>
      <vt:lpstr>Time-Series Model of Muni Bus Ridership</vt:lpstr>
      <vt:lpstr>Contributions to Change in MUNI Ridership</vt:lpstr>
      <vt:lpstr>Contributions to Change in MUNI Bus Ridership over Time</vt:lpstr>
      <vt:lpstr>Do we see similar effects elsewhere?</vt:lpstr>
      <vt:lpstr>Change in transit ridership attributable to new competing modes</vt:lpstr>
      <vt:lpstr>Acknowledgments and Questions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greg.erhardt.13@ucl.ac.uk</dc:creator>
  <cp:lastModifiedBy>Erhardt, Greg</cp:lastModifiedBy>
  <cp:revision>2829</cp:revision>
  <dcterms:created xsi:type="dcterms:W3CDTF">2005-07-13T12:26:50Z</dcterms:created>
  <dcterms:modified xsi:type="dcterms:W3CDTF">2022-06-02T14:59:05Z</dcterms:modified>
</cp:coreProperties>
</file>