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57" r:id="rId4"/>
    <p:sldId id="334" r:id="rId5"/>
    <p:sldId id="258" r:id="rId6"/>
    <p:sldId id="339" r:id="rId7"/>
    <p:sldId id="261" r:id="rId8"/>
    <p:sldId id="299" r:id="rId9"/>
    <p:sldId id="324" r:id="rId10"/>
    <p:sldId id="300" r:id="rId11"/>
    <p:sldId id="301" r:id="rId12"/>
    <p:sldId id="302" r:id="rId13"/>
    <p:sldId id="338" r:id="rId14"/>
    <p:sldId id="259" r:id="rId15"/>
    <p:sldId id="260" r:id="rId16"/>
    <p:sldId id="311" r:id="rId17"/>
    <p:sldId id="340" r:id="rId18"/>
    <p:sldId id="349" r:id="rId19"/>
    <p:sldId id="304" r:id="rId20"/>
    <p:sldId id="323" r:id="rId21"/>
    <p:sldId id="313" r:id="rId22"/>
    <p:sldId id="331" r:id="rId23"/>
    <p:sldId id="332" r:id="rId24"/>
    <p:sldId id="305" r:id="rId25"/>
    <p:sldId id="306" r:id="rId26"/>
    <p:sldId id="335" r:id="rId27"/>
    <p:sldId id="341" r:id="rId28"/>
    <p:sldId id="307" r:id="rId29"/>
    <p:sldId id="308" r:id="rId30"/>
    <p:sldId id="309" r:id="rId31"/>
    <p:sldId id="310" r:id="rId32"/>
    <p:sldId id="342" r:id="rId33"/>
    <p:sldId id="325" r:id="rId34"/>
    <p:sldId id="320" r:id="rId35"/>
    <p:sldId id="343" r:id="rId36"/>
    <p:sldId id="344" r:id="rId37"/>
    <p:sldId id="345" r:id="rId38"/>
    <p:sldId id="346" r:id="rId39"/>
    <p:sldId id="347" r:id="rId40"/>
    <p:sldId id="351" r:id="rId41"/>
    <p:sldId id="327" r:id="rId42"/>
    <p:sldId id="337" r:id="rId43"/>
    <p:sldId id="328" r:id="rId44"/>
    <p:sldId id="329" r:id="rId45"/>
    <p:sldId id="319" r:id="rId46"/>
    <p:sldId id="312" r:id="rId47"/>
    <p:sldId id="350" r:id="rId48"/>
    <p:sldId id="294"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85A3F"/>
    <a:srgbClr val="002126"/>
    <a:srgbClr val="001619"/>
    <a:srgbClr val="2C302D"/>
    <a:srgbClr val="005E3C"/>
    <a:srgbClr val="007E96"/>
    <a:srgbClr val="39C0FD"/>
    <a:srgbClr val="00DFDA"/>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6" autoAdjust="0"/>
    <p:restoredTop sz="81637" autoAdjust="0"/>
  </p:normalViewPr>
  <p:slideViewPr>
    <p:cSldViewPr>
      <p:cViewPr varScale="1">
        <p:scale>
          <a:sx n="74" d="100"/>
          <a:sy n="74" d="100"/>
        </p:scale>
        <p:origin x="63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CF41B0A4-66BC-431C-BD48-591B88CA1DB6}" type="datetimeFigureOut">
              <a:rPr lang="en-US" smtClean="0"/>
              <a:t>8/3/2020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7CA85F13-7C04-4621-B377-C4D419745A50}" type="slidenum">
              <a:rPr lang="en-US" smtClean="0"/>
              <a:t>‹#›</a:t>
            </a:fld>
            <a:endParaRPr lang="en-US"/>
          </a:p>
        </p:txBody>
      </p:sp>
    </p:spTree>
    <p:extLst>
      <p:ext uri="{BB962C8B-B14F-4D97-AF65-F5344CB8AC3E}">
        <p14:creationId xmlns:p14="http://schemas.microsoft.com/office/powerpoint/2010/main" val="288787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a:t>
            </a:fld>
            <a:endParaRPr lang="en-US"/>
          </a:p>
        </p:txBody>
      </p:sp>
    </p:spTree>
    <p:extLst>
      <p:ext uri="{BB962C8B-B14F-4D97-AF65-F5344CB8AC3E}">
        <p14:creationId xmlns:p14="http://schemas.microsoft.com/office/powerpoint/2010/main" val="13132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10</a:t>
            </a:fld>
            <a:endParaRPr lang="en-US"/>
          </a:p>
        </p:txBody>
      </p:sp>
    </p:spTree>
    <p:extLst>
      <p:ext uri="{BB962C8B-B14F-4D97-AF65-F5344CB8AC3E}">
        <p14:creationId xmlns:p14="http://schemas.microsoft.com/office/powerpoint/2010/main" val="288688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11</a:t>
            </a:fld>
            <a:endParaRPr lang="en-US"/>
          </a:p>
        </p:txBody>
      </p:sp>
    </p:spTree>
    <p:extLst>
      <p:ext uri="{BB962C8B-B14F-4D97-AF65-F5344CB8AC3E}">
        <p14:creationId xmlns:p14="http://schemas.microsoft.com/office/powerpoint/2010/main" val="111922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15</a:t>
            </a:fld>
            <a:endParaRPr lang="en-US"/>
          </a:p>
        </p:txBody>
      </p:sp>
    </p:spTree>
    <p:extLst>
      <p:ext uri="{BB962C8B-B14F-4D97-AF65-F5344CB8AC3E}">
        <p14:creationId xmlns:p14="http://schemas.microsoft.com/office/powerpoint/2010/main" val="2238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16</a:t>
            </a:fld>
            <a:endParaRPr lang="en-US"/>
          </a:p>
        </p:txBody>
      </p:sp>
    </p:spTree>
    <p:extLst>
      <p:ext uri="{BB962C8B-B14F-4D97-AF65-F5344CB8AC3E}">
        <p14:creationId xmlns:p14="http://schemas.microsoft.com/office/powerpoint/2010/main" val="105001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17</a:t>
            </a:fld>
            <a:endParaRPr lang="en-US"/>
          </a:p>
        </p:txBody>
      </p:sp>
    </p:spTree>
    <p:extLst>
      <p:ext uri="{BB962C8B-B14F-4D97-AF65-F5344CB8AC3E}">
        <p14:creationId xmlns:p14="http://schemas.microsoft.com/office/powerpoint/2010/main" val="63682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18</a:t>
            </a:fld>
            <a:endParaRPr lang="en-US"/>
          </a:p>
        </p:txBody>
      </p:sp>
    </p:spTree>
    <p:extLst>
      <p:ext uri="{BB962C8B-B14F-4D97-AF65-F5344CB8AC3E}">
        <p14:creationId xmlns:p14="http://schemas.microsoft.com/office/powerpoint/2010/main" val="62028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19</a:t>
            </a:fld>
            <a:endParaRPr lang="en-US"/>
          </a:p>
        </p:txBody>
      </p:sp>
    </p:spTree>
    <p:extLst>
      <p:ext uri="{BB962C8B-B14F-4D97-AF65-F5344CB8AC3E}">
        <p14:creationId xmlns:p14="http://schemas.microsoft.com/office/powerpoint/2010/main" val="346699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20</a:t>
            </a:fld>
            <a:endParaRPr lang="en-US"/>
          </a:p>
        </p:txBody>
      </p:sp>
    </p:spTree>
    <p:extLst>
      <p:ext uri="{BB962C8B-B14F-4D97-AF65-F5344CB8AC3E}">
        <p14:creationId xmlns:p14="http://schemas.microsoft.com/office/powerpoint/2010/main" val="284368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21</a:t>
            </a:fld>
            <a:endParaRPr lang="en-US"/>
          </a:p>
        </p:txBody>
      </p:sp>
    </p:spTree>
    <p:extLst>
      <p:ext uri="{BB962C8B-B14F-4D97-AF65-F5344CB8AC3E}">
        <p14:creationId xmlns:p14="http://schemas.microsoft.com/office/powerpoint/2010/main" val="33236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22</a:t>
            </a:fld>
            <a:endParaRPr lang="en-US"/>
          </a:p>
        </p:txBody>
      </p:sp>
    </p:spTree>
    <p:extLst>
      <p:ext uri="{BB962C8B-B14F-4D97-AF65-F5344CB8AC3E}">
        <p14:creationId xmlns:p14="http://schemas.microsoft.com/office/powerpoint/2010/main" val="20715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a:t>
            </a:fld>
            <a:endParaRPr lang="en-US"/>
          </a:p>
        </p:txBody>
      </p:sp>
    </p:spTree>
    <p:extLst>
      <p:ext uri="{BB962C8B-B14F-4D97-AF65-F5344CB8AC3E}">
        <p14:creationId xmlns:p14="http://schemas.microsoft.com/office/powerpoint/2010/main" val="2127216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23</a:t>
            </a:fld>
            <a:endParaRPr lang="en-US"/>
          </a:p>
        </p:txBody>
      </p:sp>
    </p:spTree>
    <p:extLst>
      <p:ext uri="{BB962C8B-B14F-4D97-AF65-F5344CB8AC3E}">
        <p14:creationId xmlns:p14="http://schemas.microsoft.com/office/powerpoint/2010/main" val="33975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24</a:t>
            </a:fld>
            <a:endParaRPr lang="en-US"/>
          </a:p>
        </p:txBody>
      </p:sp>
    </p:spTree>
    <p:extLst>
      <p:ext uri="{BB962C8B-B14F-4D97-AF65-F5344CB8AC3E}">
        <p14:creationId xmlns:p14="http://schemas.microsoft.com/office/powerpoint/2010/main" val="677981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25</a:t>
            </a:fld>
            <a:endParaRPr lang="en-US"/>
          </a:p>
        </p:txBody>
      </p:sp>
    </p:spTree>
    <p:extLst>
      <p:ext uri="{BB962C8B-B14F-4D97-AF65-F5344CB8AC3E}">
        <p14:creationId xmlns:p14="http://schemas.microsoft.com/office/powerpoint/2010/main" val="3776755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81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6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91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772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849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85F13-7C04-4621-B377-C4D419745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40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32</a:t>
            </a:fld>
            <a:endParaRPr lang="en-US"/>
          </a:p>
        </p:txBody>
      </p:sp>
    </p:spTree>
    <p:extLst>
      <p:ext uri="{BB962C8B-B14F-4D97-AF65-F5344CB8AC3E}">
        <p14:creationId xmlns:p14="http://schemas.microsoft.com/office/powerpoint/2010/main" val="221106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CA85F13-7C04-4621-B377-C4D419745A50}" type="slidenum">
              <a:rPr lang="en-US" smtClean="0"/>
              <a:t>3</a:t>
            </a:fld>
            <a:endParaRPr lang="en-US"/>
          </a:p>
        </p:txBody>
      </p:sp>
    </p:spTree>
    <p:extLst>
      <p:ext uri="{BB962C8B-B14F-4D97-AF65-F5344CB8AC3E}">
        <p14:creationId xmlns:p14="http://schemas.microsoft.com/office/powerpoint/2010/main" val="1141086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33</a:t>
            </a:fld>
            <a:endParaRPr lang="en-US"/>
          </a:p>
        </p:txBody>
      </p:sp>
    </p:spTree>
    <p:extLst>
      <p:ext uri="{BB962C8B-B14F-4D97-AF65-F5344CB8AC3E}">
        <p14:creationId xmlns:p14="http://schemas.microsoft.com/office/powerpoint/2010/main" val="3330674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34</a:t>
            </a:fld>
            <a:endParaRPr lang="en-US"/>
          </a:p>
        </p:txBody>
      </p:sp>
    </p:spTree>
    <p:extLst>
      <p:ext uri="{BB962C8B-B14F-4D97-AF65-F5344CB8AC3E}">
        <p14:creationId xmlns:p14="http://schemas.microsoft.com/office/powerpoint/2010/main" val="3501445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35</a:t>
            </a:fld>
            <a:endParaRPr lang="en-US"/>
          </a:p>
        </p:txBody>
      </p:sp>
    </p:spTree>
    <p:extLst>
      <p:ext uri="{BB962C8B-B14F-4D97-AF65-F5344CB8AC3E}">
        <p14:creationId xmlns:p14="http://schemas.microsoft.com/office/powerpoint/2010/main" val="1640404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36</a:t>
            </a:fld>
            <a:endParaRPr lang="en-US"/>
          </a:p>
        </p:txBody>
      </p:sp>
    </p:spTree>
    <p:extLst>
      <p:ext uri="{BB962C8B-B14F-4D97-AF65-F5344CB8AC3E}">
        <p14:creationId xmlns:p14="http://schemas.microsoft.com/office/powerpoint/2010/main" val="337330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37</a:t>
            </a:fld>
            <a:endParaRPr lang="en-US"/>
          </a:p>
        </p:txBody>
      </p:sp>
    </p:spTree>
    <p:extLst>
      <p:ext uri="{BB962C8B-B14F-4D97-AF65-F5344CB8AC3E}">
        <p14:creationId xmlns:p14="http://schemas.microsoft.com/office/powerpoint/2010/main" val="112999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38</a:t>
            </a:fld>
            <a:endParaRPr lang="en-US"/>
          </a:p>
        </p:txBody>
      </p:sp>
    </p:spTree>
    <p:extLst>
      <p:ext uri="{BB962C8B-B14F-4D97-AF65-F5344CB8AC3E}">
        <p14:creationId xmlns:p14="http://schemas.microsoft.com/office/powerpoint/2010/main" val="4063649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39</a:t>
            </a:fld>
            <a:endParaRPr lang="en-US"/>
          </a:p>
        </p:txBody>
      </p:sp>
    </p:spTree>
    <p:extLst>
      <p:ext uri="{BB962C8B-B14F-4D97-AF65-F5344CB8AC3E}">
        <p14:creationId xmlns:p14="http://schemas.microsoft.com/office/powerpoint/2010/main" val="2807075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40</a:t>
            </a:fld>
            <a:endParaRPr lang="en-US"/>
          </a:p>
        </p:txBody>
      </p:sp>
    </p:spTree>
    <p:extLst>
      <p:ext uri="{BB962C8B-B14F-4D97-AF65-F5344CB8AC3E}">
        <p14:creationId xmlns:p14="http://schemas.microsoft.com/office/powerpoint/2010/main" val="3846967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41</a:t>
            </a:fld>
            <a:endParaRPr lang="en-US"/>
          </a:p>
        </p:txBody>
      </p:sp>
    </p:spTree>
    <p:extLst>
      <p:ext uri="{BB962C8B-B14F-4D97-AF65-F5344CB8AC3E}">
        <p14:creationId xmlns:p14="http://schemas.microsoft.com/office/powerpoint/2010/main" val="296845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42</a:t>
            </a:fld>
            <a:endParaRPr lang="en-US"/>
          </a:p>
        </p:txBody>
      </p:sp>
    </p:spTree>
    <p:extLst>
      <p:ext uri="{BB962C8B-B14F-4D97-AF65-F5344CB8AC3E}">
        <p14:creationId xmlns:p14="http://schemas.microsoft.com/office/powerpoint/2010/main" val="354692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CA85F13-7C04-4621-B377-C4D419745A50}" type="slidenum">
              <a:rPr lang="en-US" smtClean="0"/>
              <a:t>4</a:t>
            </a:fld>
            <a:endParaRPr lang="en-US"/>
          </a:p>
        </p:txBody>
      </p:sp>
    </p:spTree>
    <p:extLst>
      <p:ext uri="{BB962C8B-B14F-4D97-AF65-F5344CB8AC3E}">
        <p14:creationId xmlns:p14="http://schemas.microsoft.com/office/powerpoint/2010/main" val="1170101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43</a:t>
            </a:fld>
            <a:endParaRPr lang="en-US"/>
          </a:p>
        </p:txBody>
      </p:sp>
    </p:spTree>
    <p:extLst>
      <p:ext uri="{BB962C8B-B14F-4D97-AF65-F5344CB8AC3E}">
        <p14:creationId xmlns:p14="http://schemas.microsoft.com/office/powerpoint/2010/main" val="3564465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44</a:t>
            </a:fld>
            <a:endParaRPr lang="en-US"/>
          </a:p>
        </p:txBody>
      </p:sp>
    </p:spTree>
    <p:extLst>
      <p:ext uri="{BB962C8B-B14F-4D97-AF65-F5344CB8AC3E}">
        <p14:creationId xmlns:p14="http://schemas.microsoft.com/office/powerpoint/2010/main" val="48394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7CA85F13-7C04-4621-B377-C4D419745A50}" type="slidenum">
              <a:rPr lang="en-US">
                <a:solidFill>
                  <a:prstClr val="black"/>
                </a:solidFill>
                <a:latin typeface="Calibri" panose="020F0502020204030204"/>
              </a:rPr>
              <a:pPr defTabSz="948507">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4139993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7CA85F13-7C04-4621-B377-C4D419745A50}" type="slidenum">
              <a:rPr lang="en-US">
                <a:solidFill>
                  <a:prstClr val="black"/>
                </a:solidFill>
                <a:latin typeface="Calibri" panose="020F0502020204030204"/>
              </a:rPr>
              <a:pPr defTabSz="948507">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4037875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7CA85F13-7C04-4621-B377-C4D419745A50}" type="slidenum">
              <a:rPr lang="en-US">
                <a:solidFill>
                  <a:prstClr val="black"/>
                </a:solidFill>
                <a:latin typeface="Calibri" panose="020F0502020204030204"/>
              </a:rPr>
              <a:pPr defTabSz="948507">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87847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CA85F13-7C04-4621-B377-C4D419745A50}" type="slidenum">
              <a:rPr lang="en-US" smtClean="0"/>
              <a:t>5</a:t>
            </a:fld>
            <a:endParaRPr lang="en-US"/>
          </a:p>
        </p:txBody>
      </p:sp>
    </p:spTree>
    <p:extLst>
      <p:ext uri="{BB962C8B-B14F-4D97-AF65-F5344CB8AC3E}">
        <p14:creationId xmlns:p14="http://schemas.microsoft.com/office/powerpoint/2010/main" val="226851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6</a:t>
            </a:fld>
            <a:endParaRPr lang="en-US"/>
          </a:p>
        </p:txBody>
      </p:sp>
    </p:spTree>
    <p:extLst>
      <p:ext uri="{BB962C8B-B14F-4D97-AF65-F5344CB8AC3E}">
        <p14:creationId xmlns:p14="http://schemas.microsoft.com/office/powerpoint/2010/main" val="270676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7</a:t>
            </a:fld>
            <a:endParaRPr lang="en-US"/>
          </a:p>
        </p:txBody>
      </p:sp>
    </p:spTree>
    <p:extLst>
      <p:ext uri="{BB962C8B-B14F-4D97-AF65-F5344CB8AC3E}">
        <p14:creationId xmlns:p14="http://schemas.microsoft.com/office/powerpoint/2010/main" val="370051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1" dirty="0"/>
              <a:t>The globe could be thought of as the mathematical surface like the ellipse</a:t>
            </a:r>
          </a:p>
          <a:p>
            <a:pPr marL="285750" indent="-285750">
              <a:buFont typeface="Arial" panose="020B0604020202020204" pitchFamily="34" charset="0"/>
              <a:buChar char="•"/>
            </a:pPr>
            <a:r>
              <a:rPr lang="en-US" sz="1600" b="1" dirty="0"/>
              <a:t>The pillow as the actual earths crust always moving horizontally and vertically.</a:t>
            </a:r>
          </a:p>
          <a:p>
            <a:pPr marL="285750" indent="-285750">
              <a:buFont typeface="Arial" panose="020B0604020202020204" pitchFamily="34" charset="0"/>
              <a:buChar char="•"/>
            </a:pPr>
            <a:r>
              <a:rPr lang="en-US" sz="1600" b="1" dirty="0"/>
              <a:t>This should give you some appreciation for the math involved in keeping track of locations on the pillow!</a:t>
            </a:r>
          </a:p>
        </p:txBody>
      </p:sp>
      <p:sp>
        <p:nvSpPr>
          <p:cNvPr id="4" name="Slide Number Placeholder 3"/>
          <p:cNvSpPr>
            <a:spLocks noGrp="1"/>
          </p:cNvSpPr>
          <p:nvPr>
            <p:ph type="sldNum" sz="quarter" idx="10"/>
          </p:nvPr>
        </p:nvSpPr>
        <p:spPr/>
        <p:txBody>
          <a:bodyPr/>
          <a:lstStyle/>
          <a:p>
            <a:fld id="{7CA85F13-7C04-4621-B377-C4D419745A50}" type="slidenum">
              <a:rPr lang="en-US" smtClean="0"/>
              <a:t>8</a:t>
            </a:fld>
            <a:endParaRPr lang="en-US"/>
          </a:p>
        </p:txBody>
      </p:sp>
    </p:spTree>
    <p:extLst>
      <p:ext uri="{BB962C8B-B14F-4D97-AF65-F5344CB8AC3E}">
        <p14:creationId xmlns:p14="http://schemas.microsoft.com/office/powerpoint/2010/main" val="31669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5F13-7C04-4621-B377-C4D419745A50}" type="slidenum">
              <a:rPr lang="en-US" smtClean="0"/>
              <a:t>9</a:t>
            </a:fld>
            <a:endParaRPr lang="en-US"/>
          </a:p>
        </p:txBody>
      </p:sp>
    </p:spTree>
    <p:extLst>
      <p:ext uri="{BB962C8B-B14F-4D97-AF65-F5344CB8AC3E}">
        <p14:creationId xmlns:p14="http://schemas.microsoft.com/office/powerpoint/2010/main" val="239246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A4C9CD-897C-4A5B-9404-34B46E7E1EC2}"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157397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A4C9CD-897C-4A5B-9404-34B46E7E1EC2}"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135861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A4C9CD-897C-4A5B-9404-34B46E7E1EC2}"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417652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2020 MSPS Annual Meeting, Duluth MN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21643733-1CB0-44D9-972F-407DDDFCEB84}" type="slidenum">
              <a:rPr lang="en-US" smtClean="0"/>
              <a:pPr>
                <a:defRPr/>
              </a:pPr>
              <a:t>‹#›</a:t>
            </a:fld>
            <a:endParaRPr lang="en-US"/>
          </a:p>
        </p:txBody>
      </p:sp>
    </p:spTree>
    <p:extLst>
      <p:ext uri="{BB962C8B-B14F-4D97-AF65-F5344CB8AC3E}">
        <p14:creationId xmlns:p14="http://schemas.microsoft.com/office/powerpoint/2010/main" val="3672030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6" name="Slide Number Placeholder 5"/>
          <p:cNvSpPr>
            <a:spLocks noGrp="1"/>
          </p:cNvSpPr>
          <p:nvPr>
            <p:ph type="sldNum" sz="quarter" idx="12"/>
          </p:nvPr>
        </p:nvSpPr>
        <p:spPr/>
        <p:txBody>
          <a:bodyPr/>
          <a:lstStyle>
            <a:lvl1pPr defTabSz="685800">
              <a:defRPr b="1"/>
            </a:lvl1pPr>
          </a:lstStyle>
          <a:p>
            <a:pPr>
              <a:defRPr/>
            </a:pPr>
            <a:fld id="{E220C3D0-729A-4A15-8E23-72CBC95666E6}" type="slidenum">
              <a:rPr lang="en-US" smtClean="0"/>
              <a:pPr>
                <a:defRPr/>
              </a:pPr>
              <a:t>‹#›</a:t>
            </a:fld>
            <a:endParaRPr lang="en-US"/>
          </a:p>
        </p:txBody>
      </p:sp>
    </p:spTree>
    <p:extLst>
      <p:ext uri="{BB962C8B-B14F-4D97-AF65-F5344CB8AC3E}">
        <p14:creationId xmlns:p14="http://schemas.microsoft.com/office/powerpoint/2010/main" val="388954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6" name="Slide Number Placeholder 5"/>
          <p:cNvSpPr>
            <a:spLocks noGrp="1"/>
          </p:cNvSpPr>
          <p:nvPr>
            <p:ph type="sldNum" sz="quarter" idx="12"/>
          </p:nvPr>
        </p:nvSpPr>
        <p:spPr/>
        <p:txBody>
          <a:bodyPr/>
          <a:lstStyle>
            <a:lvl1pPr defTabSz="685800">
              <a:defRPr b="1"/>
            </a:lvl1pPr>
          </a:lstStyle>
          <a:p>
            <a:pPr>
              <a:defRPr/>
            </a:pPr>
            <a:fld id="{903E0E8A-1D43-4D8D-AEAC-C018B329A72E}" type="slidenum">
              <a:rPr lang="en-US" smtClean="0"/>
              <a:pPr>
                <a:defRPr/>
              </a:pPr>
              <a:t>‹#›</a:t>
            </a:fld>
            <a:endParaRPr lang="en-US"/>
          </a:p>
        </p:txBody>
      </p:sp>
    </p:spTree>
    <p:extLst>
      <p:ext uri="{BB962C8B-B14F-4D97-AF65-F5344CB8AC3E}">
        <p14:creationId xmlns:p14="http://schemas.microsoft.com/office/powerpoint/2010/main" val="3980778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7" name="Slide Number Placeholder 5"/>
          <p:cNvSpPr>
            <a:spLocks noGrp="1"/>
          </p:cNvSpPr>
          <p:nvPr>
            <p:ph type="sldNum" sz="quarter" idx="12"/>
          </p:nvPr>
        </p:nvSpPr>
        <p:spPr/>
        <p:txBody>
          <a:bodyPr/>
          <a:lstStyle>
            <a:lvl1pPr defTabSz="685800">
              <a:defRPr b="1"/>
            </a:lvl1pPr>
          </a:lstStyle>
          <a:p>
            <a:pPr>
              <a:defRPr/>
            </a:pPr>
            <a:fld id="{A56B9845-AF16-48D3-AA2D-82A72C93CC55}" type="slidenum">
              <a:rPr lang="en-US" smtClean="0"/>
              <a:pPr>
                <a:defRPr/>
              </a:pPr>
              <a:t>‹#›</a:t>
            </a:fld>
            <a:endParaRPr lang="en-US"/>
          </a:p>
        </p:txBody>
      </p:sp>
    </p:spTree>
    <p:extLst>
      <p:ext uri="{BB962C8B-B14F-4D97-AF65-F5344CB8AC3E}">
        <p14:creationId xmlns:p14="http://schemas.microsoft.com/office/powerpoint/2010/main" val="334095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8"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9" name="Slide Number Placeholder 5"/>
          <p:cNvSpPr>
            <a:spLocks noGrp="1"/>
          </p:cNvSpPr>
          <p:nvPr>
            <p:ph type="sldNum" sz="quarter" idx="12"/>
          </p:nvPr>
        </p:nvSpPr>
        <p:spPr/>
        <p:txBody>
          <a:bodyPr/>
          <a:lstStyle>
            <a:lvl1pPr defTabSz="685800">
              <a:defRPr b="1"/>
            </a:lvl1pPr>
          </a:lstStyle>
          <a:p>
            <a:pPr>
              <a:defRPr/>
            </a:pPr>
            <a:fld id="{9ADC6C8E-76D2-41B8-9724-5169A0B08809}" type="slidenum">
              <a:rPr lang="en-US" smtClean="0"/>
              <a:pPr>
                <a:defRPr/>
              </a:pPr>
              <a:t>‹#›</a:t>
            </a:fld>
            <a:endParaRPr lang="en-US"/>
          </a:p>
        </p:txBody>
      </p:sp>
    </p:spTree>
    <p:extLst>
      <p:ext uri="{BB962C8B-B14F-4D97-AF65-F5344CB8AC3E}">
        <p14:creationId xmlns:p14="http://schemas.microsoft.com/office/powerpoint/2010/main" val="848450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4"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5" name="Slide Number Placeholder 5"/>
          <p:cNvSpPr>
            <a:spLocks noGrp="1"/>
          </p:cNvSpPr>
          <p:nvPr>
            <p:ph type="sldNum" sz="quarter" idx="12"/>
          </p:nvPr>
        </p:nvSpPr>
        <p:spPr/>
        <p:txBody>
          <a:bodyPr/>
          <a:lstStyle>
            <a:lvl1pPr defTabSz="685800">
              <a:defRPr b="1"/>
            </a:lvl1pPr>
          </a:lstStyle>
          <a:p>
            <a:pPr>
              <a:defRPr/>
            </a:pPr>
            <a:fld id="{EB26A731-1E89-4A21-A26A-D51F11606EB3}" type="slidenum">
              <a:rPr lang="en-US" smtClean="0"/>
              <a:pPr>
                <a:defRPr/>
              </a:pPr>
              <a:t>‹#›</a:t>
            </a:fld>
            <a:endParaRPr lang="en-US"/>
          </a:p>
        </p:txBody>
      </p:sp>
    </p:spTree>
    <p:extLst>
      <p:ext uri="{BB962C8B-B14F-4D97-AF65-F5344CB8AC3E}">
        <p14:creationId xmlns:p14="http://schemas.microsoft.com/office/powerpoint/2010/main" val="3107356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3"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4" name="Slide Number Placeholder 5"/>
          <p:cNvSpPr>
            <a:spLocks noGrp="1"/>
          </p:cNvSpPr>
          <p:nvPr>
            <p:ph type="sldNum" sz="quarter" idx="12"/>
          </p:nvPr>
        </p:nvSpPr>
        <p:spPr/>
        <p:txBody>
          <a:bodyPr/>
          <a:lstStyle>
            <a:lvl1pPr defTabSz="685800">
              <a:defRPr b="1"/>
            </a:lvl1pPr>
          </a:lstStyle>
          <a:p>
            <a:pPr>
              <a:defRPr/>
            </a:pPr>
            <a:fld id="{2842C21F-AE33-4746-B537-1CCBA51D5359}" type="slidenum">
              <a:rPr lang="en-US" smtClean="0"/>
              <a:pPr>
                <a:defRPr/>
              </a:pPr>
              <a:t>‹#›</a:t>
            </a:fld>
            <a:endParaRPr lang="en-US"/>
          </a:p>
        </p:txBody>
      </p:sp>
    </p:spTree>
    <p:extLst>
      <p:ext uri="{BB962C8B-B14F-4D97-AF65-F5344CB8AC3E}">
        <p14:creationId xmlns:p14="http://schemas.microsoft.com/office/powerpoint/2010/main" val="3115950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7" name="Slide Number Placeholder 5"/>
          <p:cNvSpPr>
            <a:spLocks noGrp="1"/>
          </p:cNvSpPr>
          <p:nvPr>
            <p:ph type="sldNum" sz="quarter" idx="12"/>
          </p:nvPr>
        </p:nvSpPr>
        <p:spPr/>
        <p:txBody>
          <a:bodyPr/>
          <a:lstStyle>
            <a:lvl1pPr defTabSz="685800">
              <a:defRPr b="1"/>
            </a:lvl1pPr>
          </a:lstStyle>
          <a:p>
            <a:pPr>
              <a:defRPr/>
            </a:pPr>
            <a:fld id="{0AE80448-B2EE-43F8-B0AE-716061E9B969}" type="slidenum">
              <a:rPr lang="en-US" smtClean="0"/>
              <a:pPr>
                <a:defRPr/>
              </a:pPr>
              <a:t>‹#›</a:t>
            </a:fld>
            <a:endParaRPr lang="en-US"/>
          </a:p>
        </p:txBody>
      </p:sp>
    </p:spTree>
    <p:extLst>
      <p:ext uri="{BB962C8B-B14F-4D97-AF65-F5344CB8AC3E}">
        <p14:creationId xmlns:p14="http://schemas.microsoft.com/office/powerpoint/2010/main" val="3256449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A4C9CD-897C-4A5B-9404-34B46E7E1EC2}"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400406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7" name="Slide Number Placeholder 5"/>
          <p:cNvSpPr>
            <a:spLocks noGrp="1"/>
          </p:cNvSpPr>
          <p:nvPr>
            <p:ph type="sldNum" sz="quarter" idx="12"/>
          </p:nvPr>
        </p:nvSpPr>
        <p:spPr/>
        <p:txBody>
          <a:bodyPr/>
          <a:lstStyle>
            <a:lvl1pPr defTabSz="685800">
              <a:defRPr b="1"/>
            </a:lvl1pPr>
          </a:lstStyle>
          <a:p>
            <a:pPr>
              <a:defRPr/>
            </a:pPr>
            <a:fld id="{01840401-0845-4AB3-BD82-79BDE7014F51}" type="slidenum">
              <a:rPr lang="en-US" smtClean="0"/>
              <a:pPr>
                <a:defRPr/>
              </a:pPr>
              <a:t>‹#›</a:t>
            </a:fld>
            <a:endParaRPr lang="en-US"/>
          </a:p>
        </p:txBody>
      </p:sp>
    </p:spTree>
    <p:extLst>
      <p:ext uri="{BB962C8B-B14F-4D97-AF65-F5344CB8AC3E}">
        <p14:creationId xmlns:p14="http://schemas.microsoft.com/office/powerpoint/2010/main" val="78262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6" name="Slide Number Placeholder 5"/>
          <p:cNvSpPr>
            <a:spLocks noGrp="1"/>
          </p:cNvSpPr>
          <p:nvPr>
            <p:ph type="sldNum" sz="quarter" idx="12"/>
          </p:nvPr>
        </p:nvSpPr>
        <p:spPr/>
        <p:txBody>
          <a:bodyPr/>
          <a:lstStyle>
            <a:lvl1pPr defTabSz="685800">
              <a:defRPr b="1"/>
            </a:lvl1pPr>
          </a:lstStyle>
          <a:p>
            <a:pPr>
              <a:defRPr/>
            </a:pPr>
            <a:fld id="{99C0CCE2-8734-43BC-9DBB-BA3C6421B245}" type="slidenum">
              <a:rPr lang="en-US" smtClean="0"/>
              <a:pPr>
                <a:defRPr/>
              </a:pPr>
              <a:t>‹#›</a:t>
            </a:fld>
            <a:endParaRPr lang="en-US"/>
          </a:p>
        </p:txBody>
      </p:sp>
    </p:spTree>
    <p:extLst>
      <p:ext uri="{BB962C8B-B14F-4D97-AF65-F5344CB8AC3E}">
        <p14:creationId xmlns:p14="http://schemas.microsoft.com/office/powerpoint/2010/main" val="1248450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February 19,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2020 MSPS Annual Meeting, Duluth MN</a:t>
            </a:r>
          </a:p>
        </p:txBody>
      </p:sp>
      <p:sp>
        <p:nvSpPr>
          <p:cNvPr id="6" name="Slide Number Placeholder 5"/>
          <p:cNvSpPr>
            <a:spLocks noGrp="1"/>
          </p:cNvSpPr>
          <p:nvPr>
            <p:ph type="sldNum" sz="quarter" idx="12"/>
          </p:nvPr>
        </p:nvSpPr>
        <p:spPr/>
        <p:txBody>
          <a:bodyPr/>
          <a:lstStyle>
            <a:lvl1pPr defTabSz="685800">
              <a:defRPr b="1"/>
            </a:lvl1pPr>
          </a:lstStyle>
          <a:p>
            <a:pPr>
              <a:defRPr/>
            </a:pPr>
            <a:fld id="{95E922BD-AF8A-447D-8721-772F6E2713FD}" type="slidenum">
              <a:rPr lang="en-US" smtClean="0"/>
              <a:pPr>
                <a:defRPr/>
              </a:pPr>
              <a:t>‹#›</a:t>
            </a:fld>
            <a:endParaRPr lang="en-US"/>
          </a:p>
        </p:txBody>
      </p:sp>
    </p:spTree>
    <p:extLst>
      <p:ext uri="{BB962C8B-B14F-4D97-AF65-F5344CB8AC3E}">
        <p14:creationId xmlns:p14="http://schemas.microsoft.com/office/powerpoint/2010/main" val="371225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4C9CD-897C-4A5B-9404-34B46E7E1EC2}"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268138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A4C9CD-897C-4A5B-9404-34B46E7E1EC2}"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38299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A4C9CD-897C-4A5B-9404-34B46E7E1EC2}"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281234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A4C9CD-897C-4A5B-9404-34B46E7E1EC2}"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243474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4C9CD-897C-4A5B-9404-34B46E7E1EC2}"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360201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4C9CD-897C-4A5B-9404-34B46E7E1EC2}"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376546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4C9CD-897C-4A5B-9404-34B46E7E1EC2}"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C06E8-CFFF-4534-91B4-23F1E09D11F8}" type="slidenum">
              <a:rPr lang="en-US" smtClean="0"/>
              <a:t>‹#›</a:t>
            </a:fld>
            <a:endParaRPr lang="en-US"/>
          </a:p>
        </p:txBody>
      </p:sp>
    </p:spTree>
    <p:extLst>
      <p:ext uri="{BB962C8B-B14F-4D97-AF65-F5344CB8AC3E}">
        <p14:creationId xmlns:p14="http://schemas.microsoft.com/office/powerpoint/2010/main" val="224322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4C9CD-897C-4A5B-9404-34B46E7E1EC2}" type="datetimeFigureOut">
              <a:rPr lang="en-US" smtClean="0"/>
              <a:t>8/3/2020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C06E8-CFFF-4534-91B4-23F1E09D11F8}" type="slidenum">
              <a:rPr lang="en-US" smtClean="0"/>
              <a:t>‹#›</a:t>
            </a:fld>
            <a:endParaRPr lang="en-US"/>
          </a:p>
        </p:txBody>
      </p:sp>
    </p:spTree>
    <p:extLst>
      <p:ext uri="{BB962C8B-B14F-4D97-AF65-F5344CB8AC3E}">
        <p14:creationId xmlns:p14="http://schemas.microsoft.com/office/powerpoint/2010/main" val="89116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February 19,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2020 MSPS Annual Meeting, Duluth MN</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b="0">
                <a:solidFill>
                  <a:srgbClr val="898989"/>
                </a:solidFill>
                <a:latin typeface="Calibri" panose="020F0502020204030204" pitchFamily="34" charset="0"/>
              </a:defRPr>
            </a:lvl1pPr>
          </a:lstStyle>
          <a:p>
            <a:pPr>
              <a:defRPr/>
            </a:pPr>
            <a:fld id="{060AF921-C10B-4E99-87EC-945BB7E1916D}" type="slidenum">
              <a:rPr lang="en-US" smtClean="0"/>
              <a:pPr>
                <a:defRPr/>
              </a:pPr>
              <a:t>‹#›</a:t>
            </a:fld>
            <a:endParaRPr lang="en-US"/>
          </a:p>
        </p:txBody>
      </p:sp>
    </p:spTree>
    <p:extLst>
      <p:ext uri="{BB962C8B-B14F-4D97-AF65-F5344CB8AC3E}">
        <p14:creationId xmlns:p14="http://schemas.microsoft.com/office/powerpoint/2010/main" val="3862044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ngs.noaa.gov/datums/newdatums/images/Orthometricheight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s://www.sco.wisc.edu/pubs/the-new-2022-datums-a-brief-book/" TargetMode="Externa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vinopalm@AyresAssociates.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2" name="TextBox 1">
            <a:extLst>
              <a:ext uri="{FF2B5EF4-FFF2-40B4-BE49-F238E27FC236}">
                <a16:creationId xmlns:a16="http://schemas.microsoft.com/office/drawing/2014/main" id="{5EFE6756-BDB1-41B7-BFB7-3955C651B2B8}"/>
              </a:ext>
            </a:extLst>
          </p:cNvPr>
          <p:cNvSpPr txBox="1"/>
          <p:nvPr/>
        </p:nvSpPr>
        <p:spPr>
          <a:xfrm>
            <a:off x="669971" y="838200"/>
            <a:ext cx="9709519" cy="1938992"/>
          </a:xfrm>
          <a:prstGeom prst="rect">
            <a:avLst/>
          </a:prstGeom>
          <a:noFill/>
        </p:spPr>
        <p:txBody>
          <a:bodyPr wrap="square" rtlCol="0">
            <a:spAutoFit/>
          </a:bodyPr>
          <a:lstStyle/>
          <a:p>
            <a:pPr algn="ctr"/>
            <a:r>
              <a:rPr lang="en-US" sz="4000" b="1" dirty="0">
                <a:solidFill>
                  <a:schemeClr val="accent6">
                    <a:lumMod val="75000"/>
                  </a:schemeClr>
                </a:solidFill>
                <a:latin typeface="Arial" panose="020B0604020202020204" pitchFamily="34" charset="0"/>
                <a:cs typeface="Arial" panose="020B0604020202020204" pitchFamily="34" charset="0"/>
              </a:rPr>
              <a:t>Preparing for the 2022 Datums: </a:t>
            </a:r>
          </a:p>
          <a:p>
            <a:pPr algn="ctr"/>
            <a:r>
              <a:rPr lang="en-US" sz="4000" b="1" dirty="0">
                <a:solidFill>
                  <a:schemeClr val="accent6">
                    <a:lumMod val="75000"/>
                  </a:schemeClr>
                </a:solidFill>
                <a:latin typeface="Arial" panose="020B0604020202020204" pitchFamily="34" charset="0"/>
                <a:cs typeface="Arial" panose="020B0604020202020204" pitchFamily="34" charset="0"/>
              </a:rPr>
              <a:t>A Statewide Task Force and DOT Perspective</a:t>
            </a:r>
          </a:p>
        </p:txBody>
      </p:sp>
      <p:sp>
        <p:nvSpPr>
          <p:cNvPr id="10" name="TextBox 9">
            <a:extLst>
              <a:ext uri="{FF2B5EF4-FFF2-40B4-BE49-F238E27FC236}">
                <a16:creationId xmlns:a16="http://schemas.microsoft.com/office/drawing/2014/main" id="{8E764FFF-AE2E-452A-8FB5-F96792B48677}"/>
              </a:ext>
            </a:extLst>
          </p:cNvPr>
          <p:cNvSpPr txBox="1"/>
          <p:nvPr/>
        </p:nvSpPr>
        <p:spPr>
          <a:xfrm>
            <a:off x="5560042" y="3378208"/>
            <a:ext cx="4459488" cy="2585323"/>
          </a:xfrm>
          <a:prstGeom prst="rect">
            <a:avLst/>
          </a:prstGeom>
          <a:noFill/>
        </p:spPr>
        <p:txBody>
          <a:bodyPr wrap="square" rtlCol="0">
            <a:spAutoFit/>
          </a:bodyPr>
          <a:lstStyle/>
          <a:p>
            <a:pPr algn="ctr"/>
            <a:r>
              <a:rPr lang="en-US" b="1" dirty="0"/>
              <a:t>Transportation Research Board</a:t>
            </a:r>
          </a:p>
          <a:p>
            <a:pPr algn="ctr"/>
            <a:r>
              <a:rPr lang="en-US" b="1" dirty="0"/>
              <a:t>AKD70 – Standing Committee on Geospatial Data Acquisition Technologies</a:t>
            </a:r>
          </a:p>
          <a:p>
            <a:pPr algn="ctr"/>
            <a:r>
              <a:rPr lang="en-US" b="1" dirty="0"/>
              <a:t>2020 Summer Virtual Meeting</a:t>
            </a:r>
          </a:p>
          <a:p>
            <a:pPr algn="ctr"/>
            <a:endParaRPr lang="en-US" b="1" dirty="0"/>
          </a:p>
          <a:p>
            <a:pPr algn="ctr"/>
            <a:r>
              <a:rPr lang="en-US" b="1" dirty="0"/>
              <a:t>August 5, 2020</a:t>
            </a:r>
          </a:p>
          <a:p>
            <a:endParaRPr lang="en-US" b="1" dirty="0"/>
          </a:p>
          <a:p>
            <a:pPr algn="ctr"/>
            <a:r>
              <a:rPr lang="en-US" b="1" dirty="0"/>
              <a:t>Richard Kleinmann, PLS</a:t>
            </a:r>
          </a:p>
          <a:p>
            <a:pPr algn="ctr"/>
            <a:r>
              <a:rPr lang="en-US" b="1" dirty="0"/>
              <a:t>Ayres Associates</a:t>
            </a:r>
          </a:p>
        </p:txBody>
      </p:sp>
      <p:sp>
        <p:nvSpPr>
          <p:cNvPr id="11" name="TextBox 10">
            <a:extLst>
              <a:ext uri="{FF2B5EF4-FFF2-40B4-BE49-F238E27FC236}">
                <a16:creationId xmlns:a16="http://schemas.microsoft.com/office/drawing/2014/main" id="{FCE73621-27F3-428B-97CA-ABAF17D544AC}"/>
              </a:ext>
            </a:extLst>
          </p:cNvPr>
          <p:cNvSpPr txBox="1"/>
          <p:nvPr/>
        </p:nvSpPr>
        <p:spPr>
          <a:xfrm rot="16200000">
            <a:off x="8182387" y="3182034"/>
            <a:ext cx="6248400" cy="646331"/>
          </a:xfrm>
          <a:prstGeom prst="rect">
            <a:avLst/>
          </a:prstGeom>
          <a:noFill/>
        </p:spPr>
        <p:txBody>
          <a:bodyPr wrap="square" rtlCol="0">
            <a:spAutoFit/>
          </a:bodyPr>
          <a:lstStyle/>
          <a:p>
            <a:pPr algn="ctr"/>
            <a:r>
              <a:rPr lang="en-US" sz="3600" b="1" dirty="0">
                <a:solidFill>
                  <a:schemeClr val="tx2"/>
                </a:solidFill>
              </a:rPr>
              <a:t>2020 Summer Virtual Meeting </a:t>
            </a:r>
          </a:p>
        </p:txBody>
      </p:sp>
      <p:pic>
        <p:nvPicPr>
          <p:cNvPr id="3" name="Picture 2">
            <a:extLst>
              <a:ext uri="{FF2B5EF4-FFF2-40B4-BE49-F238E27FC236}">
                <a16:creationId xmlns:a16="http://schemas.microsoft.com/office/drawing/2014/main" id="{AFB76C63-C138-4477-8C69-831FD6131ED7}"/>
              </a:ext>
            </a:extLst>
          </p:cNvPr>
          <p:cNvPicPr>
            <a:picLocks noChangeAspect="1"/>
          </p:cNvPicPr>
          <p:nvPr/>
        </p:nvPicPr>
        <p:blipFill>
          <a:blip r:embed="rId3"/>
          <a:stretch>
            <a:fillRect/>
          </a:stretch>
        </p:blipFill>
        <p:spPr>
          <a:xfrm>
            <a:off x="1143000" y="3733800"/>
            <a:ext cx="3306537" cy="1902530"/>
          </a:xfrm>
          <a:prstGeom prst="rect">
            <a:avLst/>
          </a:prstGeom>
        </p:spPr>
      </p:pic>
    </p:spTree>
    <p:extLst>
      <p:ext uri="{BB962C8B-B14F-4D97-AF65-F5344CB8AC3E}">
        <p14:creationId xmlns:p14="http://schemas.microsoft.com/office/powerpoint/2010/main" val="396590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4800" b="1" dirty="0">
                <a:solidFill>
                  <a:schemeClr val="tx2"/>
                </a:solidFill>
              </a:rPr>
              <a:t>How Much?</a:t>
            </a:r>
            <a:r>
              <a:rPr lang="en-US" sz="5400" b="1" dirty="0">
                <a:solidFill>
                  <a:schemeClr val="tx2"/>
                </a:solidFill>
              </a:rPr>
              <a:t> </a:t>
            </a:r>
          </a:p>
        </p:txBody>
      </p:sp>
      <p:pic>
        <p:nvPicPr>
          <p:cNvPr id="4" name="Picture 3">
            <a:extLst>
              <a:ext uri="{FF2B5EF4-FFF2-40B4-BE49-F238E27FC236}">
                <a16:creationId xmlns:a16="http://schemas.microsoft.com/office/drawing/2014/main" id="{627B8C28-F2F9-468F-AC4F-9467D65D82F4}"/>
              </a:ext>
            </a:extLst>
          </p:cNvPr>
          <p:cNvPicPr>
            <a:picLocks noChangeAspect="1"/>
          </p:cNvPicPr>
          <p:nvPr/>
        </p:nvPicPr>
        <p:blipFill>
          <a:blip r:embed="rId3"/>
          <a:stretch>
            <a:fillRect/>
          </a:stretch>
        </p:blipFill>
        <p:spPr>
          <a:xfrm>
            <a:off x="1143000" y="381000"/>
            <a:ext cx="8322200" cy="5029200"/>
          </a:xfrm>
          <a:prstGeom prst="rect">
            <a:avLst/>
          </a:prstGeom>
        </p:spPr>
      </p:pic>
      <p:sp>
        <p:nvSpPr>
          <p:cNvPr id="5" name="Rectangle 4">
            <a:extLst>
              <a:ext uri="{FF2B5EF4-FFF2-40B4-BE49-F238E27FC236}">
                <a16:creationId xmlns:a16="http://schemas.microsoft.com/office/drawing/2014/main" id="{3CEB681B-4D5E-46CD-BB3F-C628E164BFE6}"/>
              </a:ext>
            </a:extLst>
          </p:cNvPr>
          <p:cNvSpPr/>
          <p:nvPr/>
        </p:nvSpPr>
        <p:spPr>
          <a:xfrm>
            <a:off x="1828800" y="5638800"/>
            <a:ext cx="7302939" cy="369332"/>
          </a:xfrm>
          <a:prstGeom prst="rect">
            <a:avLst/>
          </a:prstGeom>
        </p:spPr>
        <p:txBody>
          <a:bodyPr wrap="square">
            <a:spAutoFit/>
          </a:bodyPr>
          <a:lstStyle/>
          <a:p>
            <a:r>
              <a:rPr lang="en-US" dirty="0">
                <a:latin typeface="Arial" panose="020B0604020202020204" pitchFamily="34" charset="0"/>
              </a:rPr>
              <a:t>Approximate Change in Elevation from NAVD 88 to NAPGD2022</a:t>
            </a:r>
            <a:endParaRPr lang="en-US" dirty="0"/>
          </a:p>
        </p:txBody>
      </p:sp>
      <p:sp>
        <p:nvSpPr>
          <p:cNvPr id="10" name="Rectangle 9">
            <a:extLst>
              <a:ext uri="{FF2B5EF4-FFF2-40B4-BE49-F238E27FC236}">
                <a16:creationId xmlns:a16="http://schemas.microsoft.com/office/drawing/2014/main" id="{BF866EF0-6F45-4009-83A1-99449F89034D}"/>
              </a:ext>
            </a:extLst>
          </p:cNvPr>
          <p:cNvSpPr/>
          <p:nvPr/>
        </p:nvSpPr>
        <p:spPr>
          <a:xfrm>
            <a:off x="1015852" y="5999796"/>
            <a:ext cx="9076000" cy="369332"/>
          </a:xfrm>
          <a:prstGeom prst="rect">
            <a:avLst/>
          </a:prstGeom>
        </p:spPr>
        <p:txBody>
          <a:bodyPr wrap="square">
            <a:spAutoFit/>
          </a:bodyPr>
          <a:lstStyle/>
          <a:p>
            <a:r>
              <a:rPr lang="en-US" sz="900" dirty="0"/>
              <a:t>From </a:t>
            </a:r>
            <a:r>
              <a:rPr lang="en-US" sz="900" dirty="0">
                <a:hlinkClick r:id="rId4"/>
              </a:rPr>
              <a:t>https://www.ngs.noaa.gov/datums/newdatums/images/Orthometricheights.jpg</a:t>
            </a:r>
            <a:endParaRPr lang="en-US" sz="900" dirty="0"/>
          </a:p>
          <a:p>
            <a:r>
              <a:rPr lang="en-US" sz="900" dirty="0"/>
              <a:t>Permission obtained to use NGS images 6-11-2019 </a:t>
            </a:r>
          </a:p>
        </p:txBody>
      </p:sp>
    </p:spTree>
    <p:extLst>
      <p:ext uri="{BB962C8B-B14F-4D97-AF65-F5344CB8AC3E}">
        <p14:creationId xmlns:p14="http://schemas.microsoft.com/office/powerpoint/2010/main" val="36163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2"/>
            <a:ext cx="6248400" cy="1323439"/>
          </a:xfrm>
          <a:prstGeom prst="rect">
            <a:avLst/>
          </a:prstGeom>
          <a:noFill/>
        </p:spPr>
        <p:txBody>
          <a:bodyPr wrap="square" rtlCol="0">
            <a:spAutoFit/>
          </a:bodyPr>
          <a:lstStyle/>
          <a:p>
            <a:pPr algn="ctr"/>
            <a:r>
              <a:rPr lang="en-US" sz="4000" b="1" dirty="0">
                <a:solidFill>
                  <a:schemeClr val="tx2"/>
                </a:solidFill>
              </a:rPr>
              <a:t>The 4</a:t>
            </a:r>
            <a:r>
              <a:rPr lang="en-US" sz="4000" b="1" baseline="30000" dirty="0">
                <a:solidFill>
                  <a:schemeClr val="tx2"/>
                </a:solidFill>
              </a:rPr>
              <a:t>th</a:t>
            </a:r>
            <a:r>
              <a:rPr lang="en-US" sz="4000" b="1" dirty="0">
                <a:solidFill>
                  <a:schemeClr val="tx2"/>
                </a:solidFill>
              </a:rPr>
              <a:t> Dimension:</a:t>
            </a:r>
          </a:p>
          <a:p>
            <a:pPr algn="ctr"/>
            <a:r>
              <a:rPr lang="en-US" sz="4000" b="1" dirty="0">
                <a:solidFill>
                  <a:schemeClr val="tx2"/>
                </a:solidFill>
              </a:rPr>
              <a:t>Time!</a:t>
            </a:r>
          </a:p>
        </p:txBody>
      </p:sp>
      <p:sp>
        <p:nvSpPr>
          <p:cNvPr id="10" name="Content Placeholder 2">
            <a:extLst>
              <a:ext uri="{FF2B5EF4-FFF2-40B4-BE49-F238E27FC236}">
                <a16:creationId xmlns:a16="http://schemas.microsoft.com/office/drawing/2014/main" id="{D4B98E00-E587-4B8B-971A-6604B021AD37}"/>
              </a:ext>
            </a:extLst>
          </p:cNvPr>
          <p:cNvSpPr txBox="1">
            <a:spLocks/>
          </p:cNvSpPr>
          <p:nvPr/>
        </p:nvSpPr>
        <p:spPr>
          <a:xfrm>
            <a:off x="564272" y="2658410"/>
            <a:ext cx="4187797" cy="3705320"/>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latin typeface="Trebuchet MS" panose="020B0603020202020204" pitchFamily="34" charset="0"/>
              </a:rPr>
              <a:t>Coordinates will be </a:t>
            </a:r>
            <a:r>
              <a:rPr lang="en-US" b="1" dirty="0">
                <a:latin typeface="Trebuchet MS" panose="020B0603020202020204" pitchFamily="34" charset="0"/>
              </a:rPr>
              <a:t>time-dependent</a:t>
            </a:r>
            <a:r>
              <a:rPr lang="en-US" dirty="0">
                <a:latin typeface="Trebuchet MS" panose="020B0603020202020204" pitchFamily="34" charset="0"/>
              </a:rPr>
              <a:t> (epochs) due to movement of crustal plates</a:t>
            </a:r>
          </a:p>
          <a:p>
            <a:r>
              <a:rPr lang="en-US" dirty="0">
                <a:latin typeface="Trebuchet MS" panose="020B0603020202020204" pitchFamily="34" charset="0"/>
              </a:rPr>
              <a:t>Euler-pole model of </a:t>
            </a:r>
            <a:r>
              <a:rPr lang="en-US" b="1" dirty="0">
                <a:latin typeface="Trebuchet MS" panose="020B0603020202020204" pitchFamily="34" charset="0"/>
              </a:rPr>
              <a:t>plate rotation </a:t>
            </a:r>
            <a:r>
              <a:rPr lang="en-US" dirty="0">
                <a:latin typeface="Trebuchet MS" panose="020B0603020202020204" pitchFamily="34" charset="0"/>
              </a:rPr>
              <a:t>(~3 cm/</a:t>
            </a:r>
            <a:r>
              <a:rPr lang="en-US" dirty="0" err="1">
                <a:latin typeface="Trebuchet MS" panose="020B0603020202020204" pitchFamily="34" charset="0"/>
              </a:rPr>
              <a:t>yr</a:t>
            </a:r>
            <a:r>
              <a:rPr lang="en-US" dirty="0">
                <a:latin typeface="Trebuchet MS" panose="020B0603020202020204" pitchFamily="34" charset="0"/>
              </a:rPr>
              <a:t> counter-clockwise for Wisconsin)</a:t>
            </a:r>
          </a:p>
          <a:p>
            <a:r>
              <a:rPr lang="en-US" dirty="0">
                <a:latin typeface="Trebuchet MS" panose="020B0603020202020204" pitchFamily="34" charset="0"/>
              </a:rPr>
              <a:t>Intra-Frame Velocity Model (IFVM) to estimate </a:t>
            </a:r>
            <a:r>
              <a:rPr lang="en-US" b="1" dirty="0">
                <a:latin typeface="Trebuchet MS" panose="020B0603020202020204" pitchFamily="34" charset="0"/>
              </a:rPr>
              <a:t>non-rotational movement</a:t>
            </a:r>
            <a:r>
              <a:rPr lang="en-US" dirty="0">
                <a:latin typeface="Trebuchet MS" panose="020B0603020202020204" pitchFamily="34" charset="0"/>
              </a:rPr>
              <a:t> as well as </a:t>
            </a:r>
            <a:r>
              <a:rPr lang="en-US" b="1" dirty="0">
                <a:latin typeface="Trebuchet MS" panose="020B0603020202020204" pitchFamily="34" charset="0"/>
              </a:rPr>
              <a:t>vertical change</a:t>
            </a:r>
          </a:p>
          <a:p>
            <a:endParaRPr lang="en-US" dirty="0">
              <a:latin typeface="Trebuchet MS" panose="020B0603020202020204" pitchFamily="34" charset="0"/>
            </a:endParaRPr>
          </a:p>
        </p:txBody>
      </p:sp>
      <p:pic>
        <p:nvPicPr>
          <p:cNvPr id="5" name="Picture 4" descr="A close up of a map&#10;&#10;Description automatically generated">
            <a:extLst>
              <a:ext uri="{FF2B5EF4-FFF2-40B4-BE49-F238E27FC236}">
                <a16:creationId xmlns:a16="http://schemas.microsoft.com/office/drawing/2014/main" id="{B32CCADB-FBF6-4D39-8697-69EBDED17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471" y="226228"/>
            <a:ext cx="5243326" cy="6174572"/>
          </a:xfrm>
          <a:prstGeom prst="rect">
            <a:avLst/>
          </a:prstGeom>
        </p:spPr>
      </p:pic>
      <p:sp>
        <p:nvSpPr>
          <p:cNvPr id="6" name="TextBox 5">
            <a:extLst>
              <a:ext uri="{FF2B5EF4-FFF2-40B4-BE49-F238E27FC236}">
                <a16:creationId xmlns:a16="http://schemas.microsoft.com/office/drawing/2014/main" id="{F7048652-B3DF-4DE0-8830-FE560082F140}"/>
              </a:ext>
            </a:extLst>
          </p:cNvPr>
          <p:cNvSpPr txBox="1"/>
          <p:nvPr/>
        </p:nvSpPr>
        <p:spPr>
          <a:xfrm>
            <a:off x="1066800" y="838200"/>
            <a:ext cx="2822751" cy="1569660"/>
          </a:xfrm>
          <a:prstGeom prst="rect">
            <a:avLst/>
          </a:prstGeom>
          <a:noFill/>
        </p:spPr>
        <p:txBody>
          <a:bodyPr wrap="square" rtlCol="0">
            <a:spAutoFit/>
          </a:bodyPr>
          <a:lstStyle/>
          <a:p>
            <a:pPr algn="ctr"/>
            <a:r>
              <a:rPr lang="en-US" sz="3200" dirty="0"/>
              <a:t>How Plate Motion will be Handled</a:t>
            </a:r>
          </a:p>
        </p:txBody>
      </p:sp>
      <p:sp>
        <p:nvSpPr>
          <p:cNvPr id="12" name="TextBox 11">
            <a:extLst>
              <a:ext uri="{FF2B5EF4-FFF2-40B4-BE49-F238E27FC236}">
                <a16:creationId xmlns:a16="http://schemas.microsoft.com/office/drawing/2014/main" id="{3C99B766-1F5F-4A4F-BA80-047E9B4851C2}"/>
              </a:ext>
            </a:extLst>
          </p:cNvPr>
          <p:cNvSpPr txBox="1"/>
          <p:nvPr/>
        </p:nvSpPr>
        <p:spPr>
          <a:xfrm>
            <a:off x="4491194" y="6506558"/>
            <a:ext cx="6024406" cy="215444"/>
          </a:xfrm>
          <a:prstGeom prst="rect">
            <a:avLst/>
          </a:prstGeom>
          <a:noFill/>
        </p:spPr>
        <p:txBody>
          <a:bodyPr wrap="none" rtlCol="0">
            <a:spAutoFit/>
          </a:bodyPr>
          <a:lstStyle/>
          <a:p>
            <a:r>
              <a:rPr lang="en-US" sz="800" dirty="0"/>
              <a:t>Background image from NGS Feb 19-21 2020 Dave Zenk presentation to MN Society of Professional Surveyors permission granted 6-16-2020</a:t>
            </a:r>
          </a:p>
        </p:txBody>
      </p:sp>
    </p:spTree>
    <p:extLst>
      <p:ext uri="{BB962C8B-B14F-4D97-AF65-F5344CB8AC3E}">
        <p14:creationId xmlns:p14="http://schemas.microsoft.com/office/powerpoint/2010/main" val="19100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309"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p:cNvGrpSpPr/>
          <p:nvPr/>
        </p:nvGrpSpPr>
        <p:grpSpPr>
          <a:xfrm>
            <a:off x="674632"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05" name="TextBox 104"/>
          <p:cNvSpPr txBox="1"/>
          <p:nvPr/>
        </p:nvSpPr>
        <p:spPr>
          <a:xfrm>
            <a:off x="1524000" y="2"/>
            <a:ext cx="9144000" cy="637371"/>
          </a:xfrm>
          <a:prstGeom prst="rect">
            <a:avLst/>
          </a:prstGeom>
          <a:solidFill>
            <a:schemeClr val="bg1"/>
          </a:solidFill>
        </p:spPr>
        <p:txBody>
          <a:bodyPr wrap="square" rtlCol="0">
            <a:noAutofit/>
          </a:bodyPr>
          <a:lstStyle/>
          <a:p>
            <a:pPr algn="ctr"/>
            <a:r>
              <a:rPr lang="en-US" sz="3200" b="1" dirty="0">
                <a:solidFill>
                  <a:srgbClr val="00B0F0"/>
                </a:solidFill>
                <a:latin typeface="Cambria" panose="02040503050406030204" pitchFamily="18" charset="0"/>
                <a:ea typeface="Cambria" panose="02040503050406030204" pitchFamily="18" charset="0"/>
              </a:rPr>
              <a:t>ITRF</a:t>
            </a:r>
            <a:r>
              <a:rPr lang="en-US" sz="3200" dirty="0">
                <a:solidFill>
                  <a:prstClr val="black"/>
                </a:solidFill>
                <a:latin typeface="Cambria" panose="02040503050406030204" pitchFamily="18" charset="0"/>
                <a:ea typeface="Cambria" panose="02040503050406030204" pitchFamily="18" charset="0"/>
              </a:rPr>
              <a:t> – constant frame, rotating plate</a:t>
            </a:r>
          </a:p>
        </p:txBody>
      </p:sp>
      <p:sp>
        <p:nvSpPr>
          <p:cNvPr id="3" name="Date Placeholder 2">
            <a:extLst>
              <a:ext uri="{FF2B5EF4-FFF2-40B4-BE49-F238E27FC236}">
                <a16:creationId xmlns:a16="http://schemas.microsoft.com/office/drawing/2014/main" id="{4B5831BE-9C75-4696-979F-1028B145763C}"/>
              </a:ext>
            </a:extLst>
          </p:cNvPr>
          <p:cNvSpPr>
            <a:spLocks noGrp="1"/>
          </p:cNvSpPr>
          <p:nvPr>
            <p:ph type="dt" sz="half" idx="10"/>
          </p:nvPr>
        </p:nvSpPr>
        <p:spPr/>
        <p:txBody>
          <a:bodyPr/>
          <a:lstStyle/>
          <a:p>
            <a:pPr>
              <a:defRPr/>
            </a:pPr>
            <a:r>
              <a:rPr lang="en-US">
                <a:latin typeface="Calibri"/>
              </a:rPr>
              <a:t>February 19, 2020</a:t>
            </a:r>
            <a:endParaRPr lang="en-US" dirty="0">
              <a:latin typeface="Calibri"/>
            </a:endParaRPr>
          </a:p>
        </p:txBody>
      </p:sp>
      <p:sp>
        <p:nvSpPr>
          <p:cNvPr id="5" name="Footer Placeholder 4">
            <a:extLst>
              <a:ext uri="{FF2B5EF4-FFF2-40B4-BE49-F238E27FC236}">
                <a16:creationId xmlns:a16="http://schemas.microsoft.com/office/drawing/2014/main" id="{1CA1F980-FAE1-4E7E-B23F-46F74FDF2FF9}"/>
              </a:ext>
            </a:extLst>
          </p:cNvPr>
          <p:cNvSpPr>
            <a:spLocks noGrp="1"/>
          </p:cNvSpPr>
          <p:nvPr>
            <p:ph type="ftr" sz="quarter" idx="11"/>
          </p:nvPr>
        </p:nvSpPr>
        <p:spPr/>
        <p:txBody>
          <a:bodyPr/>
          <a:lstStyle/>
          <a:p>
            <a:pPr>
              <a:defRPr/>
            </a:pPr>
            <a:r>
              <a:rPr lang="en-US">
                <a:latin typeface="Calibri"/>
              </a:rPr>
              <a:t>2020 MSPS Annual Meeting, Duluth MN</a:t>
            </a:r>
          </a:p>
        </p:txBody>
      </p:sp>
      <p:sp>
        <p:nvSpPr>
          <p:cNvPr id="6" name="Slide Number Placeholder 5">
            <a:extLst>
              <a:ext uri="{FF2B5EF4-FFF2-40B4-BE49-F238E27FC236}">
                <a16:creationId xmlns:a16="http://schemas.microsoft.com/office/drawing/2014/main" id="{E4E2C5D3-5CAF-4C6E-9807-67F3CB9E95CC}"/>
              </a:ext>
            </a:extLst>
          </p:cNvPr>
          <p:cNvSpPr>
            <a:spLocks noGrp="1"/>
          </p:cNvSpPr>
          <p:nvPr>
            <p:ph type="sldNum" sz="quarter" idx="12"/>
          </p:nvPr>
        </p:nvSpPr>
        <p:spPr/>
        <p:txBody>
          <a:bodyPr/>
          <a:lstStyle/>
          <a:p>
            <a:pPr>
              <a:defRPr/>
            </a:pPr>
            <a:fld id="{E220C3D0-729A-4A15-8E23-72CBC95666E6}" type="slidenum">
              <a:rPr lang="en-US"/>
              <a:pPr>
                <a:defRPr/>
              </a:pPr>
              <a:t>12</a:t>
            </a:fld>
            <a:endParaRPr lang="en-US"/>
          </a:p>
        </p:txBody>
      </p:sp>
      <p:sp>
        <p:nvSpPr>
          <p:cNvPr id="8" name="TextBox 7">
            <a:extLst>
              <a:ext uri="{FF2B5EF4-FFF2-40B4-BE49-F238E27FC236}">
                <a16:creationId xmlns:a16="http://schemas.microsoft.com/office/drawing/2014/main" id="{A460360F-2996-406E-A1E1-68B0302A218E}"/>
              </a:ext>
            </a:extLst>
          </p:cNvPr>
          <p:cNvSpPr txBox="1"/>
          <p:nvPr/>
        </p:nvSpPr>
        <p:spPr>
          <a:xfrm>
            <a:off x="261604" y="5754801"/>
            <a:ext cx="3661254" cy="923330"/>
          </a:xfrm>
          <a:prstGeom prst="rect">
            <a:avLst/>
          </a:prstGeom>
          <a:solidFill>
            <a:srgbClr val="FFCC00"/>
          </a:solidFill>
        </p:spPr>
        <p:txBody>
          <a:bodyPr wrap="square" rtlCol="0">
            <a:spAutoFit/>
          </a:bodyPr>
          <a:lstStyle/>
          <a:p>
            <a:r>
              <a:rPr lang="en-US" dirty="0"/>
              <a:t>Slide courtesy of Jeff Jalbrzikowski, NGS Regional Advisor in Ohio via Dave Zenk 6-16-2020</a:t>
            </a:r>
          </a:p>
        </p:txBody>
      </p:sp>
    </p:spTree>
    <p:extLst>
      <p:ext uri="{BB962C8B-B14F-4D97-AF65-F5344CB8AC3E}">
        <p14:creationId xmlns:p14="http://schemas.microsoft.com/office/powerpoint/2010/main" val="712892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4632"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05" name="TextBox 104"/>
          <p:cNvSpPr txBox="1"/>
          <p:nvPr/>
        </p:nvSpPr>
        <p:spPr>
          <a:xfrm>
            <a:off x="1524000" y="2"/>
            <a:ext cx="9144000" cy="637371"/>
          </a:xfrm>
          <a:prstGeom prst="rect">
            <a:avLst/>
          </a:prstGeom>
          <a:solidFill>
            <a:schemeClr val="bg1"/>
          </a:solidFill>
        </p:spPr>
        <p:txBody>
          <a:bodyPr wrap="square" rtlCol="0">
            <a:noAutofit/>
          </a:bodyPr>
          <a:lstStyle/>
          <a:p>
            <a:pPr algn="ctr"/>
            <a:r>
              <a:rPr lang="en-US" sz="3200" b="1" dirty="0">
                <a:solidFill>
                  <a:srgbClr val="FF0000"/>
                </a:solidFill>
                <a:latin typeface="Cambria" panose="02040503050406030204" pitchFamily="18" charset="0"/>
                <a:ea typeface="Cambria" panose="02040503050406030204" pitchFamily="18" charset="0"/>
              </a:rPr>
              <a:t>NATRF</a:t>
            </a:r>
            <a:r>
              <a:rPr lang="en-US" sz="3200" dirty="0">
                <a:solidFill>
                  <a:prstClr val="black"/>
                </a:solidFill>
                <a:latin typeface="Cambria" panose="02040503050406030204" pitchFamily="18" charset="0"/>
                <a:ea typeface="Cambria" panose="02040503050406030204" pitchFamily="18" charset="0"/>
              </a:rPr>
              <a:t> – rotating frame, constant with plate</a:t>
            </a:r>
          </a:p>
        </p:txBody>
      </p:sp>
      <p:sp>
        <p:nvSpPr>
          <p:cNvPr id="2" name="Date Placeholder 1">
            <a:extLst>
              <a:ext uri="{FF2B5EF4-FFF2-40B4-BE49-F238E27FC236}">
                <a16:creationId xmlns:a16="http://schemas.microsoft.com/office/drawing/2014/main" id="{13D24B66-76E2-49A4-87AD-311E21A2FAA4}"/>
              </a:ext>
            </a:extLst>
          </p:cNvPr>
          <p:cNvSpPr>
            <a:spLocks noGrp="1"/>
          </p:cNvSpPr>
          <p:nvPr>
            <p:ph type="dt" sz="half" idx="10"/>
          </p:nvPr>
        </p:nvSpPr>
        <p:spPr/>
        <p:txBody>
          <a:bodyPr/>
          <a:lstStyle/>
          <a:p>
            <a:pPr>
              <a:defRPr/>
            </a:pPr>
            <a:r>
              <a:rPr lang="en-US">
                <a:latin typeface="Calibri"/>
              </a:rPr>
              <a:t>February 19, 2020</a:t>
            </a:r>
            <a:endParaRPr lang="en-US" dirty="0">
              <a:latin typeface="Calibri"/>
            </a:endParaRPr>
          </a:p>
        </p:txBody>
      </p:sp>
      <p:sp>
        <p:nvSpPr>
          <p:cNvPr id="5" name="Footer Placeholder 4">
            <a:extLst>
              <a:ext uri="{FF2B5EF4-FFF2-40B4-BE49-F238E27FC236}">
                <a16:creationId xmlns:a16="http://schemas.microsoft.com/office/drawing/2014/main" id="{DDC8EB8E-82E1-497B-B622-382D942742CE}"/>
              </a:ext>
            </a:extLst>
          </p:cNvPr>
          <p:cNvSpPr>
            <a:spLocks noGrp="1"/>
          </p:cNvSpPr>
          <p:nvPr>
            <p:ph type="ftr" sz="quarter" idx="11"/>
          </p:nvPr>
        </p:nvSpPr>
        <p:spPr/>
        <p:txBody>
          <a:bodyPr/>
          <a:lstStyle/>
          <a:p>
            <a:pPr>
              <a:defRPr/>
            </a:pPr>
            <a:r>
              <a:rPr lang="en-US">
                <a:latin typeface="Calibri"/>
              </a:rPr>
              <a:t>2020 MSPS Annual Meeting, Duluth MN</a:t>
            </a:r>
          </a:p>
        </p:txBody>
      </p:sp>
      <p:sp>
        <p:nvSpPr>
          <p:cNvPr id="6" name="Slide Number Placeholder 5">
            <a:extLst>
              <a:ext uri="{FF2B5EF4-FFF2-40B4-BE49-F238E27FC236}">
                <a16:creationId xmlns:a16="http://schemas.microsoft.com/office/drawing/2014/main" id="{64CEC3F1-1CF0-48D7-992B-4BFB47201B5F}"/>
              </a:ext>
            </a:extLst>
          </p:cNvPr>
          <p:cNvSpPr>
            <a:spLocks noGrp="1"/>
          </p:cNvSpPr>
          <p:nvPr>
            <p:ph type="sldNum" sz="quarter" idx="12"/>
          </p:nvPr>
        </p:nvSpPr>
        <p:spPr/>
        <p:txBody>
          <a:bodyPr/>
          <a:lstStyle/>
          <a:p>
            <a:pPr>
              <a:defRPr/>
            </a:pPr>
            <a:fld id="{E220C3D0-729A-4A15-8E23-72CBC95666E6}" type="slidenum">
              <a:rPr lang="en-US"/>
              <a:pPr>
                <a:defRPr/>
              </a:pPr>
              <a:t>13</a:t>
            </a:fld>
            <a:endParaRPr lang="en-US"/>
          </a:p>
        </p:txBody>
      </p:sp>
      <p:sp>
        <p:nvSpPr>
          <p:cNvPr id="29" name="TextBox 28">
            <a:extLst>
              <a:ext uri="{FF2B5EF4-FFF2-40B4-BE49-F238E27FC236}">
                <a16:creationId xmlns:a16="http://schemas.microsoft.com/office/drawing/2014/main" id="{B0683E77-FFA7-416D-BDD3-FE392F40BFE3}"/>
              </a:ext>
            </a:extLst>
          </p:cNvPr>
          <p:cNvSpPr txBox="1"/>
          <p:nvPr/>
        </p:nvSpPr>
        <p:spPr>
          <a:xfrm>
            <a:off x="261604" y="5754801"/>
            <a:ext cx="3661254" cy="923330"/>
          </a:xfrm>
          <a:prstGeom prst="rect">
            <a:avLst/>
          </a:prstGeom>
          <a:solidFill>
            <a:srgbClr val="FFCC00"/>
          </a:solidFill>
        </p:spPr>
        <p:txBody>
          <a:bodyPr wrap="square" rtlCol="0">
            <a:spAutoFit/>
          </a:bodyPr>
          <a:lstStyle/>
          <a:p>
            <a:r>
              <a:rPr lang="en-US" dirty="0"/>
              <a:t>Slide courtesy of Jeff Jalbrzikowski, NGS Regional Advisor in Ohio. via Dave Zenk 6-16-2020</a:t>
            </a:r>
          </a:p>
        </p:txBody>
      </p:sp>
    </p:spTree>
    <p:extLst>
      <p:ext uri="{BB962C8B-B14F-4D97-AF65-F5344CB8AC3E}">
        <p14:creationId xmlns:p14="http://schemas.microsoft.com/office/powerpoint/2010/main" val="3498214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674632"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grpSp>
      <p:sp>
        <p:nvSpPr>
          <p:cNvPr id="27" name="TextBox 26">
            <a:extLst>
              <a:ext uri="{FF2B5EF4-FFF2-40B4-BE49-F238E27FC236}">
                <a16:creationId xmlns:a16="http://schemas.microsoft.com/office/drawing/2014/main" id="{EEF895EC-4A5B-4E3C-BC23-A527B301D396}"/>
              </a:ext>
            </a:extLst>
          </p:cNvPr>
          <p:cNvSpPr txBox="1"/>
          <p:nvPr/>
        </p:nvSpPr>
        <p:spPr>
          <a:xfrm>
            <a:off x="1524000" y="2"/>
            <a:ext cx="9144000" cy="637371"/>
          </a:xfrm>
          <a:prstGeom prst="rect">
            <a:avLst/>
          </a:prstGeom>
          <a:solidFill>
            <a:schemeClr val="bg1"/>
          </a:solidFill>
        </p:spPr>
        <p:txBody>
          <a:bodyPr wrap="square" rtlCol="0">
            <a:noAutofit/>
          </a:bodyPr>
          <a:lstStyle/>
          <a:p>
            <a:pPr algn="ctr"/>
            <a:r>
              <a:rPr lang="en-US" sz="3200" b="1" dirty="0">
                <a:solidFill>
                  <a:srgbClr val="00B0F0"/>
                </a:solidFill>
                <a:latin typeface="Cambria" panose="02040503050406030204" pitchFamily="18" charset="0"/>
                <a:ea typeface="Cambria" panose="02040503050406030204" pitchFamily="18" charset="0"/>
              </a:rPr>
              <a:t>ITRF</a:t>
            </a:r>
            <a:r>
              <a:rPr lang="en-US" sz="3200" dirty="0">
                <a:solidFill>
                  <a:prstClr val="black"/>
                </a:solidFill>
                <a:latin typeface="Cambria" panose="02040503050406030204" pitchFamily="18" charset="0"/>
                <a:ea typeface="Cambria" panose="02040503050406030204" pitchFamily="18" charset="0"/>
              </a:rPr>
              <a:t> or </a:t>
            </a:r>
            <a:r>
              <a:rPr lang="en-US" sz="3200" b="1" dirty="0">
                <a:solidFill>
                  <a:srgbClr val="FF0000"/>
                </a:solidFill>
                <a:latin typeface="Cambria" panose="02040503050406030204" pitchFamily="18" charset="0"/>
                <a:ea typeface="Cambria" panose="02040503050406030204" pitchFamily="18" charset="0"/>
              </a:rPr>
              <a:t>NATRF</a:t>
            </a:r>
            <a:r>
              <a:rPr lang="en-US" sz="3200" dirty="0">
                <a:solidFill>
                  <a:prstClr val="black"/>
                </a:solidFill>
                <a:latin typeface="Cambria" panose="02040503050406030204" pitchFamily="18" charset="0"/>
                <a:ea typeface="Cambria" panose="02040503050406030204" pitchFamily="18" charset="0"/>
              </a:rPr>
              <a:t> – your choice, just use </a:t>
            </a:r>
            <a:r>
              <a:rPr lang="en-US" sz="3200" b="1" dirty="0">
                <a:solidFill>
                  <a:srgbClr val="00B050"/>
                </a:solidFill>
                <a:latin typeface="Cambria" panose="02040503050406030204" pitchFamily="18" charset="0"/>
                <a:ea typeface="Cambria" panose="02040503050406030204" pitchFamily="18" charset="0"/>
              </a:rPr>
              <a:t>EPP</a:t>
            </a:r>
          </a:p>
        </p:txBody>
      </p:sp>
      <p:sp>
        <p:nvSpPr>
          <p:cNvPr id="2" name="Arc 1">
            <a:extLst>
              <a:ext uri="{FF2B5EF4-FFF2-40B4-BE49-F238E27FC236}">
                <a16:creationId xmlns:a16="http://schemas.microsoft.com/office/drawing/2014/main" id="{A1389F58-F6F7-4C6F-AC48-93F986056D1E}"/>
              </a:ext>
            </a:extLst>
          </p:cNvPr>
          <p:cNvSpPr/>
          <p:nvPr/>
        </p:nvSpPr>
        <p:spPr>
          <a:xfrm rot="923700" flipH="1">
            <a:off x="2099344" y="3320384"/>
            <a:ext cx="9265290" cy="9260858"/>
          </a:xfrm>
          <a:prstGeom prst="arc">
            <a:avLst>
              <a:gd name="adj1" fmla="val 16200000"/>
              <a:gd name="adj2" fmla="val 17374577"/>
            </a:avLst>
          </a:prstGeom>
          <a:ln w="1905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solidFill>
                <a:prstClr val="black"/>
              </a:solidFill>
              <a:latin typeface="Calibri"/>
            </a:endParaRPr>
          </a:p>
        </p:txBody>
      </p:sp>
      <p:grpSp>
        <p:nvGrpSpPr>
          <p:cNvPr id="52" name="Group 51"/>
          <p:cNvGrpSpPr/>
          <p:nvPr/>
        </p:nvGrpSpPr>
        <p:grpSpPr>
          <a:xfrm>
            <a:off x="674632"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latin typeface="Calibri"/>
              </a:endParaRPr>
            </a:p>
          </p:txBody>
        </p:sp>
      </p:grpSp>
      <p:sp>
        <p:nvSpPr>
          <p:cNvPr id="3" name="Date Placeholder 2">
            <a:extLst>
              <a:ext uri="{FF2B5EF4-FFF2-40B4-BE49-F238E27FC236}">
                <a16:creationId xmlns:a16="http://schemas.microsoft.com/office/drawing/2014/main" id="{A424E53B-D18E-42A0-98BD-EE91DC118E7F}"/>
              </a:ext>
            </a:extLst>
          </p:cNvPr>
          <p:cNvSpPr>
            <a:spLocks noGrp="1"/>
          </p:cNvSpPr>
          <p:nvPr>
            <p:ph type="dt" sz="half" idx="10"/>
          </p:nvPr>
        </p:nvSpPr>
        <p:spPr/>
        <p:txBody>
          <a:bodyPr/>
          <a:lstStyle/>
          <a:p>
            <a:pPr>
              <a:defRPr/>
            </a:pPr>
            <a:r>
              <a:rPr lang="en-US">
                <a:latin typeface="Calibri"/>
              </a:rPr>
              <a:t>February 19, 2020</a:t>
            </a:r>
            <a:endParaRPr lang="en-US" dirty="0">
              <a:latin typeface="Calibri"/>
            </a:endParaRPr>
          </a:p>
        </p:txBody>
      </p:sp>
      <p:sp>
        <p:nvSpPr>
          <p:cNvPr id="47" name="Footer Placeholder 46">
            <a:extLst>
              <a:ext uri="{FF2B5EF4-FFF2-40B4-BE49-F238E27FC236}">
                <a16:creationId xmlns:a16="http://schemas.microsoft.com/office/drawing/2014/main" id="{DB8B0038-CE24-4EEB-A0C1-B9BA6463F4E9}"/>
              </a:ext>
            </a:extLst>
          </p:cNvPr>
          <p:cNvSpPr>
            <a:spLocks noGrp="1"/>
          </p:cNvSpPr>
          <p:nvPr>
            <p:ph type="ftr" sz="quarter" idx="11"/>
          </p:nvPr>
        </p:nvSpPr>
        <p:spPr/>
        <p:txBody>
          <a:bodyPr/>
          <a:lstStyle/>
          <a:p>
            <a:pPr>
              <a:defRPr/>
            </a:pPr>
            <a:r>
              <a:rPr lang="en-US">
                <a:latin typeface="Calibri"/>
              </a:rPr>
              <a:t>2020 MSPS Annual Meeting, Duluth MN</a:t>
            </a:r>
          </a:p>
        </p:txBody>
      </p:sp>
      <p:sp>
        <p:nvSpPr>
          <p:cNvPr id="48" name="Slide Number Placeholder 47">
            <a:extLst>
              <a:ext uri="{FF2B5EF4-FFF2-40B4-BE49-F238E27FC236}">
                <a16:creationId xmlns:a16="http://schemas.microsoft.com/office/drawing/2014/main" id="{1FD38467-249F-41E8-887D-C88750CF8665}"/>
              </a:ext>
            </a:extLst>
          </p:cNvPr>
          <p:cNvSpPr>
            <a:spLocks noGrp="1"/>
          </p:cNvSpPr>
          <p:nvPr>
            <p:ph type="sldNum" sz="quarter" idx="12"/>
          </p:nvPr>
        </p:nvSpPr>
        <p:spPr/>
        <p:txBody>
          <a:bodyPr/>
          <a:lstStyle/>
          <a:p>
            <a:pPr>
              <a:defRPr/>
            </a:pPr>
            <a:fld id="{2842C21F-AE33-4746-B537-1CCBA51D5359}" type="slidenum">
              <a:rPr lang="en-US"/>
              <a:pPr>
                <a:defRPr/>
              </a:pPr>
              <a:t>14</a:t>
            </a:fld>
            <a:endParaRPr lang="en-US"/>
          </a:p>
        </p:txBody>
      </p:sp>
      <p:sp>
        <p:nvSpPr>
          <p:cNvPr id="49" name="TextBox 48">
            <a:extLst>
              <a:ext uri="{FF2B5EF4-FFF2-40B4-BE49-F238E27FC236}">
                <a16:creationId xmlns:a16="http://schemas.microsoft.com/office/drawing/2014/main" id="{AD8F30A3-7974-4B7C-A5FD-0B2E5CCE7B4D}"/>
              </a:ext>
            </a:extLst>
          </p:cNvPr>
          <p:cNvSpPr txBox="1"/>
          <p:nvPr/>
        </p:nvSpPr>
        <p:spPr>
          <a:xfrm>
            <a:off x="1524001" y="633811"/>
            <a:ext cx="9143999" cy="646331"/>
          </a:xfrm>
          <a:prstGeom prst="rect">
            <a:avLst/>
          </a:prstGeom>
          <a:solidFill>
            <a:schemeClr val="bg1"/>
          </a:solidFill>
        </p:spPr>
        <p:txBody>
          <a:bodyPr wrap="square" rtlCol="0">
            <a:spAutoFit/>
          </a:bodyPr>
          <a:lstStyle/>
          <a:p>
            <a:r>
              <a:rPr lang="en-US" dirty="0">
                <a:solidFill>
                  <a:prstClr val="black"/>
                </a:solidFill>
                <a:latin typeface="Calibri"/>
              </a:rPr>
              <a:t>If we align the Grids at say 2020.00, then allow time to pass, we can see changing coordinates in ITRF, but also convert to/from NATRF at a date of interest!</a:t>
            </a:r>
          </a:p>
        </p:txBody>
      </p:sp>
      <p:sp>
        <p:nvSpPr>
          <p:cNvPr id="53" name="TextBox 52">
            <a:extLst>
              <a:ext uri="{FF2B5EF4-FFF2-40B4-BE49-F238E27FC236}">
                <a16:creationId xmlns:a16="http://schemas.microsoft.com/office/drawing/2014/main" id="{A588CE9E-F238-4D17-A2D4-61688F4E5586}"/>
              </a:ext>
            </a:extLst>
          </p:cNvPr>
          <p:cNvSpPr txBox="1"/>
          <p:nvPr/>
        </p:nvSpPr>
        <p:spPr>
          <a:xfrm>
            <a:off x="261604" y="5754801"/>
            <a:ext cx="3661254" cy="646331"/>
          </a:xfrm>
          <a:prstGeom prst="rect">
            <a:avLst/>
          </a:prstGeom>
          <a:solidFill>
            <a:srgbClr val="FFCC00"/>
          </a:solidFill>
        </p:spPr>
        <p:txBody>
          <a:bodyPr wrap="square" rtlCol="0">
            <a:spAutoFit/>
          </a:bodyPr>
          <a:lstStyle/>
          <a:p>
            <a:r>
              <a:rPr lang="en-US" dirty="0"/>
              <a:t>Slide courtesy of Jeff </a:t>
            </a:r>
            <a:r>
              <a:rPr lang="en-US" dirty="0" err="1"/>
              <a:t>Jalbrzikowski</a:t>
            </a:r>
            <a:r>
              <a:rPr lang="en-US" dirty="0"/>
              <a:t>, NGS Regional Advisor in Ohio.</a:t>
            </a:r>
          </a:p>
        </p:txBody>
      </p:sp>
    </p:spTree>
    <p:extLst>
      <p:ext uri="{BB962C8B-B14F-4D97-AF65-F5344CB8AC3E}">
        <p14:creationId xmlns:p14="http://schemas.microsoft.com/office/powerpoint/2010/main" val="1364832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28037"/>
            <a:ext cx="6248400" cy="1754326"/>
          </a:xfrm>
          <a:prstGeom prst="rect">
            <a:avLst/>
          </a:prstGeom>
          <a:noFill/>
        </p:spPr>
        <p:txBody>
          <a:bodyPr wrap="square" rtlCol="0">
            <a:spAutoFit/>
          </a:bodyPr>
          <a:lstStyle/>
          <a:p>
            <a:pPr algn="ctr"/>
            <a:r>
              <a:rPr lang="en-US" sz="5400" b="1" dirty="0">
                <a:solidFill>
                  <a:schemeClr val="tx2"/>
                </a:solidFill>
              </a:rPr>
              <a:t>The New Normal? </a:t>
            </a:r>
          </a:p>
          <a:p>
            <a:pPr algn="ctr"/>
            <a:r>
              <a:rPr lang="en-US" sz="5400" b="1" dirty="0">
                <a:solidFill>
                  <a:schemeClr val="tx2"/>
                </a:solidFill>
              </a:rPr>
              <a:t>Horizontal</a:t>
            </a:r>
          </a:p>
        </p:txBody>
      </p:sp>
      <p:pic>
        <p:nvPicPr>
          <p:cNvPr id="12" name="Picture 2">
            <a:extLst>
              <a:ext uri="{FF2B5EF4-FFF2-40B4-BE49-F238E27FC236}">
                <a16:creationId xmlns:a16="http://schemas.microsoft.com/office/drawing/2014/main" id="{163F9C61-7E0E-4B98-A7A7-329C7D95817E}"/>
              </a:ext>
            </a:extLst>
          </p:cNvPr>
          <p:cNvPicPr>
            <a:picLocks noChangeAspect="1" noChangeArrowheads="1"/>
          </p:cNvPicPr>
          <p:nvPr/>
        </p:nvPicPr>
        <p:blipFill>
          <a:blip r:embed="rId3"/>
          <a:stretch>
            <a:fillRect/>
          </a:stretch>
        </p:blipFill>
        <p:spPr bwMode="auto">
          <a:xfrm>
            <a:off x="1828800" y="723504"/>
            <a:ext cx="7214656" cy="54109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DB1E65-4DB5-495E-9400-400F50A9890A}"/>
              </a:ext>
            </a:extLst>
          </p:cNvPr>
          <p:cNvSpPr txBox="1"/>
          <p:nvPr/>
        </p:nvSpPr>
        <p:spPr>
          <a:xfrm>
            <a:off x="2585379" y="461893"/>
            <a:ext cx="6945940" cy="954107"/>
          </a:xfrm>
          <a:prstGeom prst="rect">
            <a:avLst/>
          </a:prstGeom>
          <a:solidFill>
            <a:srgbClr val="FFFF00"/>
          </a:solidFill>
          <a:ln w="12700">
            <a:solidFill>
              <a:srgbClr val="FF0000"/>
            </a:solidFill>
          </a:ln>
        </p:spPr>
        <p:txBody>
          <a:bodyPr wrap="none" rtlCol="0">
            <a:spAutoFit/>
          </a:bodyPr>
          <a:lstStyle/>
          <a:p>
            <a:r>
              <a:rPr lang="en-US" sz="2800" strike="sngStrike" dirty="0">
                <a:solidFill>
                  <a:srgbClr val="FF0000"/>
                </a:solidFill>
                <a:latin typeface="Arial Black" panose="020B0A04020102020204" pitchFamily="34" charset="0"/>
              </a:rPr>
              <a:t>45°N x 90°W Geographic Marker</a:t>
            </a:r>
          </a:p>
          <a:p>
            <a:r>
              <a:rPr lang="en-US" sz="2800" dirty="0">
                <a:solidFill>
                  <a:srgbClr val="FF0000"/>
                </a:solidFill>
                <a:latin typeface="Arial Black" panose="020B0A04020102020204" pitchFamily="34" charset="0"/>
              </a:rPr>
              <a:t>45°N x 270°E Geographic Marker  </a:t>
            </a:r>
          </a:p>
        </p:txBody>
      </p:sp>
      <p:sp>
        <p:nvSpPr>
          <p:cNvPr id="4" name="TextBox 3">
            <a:extLst>
              <a:ext uri="{FF2B5EF4-FFF2-40B4-BE49-F238E27FC236}">
                <a16:creationId xmlns:a16="http://schemas.microsoft.com/office/drawing/2014/main" id="{32D46D6E-ABD8-4F40-B36C-A1272B6EA15C}"/>
              </a:ext>
            </a:extLst>
          </p:cNvPr>
          <p:cNvSpPr txBox="1"/>
          <p:nvPr/>
        </p:nvSpPr>
        <p:spPr>
          <a:xfrm>
            <a:off x="1820562" y="6134496"/>
            <a:ext cx="4038600" cy="369332"/>
          </a:xfrm>
          <a:prstGeom prst="rect">
            <a:avLst/>
          </a:prstGeom>
          <a:noFill/>
        </p:spPr>
        <p:txBody>
          <a:bodyPr wrap="square" rtlCol="0">
            <a:spAutoFit/>
          </a:bodyPr>
          <a:lstStyle/>
          <a:p>
            <a:r>
              <a:rPr lang="en-US" dirty="0"/>
              <a:t>Marathon County - near </a:t>
            </a:r>
            <a:r>
              <a:rPr lang="en-US" dirty="0" err="1"/>
              <a:t>Poniatowski</a:t>
            </a:r>
            <a:r>
              <a:rPr lang="en-US" dirty="0"/>
              <a:t>, WI</a:t>
            </a:r>
          </a:p>
        </p:txBody>
      </p:sp>
      <p:sp>
        <p:nvSpPr>
          <p:cNvPr id="5" name="TextBox 4">
            <a:extLst>
              <a:ext uri="{FF2B5EF4-FFF2-40B4-BE49-F238E27FC236}">
                <a16:creationId xmlns:a16="http://schemas.microsoft.com/office/drawing/2014/main" id="{60DF5FAF-D2C7-4D69-BA62-F9F42BFE4B15}"/>
              </a:ext>
            </a:extLst>
          </p:cNvPr>
          <p:cNvSpPr txBox="1"/>
          <p:nvPr/>
        </p:nvSpPr>
        <p:spPr>
          <a:xfrm>
            <a:off x="6564412" y="5369314"/>
            <a:ext cx="3245937" cy="1015663"/>
          </a:xfrm>
          <a:prstGeom prst="rect">
            <a:avLst/>
          </a:prstGeom>
          <a:solidFill>
            <a:srgbClr val="FFFF00"/>
          </a:solidFill>
          <a:ln>
            <a:solidFill>
              <a:srgbClr val="FF0000"/>
            </a:solidFill>
          </a:ln>
        </p:spPr>
        <p:txBody>
          <a:bodyPr wrap="square" rtlCol="0">
            <a:spAutoFit/>
          </a:bodyPr>
          <a:lstStyle/>
          <a:p>
            <a:r>
              <a:rPr lang="en-US" sz="2000" b="1" dirty="0">
                <a:solidFill>
                  <a:srgbClr val="FF0000"/>
                </a:solidFill>
                <a:latin typeface="Arial Black" panose="020B0A04020102020204" pitchFamily="34" charset="0"/>
              </a:rPr>
              <a:t>NO MORE NEGATIVE LONGITUDES.  ALL POSITIVE EAST.</a:t>
            </a:r>
          </a:p>
        </p:txBody>
      </p:sp>
    </p:spTree>
    <p:extLst>
      <p:ext uri="{BB962C8B-B14F-4D97-AF65-F5344CB8AC3E}">
        <p14:creationId xmlns:p14="http://schemas.microsoft.com/office/powerpoint/2010/main" val="47864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28037"/>
            <a:ext cx="6248400" cy="1754326"/>
          </a:xfrm>
          <a:prstGeom prst="rect">
            <a:avLst/>
          </a:prstGeom>
          <a:noFill/>
        </p:spPr>
        <p:txBody>
          <a:bodyPr wrap="square" rtlCol="0">
            <a:spAutoFit/>
          </a:bodyPr>
          <a:lstStyle/>
          <a:p>
            <a:pPr algn="ctr"/>
            <a:r>
              <a:rPr lang="en-US" sz="5400" b="1" dirty="0">
                <a:solidFill>
                  <a:schemeClr val="tx2"/>
                </a:solidFill>
              </a:rPr>
              <a:t>The New Normal? </a:t>
            </a:r>
          </a:p>
          <a:p>
            <a:pPr algn="ctr"/>
            <a:r>
              <a:rPr lang="en-US" sz="5400" b="1" dirty="0">
                <a:solidFill>
                  <a:schemeClr val="tx2"/>
                </a:solidFill>
              </a:rPr>
              <a:t>Vertical</a:t>
            </a:r>
          </a:p>
        </p:txBody>
      </p:sp>
      <p:pic>
        <p:nvPicPr>
          <p:cNvPr id="12" name="Picture 2">
            <a:extLst>
              <a:ext uri="{FF2B5EF4-FFF2-40B4-BE49-F238E27FC236}">
                <a16:creationId xmlns:a16="http://schemas.microsoft.com/office/drawing/2014/main" id="{163F9C61-7E0E-4B98-A7A7-329C7D958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28800" y="1179006"/>
            <a:ext cx="7214656" cy="44999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DB1E65-4DB5-495E-9400-400F50A9890A}"/>
              </a:ext>
            </a:extLst>
          </p:cNvPr>
          <p:cNvSpPr txBox="1"/>
          <p:nvPr/>
        </p:nvSpPr>
        <p:spPr>
          <a:xfrm>
            <a:off x="2239740" y="476446"/>
            <a:ext cx="6392776" cy="523220"/>
          </a:xfrm>
          <a:prstGeom prst="rect">
            <a:avLst/>
          </a:prstGeom>
          <a:solidFill>
            <a:srgbClr val="FFFF00"/>
          </a:solidFill>
          <a:ln w="12700">
            <a:solidFill>
              <a:srgbClr val="FF0000"/>
            </a:solidFill>
          </a:ln>
        </p:spPr>
        <p:txBody>
          <a:bodyPr wrap="none" rtlCol="0">
            <a:spAutoFit/>
          </a:bodyPr>
          <a:lstStyle/>
          <a:p>
            <a:r>
              <a:rPr lang="en-US" sz="2800" dirty="0">
                <a:solidFill>
                  <a:srgbClr val="FF0000"/>
                </a:solidFill>
                <a:latin typeface="Arial Black" panose="020B0A04020102020204" pitchFamily="34" charset="0"/>
              </a:rPr>
              <a:t>The Mile High Marker Quandary</a:t>
            </a:r>
          </a:p>
        </p:txBody>
      </p:sp>
      <p:sp>
        <p:nvSpPr>
          <p:cNvPr id="4" name="TextBox 3">
            <a:extLst>
              <a:ext uri="{FF2B5EF4-FFF2-40B4-BE49-F238E27FC236}">
                <a16:creationId xmlns:a16="http://schemas.microsoft.com/office/drawing/2014/main" id="{32D46D6E-ABD8-4F40-B36C-A1272B6EA15C}"/>
              </a:ext>
            </a:extLst>
          </p:cNvPr>
          <p:cNvSpPr txBox="1"/>
          <p:nvPr/>
        </p:nvSpPr>
        <p:spPr>
          <a:xfrm>
            <a:off x="1820562" y="6134496"/>
            <a:ext cx="4038600" cy="369332"/>
          </a:xfrm>
          <a:prstGeom prst="rect">
            <a:avLst/>
          </a:prstGeom>
          <a:noFill/>
        </p:spPr>
        <p:txBody>
          <a:bodyPr wrap="square" rtlCol="0">
            <a:spAutoFit/>
          </a:bodyPr>
          <a:lstStyle/>
          <a:p>
            <a:r>
              <a:rPr lang="en-US" dirty="0"/>
              <a:t>Colorado State Capitol Steps Denver, CO</a:t>
            </a:r>
          </a:p>
        </p:txBody>
      </p:sp>
      <p:sp>
        <p:nvSpPr>
          <p:cNvPr id="5" name="TextBox 4">
            <a:extLst>
              <a:ext uri="{FF2B5EF4-FFF2-40B4-BE49-F238E27FC236}">
                <a16:creationId xmlns:a16="http://schemas.microsoft.com/office/drawing/2014/main" id="{60DF5FAF-D2C7-4D69-BA62-F9F42BFE4B15}"/>
              </a:ext>
            </a:extLst>
          </p:cNvPr>
          <p:cNvSpPr txBox="1"/>
          <p:nvPr/>
        </p:nvSpPr>
        <p:spPr>
          <a:xfrm>
            <a:off x="5896861" y="5995997"/>
            <a:ext cx="4351638" cy="400110"/>
          </a:xfrm>
          <a:prstGeom prst="rect">
            <a:avLst/>
          </a:prstGeom>
          <a:solidFill>
            <a:srgbClr val="FFFF00"/>
          </a:solidFill>
          <a:ln>
            <a:solidFill>
              <a:srgbClr val="FF0000"/>
            </a:solidFill>
          </a:ln>
        </p:spPr>
        <p:txBody>
          <a:bodyPr wrap="square" rtlCol="0">
            <a:spAutoFit/>
          </a:bodyPr>
          <a:lstStyle/>
          <a:p>
            <a:r>
              <a:rPr lang="en-US" sz="2000" dirty="0">
                <a:solidFill>
                  <a:srgbClr val="FF0000"/>
                </a:solidFill>
                <a:latin typeface="Arial Black" panose="020B0A04020102020204" pitchFamily="34" charset="0"/>
              </a:rPr>
              <a:t>Years provided by 5280.com</a:t>
            </a:r>
          </a:p>
        </p:txBody>
      </p:sp>
      <p:sp>
        <p:nvSpPr>
          <p:cNvPr id="6" name="TextBox 5">
            <a:extLst>
              <a:ext uri="{FF2B5EF4-FFF2-40B4-BE49-F238E27FC236}">
                <a16:creationId xmlns:a16="http://schemas.microsoft.com/office/drawing/2014/main" id="{F36C86C4-42DC-4176-A7BE-36B3926F205D}"/>
              </a:ext>
            </a:extLst>
          </p:cNvPr>
          <p:cNvSpPr txBox="1"/>
          <p:nvPr/>
        </p:nvSpPr>
        <p:spPr>
          <a:xfrm>
            <a:off x="3276600" y="3320534"/>
            <a:ext cx="762000" cy="369332"/>
          </a:xfrm>
          <a:prstGeom prst="rect">
            <a:avLst/>
          </a:prstGeom>
          <a:solidFill>
            <a:srgbClr val="FFFF00"/>
          </a:solidFill>
        </p:spPr>
        <p:txBody>
          <a:bodyPr wrap="square" rtlCol="0">
            <a:spAutoFit/>
          </a:bodyPr>
          <a:lstStyle/>
          <a:p>
            <a:r>
              <a:rPr lang="en-US" b="1" dirty="0">
                <a:solidFill>
                  <a:srgbClr val="FF0000"/>
                </a:solidFill>
              </a:rPr>
              <a:t>1909</a:t>
            </a:r>
          </a:p>
        </p:txBody>
      </p:sp>
      <p:sp>
        <p:nvSpPr>
          <p:cNvPr id="10" name="TextBox 9">
            <a:extLst>
              <a:ext uri="{FF2B5EF4-FFF2-40B4-BE49-F238E27FC236}">
                <a16:creationId xmlns:a16="http://schemas.microsoft.com/office/drawing/2014/main" id="{57BF85D3-2831-49D7-A025-7CF6AE92B605}"/>
              </a:ext>
            </a:extLst>
          </p:cNvPr>
          <p:cNvSpPr txBox="1"/>
          <p:nvPr/>
        </p:nvSpPr>
        <p:spPr>
          <a:xfrm>
            <a:off x="3276600" y="2723451"/>
            <a:ext cx="762000" cy="369332"/>
          </a:xfrm>
          <a:prstGeom prst="rect">
            <a:avLst/>
          </a:prstGeom>
          <a:solidFill>
            <a:srgbClr val="FFFF00"/>
          </a:solidFill>
        </p:spPr>
        <p:txBody>
          <a:bodyPr wrap="square" rtlCol="0">
            <a:spAutoFit/>
          </a:bodyPr>
          <a:lstStyle/>
          <a:p>
            <a:r>
              <a:rPr lang="en-US" b="1" dirty="0">
                <a:solidFill>
                  <a:srgbClr val="FF0000"/>
                </a:solidFill>
              </a:rPr>
              <a:t>1969</a:t>
            </a:r>
          </a:p>
        </p:txBody>
      </p:sp>
      <p:sp>
        <p:nvSpPr>
          <p:cNvPr id="11" name="TextBox 10">
            <a:extLst>
              <a:ext uri="{FF2B5EF4-FFF2-40B4-BE49-F238E27FC236}">
                <a16:creationId xmlns:a16="http://schemas.microsoft.com/office/drawing/2014/main" id="{89FB08C5-130D-421F-BE5A-D7EAAFE4041F}"/>
              </a:ext>
            </a:extLst>
          </p:cNvPr>
          <p:cNvSpPr txBox="1"/>
          <p:nvPr/>
        </p:nvSpPr>
        <p:spPr>
          <a:xfrm>
            <a:off x="3276600" y="4222313"/>
            <a:ext cx="762000" cy="369332"/>
          </a:xfrm>
          <a:prstGeom prst="rect">
            <a:avLst/>
          </a:prstGeom>
          <a:solidFill>
            <a:srgbClr val="FFFF00"/>
          </a:solidFill>
        </p:spPr>
        <p:txBody>
          <a:bodyPr wrap="square" rtlCol="0">
            <a:spAutoFit/>
          </a:bodyPr>
          <a:lstStyle/>
          <a:p>
            <a:r>
              <a:rPr lang="en-US" b="1" dirty="0">
                <a:solidFill>
                  <a:srgbClr val="FF0000"/>
                </a:solidFill>
              </a:rPr>
              <a:t>2003</a:t>
            </a:r>
          </a:p>
        </p:txBody>
      </p:sp>
    </p:spTree>
    <p:extLst>
      <p:ext uri="{BB962C8B-B14F-4D97-AF65-F5344CB8AC3E}">
        <p14:creationId xmlns:p14="http://schemas.microsoft.com/office/powerpoint/2010/main" val="42933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28037"/>
            <a:ext cx="6248400" cy="1754326"/>
          </a:xfrm>
          <a:prstGeom prst="rect">
            <a:avLst/>
          </a:prstGeom>
          <a:noFill/>
        </p:spPr>
        <p:txBody>
          <a:bodyPr wrap="square" rtlCol="0">
            <a:spAutoFit/>
          </a:bodyPr>
          <a:lstStyle/>
          <a:p>
            <a:pPr algn="ctr"/>
            <a:r>
              <a:rPr lang="en-US" sz="5400" b="1" dirty="0">
                <a:solidFill>
                  <a:schemeClr val="tx2"/>
                </a:solidFill>
              </a:rPr>
              <a:t>The New Normal? </a:t>
            </a:r>
          </a:p>
          <a:p>
            <a:pPr algn="ctr"/>
            <a:r>
              <a:rPr lang="en-US" sz="5400" b="1" dirty="0">
                <a:solidFill>
                  <a:schemeClr val="tx2"/>
                </a:solidFill>
              </a:rPr>
              <a:t>Units</a:t>
            </a:r>
          </a:p>
        </p:txBody>
      </p:sp>
      <p:sp>
        <p:nvSpPr>
          <p:cNvPr id="7" name="TextBox 6">
            <a:extLst>
              <a:ext uri="{FF2B5EF4-FFF2-40B4-BE49-F238E27FC236}">
                <a16:creationId xmlns:a16="http://schemas.microsoft.com/office/drawing/2014/main" id="{FFBFBE22-C743-446D-A3F8-89D3AD2C919A}"/>
              </a:ext>
            </a:extLst>
          </p:cNvPr>
          <p:cNvSpPr txBox="1"/>
          <p:nvPr/>
        </p:nvSpPr>
        <p:spPr>
          <a:xfrm>
            <a:off x="914400" y="1371599"/>
            <a:ext cx="8382000" cy="3785652"/>
          </a:xfrm>
          <a:prstGeom prst="rect">
            <a:avLst/>
          </a:prstGeom>
          <a:noFill/>
        </p:spPr>
        <p:txBody>
          <a:bodyPr wrap="square" rtlCol="0">
            <a:spAutoFit/>
          </a:bodyPr>
          <a:lstStyle/>
          <a:p>
            <a:pPr algn="ctr"/>
            <a:r>
              <a:rPr lang="en-US" sz="4000" b="1" dirty="0"/>
              <a:t>A Tale of Two Feet</a:t>
            </a:r>
          </a:p>
          <a:p>
            <a:pPr algn="ctr"/>
            <a:endParaRPr lang="en-US" sz="4000" b="1" dirty="0"/>
          </a:p>
          <a:p>
            <a:r>
              <a:rPr lang="en-US" sz="4000" b="1" dirty="0"/>
              <a:t>NOAA, NIST prepare to drop U.S. survey foot and adopt the international survey foot in a move towards more precise positioning. </a:t>
            </a:r>
          </a:p>
        </p:txBody>
      </p:sp>
    </p:spTree>
    <p:extLst>
      <p:ext uri="{BB962C8B-B14F-4D97-AF65-F5344CB8AC3E}">
        <p14:creationId xmlns:p14="http://schemas.microsoft.com/office/powerpoint/2010/main" val="256007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4800" b="1" dirty="0">
                <a:solidFill>
                  <a:schemeClr val="tx2"/>
                </a:solidFill>
              </a:rPr>
              <a:t>Different Issues</a:t>
            </a:r>
            <a:r>
              <a:rPr lang="en-US" sz="5400" b="1" dirty="0">
                <a:solidFill>
                  <a:schemeClr val="tx2"/>
                </a:solidFill>
              </a:rPr>
              <a:t> </a:t>
            </a:r>
          </a:p>
        </p:txBody>
      </p:sp>
      <p:pic>
        <p:nvPicPr>
          <p:cNvPr id="8" name="Picture 7">
            <a:extLst>
              <a:ext uri="{FF2B5EF4-FFF2-40B4-BE49-F238E27FC236}">
                <a16:creationId xmlns:a16="http://schemas.microsoft.com/office/drawing/2014/main" id="{33EB88B0-1CF1-460E-9844-97A1FE1C8917}"/>
              </a:ext>
            </a:extLst>
          </p:cNvPr>
          <p:cNvPicPr>
            <a:picLocks noChangeAspect="1"/>
          </p:cNvPicPr>
          <p:nvPr/>
        </p:nvPicPr>
        <p:blipFill>
          <a:blip r:embed="rId3"/>
          <a:stretch>
            <a:fillRect/>
          </a:stretch>
        </p:blipFill>
        <p:spPr>
          <a:xfrm>
            <a:off x="912660" y="3143080"/>
            <a:ext cx="4108583" cy="2730643"/>
          </a:xfrm>
          <a:prstGeom prst="rect">
            <a:avLst/>
          </a:prstGeom>
        </p:spPr>
      </p:pic>
      <p:pic>
        <p:nvPicPr>
          <p:cNvPr id="9" name="Picture 8">
            <a:extLst>
              <a:ext uri="{FF2B5EF4-FFF2-40B4-BE49-F238E27FC236}">
                <a16:creationId xmlns:a16="http://schemas.microsoft.com/office/drawing/2014/main" id="{317D29D7-6848-4272-AE0C-CA7594999940}"/>
              </a:ext>
            </a:extLst>
          </p:cNvPr>
          <p:cNvPicPr>
            <a:picLocks noChangeAspect="1"/>
          </p:cNvPicPr>
          <p:nvPr/>
        </p:nvPicPr>
        <p:blipFill>
          <a:blip r:embed="rId4"/>
          <a:stretch>
            <a:fillRect/>
          </a:stretch>
        </p:blipFill>
        <p:spPr>
          <a:xfrm>
            <a:off x="912660" y="501063"/>
            <a:ext cx="4108583" cy="2642017"/>
          </a:xfrm>
          <a:prstGeom prst="rect">
            <a:avLst/>
          </a:prstGeom>
        </p:spPr>
      </p:pic>
      <p:sp>
        <p:nvSpPr>
          <p:cNvPr id="10" name="TextBox 9">
            <a:extLst>
              <a:ext uri="{FF2B5EF4-FFF2-40B4-BE49-F238E27FC236}">
                <a16:creationId xmlns:a16="http://schemas.microsoft.com/office/drawing/2014/main" id="{F8C6DF6D-3B6B-41C9-A8D6-649B2E4F7654}"/>
              </a:ext>
            </a:extLst>
          </p:cNvPr>
          <p:cNvSpPr txBox="1"/>
          <p:nvPr/>
        </p:nvSpPr>
        <p:spPr>
          <a:xfrm>
            <a:off x="6052024" y="372762"/>
            <a:ext cx="3743982" cy="1323439"/>
          </a:xfrm>
          <a:prstGeom prst="rect">
            <a:avLst/>
          </a:prstGeom>
          <a:noFill/>
        </p:spPr>
        <p:txBody>
          <a:bodyPr wrap="square" rtlCol="0">
            <a:spAutoFit/>
          </a:bodyPr>
          <a:lstStyle/>
          <a:p>
            <a:pPr algn="ctr"/>
            <a:r>
              <a:rPr lang="en-US" sz="4000" b="1" dirty="0">
                <a:solidFill>
                  <a:srgbClr val="FF0000"/>
                </a:solidFill>
              </a:rPr>
              <a:t>DATUMS</a:t>
            </a:r>
          </a:p>
          <a:p>
            <a:pPr algn="ctr"/>
            <a:r>
              <a:rPr lang="en-US" sz="2000" b="1" dirty="0">
                <a:solidFill>
                  <a:srgbClr val="FF0000"/>
                </a:solidFill>
              </a:rPr>
              <a:t>Mathematical defined model of the size and shape of the earth.</a:t>
            </a:r>
          </a:p>
        </p:txBody>
      </p:sp>
      <p:sp>
        <p:nvSpPr>
          <p:cNvPr id="12" name="TextBox 11">
            <a:extLst>
              <a:ext uri="{FF2B5EF4-FFF2-40B4-BE49-F238E27FC236}">
                <a16:creationId xmlns:a16="http://schemas.microsoft.com/office/drawing/2014/main" id="{FC896463-1599-4144-95D2-EA71A5756E86}"/>
              </a:ext>
            </a:extLst>
          </p:cNvPr>
          <p:cNvSpPr txBox="1"/>
          <p:nvPr/>
        </p:nvSpPr>
        <p:spPr>
          <a:xfrm>
            <a:off x="5825407" y="4744793"/>
            <a:ext cx="4197217" cy="1938992"/>
          </a:xfrm>
          <a:prstGeom prst="rect">
            <a:avLst/>
          </a:prstGeom>
          <a:noFill/>
        </p:spPr>
        <p:txBody>
          <a:bodyPr wrap="square" rtlCol="0">
            <a:spAutoFit/>
          </a:bodyPr>
          <a:lstStyle/>
          <a:p>
            <a:pPr algn="ctr"/>
            <a:r>
              <a:rPr lang="en-US" sz="4000" b="1" dirty="0">
                <a:solidFill>
                  <a:srgbClr val="FF0000"/>
                </a:solidFill>
              </a:rPr>
              <a:t>RECTANGULAR COORDINATE</a:t>
            </a:r>
          </a:p>
          <a:p>
            <a:pPr algn="ctr"/>
            <a:r>
              <a:rPr lang="en-US" sz="4000" b="1" dirty="0">
                <a:solidFill>
                  <a:srgbClr val="FF0000"/>
                </a:solidFill>
              </a:rPr>
              <a:t>SYSTEMS</a:t>
            </a:r>
          </a:p>
        </p:txBody>
      </p:sp>
      <p:sp>
        <p:nvSpPr>
          <p:cNvPr id="13" name="TextBox 12">
            <a:extLst>
              <a:ext uri="{FF2B5EF4-FFF2-40B4-BE49-F238E27FC236}">
                <a16:creationId xmlns:a16="http://schemas.microsoft.com/office/drawing/2014/main" id="{612C5798-261B-4A0C-9A55-0B31746EB7BA}"/>
              </a:ext>
            </a:extLst>
          </p:cNvPr>
          <p:cNvSpPr txBox="1"/>
          <p:nvPr/>
        </p:nvSpPr>
        <p:spPr>
          <a:xfrm>
            <a:off x="468293" y="6064393"/>
            <a:ext cx="4997317" cy="276999"/>
          </a:xfrm>
          <a:prstGeom prst="rect">
            <a:avLst/>
          </a:prstGeom>
          <a:noFill/>
        </p:spPr>
        <p:txBody>
          <a:bodyPr wrap="square" rtlCol="0">
            <a:spAutoFit/>
          </a:bodyPr>
          <a:lstStyle/>
          <a:p>
            <a:r>
              <a:rPr lang="en-US" sz="1200" dirty="0"/>
              <a:t>Graphics from: The New 2022 Datums: A Brief Book Dr. Alan Vonderohe 2019</a:t>
            </a:r>
          </a:p>
        </p:txBody>
      </p:sp>
      <p:sp>
        <p:nvSpPr>
          <p:cNvPr id="11" name="TextBox 10">
            <a:extLst>
              <a:ext uri="{FF2B5EF4-FFF2-40B4-BE49-F238E27FC236}">
                <a16:creationId xmlns:a16="http://schemas.microsoft.com/office/drawing/2014/main" id="{044DC2F5-35A6-4514-861F-56B343BCF5D4}"/>
              </a:ext>
            </a:extLst>
          </p:cNvPr>
          <p:cNvSpPr txBox="1"/>
          <p:nvPr/>
        </p:nvSpPr>
        <p:spPr>
          <a:xfrm>
            <a:off x="6313526" y="2620332"/>
            <a:ext cx="3220978" cy="1200329"/>
          </a:xfrm>
          <a:prstGeom prst="rect">
            <a:avLst/>
          </a:prstGeom>
          <a:noFill/>
        </p:spPr>
        <p:txBody>
          <a:bodyPr wrap="square" rtlCol="0">
            <a:spAutoFit/>
          </a:bodyPr>
          <a:lstStyle/>
          <a:p>
            <a:pPr algn="ctr"/>
            <a:r>
              <a:rPr lang="en-US" sz="2400" b="1" dirty="0">
                <a:solidFill>
                  <a:schemeClr val="tx2"/>
                </a:solidFill>
              </a:rPr>
              <a:t>PROJECTIONS (Lambert Conformal Conic &amp; Transverse Mercator)</a:t>
            </a:r>
          </a:p>
        </p:txBody>
      </p:sp>
      <p:sp>
        <p:nvSpPr>
          <p:cNvPr id="4" name="Arrow: Down 3">
            <a:extLst>
              <a:ext uri="{FF2B5EF4-FFF2-40B4-BE49-F238E27FC236}">
                <a16:creationId xmlns:a16="http://schemas.microsoft.com/office/drawing/2014/main" id="{1C030118-18CA-41BE-873B-9CE723639EF4}"/>
              </a:ext>
            </a:extLst>
          </p:cNvPr>
          <p:cNvSpPr/>
          <p:nvPr/>
        </p:nvSpPr>
        <p:spPr>
          <a:xfrm>
            <a:off x="7766312" y="1932591"/>
            <a:ext cx="315407" cy="451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5C57F3E-933A-4E63-BB97-AB7ECC76B007}"/>
              </a:ext>
            </a:extLst>
          </p:cNvPr>
          <p:cNvSpPr/>
          <p:nvPr/>
        </p:nvSpPr>
        <p:spPr>
          <a:xfrm>
            <a:off x="7766312" y="4057051"/>
            <a:ext cx="315407" cy="451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77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Coordinate Systems </a:t>
            </a:r>
          </a:p>
        </p:txBody>
      </p:sp>
      <p:pic>
        <p:nvPicPr>
          <p:cNvPr id="6" name="Picture 5" descr="A close up of a map&#10;&#10;Description automatically generated">
            <a:extLst>
              <a:ext uri="{FF2B5EF4-FFF2-40B4-BE49-F238E27FC236}">
                <a16:creationId xmlns:a16="http://schemas.microsoft.com/office/drawing/2014/main" id="{79617DC7-12DF-4176-AA39-3A87AD28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2" y="2357240"/>
            <a:ext cx="3108959" cy="3886200"/>
          </a:xfrm>
          <a:prstGeom prst="rect">
            <a:avLst/>
          </a:prstGeom>
        </p:spPr>
      </p:pic>
      <p:sp>
        <p:nvSpPr>
          <p:cNvPr id="7" name="TextBox 6">
            <a:extLst>
              <a:ext uri="{FF2B5EF4-FFF2-40B4-BE49-F238E27FC236}">
                <a16:creationId xmlns:a16="http://schemas.microsoft.com/office/drawing/2014/main" id="{7BA9DFA3-0ED8-4B1E-A4FD-054C0977EAA6}"/>
              </a:ext>
            </a:extLst>
          </p:cNvPr>
          <p:cNvSpPr txBox="1"/>
          <p:nvPr/>
        </p:nvSpPr>
        <p:spPr>
          <a:xfrm>
            <a:off x="547413" y="381000"/>
            <a:ext cx="9577687" cy="1569660"/>
          </a:xfrm>
          <a:prstGeom prst="rect">
            <a:avLst/>
          </a:prstGeom>
          <a:noFill/>
        </p:spPr>
        <p:txBody>
          <a:bodyPr wrap="none" rtlCol="0">
            <a:spAutoFit/>
          </a:bodyPr>
          <a:lstStyle/>
          <a:p>
            <a:r>
              <a:rPr lang="en-US" sz="3200" b="1" dirty="0"/>
              <a:t>Since coordinate systems are referenced to datums </a:t>
            </a:r>
          </a:p>
          <a:p>
            <a:r>
              <a:rPr lang="en-US" sz="3200" b="1" dirty="0"/>
              <a:t>the coordinate systems will also change along with</a:t>
            </a:r>
          </a:p>
          <a:p>
            <a:r>
              <a:rPr lang="en-US" sz="3200" b="1" dirty="0">
                <a:highlight>
                  <a:srgbClr val="FFFF00"/>
                </a:highlight>
              </a:rPr>
              <a:t>intentional shifts to reduce confusion with old systems.</a:t>
            </a:r>
          </a:p>
        </p:txBody>
      </p:sp>
      <p:pic>
        <p:nvPicPr>
          <p:cNvPr id="16" name="Picture 15" descr="A picture containing text, map&#10;&#10;Description automatically generated">
            <a:extLst>
              <a:ext uri="{FF2B5EF4-FFF2-40B4-BE49-F238E27FC236}">
                <a16:creationId xmlns:a16="http://schemas.microsoft.com/office/drawing/2014/main" id="{59A93451-14DD-49AF-945E-3445CA2A0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614" y="2357240"/>
            <a:ext cx="3421286" cy="3886200"/>
          </a:xfrm>
          <a:prstGeom prst="rect">
            <a:avLst/>
          </a:prstGeom>
        </p:spPr>
      </p:pic>
      <p:pic>
        <p:nvPicPr>
          <p:cNvPr id="18" name="Picture 17" descr="A close up of a map&#10;&#10;Description automatically generated">
            <a:extLst>
              <a:ext uri="{FF2B5EF4-FFF2-40B4-BE49-F238E27FC236}">
                <a16:creationId xmlns:a16="http://schemas.microsoft.com/office/drawing/2014/main" id="{415D55B3-8D77-4957-865C-E914CD961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922" y="2357240"/>
            <a:ext cx="3263920" cy="3886200"/>
          </a:xfrm>
          <a:prstGeom prst="rect">
            <a:avLst/>
          </a:prstGeom>
        </p:spPr>
      </p:pic>
    </p:spTree>
    <p:extLst>
      <p:ext uri="{BB962C8B-B14F-4D97-AF65-F5344CB8AC3E}">
        <p14:creationId xmlns:p14="http://schemas.microsoft.com/office/powerpoint/2010/main" val="340861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A77005-87FC-4A8B-92E2-0800DADE4B01}"/>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5" name="TextBox 4">
            <a:extLst>
              <a:ext uri="{FF2B5EF4-FFF2-40B4-BE49-F238E27FC236}">
                <a16:creationId xmlns:a16="http://schemas.microsoft.com/office/drawing/2014/main" id="{E9D9F88B-892E-4564-B25C-7C087FE02332}"/>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Introduction </a:t>
            </a:r>
          </a:p>
        </p:txBody>
      </p:sp>
      <p:pic>
        <p:nvPicPr>
          <p:cNvPr id="9" name="Picture 8">
            <a:extLst>
              <a:ext uri="{FF2B5EF4-FFF2-40B4-BE49-F238E27FC236}">
                <a16:creationId xmlns:a16="http://schemas.microsoft.com/office/drawing/2014/main" id="{ACD7EB01-78E4-484D-A1A4-3DC81DA50E57}"/>
              </a:ext>
            </a:extLst>
          </p:cNvPr>
          <p:cNvPicPr>
            <a:picLocks noChangeAspect="1"/>
          </p:cNvPicPr>
          <p:nvPr/>
        </p:nvPicPr>
        <p:blipFill>
          <a:blip r:embed="rId3"/>
          <a:stretch>
            <a:fillRect/>
          </a:stretch>
        </p:blipFill>
        <p:spPr>
          <a:xfrm>
            <a:off x="423748" y="1524000"/>
            <a:ext cx="2865118" cy="3581399"/>
          </a:xfrm>
          <a:prstGeom prst="rect">
            <a:avLst/>
          </a:prstGeom>
        </p:spPr>
      </p:pic>
      <p:sp>
        <p:nvSpPr>
          <p:cNvPr id="10" name="TextBox 9">
            <a:extLst>
              <a:ext uri="{FF2B5EF4-FFF2-40B4-BE49-F238E27FC236}">
                <a16:creationId xmlns:a16="http://schemas.microsoft.com/office/drawing/2014/main" id="{98166ADF-856A-423C-A446-2DDBF5108274}"/>
              </a:ext>
            </a:extLst>
          </p:cNvPr>
          <p:cNvSpPr txBox="1"/>
          <p:nvPr/>
        </p:nvSpPr>
        <p:spPr>
          <a:xfrm>
            <a:off x="3783522" y="231309"/>
            <a:ext cx="6637652" cy="6863417"/>
          </a:xfrm>
          <a:prstGeom prst="rect">
            <a:avLst/>
          </a:prstGeom>
          <a:noFill/>
        </p:spPr>
        <p:txBody>
          <a:bodyPr wrap="square" rtlCol="0">
            <a:spAutoFit/>
          </a:bodyPr>
          <a:lstStyle/>
          <a:p>
            <a:r>
              <a:rPr lang="en-US" sz="2400" b="1" i="1" dirty="0"/>
              <a:t>Richard Kleinmann, PLS</a:t>
            </a:r>
          </a:p>
          <a:p>
            <a:r>
              <a:rPr lang="en-US" sz="2400" b="1" i="1" dirty="0"/>
              <a:t>Project Manager – Geospatial Division</a:t>
            </a:r>
          </a:p>
          <a:p>
            <a:r>
              <a:rPr lang="en-US" sz="2400" b="1" i="1" dirty="0"/>
              <a:t>Ayres Associates</a:t>
            </a:r>
          </a:p>
          <a:p>
            <a:endParaRPr lang="en-US" sz="2400" dirty="0"/>
          </a:p>
          <a:p>
            <a:r>
              <a:rPr lang="en-US" sz="2000" dirty="0"/>
              <a:t>Dick has 40 years of surveying experience in both the private and public sectors obtaining his Wisconsin Land Surveyor License in 1985.  </a:t>
            </a:r>
          </a:p>
          <a:p>
            <a:endParaRPr lang="en-US" sz="2000" dirty="0"/>
          </a:p>
          <a:p>
            <a:r>
              <a:rPr lang="en-US" sz="2000" dirty="0"/>
              <a:t>He currently serves as a Project Manager in Aerial Mapping Group/Geospatial Division of Ayres Associates. </a:t>
            </a:r>
          </a:p>
          <a:p>
            <a:endParaRPr lang="en-US" sz="2000" dirty="0"/>
          </a:p>
          <a:p>
            <a:r>
              <a:rPr lang="en-US" sz="2000" dirty="0"/>
              <a:t>Dick is active in the geospatial profession serving at the local, state and national level:</a:t>
            </a:r>
          </a:p>
          <a:p>
            <a:pPr marL="342900" indent="-342900">
              <a:buFont typeface="Arial" panose="020B0604020202020204" pitchFamily="34" charset="0"/>
              <a:buChar char="•"/>
            </a:pPr>
            <a:r>
              <a:rPr lang="en-US" sz="2000" dirty="0"/>
              <a:t>Chair of the WSLS Geospatial Committee </a:t>
            </a:r>
          </a:p>
          <a:p>
            <a:pPr marL="342900" indent="-342900">
              <a:buFont typeface="Arial" panose="020B0604020202020204" pitchFamily="34" charset="0"/>
              <a:buChar char="•"/>
            </a:pPr>
            <a:r>
              <a:rPr lang="en-US" sz="2000" dirty="0"/>
              <a:t>Co-Chair of the Wisconsin Spatial Reference System 2022 Task Force (WSRS 2022)</a:t>
            </a:r>
          </a:p>
          <a:p>
            <a:pPr marL="342900" indent="-342900">
              <a:buFont typeface="Arial" panose="020B0604020202020204" pitchFamily="34" charset="0"/>
              <a:buChar char="•"/>
            </a:pPr>
            <a:r>
              <a:rPr lang="en-US" sz="2000" dirty="0"/>
              <a:t>National Society of Professional Surveyors (NSPS) Wisconsin Director</a:t>
            </a:r>
          </a:p>
          <a:p>
            <a:pPr marL="342900" indent="-342900">
              <a:buFont typeface="Arial" panose="020B0604020202020204" pitchFamily="34" charset="0"/>
              <a:buChar char="•"/>
            </a:pPr>
            <a:r>
              <a:rPr lang="en-US" sz="2000" dirty="0"/>
              <a:t>Transportation Research Board (TRB) AKD70 Geospatial Data Acquisition Technologies Committee.</a:t>
            </a:r>
          </a:p>
          <a:p>
            <a:endParaRPr lang="en-US" sz="2400" dirty="0"/>
          </a:p>
        </p:txBody>
      </p:sp>
    </p:spTree>
    <p:extLst>
      <p:ext uri="{BB962C8B-B14F-4D97-AF65-F5344CB8AC3E}">
        <p14:creationId xmlns:p14="http://schemas.microsoft.com/office/powerpoint/2010/main" val="128894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Example Issues: </a:t>
            </a:r>
          </a:p>
          <a:p>
            <a:pPr algn="ctr"/>
            <a:r>
              <a:rPr lang="en-US" sz="4000" b="1" dirty="0">
                <a:solidFill>
                  <a:schemeClr val="tx2"/>
                </a:solidFill>
              </a:rPr>
              <a:t>Coord Sys Design</a:t>
            </a:r>
          </a:p>
        </p:txBody>
      </p:sp>
      <p:sp>
        <p:nvSpPr>
          <p:cNvPr id="5" name="TextBox 4">
            <a:extLst>
              <a:ext uri="{FF2B5EF4-FFF2-40B4-BE49-F238E27FC236}">
                <a16:creationId xmlns:a16="http://schemas.microsoft.com/office/drawing/2014/main" id="{0AF8BF13-E3E8-42D3-A239-CC959E60E341}"/>
              </a:ext>
            </a:extLst>
          </p:cNvPr>
          <p:cNvSpPr txBox="1"/>
          <p:nvPr/>
        </p:nvSpPr>
        <p:spPr>
          <a:xfrm>
            <a:off x="470154" y="4724836"/>
            <a:ext cx="3794044" cy="1938992"/>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Balancing User Linear Distortion Level Wish List with NGS SPCS Policies Allowing Only Two Statewide Layers</a:t>
            </a:r>
          </a:p>
        </p:txBody>
      </p:sp>
      <p:pic>
        <p:nvPicPr>
          <p:cNvPr id="7" name="Picture 6" descr="A close up of a map&#10;&#10;Description automatically generated">
            <a:extLst>
              <a:ext uri="{FF2B5EF4-FFF2-40B4-BE49-F238E27FC236}">
                <a16:creationId xmlns:a16="http://schemas.microsoft.com/office/drawing/2014/main" id="{DA18E444-F9B6-492F-9ABE-3040A751E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923" y="2853897"/>
            <a:ext cx="5181600" cy="3886200"/>
          </a:xfrm>
          <a:prstGeom prst="rect">
            <a:avLst/>
          </a:prstGeom>
        </p:spPr>
      </p:pic>
      <p:pic>
        <p:nvPicPr>
          <p:cNvPr id="9" name="Picture 8" descr="A close up of a map&#10;&#10;Description automatically generated">
            <a:extLst>
              <a:ext uri="{FF2B5EF4-FFF2-40B4-BE49-F238E27FC236}">
                <a16:creationId xmlns:a16="http://schemas.microsoft.com/office/drawing/2014/main" id="{22474360-8C59-4E14-8776-BF82D6A77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119" y="740733"/>
            <a:ext cx="5209956" cy="3907467"/>
          </a:xfrm>
          <a:prstGeom prst="rect">
            <a:avLst/>
          </a:prstGeom>
        </p:spPr>
      </p:pic>
      <p:pic>
        <p:nvPicPr>
          <p:cNvPr id="11" name="Picture 10">
            <a:extLst>
              <a:ext uri="{FF2B5EF4-FFF2-40B4-BE49-F238E27FC236}">
                <a16:creationId xmlns:a16="http://schemas.microsoft.com/office/drawing/2014/main" id="{BBF8A27D-D468-440F-8D6C-CEE2BAC7D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528" y="380999"/>
            <a:ext cx="2742621" cy="3588604"/>
          </a:xfrm>
          <a:prstGeom prst="rect">
            <a:avLst/>
          </a:prstGeom>
        </p:spPr>
      </p:pic>
    </p:spTree>
    <p:extLst>
      <p:ext uri="{BB962C8B-B14F-4D97-AF65-F5344CB8AC3E}">
        <p14:creationId xmlns:p14="http://schemas.microsoft.com/office/powerpoint/2010/main" val="96491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pic>
        <p:nvPicPr>
          <p:cNvPr id="6" name="Picture 5" descr="A close up of a map&#10;&#10;Description automatically generated">
            <a:extLst>
              <a:ext uri="{FF2B5EF4-FFF2-40B4-BE49-F238E27FC236}">
                <a16:creationId xmlns:a16="http://schemas.microsoft.com/office/drawing/2014/main" id="{79617DC7-12DF-4176-AA39-3A87AD28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2" y="2357240"/>
            <a:ext cx="3108959" cy="3886200"/>
          </a:xfrm>
          <a:prstGeom prst="rect">
            <a:avLst/>
          </a:prstGeom>
        </p:spPr>
      </p:pic>
      <p:sp>
        <p:nvSpPr>
          <p:cNvPr id="7" name="TextBox 6">
            <a:extLst>
              <a:ext uri="{FF2B5EF4-FFF2-40B4-BE49-F238E27FC236}">
                <a16:creationId xmlns:a16="http://schemas.microsoft.com/office/drawing/2014/main" id="{7BA9DFA3-0ED8-4B1E-A4FD-054C0977EAA6}"/>
              </a:ext>
            </a:extLst>
          </p:cNvPr>
          <p:cNvSpPr txBox="1"/>
          <p:nvPr/>
        </p:nvSpPr>
        <p:spPr>
          <a:xfrm>
            <a:off x="547413" y="381000"/>
            <a:ext cx="9073125" cy="1569660"/>
          </a:xfrm>
          <a:prstGeom prst="rect">
            <a:avLst/>
          </a:prstGeom>
          <a:noFill/>
        </p:spPr>
        <p:txBody>
          <a:bodyPr wrap="none" rtlCol="0">
            <a:spAutoFit/>
          </a:bodyPr>
          <a:lstStyle/>
          <a:p>
            <a:r>
              <a:rPr lang="en-US" sz="3200" b="1" dirty="0"/>
              <a:t>The Wisconsin geospatial community has decided to</a:t>
            </a:r>
          </a:p>
          <a:p>
            <a:r>
              <a:rPr lang="en-US" sz="3200" b="1" dirty="0"/>
              <a:t>move forward with just two coordinate system </a:t>
            </a:r>
          </a:p>
          <a:p>
            <a:r>
              <a:rPr lang="en-US" sz="3200" b="1" dirty="0"/>
              <a:t>layers.</a:t>
            </a:r>
          </a:p>
        </p:txBody>
      </p:sp>
      <p:pic>
        <p:nvPicPr>
          <p:cNvPr id="16" name="Picture 15" descr="A picture containing text, map&#10;&#10;Description automatically generated">
            <a:extLst>
              <a:ext uri="{FF2B5EF4-FFF2-40B4-BE49-F238E27FC236}">
                <a16:creationId xmlns:a16="http://schemas.microsoft.com/office/drawing/2014/main" id="{59A93451-14DD-49AF-945E-3445CA2A0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614" y="2357240"/>
            <a:ext cx="3421286" cy="3886200"/>
          </a:xfrm>
          <a:prstGeom prst="rect">
            <a:avLst/>
          </a:prstGeom>
        </p:spPr>
      </p:pic>
      <p:pic>
        <p:nvPicPr>
          <p:cNvPr id="18" name="Picture 17" descr="A close up of a map&#10;&#10;Description automatically generated">
            <a:extLst>
              <a:ext uri="{FF2B5EF4-FFF2-40B4-BE49-F238E27FC236}">
                <a16:creationId xmlns:a16="http://schemas.microsoft.com/office/drawing/2014/main" id="{415D55B3-8D77-4957-865C-E914CD961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3922" y="2357240"/>
            <a:ext cx="3263920" cy="3886200"/>
          </a:xfrm>
          <a:prstGeom prst="rect">
            <a:avLst/>
          </a:prstGeom>
        </p:spPr>
      </p:pic>
      <p:sp>
        <p:nvSpPr>
          <p:cNvPr id="9" name="TextBox 8">
            <a:extLst>
              <a:ext uri="{FF2B5EF4-FFF2-40B4-BE49-F238E27FC236}">
                <a16:creationId xmlns:a16="http://schemas.microsoft.com/office/drawing/2014/main" id="{4DF881E1-E7E9-4A53-8028-96A8F6D0434A}"/>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Example Issues: </a:t>
            </a:r>
          </a:p>
          <a:p>
            <a:pPr algn="ctr"/>
            <a:r>
              <a:rPr lang="en-US" sz="4000" b="1" dirty="0">
                <a:solidFill>
                  <a:schemeClr val="tx2"/>
                </a:solidFill>
              </a:rPr>
              <a:t>Coordinate System Layers</a:t>
            </a:r>
          </a:p>
        </p:txBody>
      </p:sp>
    </p:spTree>
    <p:extLst>
      <p:ext uri="{BB962C8B-B14F-4D97-AF65-F5344CB8AC3E}">
        <p14:creationId xmlns:p14="http://schemas.microsoft.com/office/powerpoint/2010/main" val="19055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pic>
        <p:nvPicPr>
          <p:cNvPr id="6" name="Picture 5" descr="A close up of a map&#10;&#10;Description automatically generated">
            <a:extLst>
              <a:ext uri="{FF2B5EF4-FFF2-40B4-BE49-F238E27FC236}">
                <a16:creationId xmlns:a16="http://schemas.microsoft.com/office/drawing/2014/main" id="{79617DC7-12DF-4176-AA39-3A87AD28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2" y="2357240"/>
            <a:ext cx="3108959" cy="3886200"/>
          </a:xfrm>
          <a:prstGeom prst="rect">
            <a:avLst/>
          </a:prstGeom>
        </p:spPr>
      </p:pic>
      <p:sp>
        <p:nvSpPr>
          <p:cNvPr id="7" name="TextBox 6">
            <a:extLst>
              <a:ext uri="{FF2B5EF4-FFF2-40B4-BE49-F238E27FC236}">
                <a16:creationId xmlns:a16="http://schemas.microsoft.com/office/drawing/2014/main" id="{7BA9DFA3-0ED8-4B1E-A4FD-054C0977EAA6}"/>
              </a:ext>
            </a:extLst>
          </p:cNvPr>
          <p:cNvSpPr txBox="1"/>
          <p:nvPr/>
        </p:nvSpPr>
        <p:spPr>
          <a:xfrm>
            <a:off x="547413" y="381000"/>
            <a:ext cx="9073125" cy="1569660"/>
          </a:xfrm>
          <a:prstGeom prst="rect">
            <a:avLst/>
          </a:prstGeom>
          <a:noFill/>
        </p:spPr>
        <p:txBody>
          <a:bodyPr wrap="none" rtlCol="0">
            <a:spAutoFit/>
          </a:bodyPr>
          <a:lstStyle/>
          <a:p>
            <a:r>
              <a:rPr lang="en-US" sz="3200" b="1" dirty="0"/>
              <a:t>The Wisconsin geospatial community has decided to</a:t>
            </a:r>
          </a:p>
          <a:p>
            <a:r>
              <a:rPr lang="en-US" sz="3200" b="1" dirty="0"/>
              <a:t>move forward with just two coordinate system </a:t>
            </a:r>
          </a:p>
          <a:p>
            <a:r>
              <a:rPr lang="en-US" sz="3200" b="1" dirty="0"/>
              <a:t>layers.</a:t>
            </a:r>
          </a:p>
        </p:txBody>
      </p:sp>
      <p:pic>
        <p:nvPicPr>
          <p:cNvPr id="18" name="Picture 17" descr="A close up of a map&#10;&#10;Description automatically generated">
            <a:extLst>
              <a:ext uri="{FF2B5EF4-FFF2-40B4-BE49-F238E27FC236}">
                <a16:creationId xmlns:a16="http://schemas.microsoft.com/office/drawing/2014/main" id="{415D55B3-8D77-4957-865C-E914CD961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922" y="2357240"/>
            <a:ext cx="3263920" cy="3886200"/>
          </a:xfrm>
          <a:prstGeom prst="rect">
            <a:avLst/>
          </a:prstGeom>
        </p:spPr>
      </p:pic>
      <p:sp>
        <p:nvSpPr>
          <p:cNvPr id="9" name="TextBox 8">
            <a:extLst>
              <a:ext uri="{FF2B5EF4-FFF2-40B4-BE49-F238E27FC236}">
                <a16:creationId xmlns:a16="http://schemas.microsoft.com/office/drawing/2014/main" id="{4DF881E1-E7E9-4A53-8028-96A8F6D0434A}"/>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Example Issues: </a:t>
            </a:r>
          </a:p>
          <a:p>
            <a:pPr algn="ctr"/>
            <a:r>
              <a:rPr lang="en-US" sz="4000" b="1" dirty="0">
                <a:solidFill>
                  <a:schemeClr val="tx2"/>
                </a:solidFill>
              </a:rPr>
              <a:t>Coordinate System Layers</a:t>
            </a:r>
          </a:p>
        </p:txBody>
      </p:sp>
      <p:sp>
        <p:nvSpPr>
          <p:cNvPr id="3" name="TextBox 2">
            <a:extLst>
              <a:ext uri="{FF2B5EF4-FFF2-40B4-BE49-F238E27FC236}">
                <a16:creationId xmlns:a16="http://schemas.microsoft.com/office/drawing/2014/main" id="{6C20319E-FEB8-48BA-BC45-AF814BC39B95}"/>
              </a:ext>
            </a:extLst>
          </p:cNvPr>
          <p:cNvSpPr txBox="1"/>
          <p:nvPr/>
        </p:nvSpPr>
        <p:spPr>
          <a:xfrm>
            <a:off x="4191000" y="2895600"/>
            <a:ext cx="2362200" cy="2677656"/>
          </a:xfrm>
          <a:prstGeom prst="rect">
            <a:avLst/>
          </a:prstGeom>
          <a:noFill/>
        </p:spPr>
        <p:txBody>
          <a:bodyPr wrap="square" rtlCol="0">
            <a:spAutoFit/>
          </a:bodyPr>
          <a:lstStyle/>
          <a:p>
            <a:r>
              <a:rPr lang="en-US" sz="2400" dirty="0"/>
              <a:t>The classic 3 zone State Plane Coordinate System will not be included in the NGS eco-system.</a:t>
            </a:r>
          </a:p>
        </p:txBody>
      </p:sp>
    </p:spTree>
    <p:extLst>
      <p:ext uri="{BB962C8B-B14F-4D97-AF65-F5344CB8AC3E}">
        <p14:creationId xmlns:p14="http://schemas.microsoft.com/office/powerpoint/2010/main" val="120000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11" name="Title 1">
            <a:extLst>
              <a:ext uri="{FF2B5EF4-FFF2-40B4-BE49-F238E27FC236}">
                <a16:creationId xmlns:a16="http://schemas.microsoft.com/office/drawing/2014/main" id="{FA468E00-435E-40A9-AFCF-E71FEB09B237}"/>
              </a:ext>
            </a:extLst>
          </p:cNvPr>
          <p:cNvSpPr txBox="1">
            <a:spLocks/>
          </p:cNvSpPr>
          <p:nvPr/>
        </p:nvSpPr>
        <p:spPr>
          <a:xfrm>
            <a:off x="2278724" y="368132"/>
            <a:ext cx="6111915" cy="8763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000" dirty="0">
                <a:latin typeface="Trebuchet MS" panose="020B0603020202020204" pitchFamily="34" charset="0"/>
              </a:rPr>
              <a:t>How Wisconsin is Getting Ready</a:t>
            </a:r>
          </a:p>
        </p:txBody>
      </p:sp>
      <p:sp>
        <p:nvSpPr>
          <p:cNvPr id="12" name="Content Placeholder 2">
            <a:extLst>
              <a:ext uri="{FF2B5EF4-FFF2-40B4-BE49-F238E27FC236}">
                <a16:creationId xmlns:a16="http://schemas.microsoft.com/office/drawing/2014/main" id="{9AF65835-C5DE-4948-8E1A-21D095E47F19}"/>
              </a:ext>
            </a:extLst>
          </p:cNvPr>
          <p:cNvSpPr txBox="1">
            <a:spLocks/>
          </p:cNvSpPr>
          <p:nvPr/>
        </p:nvSpPr>
        <p:spPr>
          <a:xfrm>
            <a:off x="1789864" y="1244432"/>
            <a:ext cx="7089636" cy="538496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anose="020B0604020202020204" pitchFamily="34" charset="0"/>
              <a:buChar char="•"/>
            </a:pPr>
            <a:r>
              <a:rPr lang="en-US" dirty="0">
                <a:latin typeface="Trebuchet MS" panose="020B0603020202020204" pitchFamily="34" charset="0"/>
              </a:rPr>
              <a:t>In 2018 </a:t>
            </a:r>
            <a:r>
              <a:rPr lang="en-US" b="1" dirty="0">
                <a:latin typeface="Trebuchet MS" panose="020B0603020202020204" pitchFamily="34" charset="0"/>
              </a:rPr>
              <a:t>WSLS Board </a:t>
            </a:r>
            <a:r>
              <a:rPr lang="en-US" dirty="0">
                <a:latin typeface="Trebuchet MS" panose="020B0603020202020204" pitchFamily="34" charset="0"/>
              </a:rPr>
              <a:t>voted to create Task Force to explore implications of new reference frame</a:t>
            </a:r>
          </a:p>
          <a:p>
            <a:pPr>
              <a:buFont typeface="Arial" panose="020B0604020202020204" pitchFamily="34" charset="0"/>
              <a:buChar char="•"/>
            </a:pPr>
            <a:r>
              <a:rPr lang="en-US" dirty="0">
                <a:latin typeface="Trebuchet MS" panose="020B0603020202020204" pitchFamily="34" charset="0"/>
              </a:rPr>
              <a:t>Organized under WSLS’s Geospatial Committee</a:t>
            </a:r>
          </a:p>
          <a:p>
            <a:pPr>
              <a:buFont typeface="Arial" panose="020B0604020202020204" pitchFamily="34" charset="0"/>
              <a:buChar char="•"/>
            </a:pPr>
            <a:r>
              <a:rPr lang="en-US" dirty="0">
                <a:latin typeface="Trebuchet MS" panose="020B0603020202020204" pitchFamily="34" charset="0"/>
              </a:rPr>
              <a:t>Members represent cross-section of Wisconsin geospatial community including public &amp; private sector, Surveying &amp; GIS professionals, software, hardware, RPC’s and utility companies</a:t>
            </a:r>
          </a:p>
          <a:p>
            <a:pPr>
              <a:buFont typeface="Arial" panose="020B0604020202020204" pitchFamily="34" charset="0"/>
              <a:buChar char="•"/>
            </a:pPr>
            <a:r>
              <a:rPr lang="en-US" dirty="0">
                <a:latin typeface="Trebuchet MS" panose="020B0603020202020204" pitchFamily="34" charset="0"/>
              </a:rPr>
              <a:t>Goal is to ensure Wisconsin is prepared for the new reference frame</a:t>
            </a:r>
          </a:p>
          <a:p>
            <a:pPr>
              <a:buFont typeface="Arial" panose="020B0604020202020204" pitchFamily="34" charset="0"/>
              <a:buChar char="•"/>
            </a:pPr>
            <a:r>
              <a:rPr lang="en-US" dirty="0">
                <a:latin typeface="Trebuchet MS" panose="020B0603020202020204" pitchFamily="34" charset="0"/>
              </a:rPr>
              <a:t>Howard Veregin, State Cartographer, </a:t>
            </a:r>
            <a:br>
              <a:rPr lang="en-US" dirty="0">
                <a:latin typeface="Trebuchet MS" panose="020B0603020202020204" pitchFamily="34" charset="0"/>
              </a:rPr>
            </a:br>
            <a:r>
              <a:rPr lang="en-US" dirty="0">
                <a:latin typeface="Trebuchet MS" panose="020B0603020202020204" pitchFamily="34" charset="0"/>
              </a:rPr>
              <a:t>Task Force Chair</a:t>
            </a:r>
          </a:p>
          <a:p>
            <a:pPr>
              <a:buFont typeface="Arial" panose="020B0604020202020204" pitchFamily="34" charset="0"/>
              <a:buChar char="•"/>
            </a:pPr>
            <a:r>
              <a:rPr lang="en-US" dirty="0">
                <a:latin typeface="Trebuchet MS" panose="020B0603020202020204" pitchFamily="34" charset="0"/>
              </a:rPr>
              <a:t>Richard Kleinmann, chair of WSLS </a:t>
            </a:r>
            <a:br>
              <a:rPr lang="en-US" dirty="0">
                <a:latin typeface="Trebuchet MS" panose="020B0603020202020204" pitchFamily="34" charset="0"/>
              </a:rPr>
            </a:br>
            <a:r>
              <a:rPr lang="en-US" dirty="0">
                <a:latin typeface="Trebuchet MS" panose="020B0603020202020204" pitchFamily="34" charset="0"/>
              </a:rPr>
              <a:t>Geospatial Committee, is Co-Chair</a:t>
            </a:r>
          </a:p>
        </p:txBody>
      </p:sp>
      <p:sp>
        <p:nvSpPr>
          <p:cNvPr id="9" name="TextBox 8">
            <a:extLst>
              <a:ext uri="{FF2B5EF4-FFF2-40B4-BE49-F238E27FC236}">
                <a16:creationId xmlns:a16="http://schemas.microsoft.com/office/drawing/2014/main" id="{618A3B74-BE14-40EA-8226-C783410FAA41}"/>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WSRS 2022</a:t>
            </a:r>
          </a:p>
        </p:txBody>
      </p:sp>
    </p:spTree>
    <p:extLst>
      <p:ext uri="{BB962C8B-B14F-4D97-AF65-F5344CB8AC3E}">
        <p14:creationId xmlns:p14="http://schemas.microsoft.com/office/powerpoint/2010/main" val="194099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4" name="Rectangle 3">
            <a:extLst>
              <a:ext uri="{FF2B5EF4-FFF2-40B4-BE49-F238E27FC236}">
                <a16:creationId xmlns:a16="http://schemas.microsoft.com/office/drawing/2014/main" id="{0F5FCB3F-5266-49D0-8ED9-0DCB8DFBCF4A}"/>
              </a:ext>
            </a:extLst>
          </p:cNvPr>
          <p:cNvSpPr/>
          <p:nvPr/>
        </p:nvSpPr>
        <p:spPr>
          <a:xfrm>
            <a:off x="533400" y="1681537"/>
            <a:ext cx="9296400" cy="3046988"/>
          </a:xfrm>
          <a:prstGeom prst="rect">
            <a:avLst/>
          </a:prstGeom>
        </p:spPr>
        <p:txBody>
          <a:bodyPr wrap="square">
            <a:spAutoFit/>
          </a:bodyPr>
          <a:lstStyle/>
          <a:p>
            <a:pPr marL="457200" indent="-457200">
              <a:buFont typeface="Arial" panose="020B0604020202020204" pitchFamily="34" charset="0"/>
              <a:buChar char="•"/>
            </a:pPr>
            <a:r>
              <a:rPr lang="en-US" sz="3200" b="1" dirty="0">
                <a:solidFill>
                  <a:srgbClr val="494949"/>
                </a:solidFill>
                <a:latin typeface="Arial" panose="020B0604020202020204" pitchFamily="34" charset="0"/>
              </a:rPr>
              <a:t>Technical Focus Group</a:t>
            </a:r>
          </a:p>
          <a:p>
            <a:pPr marL="457200" indent="-457200">
              <a:buFont typeface="Arial" panose="020B0604020202020204" pitchFamily="34" charset="0"/>
              <a:buChar char="•"/>
            </a:pPr>
            <a:r>
              <a:rPr lang="en-US" sz="3200" b="1" dirty="0">
                <a:solidFill>
                  <a:srgbClr val="494949"/>
                </a:solidFill>
                <a:latin typeface="Arial" panose="020B0604020202020204" pitchFamily="34" charset="0"/>
              </a:rPr>
              <a:t>Legislative Focus Group</a:t>
            </a:r>
          </a:p>
          <a:p>
            <a:pPr marL="457200" indent="-457200">
              <a:buFont typeface="Arial" panose="020B0604020202020204" pitchFamily="34" charset="0"/>
              <a:buChar char="•"/>
            </a:pPr>
            <a:r>
              <a:rPr lang="en-US" sz="3200" b="1" dirty="0">
                <a:solidFill>
                  <a:srgbClr val="494949"/>
                </a:solidFill>
                <a:latin typeface="Arial" panose="020B0604020202020204" pitchFamily="34" charset="0"/>
              </a:rPr>
              <a:t>Education and Outreach Focus Group </a:t>
            </a:r>
          </a:p>
          <a:p>
            <a:pPr marL="457200" indent="-457200">
              <a:buFont typeface="Arial" panose="020B0604020202020204" pitchFamily="34" charset="0"/>
              <a:buChar char="•"/>
            </a:pPr>
            <a:r>
              <a:rPr lang="en-US" sz="3200" b="1" dirty="0">
                <a:solidFill>
                  <a:srgbClr val="494949"/>
                </a:solidFill>
                <a:latin typeface="Arial" panose="020B0604020202020204" pitchFamily="34" charset="0"/>
                <a:cs typeface="Arial" panose="020B0604020202020204" pitchFamily="34" charset="0"/>
              </a:rPr>
              <a:t>Software/Hardware Focus Group</a:t>
            </a:r>
          </a:p>
          <a:p>
            <a:pPr marL="457200" indent="-457200">
              <a:buFont typeface="Arial" panose="020B0604020202020204" pitchFamily="34" charset="0"/>
              <a:buChar char="•"/>
            </a:pPr>
            <a:r>
              <a:rPr lang="en-US" sz="3200" b="1" dirty="0">
                <a:solidFill>
                  <a:srgbClr val="494949"/>
                </a:solidFill>
                <a:latin typeface="Arial" panose="020B0604020202020204" pitchFamily="34" charset="0"/>
                <a:cs typeface="Arial" panose="020B0604020202020204" pitchFamily="34" charset="0"/>
              </a:rPr>
              <a:t>Implementation and Adoption Focus Group</a:t>
            </a:r>
          </a:p>
          <a:p>
            <a:pPr marL="457200" indent="-457200">
              <a:buFont typeface="Arial" panose="020B0604020202020204" pitchFamily="34" charset="0"/>
              <a:buChar char="•"/>
            </a:pPr>
            <a:r>
              <a:rPr lang="en-US" sz="3200" b="1" dirty="0">
                <a:solidFill>
                  <a:srgbClr val="494949"/>
                </a:solidFill>
                <a:latin typeface="Arial" panose="020B0604020202020204" pitchFamily="34" charset="0"/>
                <a:cs typeface="Arial" panose="020B0604020202020204" pitchFamily="34" charset="0"/>
              </a:rPr>
              <a:t>Funding Focus Group</a:t>
            </a:r>
            <a:endParaRPr lang="en-US" sz="3200" dirty="0">
              <a:solidFill>
                <a:srgbClr val="494949"/>
              </a:solidFill>
              <a:latin typeface="Arial" panose="020B0604020202020204" pitchFamily="34" charset="0"/>
            </a:endParaRPr>
          </a:p>
        </p:txBody>
      </p:sp>
      <p:sp>
        <p:nvSpPr>
          <p:cNvPr id="5" name="TextBox 4">
            <a:extLst>
              <a:ext uri="{FF2B5EF4-FFF2-40B4-BE49-F238E27FC236}">
                <a16:creationId xmlns:a16="http://schemas.microsoft.com/office/drawing/2014/main" id="{5BA8B52F-857C-4CCF-B409-3C1B35A67F2C}"/>
              </a:ext>
            </a:extLst>
          </p:cNvPr>
          <p:cNvSpPr txBox="1"/>
          <p:nvPr/>
        </p:nvSpPr>
        <p:spPr>
          <a:xfrm>
            <a:off x="533400" y="386137"/>
            <a:ext cx="9422003" cy="830997"/>
          </a:xfrm>
          <a:prstGeom prst="rect">
            <a:avLst/>
          </a:prstGeom>
          <a:noFill/>
        </p:spPr>
        <p:txBody>
          <a:bodyPr wrap="none" rtlCol="0">
            <a:spAutoFit/>
          </a:bodyPr>
          <a:lstStyle/>
          <a:p>
            <a:r>
              <a:rPr lang="en-US" sz="4800" b="1" dirty="0"/>
              <a:t>WSRS 2022 Organizational Structure</a:t>
            </a:r>
          </a:p>
        </p:txBody>
      </p:sp>
      <p:sp>
        <p:nvSpPr>
          <p:cNvPr id="6" name="TextBox 5">
            <a:extLst>
              <a:ext uri="{FF2B5EF4-FFF2-40B4-BE49-F238E27FC236}">
                <a16:creationId xmlns:a16="http://schemas.microsoft.com/office/drawing/2014/main" id="{31351B56-1200-46E0-A74A-8BEC1693D371}"/>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WSRS 2022</a:t>
            </a:r>
          </a:p>
        </p:txBody>
      </p:sp>
    </p:spTree>
    <p:extLst>
      <p:ext uri="{BB962C8B-B14F-4D97-AF65-F5344CB8AC3E}">
        <p14:creationId xmlns:p14="http://schemas.microsoft.com/office/powerpoint/2010/main" val="30935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4" name="Rectangle 3">
            <a:extLst>
              <a:ext uri="{FF2B5EF4-FFF2-40B4-BE49-F238E27FC236}">
                <a16:creationId xmlns:a16="http://schemas.microsoft.com/office/drawing/2014/main" id="{0F5FCB3F-5266-49D0-8ED9-0DCB8DFBCF4A}"/>
              </a:ext>
            </a:extLst>
          </p:cNvPr>
          <p:cNvSpPr/>
          <p:nvPr/>
        </p:nvSpPr>
        <p:spPr>
          <a:xfrm>
            <a:off x="6021557" y="3150473"/>
            <a:ext cx="3984366" cy="2308324"/>
          </a:xfrm>
          <a:prstGeom prst="rect">
            <a:avLst/>
          </a:prstGeom>
        </p:spPr>
        <p:txBody>
          <a:bodyPr wrap="square">
            <a:spAutoFit/>
          </a:bodyPr>
          <a:lstStyle/>
          <a:p>
            <a:pPr marL="571500" indent="-571500">
              <a:buFont typeface="Arial" panose="020B0604020202020204" pitchFamily="34" charset="0"/>
              <a:buChar char="•"/>
            </a:pPr>
            <a:r>
              <a:rPr lang="en-US" sz="4800" b="1" dirty="0">
                <a:solidFill>
                  <a:srgbClr val="494949"/>
                </a:solidFill>
                <a:latin typeface="Arial" panose="020B0604020202020204" pitchFamily="34" charset="0"/>
              </a:rPr>
              <a:t>Facilitate</a:t>
            </a:r>
          </a:p>
          <a:p>
            <a:pPr marL="571500" indent="-571500">
              <a:buFont typeface="Arial" panose="020B0604020202020204" pitchFamily="34" charset="0"/>
              <a:buChar char="•"/>
            </a:pPr>
            <a:r>
              <a:rPr lang="en-US" sz="4800" b="1" dirty="0">
                <a:solidFill>
                  <a:srgbClr val="494949"/>
                </a:solidFill>
                <a:latin typeface="Arial" panose="020B0604020202020204" pitchFamily="34" charset="0"/>
              </a:rPr>
              <a:t>Coordinate</a:t>
            </a:r>
          </a:p>
          <a:p>
            <a:pPr marL="571500" indent="-571500">
              <a:buFont typeface="Arial" panose="020B0604020202020204" pitchFamily="34" charset="0"/>
              <a:buChar char="•"/>
            </a:pPr>
            <a:r>
              <a:rPr lang="en-US" sz="4800" b="1" dirty="0">
                <a:solidFill>
                  <a:srgbClr val="494949"/>
                </a:solidFill>
                <a:latin typeface="Arial" panose="020B0604020202020204" pitchFamily="34" charset="0"/>
              </a:rPr>
              <a:t>Educate </a:t>
            </a:r>
          </a:p>
        </p:txBody>
      </p:sp>
      <p:sp>
        <p:nvSpPr>
          <p:cNvPr id="5" name="TextBox 4">
            <a:extLst>
              <a:ext uri="{FF2B5EF4-FFF2-40B4-BE49-F238E27FC236}">
                <a16:creationId xmlns:a16="http://schemas.microsoft.com/office/drawing/2014/main" id="{5BA8B52F-857C-4CCF-B409-3C1B35A67F2C}"/>
              </a:ext>
            </a:extLst>
          </p:cNvPr>
          <p:cNvSpPr txBox="1"/>
          <p:nvPr/>
        </p:nvSpPr>
        <p:spPr>
          <a:xfrm>
            <a:off x="1753040" y="532180"/>
            <a:ext cx="8473345" cy="2308324"/>
          </a:xfrm>
          <a:prstGeom prst="rect">
            <a:avLst/>
          </a:prstGeom>
          <a:noFill/>
        </p:spPr>
        <p:txBody>
          <a:bodyPr wrap="none" rtlCol="0">
            <a:spAutoFit/>
          </a:bodyPr>
          <a:lstStyle/>
          <a:p>
            <a:r>
              <a:rPr lang="en-US" sz="4800" b="1" dirty="0"/>
              <a:t>WSRS 2022 won’t fix everyone’s</a:t>
            </a:r>
          </a:p>
          <a:p>
            <a:r>
              <a:rPr lang="en-US" sz="4800" b="1" dirty="0"/>
              <a:t>specific problems, but it</a:t>
            </a:r>
          </a:p>
          <a:p>
            <a:r>
              <a:rPr lang="en-US" sz="4800" b="1" dirty="0"/>
              <a:t>IS here to:</a:t>
            </a:r>
          </a:p>
        </p:txBody>
      </p:sp>
      <p:sp>
        <p:nvSpPr>
          <p:cNvPr id="6" name="TextBox 5">
            <a:extLst>
              <a:ext uri="{FF2B5EF4-FFF2-40B4-BE49-F238E27FC236}">
                <a16:creationId xmlns:a16="http://schemas.microsoft.com/office/drawing/2014/main" id="{31351B56-1200-46E0-A74A-8BEC1693D371}"/>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WSRS 2022</a:t>
            </a:r>
          </a:p>
        </p:txBody>
      </p:sp>
    </p:spTree>
    <p:extLst>
      <p:ext uri="{BB962C8B-B14F-4D97-AF65-F5344CB8AC3E}">
        <p14:creationId xmlns:p14="http://schemas.microsoft.com/office/powerpoint/2010/main" val="38689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28037"/>
            <a:ext cx="62484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Calibri"/>
                <a:ea typeface="+mn-ea"/>
                <a:cs typeface="+mn-cs"/>
              </a:rPr>
              <a:t>Practical Issues: Technical</a:t>
            </a:r>
          </a:p>
        </p:txBody>
      </p:sp>
      <p:sp>
        <p:nvSpPr>
          <p:cNvPr id="4" name="Rectangle 3">
            <a:extLst>
              <a:ext uri="{FF2B5EF4-FFF2-40B4-BE49-F238E27FC236}">
                <a16:creationId xmlns:a16="http://schemas.microsoft.com/office/drawing/2014/main" id="{0F5FCB3F-5266-49D0-8ED9-0DCB8DFBCF4A}"/>
              </a:ext>
            </a:extLst>
          </p:cNvPr>
          <p:cNvSpPr/>
          <p:nvPr/>
        </p:nvSpPr>
        <p:spPr>
          <a:xfrm>
            <a:off x="533400" y="1351508"/>
            <a:ext cx="89916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Technical Focus Group Goals:</a:t>
            </a: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Ensure decisions are technically sound and based on geodetic principles.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Response to NGS request for input on the State Plane Coordinate System redesign.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Design of 2022 version of Wisconsin Coordinate Reference System WISCRS.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Identify gaps in existing conversion software available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Identify impacts of elimination of US Survey Foot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Identify impacts of new vertical datum.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Provide guidance to education and outreach efforts. </a:t>
            </a:r>
          </a:p>
        </p:txBody>
      </p:sp>
    </p:spTree>
    <p:extLst>
      <p:ext uri="{BB962C8B-B14F-4D97-AF65-F5344CB8AC3E}">
        <p14:creationId xmlns:p14="http://schemas.microsoft.com/office/powerpoint/2010/main" val="2685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subTnLst>
                                    <p:set>
                                      <p:cBhvr override="childStyle">
                                        <p:cTn dur="1" fill="hold" display="0" masterRel="nextClick" afterEffect="1"/>
                                        <p:tgtEl>
                                          <p:spTgt spid="4">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subTnLst>
                                    <p:set>
                                      <p:cBhvr override="childStyle">
                                        <p:cTn dur="1" fill="hold" display="0" masterRel="nextClick" afterEffect="1"/>
                                        <p:tgtEl>
                                          <p:spTgt spid="4">
                                            <p:txEl>
                                              <p:pRg st="6" end="6"/>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subTnLst>
                                    <p:set>
                                      <p:cBhvr override="childStyle">
                                        <p:cTn dur="1" fill="hold" display="0" masterRel="nextClick" afterEffect="1"/>
                                        <p:tgtEl>
                                          <p:spTgt spid="4">
                                            <p:txEl>
                                              <p:pRg st="7" end="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28037"/>
            <a:ext cx="62484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Calibri"/>
                <a:ea typeface="+mn-ea"/>
                <a:cs typeface="+mn-cs"/>
              </a:rPr>
              <a:t>Practical Issues: Legislative</a:t>
            </a:r>
          </a:p>
        </p:txBody>
      </p:sp>
      <p:sp>
        <p:nvSpPr>
          <p:cNvPr id="5" name="Rectangle 4">
            <a:extLst>
              <a:ext uri="{FF2B5EF4-FFF2-40B4-BE49-F238E27FC236}">
                <a16:creationId xmlns:a16="http://schemas.microsoft.com/office/drawing/2014/main" id="{BAD5F0FF-1C0E-41E9-A22A-210206A2E803}"/>
              </a:ext>
            </a:extLst>
          </p:cNvPr>
          <p:cNvSpPr/>
          <p:nvPr/>
        </p:nvSpPr>
        <p:spPr>
          <a:xfrm>
            <a:off x="762000" y="1612374"/>
            <a:ext cx="937260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Legislative Focus Group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Find all statutory references to datums.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Identify impacts on state and local legislation and ordinances.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Develop resources to educate local and regional government organizations.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Develop example language for statutes</a:t>
            </a:r>
            <a:r>
              <a:rPr kumimoji="0" lang="en-US" sz="2400" b="0" i="0" u="none" strike="noStrike" kern="1200" cap="none" spc="0" normalizeH="0" noProof="0" dirty="0">
                <a:ln>
                  <a:noFill/>
                </a:ln>
                <a:solidFill>
                  <a:srgbClr val="494949"/>
                </a:solidFill>
                <a:effectLst/>
                <a:uLnTx/>
                <a:uFillTx/>
                <a:latin typeface="Arial" panose="020B0604020202020204" pitchFamily="34" charset="0"/>
                <a:ea typeface="+mn-ea"/>
                <a:cs typeface="+mn-cs"/>
              </a:rPr>
              <a:t> and codes</a:t>
            </a: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rPr>
              <a:t>Develop a timeline to fit legislative calendars.  This is critical because of long lead times to enact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54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subTnLst>
                                    <p:set>
                                      <p:cBhvr override="childStyle">
                                        <p:cTn dur="1" fill="hold" display="0" masterRel="nextClick" afterEffect="1"/>
                                        <p:tgtEl>
                                          <p:spTgt spid="5">
                                            <p:txEl>
                                              <p:pRg st="3" end="3"/>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set>
                                      <p:cBhvr override="childStyle">
                                        <p:cTn dur="1" fill="hold" display="0" masterRel="nextClick" afterEffect="1"/>
                                        <p:tgtEl>
                                          <p:spTgt spid="5">
                                            <p:txEl>
                                              <p:pRg st="4" end="4"/>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set>
                                      <p:cBhvr override="childStyle">
                                        <p:cTn dur="1" fill="hold" display="0" masterRel="nextClick" afterEffect="1"/>
                                        <p:tgtEl>
                                          <p:spTgt spid="5">
                                            <p:txEl>
                                              <p:pRg st="5" end="5"/>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set>
                                      <p:cBhvr override="childStyle">
                                        <p:cTn dur="1" fill="hold" display="0" masterRel="nextClick" afterEffect="1"/>
                                        <p:tgtEl>
                                          <p:spTgt spid="5">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674204"/>
            <a:ext cx="62484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F497D"/>
                </a:solidFill>
                <a:effectLst/>
                <a:uLnTx/>
                <a:uFillTx/>
                <a:latin typeface="Calibri"/>
                <a:ea typeface="+mn-ea"/>
                <a:cs typeface="+mn-cs"/>
              </a:rPr>
              <a:t>Practical Issues:</a:t>
            </a:r>
            <a:r>
              <a:rPr kumimoji="0" lang="en-US" sz="5400" b="1" i="0" u="none" strike="noStrike" kern="1200" cap="none" spc="0" normalizeH="0" baseline="0" noProof="0" dirty="0">
                <a:ln>
                  <a:noFill/>
                </a:ln>
                <a:solidFill>
                  <a:srgbClr val="1F497D"/>
                </a:solidFill>
                <a:effectLst/>
                <a:uLnTx/>
                <a:uFillTx/>
                <a:latin typeface="Calibri"/>
                <a:ea typeface="+mn-ea"/>
                <a:cs typeface="+mn-cs"/>
              </a:rPr>
              <a:t> </a:t>
            </a:r>
            <a:r>
              <a:rPr kumimoji="0" lang="en-US" sz="4800" b="1" i="0" u="none" strike="noStrike" kern="1200" cap="none" spc="0" normalizeH="0" baseline="0" noProof="0" dirty="0">
                <a:ln>
                  <a:noFill/>
                </a:ln>
                <a:solidFill>
                  <a:srgbClr val="1F497D"/>
                </a:solidFill>
                <a:effectLst/>
                <a:uLnTx/>
                <a:uFillTx/>
                <a:latin typeface="Calibri"/>
                <a:ea typeface="+mn-ea"/>
                <a:cs typeface="+mn-cs"/>
              </a:rPr>
              <a:t>Education &amp; Outreach</a:t>
            </a:r>
          </a:p>
        </p:txBody>
      </p:sp>
      <p:sp>
        <p:nvSpPr>
          <p:cNvPr id="4" name="Rectangle 3">
            <a:extLst>
              <a:ext uri="{FF2B5EF4-FFF2-40B4-BE49-F238E27FC236}">
                <a16:creationId xmlns:a16="http://schemas.microsoft.com/office/drawing/2014/main" id="{F6F93417-342A-4415-AF1C-4D8F40287BEB}"/>
              </a:ext>
            </a:extLst>
          </p:cNvPr>
          <p:cNvSpPr/>
          <p:nvPr/>
        </p:nvSpPr>
        <p:spPr>
          <a:xfrm>
            <a:off x="609600" y="1447800"/>
            <a:ext cx="952500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Education and Outreach Focus Group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a:t>
            </a:r>
            <a:r>
              <a:rPr lang="en-US" sz="2400" dirty="0">
                <a:solidFill>
                  <a:srgbClr val="494949"/>
                </a:solidFill>
                <a:latin typeface="Arial" panose="020B0604020202020204" pitchFamily="34" charset="0"/>
                <a:cs typeface="Arial" panose="020B0604020202020204" pitchFamily="34" charset="0"/>
              </a:rPr>
              <a:t>Spread</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 the word” and educate the geospatial</a:t>
            </a:r>
            <a:r>
              <a:rPr kumimoji="0" lang="en-US" sz="2400" b="0" i="0" u="none" strike="noStrike" kern="1200" cap="none" spc="0" normalizeH="0" noProof="0" dirty="0">
                <a:ln>
                  <a:noFill/>
                </a:ln>
                <a:solidFill>
                  <a:srgbClr val="494949"/>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community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94949"/>
                </a:solidFill>
                <a:latin typeface="Arial" panose="020B0604020202020204" pitchFamily="34" charset="0"/>
                <a:cs typeface="Arial" panose="020B0604020202020204" pitchFamily="34" charset="0"/>
              </a:rPr>
              <a:t>Act as our PR group</a:t>
            </a: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Educate software vendors, developers, surveyors, utilities, GIS practitioners, educators, and students.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Group is made</a:t>
            </a:r>
            <a:r>
              <a:rPr kumimoji="0" lang="en-US" sz="2400" b="0" i="0" u="none" strike="noStrike" kern="1200" cap="none" spc="0" normalizeH="0" noProof="0" dirty="0">
                <a:ln>
                  <a:noFill/>
                </a:ln>
                <a:solidFill>
                  <a:srgbClr val="494949"/>
                </a:solidFill>
                <a:effectLst/>
                <a:uLnTx/>
                <a:uFillTx/>
                <a:latin typeface="Arial" panose="020B0604020202020204" pitchFamily="34" charset="0"/>
                <a:ea typeface="+mn-ea"/>
                <a:cs typeface="Arial" panose="020B0604020202020204" pitchFamily="34" charset="0"/>
              </a:rPr>
              <a:t> up of b</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oth educators and users/practitioners to bring both sides of the education equation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06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subTnLst>
                                    <p:set>
                                      <p:cBhvr override="childStyle">
                                        <p:cTn dur="1" fill="hold" display="0" masterRel="nextClick" afterEffect="1"/>
                                        <p:tgtEl>
                                          <p:spTgt spid="4">
                                            <p:txEl>
                                              <p:pRg st="5" end="5"/>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set>
                                      <p:cBhvr override="childStyle">
                                        <p:cTn dur="1" fill="hold" display="0" masterRel="nextClick" afterEffect="1"/>
                                        <p:tgtEl>
                                          <p:spTgt spid="4">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720370"/>
            <a:ext cx="62484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F497D"/>
                </a:solidFill>
                <a:effectLst/>
                <a:uLnTx/>
                <a:uFillTx/>
                <a:latin typeface="Calibri"/>
                <a:ea typeface="+mn-ea"/>
                <a:cs typeface="+mn-cs"/>
              </a:rPr>
              <a:t>Practical Issues: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F497D"/>
                </a:solidFill>
                <a:effectLst/>
                <a:uLnTx/>
                <a:uFillTx/>
                <a:latin typeface="Calibri"/>
                <a:ea typeface="+mn-ea"/>
                <a:cs typeface="+mn-cs"/>
              </a:rPr>
              <a:t>Software &amp; Hardware</a:t>
            </a:r>
          </a:p>
        </p:txBody>
      </p:sp>
      <p:sp>
        <p:nvSpPr>
          <p:cNvPr id="5" name="Rectangle 4">
            <a:extLst>
              <a:ext uri="{FF2B5EF4-FFF2-40B4-BE49-F238E27FC236}">
                <a16:creationId xmlns:a16="http://schemas.microsoft.com/office/drawing/2014/main" id="{A73D7A54-FE46-4388-B292-F13C0CC4F492}"/>
              </a:ext>
            </a:extLst>
          </p:cNvPr>
          <p:cNvSpPr/>
          <p:nvPr/>
        </p:nvSpPr>
        <p:spPr>
          <a:xfrm>
            <a:off x="838200" y="1219200"/>
            <a:ext cx="93726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Software/Hardware Focus Group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94949"/>
                </a:solidFill>
                <a:latin typeface="Arial" panose="020B0604020202020204" pitchFamily="34" charset="0"/>
                <a:cs typeface="Arial" panose="020B0604020202020204" pitchFamily="34" charset="0"/>
              </a:rPr>
              <a:t>Ensure Wisconsin’s version of the </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new reference system is incorporated into hardware and software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Register new/modified Wisconsin coordinate systems with EPSG.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Work with NGS to include Wisconsin’s new systems</a:t>
            </a:r>
            <a:r>
              <a:rPr kumimoji="0" lang="en-US" sz="2400" b="0" i="0" u="none" strike="noStrike" kern="1200" cap="none" spc="0" normalizeH="0" noProof="0" dirty="0">
                <a:ln>
                  <a:noFill/>
                </a:ln>
                <a:solidFill>
                  <a:srgbClr val="494949"/>
                </a:solidFill>
                <a:effectLst/>
                <a:uLnTx/>
                <a:uFillTx/>
                <a:latin typeface="Arial" panose="020B0604020202020204" pitchFamily="34" charset="0"/>
                <a:ea typeface="+mn-ea"/>
                <a:cs typeface="Arial" panose="020B0604020202020204" pitchFamily="34" charset="0"/>
              </a:rPr>
              <a:t> are </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incorporated into publications and transformation software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Monitor and coordinate with NGS national effort to assist software and hardware vendors.</a:t>
            </a:r>
            <a:endPar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3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subTnLst>
                                    <p:set>
                                      <p:cBhvr override="childStyle">
                                        <p:cTn dur="1" fill="hold" display="0" masterRel="nextClick" afterEffect="1"/>
                                        <p:tgtEl>
                                          <p:spTgt spid="5">
                                            <p:txEl>
                                              <p:pRg st="3" end="3"/>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subTnLst>
                                    <p:set>
                                      <p:cBhvr override="childStyle">
                                        <p:cTn dur="1" fill="hold" display="0" masterRel="nextClick" afterEffect="1"/>
                                        <p:tgtEl>
                                          <p:spTgt spid="5">
                                            <p:txEl>
                                              <p:pRg st="4" end="4"/>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subTnLst>
                                    <p:set>
                                      <p:cBhvr override="childStyle">
                                        <p:cTn dur="1" fill="hold" display="0" masterRel="nextClick" afterEffect="1"/>
                                        <p:tgtEl>
                                          <p:spTgt spid="5">
                                            <p:txEl>
                                              <p:pRg st="5" end="5"/>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set>
                                      <p:cBhvr override="childStyle">
                                        <p:cTn dur="1" fill="hold" display="0" masterRel="nextClick" afterEffect="1"/>
                                        <p:tgtEl>
                                          <p:spTgt spid="5">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468387" y="76199"/>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Setting the Stage </a:t>
            </a:r>
          </a:p>
        </p:txBody>
      </p:sp>
      <p:pic>
        <p:nvPicPr>
          <p:cNvPr id="4" name="Picture 3">
            <a:extLst>
              <a:ext uri="{FF2B5EF4-FFF2-40B4-BE49-F238E27FC236}">
                <a16:creationId xmlns:a16="http://schemas.microsoft.com/office/drawing/2014/main" id="{04FE75A8-3F47-40DA-9B63-63F8EDC575D4}"/>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446700" y="844938"/>
            <a:ext cx="9423006" cy="5320523"/>
          </a:xfrm>
          <a:prstGeom prst="rect">
            <a:avLst/>
          </a:prstGeom>
        </p:spPr>
      </p:pic>
      <p:sp>
        <p:nvSpPr>
          <p:cNvPr id="5" name="TextBox 4">
            <a:extLst>
              <a:ext uri="{FF2B5EF4-FFF2-40B4-BE49-F238E27FC236}">
                <a16:creationId xmlns:a16="http://schemas.microsoft.com/office/drawing/2014/main" id="{84760EAA-238E-44C3-916D-FB1753BAFA6D}"/>
              </a:ext>
            </a:extLst>
          </p:cNvPr>
          <p:cNvSpPr txBox="1"/>
          <p:nvPr/>
        </p:nvSpPr>
        <p:spPr>
          <a:xfrm>
            <a:off x="609600" y="1012954"/>
            <a:ext cx="8763000"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Not about technical details</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Is about ramifications and implementation issues</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Data stewards &amp; acquisition professionals will need to address and accommodate these issues</a:t>
            </a:r>
          </a:p>
        </p:txBody>
      </p:sp>
      <p:sp>
        <p:nvSpPr>
          <p:cNvPr id="6" name="TextBox 5">
            <a:extLst>
              <a:ext uri="{FF2B5EF4-FFF2-40B4-BE49-F238E27FC236}">
                <a16:creationId xmlns:a16="http://schemas.microsoft.com/office/drawing/2014/main" id="{E2A7A17D-F749-4D6A-BFAB-C8AFF9902441}"/>
              </a:ext>
            </a:extLst>
          </p:cNvPr>
          <p:cNvSpPr txBox="1"/>
          <p:nvPr/>
        </p:nvSpPr>
        <p:spPr>
          <a:xfrm>
            <a:off x="5122894" y="6101618"/>
            <a:ext cx="4746812" cy="215444"/>
          </a:xfrm>
          <a:prstGeom prst="rect">
            <a:avLst/>
          </a:prstGeom>
          <a:noFill/>
        </p:spPr>
        <p:txBody>
          <a:bodyPr wrap="none" rtlCol="0">
            <a:spAutoFit/>
          </a:bodyPr>
          <a:lstStyle/>
          <a:p>
            <a:r>
              <a:rPr lang="en-US" sz="800" dirty="0"/>
              <a:t>Background image from NGS Feb 19-21 2020 Dave </a:t>
            </a:r>
            <a:r>
              <a:rPr lang="en-US" sz="800" dirty="0" err="1"/>
              <a:t>Zenk</a:t>
            </a:r>
            <a:r>
              <a:rPr lang="en-US" sz="800" dirty="0"/>
              <a:t> presentation to MN Society of Professional Surveyors</a:t>
            </a:r>
          </a:p>
        </p:txBody>
      </p:sp>
      <p:pic>
        <p:nvPicPr>
          <p:cNvPr id="7" name="Picture 6">
            <a:extLst>
              <a:ext uri="{FF2B5EF4-FFF2-40B4-BE49-F238E27FC236}">
                <a16:creationId xmlns:a16="http://schemas.microsoft.com/office/drawing/2014/main" id="{1403CF91-3BC0-47A2-AFD9-549E7EA6DE5C}"/>
              </a:ext>
            </a:extLst>
          </p:cNvPr>
          <p:cNvPicPr>
            <a:picLocks noChangeAspect="1"/>
          </p:cNvPicPr>
          <p:nvPr/>
        </p:nvPicPr>
        <p:blipFill>
          <a:blip r:embed="rId4"/>
          <a:stretch>
            <a:fillRect/>
          </a:stretch>
        </p:blipFill>
        <p:spPr>
          <a:xfrm>
            <a:off x="5122894" y="6348562"/>
            <a:ext cx="2438611" cy="231668"/>
          </a:xfrm>
          <a:prstGeom prst="rect">
            <a:avLst/>
          </a:prstGeom>
        </p:spPr>
      </p:pic>
    </p:spTree>
    <p:extLst>
      <p:ext uri="{BB962C8B-B14F-4D97-AF65-F5344CB8AC3E}">
        <p14:creationId xmlns:p14="http://schemas.microsoft.com/office/powerpoint/2010/main" val="22184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set>
                                      <p:cBhvr override="childStyle">
                                        <p:cTn dur="1" fill="hold" display="0" masterRel="nextClick" afterEffect="1"/>
                                        <p:tgtEl>
                                          <p:spTgt spid="5">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Calibri"/>
                <a:ea typeface="+mn-ea"/>
                <a:cs typeface="+mn-cs"/>
              </a:rPr>
              <a:t>Practical Issues: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Calibri"/>
                <a:ea typeface="+mn-ea"/>
                <a:cs typeface="+mn-cs"/>
              </a:rPr>
              <a:t>Implementation &amp; Adoption</a:t>
            </a:r>
          </a:p>
        </p:txBody>
      </p:sp>
      <p:sp>
        <p:nvSpPr>
          <p:cNvPr id="4" name="Rectangle 3">
            <a:extLst>
              <a:ext uri="{FF2B5EF4-FFF2-40B4-BE49-F238E27FC236}">
                <a16:creationId xmlns:a16="http://schemas.microsoft.com/office/drawing/2014/main" id="{23F6538C-6C69-418A-A25F-2E1ED0DC6C3D}"/>
              </a:ext>
            </a:extLst>
          </p:cNvPr>
          <p:cNvSpPr/>
          <p:nvPr/>
        </p:nvSpPr>
        <p:spPr>
          <a:xfrm>
            <a:off x="609600" y="1536174"/>
            <a:ext cx="944880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Implementation and Adoption Focus Group Goals: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Identify implementation and adoption issues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Identify workflows and procedures that will be prone to errors during migration.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Encourage organizations </a:t>
            </a:r>
            <a:r>
              <a:rPr lang="en-US" sz="2400" dirty="0">
                <a:solidFill>
                  <a:srgbClr val="494949"/>
                </a:solidFill>
                <a:latin typeface="Arial" panose="020B0604020202020204" pitchFamily="34" charset="0"/>
                <a:cs typeface="Arial" panose="020B0604020202020204" pitchFamily="34" charset="0"/>
              </a:rPr>
              <a:t>to </a:t>
            </a: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populate missing metadata for existing data sets.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Develop best practices for transforming current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Work with WisDOT regarding WISCORS VRS system migration.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Coordinate with NGS regarding their plan for CORS migration.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Identify timing of federal agencies (USGS, FEMA) migration</a:t>
            </a:r>
            <a:endPar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98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subTnLst>
                                    <p:set>
                                      <p:cBhvr override="childStyle">
                                        <p:cTn dur="1" fill="hold" display="0" masterRel="nextClick" afterEffect="1"/>
                                        <p:tgtEl>
                                          <p:spTgt spid="4">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subTnLst>
                                    <p:set>
                                      <p:cBhvr override="childStyle">
                                        <p:cTn dur="1" fill="hold" display="0" masterRel="nextClick" afterEffect="1"/>
                                        <p:tgtEl>
                                          <p:spTgt spid="4">
                                            <p:txEl>
                                              <p:pRg st="6" end="6"/>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subTnLst>
                                    <p:set>
                                      <p:cBhvr override="childStyle">
                                        <p:cTn dur="1" fill="hold" display="0" masterRel="nextClick" afterEffect="1"/>
                                        <p:tgtEl>
                                          <p:spTgt spid="4">
                                            <p:txEl>
                                              <p:pRg st="7" end="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Calibri"/>
                <a:ea typeface="+mn-ea"/>
                <a:cs typeface="+mn-cs"/>
              </a:rPr>
              <a:t>Practical Issues: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Calibri"/>
                <a:ea typeface="+mn-ea"/>
                <a:cs typeface="+mn-cs"/>
              </a:rPr>
              <a:t>Funding</a:t>
            </a:r>
          </a:p>
        </p:txBody>
      </p:sp>
      <p:sp>
        <p:nvSpPr>
          <p:cNvPr id="4" name="Rectangle 3">
            <a:extLst>
              <a:ext uri="{FF2B5EF4-FFF2-40B4-BE49-F238E27FC236}">
                <a16:creationId xmlns:a16="http://schemas.microsoft.com/office/drawing/2014/main" id="{23F6538C-6C69-418A-A25F-2E1ED0DC6C3D}"/>
              </a:ext>
            </a:extLst>
          </p:cNvPr>
          <p:cNvSpPr/>
          <p:nvPr/>
        </p:nvSpPr>
        <p:spPr>
          <a:xfrm>
            <a:off x="457200" y="2057400"/>
            <a:ext cx="94488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rPr>
              <a:t>Funding Focus Group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defRPr/>
            </a:pPr>
            <a:r>
              <a:rPr lang="en-US" sz="2400" dirty="0">
                <a:solidFill>
                  <a:srgbClr val="494949"/>
                </a:solidFill>
                <a:latin typeface="Arial" panose="020B0604020202020204" pitchFamily="34" charset="0"/>
                <a:cs typeface="Arial" panose="020B0604020202020204" pitchFamily="34" charset="0"/>
              </a:rPr>
              <a:t>Investigate funding options/sources for local/county/regional/state data conversion. </a:t>
            </a:r>
          </a:p>
          <a:p>
            <a:pPr marL="342900" lvl="0" indent="-342900">
              <a:buFont typeface="Arial" panose="020B0604020202020204" pitchFamily="34" charset="0"/>
              <a:buChar char="•"/>
              <a:defRPr/>
            </a:pPr>
            <a:r>
              <a:rPr lang="en-US" sz="2400" dirty="0">
                <a:solidFill>
                  <a:srgbClr val="494949"/>
                </a:solidFill>
                <a:latin typeface="Arial" panose="020B0604020202020204" pitchFamily="34" charset="0"/>
                <a:cs typeface="Arial" panose="020B0604020202020204" pitchFamily="34" charset="0"/>
              </a:rPr>
              <a:t>Develop level of effort for different kinds of data to identify the magnitude of funding required.</a:t>
            </a:r>
            <a:endParaRPr kumimoji="0" lang="en-US" sz="2400" b="0" i="0" u="none" strike="noStrike" kern="1200" cap="none" spc="0" normalizeH="0" baseline="0" noProof="0" dirty="0">
              <a:ln>
                <a:noFill/>
              </a:ln>
              <a:solidFill>
                <a:srgbClr val="4949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62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pic>
        <p:nvPicPr>
          <p:cNvPr id="6" name="Picture 5">
            <a:extLst>
              <a:ext uri="{FF2B5EF4-FFF2-40B4-BE49-F238E27FC236}">
                <a16:creationId xmlns:a16="http://schemas.microsoft.com/office/drawing/2014/main" id="{12FF2C25-FD9B-4281-89F6-50161C968B33}"/>
              </a:ext>
            </a:extLst>
          </p:cNvPr>
          <p:cNvPicPr>
            <a:picLocks noChangeAspect="1"/>
          </p:cNvPicPr>
          <p:nvPr/>
        </p:nvPicPr>
        <p:blipFill>
          <a:blip r:embed="rId3"/>
          <a:stretch>
            <a:fillRect/>
          </a:stretch>
        </p:blipFill>
        <p:spPr>
          <a:xfrm>
            <a:off x="838200" y="2408989"/>
            <a:ext cx="8377237" cy="2240825"/>
          </a:xfrm>
          <a:prstGeom prst="rect">
            <a:avLst/>
          </a:prstGeom>
        </p:spPr>
      </p:pic>
      <p:sp>
        <p:nvSpPr>
          <p:cNvPr id="7" name="TextBox 6">
            <a:extLst>
              <a:ext uri="{FF2B5EF4-FFF2-40B4-BE49-F238E27FC236}">
                <a16:creationId xmlns:a16="http://schemas.microsoft.com/office/drawing/2014/main" id="{A2D4EA3D-9A8B-4C03-8ABA-36E4DD4E84B3}"/>
              </a:ext>
            </a:extLst>
          </p:cNvPr>
          <p:cNvSpPr txBox="1"/>
          <p:nvPr/>
        </p:nvSpPr>
        <p:spPr>
          <a:xfrm>
            <a:off x="1219200" y="5257800"/>
            <a:ext cx="8194106" cy="523220"/>
          </a:xfrm>
          <a:prstGeom prst="rect">
            <a:avLst/>
          </a:prstGeom>
          <a:noFill/>
        </p:spPr>
        <p:txBody>
          <a:bodyPr wrap="square" rtlCol="0">
            <a:spAutoFit/>
          </a:bodyPr>
          <a:lstStyle/>
          <a:p>
            <a:r>
              <a:rPr lang="en-US" sz="2800" dirty="0">
                <a:solidFill>
                  <a:schemeClr val="tx2">
                    <a:lumMod val="60000"/>
                    <a:lumOff val="40000"/>
                  </a:schemeClr>
                </a:solidFill>
              </a:rPr>
              <a:t>https://www.sco.wisc.edu/community/wsrs2022/</a:t>
            </a:r>
          </a:p>
        </p:txBody>
      </p:sp>
      <p:sp>
        <p:nvSpPr>
          <p:cNvPr id="8" name="TextBox 7">
            <a:extLst>
              <a:ext uri="{FF2B5EF4-FFF2-40B4-BE49-F238E27FC236}">
                <a16:creationId xmlns:a16="http://schemas.microsoft.com/office/drawing/2014/main" id="{6F360914-29D2-49BA-98EA-E665680D1141}"/>
              </a:ext>
            </a:extLst>
          </p:cNvPr>
          <p:cNvSpPr txBox="1"/>
          <p:nvPr/>
        </p:nvSpPr>
        <p:spPr>
          <a:xfrm>
            <a:off x="2141939" y="990600"/>
            <a:ext cx="5464958" cy="830997"/>
          </a:xfrm>
          <a:prstGeom prst="rect">
            <a:avLst/>
          </a:prstGeom>
          <a:noFill/>
        </p:spPr>
        <p:txBody>
          <a:bodyPr wrap="none" rtlCol="0">
            <a:spAutoFit/>
          </a:bodyPr>
          <a:lstStyle/>
          <a:p>
            <a:r>
              <a:rPr lang="en-US" sz="4800" b="1" dirty="0"/>
              <a:t>WSRS 2022 Web Site</a:t>
            </a:r>
          </a:p>
        </p:txBody>
      </p:sp>
      <p:sp>
        <p:nvSpPr>
          <p:cNvPr id="9" name="TextBox 8">
            <a:extLst>
              <a:ext uri="{FF2B5EF4-FFF2-40B4-BE49-F238E27FC236}">
                <a16:creationId xmlns:a16="http://schemas.microsoft.com/office/drawing/2014/main" id="{3E65D378-08E7-4515-8C30-B848A2FD9B2E}"/>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WSRS 2022</a:t>
            </a:r>
          </a:p>
        </p:txBody>
      </p:sp>
    </p:spTree>
    <p:extLst>
      <p:ext uri="{BB962C8B-B14F-4D97-AF65-F5344CB8AC3E}">
        <p14:creationId xmlns:p14="http://schemas.microsoft.com/office/powerpoint/2010/main" val="391202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Busted Project Budgets</a:t>
            </a:r>
          </a:p>
        </p:txBody>
      </p:sp>
      <p:sp>
        <p:nvSpPr>
          <p:cNvPr id="4" name="TextBox 3">
            <a:extLst>
              <a:ext uri="{FF2B5EF4-FFF2-40B4-BE49-F238E27FC236}">
                <a16:creationId xmlns:a16="http://schemas.microsoft.com/office/drawing/2014/main" id="{83C58F2C-CE1A-4B10-A418-CF9F462F2A43}"/>
              </a:ext>
            </a:extLst>
          </p:cNvPr>
          <p:cNvSpPr txBox="1"/>
          <p:nvPr/>
        </p:nvSpPr>
        <p:spPr>
          <a:xfrm>
            <a:off x="4572000" y="470379"/>
            <a:ext cx="51054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Everyone thinks about this kind of image when they think about bad data or bad surveying.  </a:t>
            </a:r>
          </a:p>
          <a:p>
            <a:pPr marL="342900" indent="-342900">
              <a:buFont typeface="Arial" panose="020B0604020202020204" pitchFamily="34" charset="0"/>
              <a:buChar char="•"/>
            </a:pPr>
            <a:r>
              <a:rPr lang="en-US" sz="2400" dirty="0"/>
              <a:t>But what is more likely to happen is you design budget will be busted by early assumptions about available base data or existing survey data from previous projects.  </a:t>
            </a:r>
          </a:p>
          <a:p>
            <a:pPr marL="342900" indent="-342900">
              <a:buFont typeface="Arial" panose="020B0604020202020204" pitchFamily="34" charset="0"/>
              <a:buChar char="•"/>
            </a:pPr>
            <a:r>
              <a:rPr lang="en-US" sz="2400" dirty="0"/>
              <a:t>After the budget is set and the design work begins you find out that each data source is based on a different datum and or coordinate system.  </a:t>
            </a:r>
          </a:p>
          <a:p>
            <a:pPr marL="342900" indent="-342900">
              <a:buFont typeface="Arial" panose="020B0604020202020204" pitchFamily="34" charset="0"/>
              <a:buChar char="•"/>
            </a:pPr>
            <a:r>
              <a:rPr lang="en-US" sz="2400" dirty="0"/>
              <a:t>This will result in extra effort and busted budgets!</a:t>
            </a:r>
          </a:p>
        </p:txBody>
      </p:sp>
      <p:pic>
        <p:nvPicPr>
          <p:cNvPr id="9" name="Picture 8" descr="A picture containing food, table&#10;&#10;Description automatically generated">
            <a:extLst>
              <a:ext uri="{FF2B5EF4-FFF2-40B4-BE49-F238E27FC236}">
                <a16:creationId xmlns:a16="http://schemas.microsoft.com/office/drawing/2014/main" id="{4924CF8A-BE85-4639-BB7A-561A26E2F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5119" y="1593139"/>
            <a:ext cx="5378430" cy="3386793"/>
          </a:xfrm>
          <a:prstGeom prst="rect">
            <a:avLst/>
          </a:prstGeom>
        </p:spPr>
      </p:pic>
    </p:spTree>
    <p:extLst>
      <p:ext uri="{BB962C8B-B14F-4D97-AF65-F5344CB8AC3E}">
        <p14:creationId xmlns:p14="http://schemas.microsoft.com/office/powerpoint/2010/main" val="39283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Virtual Reference Systems</a:t>
            </a:r>
          </a:p>
        </p:txBody>
      </p:sp>
      <p:sp>
        <p:nvSpPr>
          <p:cNvPr id="4" name="TextBox 3">
            <a:extLst>
              <a:ext uri="{FF2B5EF4-FFF2-40B4-BE49-F238E27FC236}">
                <a16:creationId xmlns:a16="http://schemas.microsoft.com/office/drawing/2014/main" id="{83C58F2C-CE1A-4B10-A418-CF9F462F2A43}"/>
              </a:ext>
            </a:extLst>
          </p:cNvPr>
          <p:cNvSpPr txBox="1"/>
          <p:nvPr/>
        </p:nvSpPr>
        <p:spPr>
          <a:xfrm>
            <a:off x="533400" y="990600"/>
            <a:ext cx="9448800" cy="5078313"/>
          </a:xfrm>
          <a:prstGeom prst="rect">
            <a:avLst/>
          </a:prstGeom>
          <a:noFill/>
        </p:spPr>
        <p:txBody>
          <a:bodyPr wrap="square" rtlCol="0">
            <a:spAutoFit/>
          </a:bodyPr>
          <a:lstStyle/>
          <a:p>
            <a:pPr marL="342900" indent="-342900">
              <a:buFont typeface="Arial" panose="020B0604020202020204" pitchFamily="34" charset="0"/>
              <a:buChar char="•"/>
            </a:pPr>
            <a:r>
              <a:rPr lang="en-US" sz="3600" dirty="0"/>
              <a:t>Several States and private entities run GNSS Virtual Reference Systems that simplify GNSS surveying effort.</a:t>
            </a:r>
          </a:p>
          <a:p>
            <a:pPr marL="342900" indent="-342900">
              <a:buFont typeface="Arial" panose="020B0604020202020204" pitchFamily="34" charset="0"/>
              <a:buChar char="•"/>
            </a:pPr>
            <a:r>
              <a:rPr lang="en-US" sz="3600" dirty="0"/>
              <a:t>These systems broadcast GNSS corrections/positions in specific datums and adjustments.</a:t>
            </a:r>
          </a:p>
          <a:p>
            <a:pPr marL="342900" indent="-342900">
              <a:buFont typeface="Arial" panose="020B0604020202020204" pitchFamily="34" charset="0"/>
              <a:buChar char="•"/>
            </a:pPr>
            <a:r>
              <a:rPr lang="en-US" sz="3600" dirty="0"/>
              <a:t>If a VRS changes mid project “stuff” happens!</a:t>
            </a:r>
          </a:p>
          <a:p>
            <a:pPr marL="342900" indent="-342900">
              <a:buFont typeface="Arial" panose="020B0604020202020204" pitchFamily="34" charset="0"/>
              <a:buChar char="•"/>
            </a:pPr>
            <a:r>
              <a:rPr lang="en-US" sz="3600" dirty="0"/>
              <a:t>When are you going to adopt the new datums?</a:t>
            </a:r>
          </a:p>
          <a:p>
            <a:pPr marL="342900" indent="-342900">
              <a:buFont typeface="Arial" panose="020B0604020202020204" pitchFamily="34" charset="0"/>
              <a:buChar char="•"/>
            </a:pPr>
            <a:r>
              <a:rPr lang="en-US" sz="3600" dirty="0"/>
              <a:t>Can Your VRS broadcast in two datums?</a:t>
            </a:r>
          </a:p>
        </p:txBody>
      </p:sp>
    </p:spTree>
    <p:extLst>
      <p:ext uri="{BB962C8B-B14F-4D97-AF65-F5344CB8AC3E}">
        <p14:creationId xmlns:p14="http://schemas.microsoft.com/office/powerpoint/2010/main" val="42166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535704"/>
            <a:ext cx="6248400" cy="1938992"/>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Planning, Design, Asset Management/GIS</a:t>
            </a:r>
          </a:p>
        </p:txBody>
      </p:sp>
      <p:sp>
        <p:nvSpPr>
          <p:cNvPr id="4" name="TextBox 3">
            <a:extLst>
              <a:ext uri="{FF2B5EF4-FFF2-40B4-BE49-F238E27FC236}">
                <a16:creationId xmlns:a16="http://schemas.microsoft.com/office/drawing/2014/main" id="{83C58F2C-CE1A-4B10-A418-CF9F462F2A43}"/>
              </a:ext>
            </a:extLst>
          </p:cNvPr>
          <p:cNvSpPr txBox="1"/>
          <p:nvPr/>
        </p:nvSpPr>
        <p:spPr>
          <a:xfrm>
            <a:off x="457200" y="1676400"/>
            <a:ext cx="9601200"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t>DOT’s are large complex organizations.</a:t>
            </a:r>
          </a:p>
          <a:p>
            <a:pPr marL="342900" indent="-342900">
              <a:buFont typeface="Arial" panose="020B0604020202020204" pitchFamily="34" charset="0"/>
              <a:buChar char="•"/>
            </a:pPr>
            <a:r>
              <a:rPr lang="en-US" sz="3600" dirty="0"/>
              <a:t>3 levels of data, Planning, Project Design &amp; Statewide Asset Management/GIS</a:t>
            </a:r>
          </a:p>
          <a:p>
            <a:pPr marL="342900" indent="-342900">
              <a:buFont typeface="Arial" panose="020B0604020202020204" pitchFamily="34" charset="0"/>
              <a:buChar char="•"/>
            </a:pPr>
            <a:r>
              <a:rPr lang="en-US" sz="3600" dirty="0"/>
              <a:t>Each is its own animal with its own issues</a:t>
            </a:r>
          </a:p>
          <a:p>
            <a:pPr marL="342900" indent="-342900">
              <a:buFont typeface="Arial" panose="020B0604020202020204" pitchFamily="34" charset="0"/>
              <a:buChar char="•"/>
            </a:pPr>
            <a:r>
              <a:rPr lang="en-US" sz="3600" dirty="0"/>
              <a:t>Adoption and conversion will need to be coordinated</a:t>
            </a:r>
          </a:p>
        </p:txBody>
      </p:sp>
    </p:spTree>
    <p:extLst>
      <p:ext uri="{BB962C8B-B14F-4D97-AF65-F5344CB8AC3E}">
        <p14:creationId xmlns:p14="http://schemas.microsoft.com/office/powerpoint/2010/main" val="10424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535704"/>
            <a:ext cx="6248400" cy="1938992"/>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Manuals, Standards and Work Flows</a:t>
            </a:r>
          </a:p>
        </p:txBody>
      </p:sp>
      <p:sp>
        <p:nvSpPr>
          <p:cNvPr id="4" name="TextBox 3">
            <a:extLst>
              <a:ext uri="{FF2B5EF4-FFF2-40B4-BE49-F238E27FC236}">
                <a16:creationId xmlns:a16="http://schemas.microsoft.com/office/drawing/2014/main" id="{83C58F2C-CE1A-4B10-A418-CF9F462F2A43}"/>
              </a:ext>
            </a:extLst>
          </p:cNvPr>
          <p:cNvSpPr txBox="1"/>
          <p:nvPr/>
        </p:nvSpPr>
        <p:spPr>
          <a:xfrm>
            <a:off x="955198" y="2351038"/>
            <a:ext cx="9372600" cy="2308324"/>
          </a:xfrm>
          <a:prstGeom prst="rect">
            <a:avLst/>
          </a:prstGeom>
          <a:noFill/>
        </p:spPr>
        <p:txBody>
          <a:bodyPr wrap="square" rtlCol="0">
            <a:spAutoFit/>
          </a:bodyPr>
          <a:lstStyle/>
          <a:p>
            <a:pPr marL="342900" indent="-342900">
              <a:buFont typeface="Arial" panose="020B0604020202020204" pitchFamily="34" charset="0"/>
              <a:buChar char="•"/>
            </a:pPr>
            <a:r>
              <a:rPr lang="en-US" sz="3600" dirty="0"/>
              <a:t>Manuals will need to be revised</a:t>
            </a:r>
          </a:p>
          <a:p>
            <a:pPr marL="342900" indent="-342900">
              <a:buFont typeface="Arial" panose="020B0604020202020204" pitchFamily="34" charset="0"/>
              <a:buChar char="•"/>
            </a:pPr>
            <a:r>
              <a:rPr lang="en-US" sz="3600" dirty="0"/>
              <a:t>Standard specification will be affected</a:t>
            </a:r>
          </a:p>
          <a:p>
            <a:pPr marL="342900" indent="-342900">
              <a:buFont typeface="Arial" panose="020B0604020202020204" pitchFamily="34" charset="0"/>
              <a:buChar char="•"/>
            </a:pPr>
            <a:r>
              <a:rPr lang="en-US" sz="3600" dirty="0"/>
              <a:t>Workflow will need to be developed for conversions</a:t>
            </a:r>
          </a:p>
        </p:txBody>
      </p:sp>
    </p:spTree>
    <p:extLst>
      <p:ext uri="{BB962C8B-B14F-4D97-AF65-F5344CB8AC3E}">
        <p14:creationId xmlns:p14="http://schemas.microsoft.com/office/powerpoint/2010/main" val="313046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Long Project Life Cycles</a:t>
            </a:r>
          </a:p>
        </p:txBody>
      </p:sp>
      <p:sp>
        <p:nvSpPr>
          <p:cNvPr id="4" name="TextBox 3">
            <a:extLst>
              <a:ext uri="{FF2B5EF4-FFF2-40B4-BE49-F238E27FC236}">
                <a16:creationId xmlns:a16="http://schemas.microsoft.com/office/drawing/2014/main" id="{83C58F2C-CE1A-4B10-A418-CF9F462F2A43}"/>
              </a:ext>
            </a:extLst>
          </p:cNvPr>
          <p:cNvSpPr txBox="1"/>
          <p:nvPr/>
        </p:nvSpPr>
        <p:spPr>
          <a:xfrm>
            <a:off x="762000" y="990600"/>
            <a:ext cx="9067800" cy="5078313"/>
          </a:xfrm>
          <a:prstGeom prst="rect">
            <a:avLst/>
          </a:prstGeom>
          <a:noFill/>
        </p:spPr>
        <p:txBody>
          <a:bodyPr wrap="square" rtlCol="0">
            <a:spAutoFit/>
          </a:bodyPr>
          <a:lstStyle/>
          <a:p>
            <a:pPr marL="342900" indent="-342900">
              <a:buFont typeface="Arial" panose="020B0604020202020204" pitchFamily="34" charset="0"/>
              <a:buChar char="•"/>
            </a:pPr>
            <a:r>
              <a:rPr lang="en-US" sz="3600" dirty="0"/>
              <a:t>Project Life Cycles tend to be very long.</a:t>
            </a:r>
          </a:p>
          <a:p>
            <a:pPr marL="342900" indent="-342900">
              <a:buFont typeface="Arial" panose="020B0604020202020204" pitchFamily="34" charset="0"/>
              <a:buChar char="•"/>
            </a:pPr>
            <a:r>
              <a:rPr lang="en-US" sz="3600" dirty="0"/>
              <a:t>Available external base data may need conversion</a:t>
            </a:r>
          </a:p>
          <a:p>
            <a:pPr marL="342900" indent="-342900">
              <a:buFont typeface="Arial" panose="020B0604020202020204" pitchFamily="34" charset="0"/>
              <a:buChar char="•"/>
            </a:pPr>
            <a:r>
              <a:rPr lang="en-US" sz="3600" dirty="0"/>
              <a:t>Early internal legacy data may need converting</a:t>
            </a:r>
          </a:p>
          <a:p>
            <a:pPr marL="342900" indent="-342900">
              <a:buFont typeface="Arial" panose="020B0604020202020204" pitchFamily="34" charset="0"/>
              <a:buChar char="•"/>
            </a:pPr>
            <a:r>
              <a:rPr lang="en-US" sz="3600" dirty="0"/>
              <a:t>Historic data may not be useable</a:t>
            </a:r>
          </a:p>
          <a:p>
            <a:pPr marL="342900" indent="-342900">
              <a:buFont typeface="Arial" panose="020B0604020202020204" pitchFamily="34" charset="0"/>
              <a:buChar char="•"/>
            </a:pPr>
            <a:r>
              <a:rPr lang="en-US" sz="3600" dirty="0"/>
              <a:t>These differences are much larger than previous “adjustments” that may have been ignored in the past</a:t>
            </a:r>
          </a:p>
        </p:txBody>
      </p:sp>
    </p:spTree>
    <p:extLst>
      <p:ext uri="{BB962C8B-B14F-4D97-AF65-F5344CB8AC3E}">
        <p14:creationId xmlns:p14="http://schemas.microsoft.com/office/powerpoint/2010/main" val="14366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Inter government/agency</a:t>
            </a:r>
          </a:p>
        </p:txBody>
      </p:sp>
      <p:sp>
        <p:nvSpPr>
          <p:cNvPr id="4" name="TextBox 3">
            <a:extLst>
              <a:ext uri="{FF2B5EF4-FFF2-40B4-BE49-F238E27FC236}">
                <a16:creationId xmlns:a16="http://schemas.microsoft.com/office/drawing/2014/main" id="{83C58F2C-CE1A-4B10-A418-CF9F462F2A43}"/>
              </a:ext>
            </a:extLst>
          </p:cNvPr>
          <p:cNvSpPr txBox="1"/>
          <p:nvPr/>
        </p:nvSpPr>
        <p:spPr>
          <a:xfrm>
            <a:off x="533400" y="1752600"/>
            <a:ext cx="9372600"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t>Federal</a:t>
            </a:r>
          </a:p>
          <a:p>
            <a:pPr marL="342900" indent="-342900">
              <a:buFont typeface="Arial" panose="020B0604020202020204" pitchFamily="34" charset="0"/>
              <a:buChar char="•"/>
            </a:pPr>
            <a:r>
              <a:rPr lang="en-US" sz="3600" dirty="0"/>
              <a:t>State</a:t>
            </a:r>
          </a:p>
          <a:p>
            <a:pPr marL="342900" indent="-342900">
              <a:buFont typeface="Arial" panose="020B0604020202020204" pitchFamily="34" charset="0"/>
              <a:buChar char="•"/>
            </a:pPr>
            <a:r>
              <a:rPr lang="en-US" sz="3600" dirty="0"/>
              <a:t>County</a:t>
            </a:r>
          </a:p>
          <a:p>
            <a:pPr marL="342900" indent="-342900">
              <a:buFont typeface="Arial" panose="020B0604020202020204" pitchFamily="34" charset="0"/>
              <a:buChar char="•"/>
            </a:pPr>
            <a:r>
              <a:rPr lang="en-US" sz="3600" dirty="0"/>
              <a:t>Metropolitan &amp; Regional Planning Organizations</a:t>
            </a:r>
          </a:p>
          <a:p>
            <a:pPr marL="342900" indent="-342900">
              <a:buFont typeface="Arial" panose="020B0604020202020204" pitchFamily="34" charset="0"/>
              <a:buChar char="•"/>
            </a:pPr>
            <a:r>
              <a:rPr lang="en-US" sz="3600" dirty="0"/>
              <a:t>Cities</a:t>
            </a:r>
          </a:p>
          <a:p>
            <a:pPr marL="342900" indent="-342900">
              <a:buFont typeface="Arial" panose="020B0604020202020204" pitchFamily="34" charset="0"/>
              <a:buChar char="•"/>
            </a:pPr>
            <a:r>
              <a:rPr lang="en-US" sz="3600" dirty="0"/>
              <a:t>Tollway Authorities</a:t>
            </a:r>
          </a:p>
        </p:txBody>
      </p:sp>
      <p:sp>
        <p:nvSpPr>
          <p:cNvPr id="5" name="TextBox 4">
            <a:extLst>
              <a:ext uri="{FF2B5EF4-FFF2-40B4-BE49-F238E27FC236}">
                <a16:creationId xmlns:a16="http://schemas.microsoft.com/office/drawing/2014/main" id="{F9C9C788-11FD-4B6D-AB97-03A109123CCC}"/>
              </a:ext>
            </a:extLst>
          </p:cNvPr>
          <p:cNvSpPr txBox="1"/>
          <p:nvPr/>
        </p:nvSpPr>
        <p:spPr>
          <a:xfrm>
            <a:off x="533400" y="838200"/>
            <a:ext cx="8534400" cy="707886"/>
          </a:xfrm>
          <a:prstGeom prst="rect">
            <a:avLst/>
          </a:prstGeom>
          <a:noFill/>
        </p:spPr>
        <p:txBody>
          <a:bodyPr wrap="square" rtlCol="0">
            <a:spAutoFit/>
          </a:bodyPr>
          <a:lstStyle/>
          <a:p>
            <a:r>
              <a:rPr lang="en-US" sz="4000" b="1" dirty="0"/>
              <a:t>Different Implementation Schedules:</a:t>
            </a:r>
          </a:p>
        </p:txBody>
      </p:sp>
    </p:spTree>
    <p:extLst>
      <p:ext uri="{BB962C8B-B14F-4D97-AF65-F5344CB8AC3E}">
        <p14:creationId xmlns:p14="http://schemas.microsoft.com/office/powerpoint/2010/main" val="156400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2843480"/>
            <a:ext cx="6248400" cy="1323439"/>
          </a:xfrm>
          <a:prstGeom prst="rect">
            <a:avLst/>
          </a:prstGeom>
          <a:noFill/>
        </p:spPr>
        <p:txBody>
          <a:bodyPr wrap="square" rtlCol="0">
            <a:spAutoFit/>
          </a:bodyPr>
          <a:lstStyle/>
          <a:p>
            <a:pPr algn="ctr"/>
            <a:r>
              <a:rPr lang="en-US" sz="4000" b="1" dirty="0">
                <a:solidFill>
                  <a:schemeClr val="tx2"/>
                </a:solidFill>
              </a:rPr>
              <a:t>Transportation Issues: </a:t>
            </a:r>
          </a:p>
          <a:p>
            <a:pPr algn="ctr"/>
            <a:r>
              <a:rPr lang="en-US" sz="4000" b="1" dirty="0">
                <a:solidFill>
                  <a:schemeClr val="tx2"/>
                </a:solidFill>
              </a:rPr>
              <a:t>The Future</a:t>
            </a:r>
          </a:p>
        </p:txBody>
      </p:sp>
      <p:sp>
        <p:nvSpPr>
          <p:cNvPr id="5" name="TextBox 4">
            <a:extLst>
              <a:ext uri="{FF2B5EF4-FFF2-40B4-BE49-F238E27FC236}">
                <a16:creationId xmlns:a16="http://schemas.microsoft.com/office/drawing/2014/main" id="{F9C9C788-11FD-4B6D-AB97-03A109123CCC}"/>
              </a:ext>
            </a:extLst>
          </p:cNvPr>
          <p:cNvSpPr txBox="1"/>
          <p:nvPr/>
        </p:nvSpPr>
        <p:spPr>
          <a:xfrm>
            <a:off x="533400" y="838200"/>
            <a:ext cx="8534400"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t>The </a:t>
            </a:r>
            <a:r>
              <a:rPr lang="en-US" sz="4000" b="1" u="sng" dirty="0"/>
              <a:t>future </a:t>
            </a:r>
            <a:r>
              <a:rPr lang="en-US" sz="4000" b="1" dirty="0"/>
              <a:t>of autonomous navigation will depend on your </a:t>
            </a:r>
            <a:r>
              <a:rPr lang="en-US" sz="4000" b="1" u="sng" dirty="0"/>
              <a:t>past</a:t>
            </a:r>
            <a:r>
              <a:rPr lang="en-US" sz="4000" b="1" dirty="0"/>
              <a:t> data acquisition efforts!</a:t>
            </a:r>
          </a:p>
          <a:p>
            <a:pPr marL="571500" indent="-571500">
              <a:buFont typeface="Arial" panose="020B0604020202020204" pitchFamily="34" charset="0"/>
              <a:buChar char="•"/>
            </a:pPr>
            <a:r>
              <a:rPr lang="en-US" sz="4000" b="1" dirty="0"/>
              <a:t>Onboard sensors provide close proximity  awareness, but we don’t want to waste onboard CPU resources resolving three-foot data alignment errors!</a:t>
            </a:r>
          </a:p>
        </p:txBody>
      </p:sp>
    </p:spTree>
    <p:extLst>
      <p:ext uri="{BB962C8B-B14F-4D97-AF65-F5344CB8AC3E}">
        <p14:creationId xmlns:p14="http://schemas.microsoft.com/office/powerpoint/2010/main" val="35002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set>
                                      <p:cBhvr override="childStyle">
                                        <p:cTn dur="1" fill="hold" display="0" masterRel="nextClick" afterEffect="1"/>
                                        <p:tgtEl>
                                          <p:spTgt spid="5">
                                            <p:txEl>
                                              <p:pRg st="1" end="1"/>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Goals </a:t>
            </a:r>
          </a:p>
        </p:txBody>
      </p:sp>
      <p:pic>
        <p:nvPicPr>
          <p:cNvPr id="4" name="Picture 3">
            <a:extLst>
              <a:ext uri="{FF2B5EF4-FFF2-40B4-BE49-F238E27FC236}">
                <a16:creationId xmlns:a16="http://schemas.microsoft.com/office/drawing/2014/main" id="{04FE75A8-3F47-40DA-9B63-63F8EDC575D4}"/>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508197" y="781095"/>
            <a:ext cx="9423006" cy="5320523"/>
          </a:xfrm>
          <a:prstGeom prst="rect">
            <a:avLst/>
          </a:prstGeom>
        </p:spPr>
      </p:pic>
      <p:sp>
        <p:nvSpPr>
          <p:cNvPr id="5" name="TextBox 4">
            <a:extLst>
              <a:ext uri="{FF2B5EF4-FFF2-40B4-BE49-F238E27FC236}">
                <a16:creationId xmlns:a16="http://schemas.microsoft.com/office/drawing/2014/main" id="{84760EAA-238E-44C3-916D-FB1753BAFA6D}"/>
              </a:ext>
            </a:extLst>
          </p:cNvPr>
          <p:cNvSpPr txBox="1"/>
          <p:nvPr/>
        </p:nvSpPr>
        <p:spPr>
          <a:xfrm>
            <a:off x="990600" y="1025311"/>
            <a:ext cx="8763000"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Share one state’s 2022 task force perspective</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Encourage data stewards &amp; acquisition professionals to act now!</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Get feedback from other states and other DOT’s</a:t>
            </a:r>
          </a:p>
        </p:txBody>
      </p:sp>
      <p:sp>
        <p:nvSpPr>
          <p:cNvPr id="6" name="TextBox 5">
            <a:extLst>
              <a:ext uri="{FF2B5EF4-FFF2-40B4-BE49-F238E27FC236}">
                <a16:creationId xmlns:a16="http://schemas.microsoft.com/office/drawing/2014/main" id="{E2A7A17D-F749-4D6A-BFAB-C8AFF9902441}"/>
              </a:ext>
            </a:extLst>
          </p:cNvPr>
          <p:cNvSpPr txBox="1"/>
          <p:nvPr/>
        </p:nvSpPr>
        <p:spPr>
          <a:xfrm>
            <a:off x="5122894" y="6101618"/>
            <a:ext cx="4746812" cy="215444"/>
          </a:xfrm>
          <a:prstGeom prst="rect">
            <a:avLst/>
          </a:prstGeom>
          <a:noFill/>
        </p:spPr>
        <p:txBody>
          <a:bodyPr wrap="none" rtlCol="0">
            <a:spAutoFit/>
          </a:bodyPr>
          <a:lstStyle/>
          <a:p>
            <a:r>
              <a:rPr lang="en-US" sz="800" dirty="0"/>
              <a:t>Background image from NGS Feb 19-21 2020 Dave </a:t>
            </a:r>
            <a:r>
              <a:rPr lang="en-US" sz="800" dirty="0" err="1"/>
              <a:t>Zenk</a:t>
            </a:r>
            <a:r>
              <a:rPr lang="en-US" sz="800" dirty="0"/>
              <a:t> presentation to MN Society of Professional Surveyors</a:t>
            </a:r>
          </a:p>
        </p:txBody>
      </p:sp>
      <p:pic>
        <p:nvPicPr>
          <p:cNvPr id="7" name="Picture 6">
            <a:extLst>
              <a:ext uri="{FF2B5EF4-FFF2-40B4-BE49-F238E27FC236}">
                <a16:creationId xmlns:a16="http://schemas.microsoft.com/office/drawing/2014/main" id="{507C04CC-D496-4CCE-A3CE-A3C4918C82A4}"/>
              </a:ext>
            </a:extLst>
          </p:cNvPr>
          <p:cNvPicPr>
            <a:picLocks noChangeAspect="1"/>
          </p:cNvPicPr>
          <p:nvPr/>
        </p:nvPicPr>
        <p:blipFill>
          <a:blip r:embed="rId4"/>
          <a:stretch>
            <a:fillRect/>
          </a:stretch>
        </p:blipFill>
        <p:spPr>
          <a:xfrm>
            <a:off x="5149681" y="6333477"/>
            <a:ext cx="2438611" cy="231668"/>
          </a:xfrm>
          <a:prstGeom prst="rect">
            <a:avLst/>
          </a:prstGeom>
        </p:spPr>
      </p:pic>
    </p:spTree>
    <p:extLst>
      <p:ext uri="{BB962C8B-B14F-4D97-AF65-F5344CB8AC3E}">
        <p14:creationId xmlns:p14="http://schemas.microsoft.com/office/powerpoint/2010/main" val="20490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set>
                                      <p:cBhvr override="childStyle">
                                        <p:cTn dur="1" fill="hold" display="0" masterRel="nextClick" afterEffect="1"/>
                                        <p:tgtEl>
                                          <p:spTgt spid="5">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151256"/>
            <a:ext cx="6248400" cy="707886"/>
          </a:xfrm>
          <a:prstGeom prst="rect">
            <a:avLst/>
          </a:prstGeom>
          <a:noFill/>
        </p:spPr>
        <p:txBody>
          <a:bodyPr wrap="square" rtlCol="0">
            <a:spAutoFit/>
          </a:bodyPr>
          <a:lstStyle/>
          <a:p>
            <a:pPr algn="ctr"/>
            <a:r>
              <a:rPr lang="en-US" sz="4000" b="1" dirty="0">
                <a:solidFill>
                  <a:schemeClr val="tx2"/>
                </a:solidFill>
              </a:rPr>
              <a:t>How can you prepare?</a:t>
            </a:r>
          </a:p>
        </p:txBody>
      </p:sp>
      <p:sp>
        <p:nvSpPr>
          <p:cNvPr id="5" name="TextBox 4">
            <a:extLst>
              <a:ext uri="{FF2B5EF4-FFF2-40B4-BE49-F238E27FC236}">
                <a16:creationId xmlns:a16="http://schemas.microsoft.com/office/drawing/2014/main" id="{1A42E662-C608-4428-BE98-D86E2629B29A}"/>
              </a:ext>
            </a:extLst>
          </p:cNvPr>
          <p:cNvSpPr txBox="1"/>
          <p:nvPr/>
        </p:nvSpPr>
        <p:spPr>
          <a:xfrm>
            <a:off x="2057400" y="1905506"/>
            <a:ext cx="6400800" cy="3046988"/>
          </a:xfrm>
          <a:prstGeom prst="rect">
            <a:avLst/>
          </a:prstGeom>
          <a:noFill/>
        </p:spPr>
        <p:txBody>
          <a:bodyPr wrap="square" rtlCol="0">
            <a:spAutoFit/>
          </a:bodyPr>
          <a:lstStyle/>
          <a:p>
            <a:pPr algn="ctr"/>
            <a:r>
              <a:rPr lang="en-US" sz="9600" dirty="0"/>
              <a:t>You Can Start Now!</a:t>
            </a:r>
          </a:p>
        </p:txBody>
      </p:sp>
    </p:spTree>
    <p:extLst>
      <p:ext uri="{BB962C8B-B14F-4D97-AF65-F5344CB8AC3E}">
        <p14:creationId xmlns:p14="http://schemas.microsoft.com/office/powerpoint/2010/main" val="659657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151256"/>
            <a:ext cx="6248400" cy="707886"/>
          </a:xfrm>
          <a:prstGeom prst="rect">
            <a:avLst/>
          </a:prstGeom>
          <a:noFill/>
        </p:spPr>
        <p:txBody>
          <a:bodyPr wrap="square" rtlCol="0">
            <a:spAutoFit/>
          </a:bodyPr>
          <a:lstStyle/>
          <a:p>
            <a:pPr algn="ctr"/>
            <a:r>
              <a:rPr lang="en-US" sz="4000" b="1" dirty="0">
                <a:solidFill>
                  <a:schemeClr val="tx2"/>
                </a:solidFill>
              </a:rPr>
              <a:t>How can you prepare?</a:t>
            </a:r>
          </a:p>
        </p:txBody>
      </p:sp>
      <p:sp>
        <p:nvSpPr>
          <p:cNvPr id="5" name="TextBox 4">
            <a:extLst>
              <a:ext uri="{FF2B5EF4-FFF2-40B4-BE49-F238E27FC236}">
                <a16:creationId xmlns:a16="http://schemas.microsoft.com/office/drawing/2014/main" id="{1A42E662-C608-4428-BE98-D86E2629B29A}"/>
              </a:ext>
            </a:extLst>
          </p:cNvPr>
          <p:cNvSpPr txBox="1"/>
          <p:nvPr/>
        </p:nvSpPr>
        <p:spPr>
          <a:xfrm>
            <a:off x="838200" y="914400"/>
            <a:ext cx="8763000" cy="5755422"/>
          </a:xfrm>
          <a:prstGeom prst="rect">
            <a:avLst/>
          </a:prstGeom>
          <a:noFill/>
        </p:spPr>
        <p:txBody>
          <a:bodyPr wrap="square" rtlCol="0">
            <a:spAutoFit/>
          </a:bodyPr>
          <a:lstStyle/>
          <a:p>
            <a:r>
              <a:rPr lang="en-US" sz="3200" b="1" dirty="0"/>
              <a:t>Metadata! ----------Data about Data-----------</a:t>
            </a:r>
          </a:p>
          <a:p>
            <a:pPr marL="342900" indent="-342900">
              <a:buFont typeface="Arial" panose="020B0604020202020204" pitchFamily="34" charset="0"/>
              <a:buChar char="•"/>
            </a:pPr>
            <a:r>
              <a:rPr lang="en-US" sz="2400" dirty="0"/>
              <a:t>Much of the digital data out there lacks current or correct metadata.</a:t>
            </a:r>
          </a:p>
          <a:p>
            <a:pPr marL="342900" indent="-342900">
              <a:buFont typeface="Arial" panose="020B0604020202020204" pitchFamily="34" charset="0"/>
              <a:buChar char="•"/>
            </a:pPr>
            <a:r>
              <a:rPr lang="en-US" sz="2400" b="1" u="sng" dirty="0"/>
              <a:t>NOW</a:t>
            </a:r>
            <a:r>
              <a:rPr lang="en-US" sz="2400" dirty="0"/>
              <a:t> would be a good time to take inventory of your data and fix metadata issues.</a:t>
            </a:r>
          </a:p>
          <a:p>
            <a:pPr marL="342900" indent="-342900">
              <a:buFont typeface="Arial" panose="020B0604020202020204" pitchFamily="34" charset="0"/>
              <a:buChar char="•"/>
            </a:pPr>
            <a:r>
              <a:rPr lang="en-US" sz="2400" dirty="0"/>
              <a:t>Ensure all current contracts require metadata reports as a deliverable </a:t>
            </a:r>
            <a:r>
              <a:rPr lang="en-US" sz="2400" b="1" u="sng" dirty="0"/>
              <a:t>NOW.</a:t>
            </a:r>
          </a:p>
          <a:p>
            <a:pPr marL="342900" indent="-342900">
              <a:buFont typeface="Arial" panose="020B0604020202020204" pitchFamily="34" charset="0"/>
              <a:buChar char="•"/>
            </a:pPr>
            <a:r>
              <a:rPr lang="en-US" sz="2400" dirty="0"/>
              <a:t>Ensure all current contract specifications </a:t>
            </a:r>
            <a:r>
              <a:rPr lang="en-US" sz="2400" b="1" u="sng" dirty="0"/>
              <a:t>NOW</a:t>
            </a:r>
            <a:r>
              <a:rPr lang="en-US" sz="2400" dirty="0"/>
              <a:t> cite full and complete references to H &amp; V datum, AND adjustment/realization year NAD83(2011), Geoid year, Coordinate System, Coordinate System Zone, Consider listing the EPSG code, unit of measure (meter, US Survey Foot, Intl Foot </a:t>
            </a:r>
            <a:r>
              <a:rPr lang="en-US" sz="2400" dirty="0" err="1"/>
              <a:t>etc</a:t>
            </a:r>
            <a:r>
              <a:rPr lang="en-US" sz="2400" dirty="0"/>
              <a:t>).</a:t>
            </a:r>
          </a:p>
          <a:p>
            <a:pPr marL="342900" indent="-342900">
              <a:buFont typeface="Arial" panose="020B0604020202020204" pitchFamily="34" charset="0"/>
              <a:buChar char="•"/>
            </a:pPr>
            <a:r>
              <a:rPr lang="en-US" sz="2400" dirty="0"/>
              <a:t>Never accept a coordinate list without the above metadata.</a:t>
            </a:r>
          </a:p>
          <a:p>
            <a:pPr marL="342900" indent="-342900">
              <a:buFont typeface="Arial" panose="020B0604020202020204" pitchFamily="34" charset="0"/>
              <a:buChar char="•"/>
            </a:pPr>
            <a:r>
              <a:rPr lang="en-US" sz="2400" dirty="0"/>
              <a:t>Ensure the metadata is always transmitted with the data.</a:t>
            </a:r>
          </a:p>
          <a:p>
            <a:endParaRPr lang="en-US" sz="2400" dirty="0"/>
          </a:p>
        </p:txBody>
      </p:sp>
    </p:spTree>
    <p:extLst>
      <p:ext uri="{BB962C8B-B14F-4D97-AF65-F5344CB8AC3E}">
        <p14:creationId xmlns:p14="http://schemas.microsoft.com/office/powerpoint/2010/main" val="6443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subTnLst>
                                    <p:set>
                                      <p:cBhvr override="childStyle">
                                        <p:cTn dur="1" fill="hold" display="0" masterRel="nextClick" afterEffect="1"/>
                                        <p:tgtEl>
                                          <p:spTgt spid="5">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set>
                                      <p:cBhvr override="childStyle">
                                        <p:cTn dur="1" fill="hold" display="0" masterRel="nextClick" afterEffect="1"/>
                                        <p:tgtEl>
                                          <p:spTgt spid="5">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set>
                                      <p:cBhvr override="childStyle">
                                        <p:cTn dur="1" fill="hold" display="0" masterRel="nextClick" afterEffect="1"/>
                                        <p:tgtEl>
                                          <p:spTgt spid="5">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subTnLst>
                                    <p:set>
                                      <p:cBhvr override="childStyle">
                                        <p:cTn dur="1" fill="hold" display="0" masterRel="nextClick" afterEffect="1"/>
                                        <p:tgtEl>
                                          <p:spTgt spid="5">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subTnLst>
                                    <p:set>
                                      <p:cBhvr override="childStyle">
                                        <p:cTn dur="1" fill="hold" display="0" masterRel="nextClick" afterEffect="1"/>
                                        <p:tgtEl>
                                          <p:spTgt spid="5">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151256"/>
            <a:ext cx="6248400" cy="707886"/>
          </a:xfrm>
          <a:prstGeom prst="rect">
            <a:avLst/>
          </a:prstGeom>
          <a:noFill/>
        </p:spPr>
        <p:txBody>
          <a:bodyPr wrap="square" rtlCol="0">
            <a:spAutoFit/>
          </a:bodyPr>
          <a:lstStyle/>
          <a:p>
            <a:pPr algn="ctr"/>
            <a:r>
              <a:rPr lang="en-US" sz="4000" b="1" dirty="0">
                <a:solidFill>
                  <a:schemeClr val="tx2"/>
                </a:solidFill>
              </a:rPr>
              <a:t>How can you prepare?</a:t>
            </a:r>
          </a:p>
        </p:txBody>
      </p:sp>
      <p:sp>
        <p:nvSpPr>
          <p:cNvPr id="5" name="TextBox 4">
            <a:extLst>
              <a:ext uri="{FF2B5EF4-FFF2-40B4-BE49-F238E27FC236}">
                <a16:creationId xmlns:a16="http://schemas.microsoft.com/office/drawing/2014/main" id="{1A42E662-C608-4428-BE98-D86E2629B29A}"/>
              </a:ext>
            </a:extLst>
          </p:cNvPr>
          <p:cNvSpPr txBox="1"/>
          <p:nvPr/>
        </p:nvSpPr>
        <p:spPr>
          <a:xfrm>
            <a:off x="531470" y="381000"/>
            <a:ext cx="9679330" cy="6001643"/>
          </a:xfrm>
          <a:prstGeom prst="rect">
            <a:avLst/>
          </a:prstGeom>
          <a:noFill/>
        </p:spPr>
        <p:txBody>
          <a:bodyPr wrap="square" rtlCol="0">
            <a:spAutoFit/>
          </a:bodyPr>
          <a:lstStyle/>
          <a:p>
            <a:r>
              <a:rPr lang="en-US" sz="2400" b="1" dirty="0"/>
              <a:t>Survey practices to help existing projects convert in the future:</a:t>
            </a:r>
          </a:p>
          <a:p>
            <a:endParaRPr lang="en-US" sz="2400" dirty="0"/>
          </a:p>
          <a:p>
            <a:pPr marL="342900" indent="-342900">
              <a:buFont typeface="Arial" panose="020B0604020202020204" pitchFamily="34" charset="0"/>
              <a:buChar char="•"/>
            </a:pPr>
            <a:r>
              <a:rPr lang="en-US" sz="2400" dirty="0"/>
              <a:t>Include and pay for quality project control based on NGS monuments.</a:t>
            </a:r>
          </a:p>
          <a:p>
            <a:pPr marL="342900" indent="-342900">
              <a:buFont typeface="Arial" panose="020B0604020202020204" pitchFamily="34" charset="0"/>
              <a:buChar char="•"/>
            </a:pPr>
            <a:r>
              <a:rPr lang="en-US" sz="2400" dirty="0"/>
              <a:t>Have physical control monuments set throughout the projects including points outside of the anticipated construction zone to ensure they will survive the project.</a:t>
            </a:r>
          </a:p>
          <a:p>
            <a:pPr marL="342900" indent="-342900">
              <a:buFont typeface="Arial" panose="020B0604020202020204" pitchFamily="34" charset="0"/>
              <a:buChar char="•"/>
            </a:pPr>
            <a:r>
              <a:rPr lang="en-US" sz="2400" dirty="0"/>
              <a:t>This control can be used as a physical tie between the old and new project datums and as a check on any automated data conversion.</a:t>
            </a:r>
          </a:p>
          <a:p>
            <a:pPr marL="342900" indent="-342900">
              <a:buFont typeface="Arial" panose="020B0604020202020204" pitchFamily="34" charset="0"/>
              <a:buChar char="•"/>
            </a:pPr>
            <a:r>
              <a:rPr lang="en-US" sz="2400" dirty="0"/>
              <a:t>Collect and record and save raw data observations not just final coordinates.</a:t>
            </a:r>
          </a:p>
          <a:p>
            <a:pPr marL="342900" indent="-342900">
              <a:buFont typeface="Arial" panose="020B0604020202020204" pitchFamily="34" charset="0"/>
              <a:buChar char="•"/>
            </a:pPr>
            <a:r>
              <a:rPr lang="en-US" sz="2400" dirty="0"/>
              <a:t>Consider having the project surveyor deliver the project control in geographic </a:t>
            </a:r>
            <a:r>
              <a:rPr lang="en-US" sz="2400" dirty="0" err="1"/>
              <a:t>lat</a:t>
            </a:r>
            <a:r>
              <a:rPr lang="en-US" sz="2400" dirty="0"/>
              <a:t>/longs and project coordinates or even state plane coordinates if you project uses county coordinates.  The idea being have the person most familiar with the data do the conversion now.</a:t>
            </a:r>
          </a:p>
          <a:p>
            <a:pPr marL="342900" indent="-342900">
              <a:buFont typeface="Arial" panose="020B0604020202020204" pitchFamily="34" charset="0"/>
              <a:buChar char="•"/>
            </a:pPr>
            <a:r>
              <a:rPr lang="en-US" sz="2400" dirty="0"/>
              <a:t>Have the surveyor establish benchmarks on vertically stable features to eliminate questions about settling control in poor soils etc.</a:t>
            </a:r>
          </a:p>
        </p:txBody>
      </p:sp>
    </p:spTree>
    <p:extLst>
      <p:ext uri="{BB962C8B-B14F-4D97-AF65-F5344CB8AC3E}">
        <p14:creationId xmlns:p14="http://schemas.microsoft.com/office/powerpoint/2010/main" val="17893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subTnLst>
                                    <p:set>
                                      <p:cBhvr override="childStyle">
                                        <p:cTn dur="1" fill="hold" display="0" masterRel="nextClick" afterEffect="1"/>
                                        <p:tgtEl>
                                          <p:spTgt spid="5">
                                            <p:txEl>
                                              <p:pRg st="3" end="3"/>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set>
                                      <p:cBhvr override="childStyle">
                                        <p:cTn dur="1" fill="hold" display="0" masterRel="nextClick" afterEffect="1"/>
                                        <p:tgtEl>
                                          <p:spTgt spid="5">
                                            <p:txEl>
                                              <p:pRg st="4" end="4"/>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set>
                                      <p:cBhvr override="childStyle">
                                        <p:cTn dur="1" fill="hold" display="0" masterRel="nextClick" afterEffect="1"/>
                                        <p:tgtEl>
                                          <p:spTgt spid="5">
                                            <p:txEl>
                                              <p:pRg st="5" end="5"/>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set>
                                      <p:cBhvr override="childStyle">
                                        <p:cTn dur="1" fill="hold" display="0" masterRel="nextClick" afterEffect="1"/>
                                        <p:tgtEl>
                                          <p:spTgt spid="5">
                                            <p:txEl>
                                              <p:pRg st="6" end="6"/>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subTnLst>
                                    <p:set>
                                      <p:cBhvr override="childStyle">
                                        <p:cTn dur="1" fill="hold" display="0" masterRel="nextClick" afterEffect="1"/>
                                        <p:tgtEl>
                                          <p:spTgt spid="5">
                                            <p:txEl>
                                              <p:pRg st="7" end="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151256"/>
            <a:ext cx="6248400" cy="707886"/>
          </a:xfrm>
          <a:prstGeom prst="rect">
            <a:avLst/>
          </a:prstGeom>
          <a:noFill/>
        </p:spPr>
        <p:txBody>
          <a:bodyPr wrap="square" rtlCol="0">
            <a:spAutoFit/>
          </a:bodyPr>
          <a:lstStyle/>
          <a:p>
            <a:pPr algn="ctr"/>
            <a:r>
              <a:rPr lang="en-US" sz="4000" b="1" dirty="0">
                <a:solidFill>
                  <a:schemeClr val="tx2"/>
                </a:solidFill>
              </a:rPr>
              <a:t>How can you prepare?</a:t>
            </a:r>
          </a:p>
        </p:txBody>
      </p:sp>
      <p:sp>
        <p:nvSpPr>
          <p:cNvPr id="5" name="TextBox 4">
            <a:extLst>
              <a:ext uri="{FF2B5EF4-FFF2-40B4-BE49-F238E27FC236}">
                <a16:creationId xmlns:a16="http://schemas.microsoft.com/office/drawing/2014/main" id="{1A42E662-C608-4428-BE98-D86E2629B29A}"/>
              </a:ext>
            </a:extLst>
          </p:cNvPr>
          <p:cNvSpPr txBox="1"/>
          <p:nvPr/>
        </p:nvSpPr>
        <p:spPr>
          <a:xfrm>
            <a:off x="531470" y="381000"/>
            <a:ext cx="9069730" cy="4893647"/>
          </a:xfrm>
          <a:prstGeom prst="rect">
            <a:avLst/>
          </a:prstGeom>
          <a:noFill/>
        </p:spPr>
        <p:txBody>
          <a:bodyPr wrap="square" rtlCol="0">
            <a:spAutoFit/>
          </a:bodyPr>
          <a:lstStyle/>
          <a:p>
            <a:r>
              <a:rPr lang="en-US" sz="2400" b="1" dirty="0"/>
              <a:t>General data: (as budgets allow):</a:t>
            </a:r>
          </a:p>
          <a:p>
            <a:endParaRPr lang="en-US" sz="2400" dirty="0"/>
          </a:p>
          <a:p>
            <a:pPr marL="342900" indent="-342900">
              <a:buFont typeface="Arial" panose="020B0604020202020204" pitchFamily="34" charset="0"/>
              <a:buChar char="•"/>
            </a:pPr>
            <a:r>
              <a:rPr lang="en-US" sz="2400" dirty="0"/>
              <a:t>Consider dual deliverables, project coordinates and any other system that may make a future conversion easier.  Sometimes it is more efficient to have dual deliverables done now instead of later.</a:t>
            </a:r>
          </a:p>
          <a:p>
            <a:pPr marL="342900" indent="-342900">
              <a:buFont typeface="Arial" panose="020B0604020202020204" pitchFamily="34" charset="0"/>
              <a:buChar char="•"/>
            </a:pPr>
            <a:r>
              <a:rPr lang="en-US" sz="2400" dirty="0"/>
              <a:t>Sometimes it makes sense to move part way from old datums to new datums that will be supported in data conversion software.</a:t>
            </a:r>
          </a:p>
          <a:p>
            <a:pPr marL="342900" indent="-342900">
              <a:buFont typeface="Arial" panose="020B0604020202020204" pitchFamily="34" charset="0"/>
              <a:buChar char="•"/>
            </a:pPr>
            <a:r>
              <a:rPr lang="en-US" sz="2400" dirty="0"/>
              <a:t>Consider that not all data has to be converted to the same degree of digital usefulness.  Maybe some hard copy data just gets scanned or some digital raster data just gets moved with a simple shift to get it “close” and not fully transformed and rotated.</a:t>
            </a:r>
          </a:p>
          <a:p>
            <a:r>
              <a:rPr lang="en-US" sz="2400" dirty="0"/>
              <a:t> </a:t>
            </a:r>
          </a:p>
          <a:p>
            <a:endParaRPr lang="en-US" sz="2400" dirty="0"/>
          </a:p>
        </p:txBody>
      </p:sp>
    </p:spTree>
    <p:extLst>
      <p:ext uri="{BB962C8B-B14F-4D97-AF65-F5344CB8AC3E}">
        <p14:creationId xmlns:p14="http://schemas.microsoft.com/office/powerpoint/2010/main" val="125462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subTnLst>
                                    <p:set>
                                      <p:cBhvr override="childStyle">
                                        <p:cTn dur="1" fill="hold" display="0" masterRel="nextClick" afterEffect="1"/>
                                        <p:tgtEl>
                                          <p:spTgt spid="5">
                                            <p:txEl>
                                              <p:pRg st="3" end="3"/>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set>
                                      <p:cBhvr override="childStyle">
                                        <p:cTn dur="1" fill="hold" display="0" masterRel="nextClick" afterEffect="1"/>
                                        <p:tgtEl>
                                          <p:spTgt spid="5">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1F445E3-2AFA-40DE-A597-45762CD6AF34}"/>
              </a:ext>
            </a:extLst>
          </p:cNvPr>
          <p:cNvSpPr txBox="1"/>
          <p:nvPr/>
        </p:nvSpPr>
        <p:spPr>
          <a:xfrm>
            <a:off x="6134551" y="5203568"/>
            <a:ext cx="4098100" cy="1401448"/>
          </a:xfrm>
          <a:prstGeom prst="rect">
            <a:avLst/>
          </a:prstGeom>
        </p:spPr>
        <p:txBody>
          <a:bodyPr vert="horz" lIns="91440" tIns="45720" rIns="91440" bIns="45720" rtlCol="0" anchor="t">
            <a:normAutofit fontScale="55000" lnSpcReduction="20000"/>
          </a:bodyPr>
          <a:lstStyle/>
          <a:p>
            <a:pPr>
              <a:lnSpc>
                <a:spcPct val="90000"/>
              </a:lnSpc>
              <a:spcBef>
                <a:spcPct val="0"/>
              </a:spcBef>
              <a:spcAft>
                <a:spcPts val="600"/>
              </a:spcAft>
            </a:pPr>
            <a:r>
              <a:rPr lang="en-US" sz="4400" b="1" kern="1200" dirty="0">
                <a:solidFill>
                  <a:srgbClr val="000000"/>
                </a:solidFill>
                <a:latin typeface="+mj-lt"/>
                <a:ea typeface="+mj-ea"/>
                <a:cs typeface="+mj-cs"/>
              </a:rPr>
              <a:t>Dr. Vonderohe is the person who lead the redesign of the Wisconsin County Coordinate Systems in 2006.</a:t>
            </a:r>
          </a:p>
        </p:txBody>
      </p:sp>
      <p:sp>
        <p:nvSpPr>
          <p:cNvPr id="1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bird&#10;&#10;Description automatically generated">
            <a:extLst>
              <a:ext uri="{FF2B5EF4-FFF2-40B4-BE49-F238E27FC236}">
                <a16:creationId xmlns:a16="http://schemas.microsoft.com/office/drawing/2014/main" id="{1087BD7A-4058-4A4F-8675-7FF07AB75AF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3" b="10820"/>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13" name="TextBox 12">
            <a:extLst>
              <a:ext uri="{FF2B5EF4-FFF2-40B4-BE49-F238E27FC236}">
                <a16:creationId xmlns:a16="http://schemas.microsoft.com/office/drawing/2014/main" id="{65104266-7375-4C88-B926-461E727414A6}"/>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Technical Resources:</a:t>
            </a:r>
          </a:p>
        </p:txBody>
      </p:sp>
      <p:sp>
        <p:nvSpPr>
          <p:cNvPr id="8" name="TextBox 7">
            <a:extLst>
              <a:ext uri="{FF2B5EF4-FFF2-40B4-BE49-F238E27FC236}">
                <a16:creationId xmlns:a16="http://schemas.microsoft.com/office/drawing/2014/main" id="{CAA51472-2865-4B7E-B7BF-59FB80E56C0D}"/>
              </a:ext>
            </a:extLst>
          </p:cNvPr>
          <p:cNvSpPr txBox="1"/>
          <p:nvPr/>
        </p:nvSpPr>
        <p:spPr>
          <a:xfrm>
            <a:off x="5757987" y="563203"/>
            <a:ext cx="4190018" cy="646331"/>
          </a:xfrm>
          <a:prstGeom prst="rect">
            <a:avLst/>
          </a:prstGeom>
          <a:noFill/>
        </p:spPr>
        <p:txBody>
          <a:bodyPr wrap="square" rtlCol="0">
            <a:spAutoFit/>
          </a:bodyPr>
          <a:lstStyle/>
          <a:p>
            <a:r>
              <a:rPr lang="en-US" dirty="0">
                <a:hlinkClick r:id="rId5"/>
              </a:rPr>
              <a:t>https://www.sco.wisc.edu/pubs/the-new-2022-datums-a-brief-book/</a:t>
            </a:r>
            <a:endParaRPr lang="en-US" dirty="0"/>
          </a:p>
        </p:txBody>
      </p:sp>
      <p:pic>
        <p:nvPicPr>
          <p:cNvPr id="5" name="Picture 4" descr="A person standing in front of a microphone&#10;&#10;Description automatically generated">
            <a:extLst>
              <a:ext uri="{FF2B5EF4-FFF2-40B4-BE49-F238E27FC236}">
                <a16:creationId xmlns:a16="http://schemas.microsoft.com/office/drawing/2014/main" id="{5D4B49BC-F944-4A80-92D0-6D1F7F9D4E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6844" y="2586055"/>
            <a:ext cx="3048000" cy="2286000"/>
          </a:xfrm>
          <a:prstGeom prst="rect">
            <a:avLst/>
          </a:prstGeom>
        </p:spPr>
      </p:pic>
    </p:spTree>
    <p:extLst>
      <p:ext uri="{BB962C8B-B14F-4D97-AF65-F5344CB8AC3E}">
        <p14:creationId xmlns:p14="http://schemas.microsoft.com/office/powerpoint/2010/main" val="251970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7" name="TextBox 6">
            <a:extLst>
              <a:ext uri="{FF2B5EF4-FFF2-40B4-BE49-F238E27FC236}">
                <a16:creationId xmlns:a16="http://schemas.microsoft.com/office/drawing/2014/main" id="{3E515B0A-E01D-4439-B65C-C283E9E5F93C}"/>
              </a:ext>
            </a:extLst>
          </p:cNvPr>
          <p:cNvSpPr txBox="1"/>
          <p:nvPr/>
        </p:nvSpPr>
        <p:spPr>
          <a:xfrm rot="16200000">
            <a:off x="8182387" y="3043535"/>
            <a:ext cx="6248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Calibri"/>
                <a:ea typeface="+mn-ea"/>
                <a:cs typeface="+mn-cs"/>
              </a:rPr>
              <a:t>Thank You! </a:t>
            </a:r>
          </a:p>
        </p:txBody>
      </p:sp>
      <p:sp>
        <p:nvSpPr>
          <p:cNvPr id="3" name="TextBox 2">
            <a:extLst>
              <a:ext uri="{FF2B5EF4-FFF2-40B4-BE49-F238E27FC236}">
                <a16:creationId xmlns:a16="http://schemas.microsoft.com/office/drawing/2014/main" id="{5A7349B1-A939-4F06-A65F-CD46DDB26745}"/>
              </a:ext>
            </a:extLst>
          </p:cNvPr>
          <p:cNvSpPr txBox="1"/>
          <p:nvPr/>
        </p:nvSpPr>
        <p:spPr>
          <a:xfrm>
            <a:off x="990600" y="2667000"/>
            <a:ext cx="8534400" cy="1200329"/>
          </a:xfrm>
          <a:prstGeom prst="rect">
            <a:avLst/>
          </a:prstGeom>
          <a:noFill/>
        </p:spPr>
        <p:txBody>
          <a:bodyPr wrap="square" rtlCol="0">
            <a:spAutoFit/>
          </a:bodyPr>
          <a:lstStyle/>
          <a:p>
            <a:pPr algn="ctr"/>
            <a:r>
              <a:rPr lang="en-US" sz="3600" dirty="0"/>
              <a:t>All the people &amp; organizations volunteering to the WSRS 2022 Task Force effort.</a:t>
            </a:r>
          </a:p>
        </p:txBody>
      </p:sp>
    </p:spTree>
    <p:extLst>
      <p:ext uri="{BB962C8B-B14F-4D97-AF65-F5344CB8AC3E}">
        <p14:creationId xmlns:p14="http://schemas.microsoft.com/office/powerpoint/2010/main" val="474780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7" name="TextBox 6">
            <a:extLst>
              <a:ext uri="{FF2B5EF4-FFF2-40B4-BE49-F238E27FC236}">
                <a16:creationId xmlns:a16="http://schemas.microsoft.com/office/drawing/2014/main" id="{3E515B0A-E01D-4439-B65C-C283E9E5F93C}"/>
              </a:ext>
            </a:extLst>
          </p:cNvPr>
          <p:cNvSpPr txBox="1"/>
          <p:nvPr/>
        </p:nvSpPr>
        <p:spPr>
          <a:xfrm rot="16200000">
            <a:off x="8182387" y="3043535"/>
            <a:ext cx="6248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Calibri"/>
                <a:ea typeface="+mn-ea"/>
                <a:cs typeface="+mn-cs"/>
              </a:rPr>
              <a:t>Q &amp; A </a:t>
            </a:r>
          </a:p>
        </p:txBody>
      </p:sp>
      <p:sp>
        <p:nvSpPr>
          <p:cNvPr id="3" name="TextBox 2">
            <a:extLst>
              <a:ext uri="{FF2B5EF4-FFF2-40B4-BE49-F238E27FC236}">
                <a16:creationId xmlns:a16="http://schemas.microsoft.com/office/drawing/2014/main" id="{5A7349B1-A939-4F06-A65F-CD46DDB26745}"/>
              </a:ext>
            </a:extLst>
          </p:cNvPr>
          <p:cNvSpPr txBox="1"/>
          <p:nvPr/>
        </p:nvSpPr>
        <p:spPr>
          <a:xfrm>
            <a:off x="990600" y="2667000"/>
            <a:ext cx="8534400" cy="1754326"/>
          </a:xfrm>
          <a:prstGeom prst="rect">
            <a:avLst/>
          </a:prstGeom>
          <a:noFill/>
        </p:spPr>
        <p:txBody>
          <a:bodyPr wrap="square" rtlCol="0">
            <a:spAutoFit/>
          </a:bodyPr>
          <a:lstStyle/>
          <a:p>
            <a:pPr algn="ctr"/>
            <a:r>
              <a:rPr lang="en-US" sz="3600" dirty="0"/>
              <a:t>As Co-Chair of the WSRS 2022 Task Force I would appreciate your feedback and for you to share your experiences.</a:t>
            </a:r>
          </a:p>
        </p:txBody>
      </p:sp>
    </p:spTree>
    <p:extLst>
      <p:ext uri="{BB962C8B-B14F-4D97-AF65-F5344CB8AC3E}">
        <p14:creationId xmlns:p14="http://schemas.microsoft.com/office/powerpoint/2010/main" val="3892249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C0FD"/>
              </a:solidFill>
              <a:effectLst/>
              <a:uLnTx/>
              <a:uFillTx/>
              <a:latin typeface="Calibri"/>
              <a:ea typeface="+mn-ea"/>
              <a:cs typeface="+mn-cs"/>
            </a:endParaRPr>
          </a:p>
        </p:txBody>
      </p:sp>
      <p:sp>
        <p:nvSpPr>
          <p:cNvPr id="7" name="TextBox 6">
            <a:extLst>
              <a:ext uri="{FF2B5EF4-FFF2-40B4-BE49-F238E27FC236}">
                <a16:creationId xmlns:a16="http://schemas.microsoft.com/office/drawing/2014/main" id="{3E515B0A-E01D-4439-B65C-C283E9E5F93C}"/>
              </a:ext>
            </a:extLst>
          </p:cNvPr>
          <p:cNvSpPr txBox="1"/>
          <p:nvPr/>
        </p:nvSpPr>
        <p:spPr>
          <a:xfrm rot="16200000">
            <a:off x="8182387" y="3043535"/>
            <a:ext cx="6248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Calibri"/>
                <a:ea typeface="+mn-ea"/>
                <a:cs typeface="+mn-cs"/>
              </a:rPr>
              <a:t>Dick’s Contact Info </a:t>
            </a:r>
          </a:p>
        </p:txBody>
      </p:sp>
      <p:sp>
        <p:nvSpPr>
          <p:cNvPr id="3" name="TextBox 2">
            <a:extLst>
              <a:ext uri="{FF2B5EF4-FFF2-40B4-BE49-F238E27FC236}">
                <a16:creationId xmlns:a16="http://schemas.microsoft.com/office/drawing/2014/main" id="{52E08FDC-6C10-4D71-85CD-86637D5135ED}"/>
              </a:ext>
            </a:extLst>
          </p:cNvPr>
          <p:cNvSpPr txBox="1"/>
          <p:nvPr/>
        </p:nvSpPr>
        <p:spPr>
          <a:xfrm>
            <a:off x="914400" y="541096"/>
            <a:ext cx="6781800"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cs typeface="Arial" panose="020B0604020202020204" pitchFamily="34" charset="0"/>
              </a:rPr>
              <a:t>Contact Information:</a:t>
            </a:r>
          </a:p>
        </p:txBody>
      </p:sp>
      <p:sp>
        <p:nvSpPr>
          <p:cNvPr id="8" name="TextBox 7">
            <a:extLst>
              <a:ext uri="{FF2B5EF4-FFF2-40B4-BE49-F238E27FC236}">
                <a16:creationId xmlns:a16="http://schemas.microsoft.com/office/drawing/2014/main" id="{5D465229-1E48-48CE-B8D9-2A66442320C4}"/>
              </a:ext>
            </a:extLst>
          </p:cNvPr>
          <p:cNvSpPr txBox="1"/>
          <p:nvPr/>
        </p:nvSpPr>
        <p:spPr>
          <a:xfrm>
            <a:off x="1066800" y="1676400"/>
            <a:ext cx="6324600" cy="2308324"/>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Richard Kleinmann</a:t>
            </a:r>
          </a:p>
          <a:p>
            <a:r>
              <a:rPr lang="en-US" sz="2400" b="1" dirty="0">
                <a:solidFill>
                  <a:schemeClr val="tx2"/>
                </a:solidFill>
                <a:latin typeface="Arial" panose="020B0604020202020204" pitchFamily="34" charset="0"/>
                <a:cs typeface="Arial" panose="020B0604020202020204" pitchFamily="34" charset="0"/>
              </a:rPr>
              <a:t>Ayres Associates</a:t>
            </a:r>
          </a:p>
          <a:p>
            <a:r>
              <a:rPr lang="en-US" sz="2400" b="1" dirty="0">
                <a:solidFill>
                  <a:schemeClr val="tx2"/>
                </a:solidFill>
                <a:latin typeface="Arial" panose="020B0604020202020204" pitchFamily="34" charset="0"/>
                <a:cs typeface="Arial" panose="020B0604020202020204" pitchFamily="34" charset="0"/>
              </a:rPr>
              <a:t>N17 W24222 Riverwood Drive, Suite 310</a:t>
            </a:r>
          </a:p>
          <a:p>
            <a:r>
              <a:rPr lang="en-US" sz="2400" b="1" dirty="0">
                <a:solidFill>
                  <a:schemeClr val="tx2"/>
                </a:solidFill>
                <a:latin typeface="Arial" panose="020B0604020202020204" pitchFamily="34" charset="0"/>
                <a:cs typeface="Arial" panose="020B0604020202020204" pitchFamily="34" charset="0"/>
              </a:rPr>
              <a:t>Waukesha, WI  53188-1132</a:t>
            </a:r>
          </a:p>
          <a:p>
            <a:r>
              <a:rPr lang="en-US" sz="2400" dirty="0">
                <a:hlinkClick r:id="rId3"/>
              </a:rPr>
              <a:t>KleinmannR@AyresAssociates.com</a:t>
            </a:r>
            <a:r>
              <a:rPr lang="en-US" sz="2400" dirty="0"/>
              <a:t> </a:t>
            </a:r>
          </a:p>
          <a:p>
            <a:r>
              <a:rPr lang="en-US" sz="2400" b="1" dirty="0">
                <a:solidFill>
                  <a:schemeClr val="tx2"/>
                </a:solidFill>
                <a:latin typeface="Arial" panose="020B0604020202020204" pitchFamily="34" charset="0"/>
                <a:cs typeface="Arial" panose="020B0604020202020204" pitchFamily="34" charset="0"/>
              </a:rPr>
              <a:t>262-305-4619</a:t>
            </a:r>
          </a:p>
        </p:txBody>
      </p:sp>
    </p:spTree>
    <p:extLst>
      <p:ext uri="{BB962C8B-B14F-4D97-AF65-F5344CB8AC3E}">
        <p14:creationId xmlns:p14="http://schemas.microsoft.com/office/powerpoint/2010/main" val="16295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5400" b="1" dirty="0">
                <a:solidFill>
                  <a:schemeClr val="tx2"/>
                </a:solidFill>
              </a:rPr>
              <a:t>Overview </a:t>
            </a:r>
          </a:p>
        </p:txBody>
      </p:sp>
      <p:pic>
        <p:nvPicPr>
          <p:cNvPr id="4" name="Picture 3">
            <a:extLst>
              <a:ext uri="{FF2B5EF4-FFF2-40B4-BE49-F238E27FC236}">
                <a16:creationId xmlns:a16="http://schemas.microsoft.com/office/drawing/2014/main" id="{04FE75A8-3F47-40DA-9B63-63F8EDC575D4}"/>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446700" y="844938"/>
            <a:ext cx="9423006" cy="5320523"/>
          </a:xfrm>
          <a:prstGeom prst="rect">
            <a:avLst/>
          </a:prstGeom>
        </p:spPr>
      </p:pic>
      <p:sp>
        <p:nvSpPr>
          <p:cNvPr id="5" name="TextBox 4">
            <a:extLst>
              <a:ext uri="{FF2B5EF4-FFF2-40B4-BE49-F238E27FC236}">
                <a16:creationId xmlns:a16="http://schemas.microsoft.com/office/drawing/2014/main" id="{84760EAA-238E-44C3-916D-FB1753BAFA6D}"/>
              </a:ext>
            </a:extLst>
          </p:cNvPr>
          <p:cNvSpPr txBox="1"/>
          <p:nvPr/>
        </p:nvSpPr>
        <p:spPr>
          <a:xfrm>
            <a:off x="776703" y="1117925"/>
            <a:ext cx="8763000"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What is changing.</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How much it is changing.</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Coord System ramifications</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Task Force response</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DOT issues</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What you can do to prepare.</a:t>
            </a:r>
          </a:p>
          <a:p>
            <a:pPr marL="571500"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Gather Feedback</a:t>
            </a:r>
          </a:p>
        </p:txBody>
      </p:sp>
      <p:sp>
        <p:nvSpPr>
          <p:cNvPr id="6" name="TextBox 5">
            <a:extLst>
              <a:ext uri="{FF2B5EF4-FFF2-40B4-BE49-F238E27FC236}">
                <a16:creationId xmlns:a16="http://schemas.microsoft.com/office/drawing/2014/main" id="{E2A7A17D-F749-4D6A-BFAB-C8AFF9902441}"/>
              </a:ext>
            </a:extLst>
          </p:cNvPr>
          <p:cNvSpPr txBox="1"/>
          <p:nvPr/>
        </p:nvSpPr>
        <p:spPr>
          <a:xfrm>
            <a:off x="5122894" y="6101618"/>
            <a:ext cx="4746812" cy="215444"/>
          </a:xfrm>
          <a:prstGeom prst="rect">
            <a:avLst/>
          </a:prstGeom>
          <a:noFill/>
        </p:spPr>
        <p:txBody>
          <a:bodyPr wrap="none" rtlCol="0">
            <a:spAutoFit/>
          </a:bodyPr>
          <a:lstStyle/>
          <a:p>
            <a:r>
              <a:rPr lang="en-US" sz="800" dirty="0"/>
              <a:t>Background image from NGS Feb 19-21 2020 Dave </a:t>
            </a:r>
            <a:r>
              <a:rPr lang="en-US" sz="800" dirty="0" err="1"/>
              <a:t>Zenk</a:t>
            </a:r>
            <a:r>
              <a:rPr lang="en-US" sz="800" dirty="0"/>
              <a:t> presentation to MN Society of Professional Surveyors</a:t>
            </a:r>
          </a:p>
        </p:txBody>
      </p:sp>
      <p:pic>
        <p:nvPicPr>
          <p:cNvPr id="7" name="Picture 6">
            <a:extLst>
              <a:ext uri="{FF2B5EF4-FFF2-40B4-BE49-F238E27FC236}">
                <a16:creationId xmlns:a16="http://schemas.microsoft.com/office/drawing/2014/main" id="{89AC08EC-7E6E-4045-8F78-78E7F4398E74}"/>
              </a:ext>
            </a:extLst>
          </p:cNvPr>
          <p:cNvPicPr>
            <a:picLocks noChangeAspect="1"/>
          </p:cNvPicPr>
          <p:nvPr/>
        </p:nvPicPr>
        <p:blipFill>
          <a:blip r:embed="rId4"/>
          <a:stretch>
            <a:fillRect/>
          </a:stretch>
        </p:blipFill>
        <p:spPr>
          <a:xfrm>
            <a:off x="5122894" y="6317062"/>
            <a:ext cx="2438611" cy="231668"/>
          </a:xfrm>
          <a:prstGeom prst="rect">
            <a:avLst/>
          </a:prstGeom>
        </p:spPr>
      </p:pic>
    </p:spTree>
    <p:extLst>
      <p:ext uri="{BB962C8B-B14F-4D97-AF65-F5344CB8AC3E}">
        <p14:creationId xmlns:p14="http://schemas.microsoft.com/office/powerpoint/2010/main" val="13842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4800" b="1" dirty="0">
                <a:solidFill>
                  <a:schemeClr val="tx2"/>
                </a:solidFill>
              </a:rPr>
              <a:t>What is Changing?</a:t>
            </a:r>
            <a:r>
              <a:rPr lang="en-US" sz="5400" b="1" dirty="0">
                <a:solidFill>
                  <a:schemeClr val="tx2"/>
                </a:solidFill>
              </a:rPr>
              <a:t> </a:t>
            </a:r>
          </a:p>
        </p:txBody>
      </p:sp>
      <p:pic>
        <p:nvPicPr>
          <p:cNvPr id="8" name="Picture 7">
            <a:extLst>
              <a:ext uri="{FF2B5EF4-FFF2-40B4-BE49-F238E27FC236}">
                <a16:creationId xmlns:a16="http://schemas.microsoft.com/office/drawing/2014/main" id="{64C38D7A-663B-426B-B140-3705A805D318}"/>
              </a:ext>
            </a:extLst>
          </p:cNvPr>
          <p:cNvPicPr>
            <a:picLocks noChangeAspect="1"/>
          </p:cNvPicPr>
          <p:nvPr/>
        </p:nvPicPr>
        <p:blipFill>
          <a:blip r:embed="rId3"/>
          <a:stretch>
            <a:fillRect/>
          </a:stretch>
        </p:blipFill>
        <p:spPr>
          <a:xfrm>
            <a:off x="1295400" y="123825"/>
            <a:ext cx="7524750" cy="6610350"/>
          </a:xfrm>
          <a:prstGeom prst="rect">
            <a:avLst/>
          </a:prstGeom>
          <a:ln>
            <a:solidFill>
              <a:schemeClr val="tx1"/>
            </a:solidFill>
          </a:ln>
        </p:spPr>
      </p:pic>
      <p:sp>
        <p:nvSpPr>
          <p:cNvPr id="9" name="TextBox 8">
            <a:extLst>
              <a:ext uri="{FF2B5EF4-FFF2-40B4-BE49-F238E27FC236}">
                <a16:creationId xmlns:a16="http://schemas.microsoft.com/office/drawing/2014/main" id="{48399C13-1E35-47A2-9ADB-7A1754CF2B07}"/>
              </a:ext>
            </a:extLst>
          </p:cNvPr>
          <p:cNvSpPr txBox="1"/>
          <p:nvPr/>
        </p:nvSpPr>
        <p:spPr>
          <a:xfrm>
            <a:off x="2939179" y="4417661"/>
            <a:ext cx="6091604" cy="954107"/>
          </a:xfrm>
          <a:prstGeom prst="rect">
            <a:avLst/>
          </a:prstGeom>
          <a:solidFill>
            <a:srgbClr val="FFFF00"/>
          </a:solidFill>
          <a:ln w="12700">
            <a:solidFill>
              <a:srgbClr val="FF0000"/>
            </a:solidFill>
          </a:ln>
        </p:spPr>
        <p:txBody>
          <a:bodyPr wrap="none" rtlCol="0">
            <a:spAutoFit/>
          </a:bodyPr>
          <a:lstStyle/>
          <a:p>
            <a:r>
              <a:rPr lang="en-US" sz="2800" dirty="0">
                <a:solidFill>
                  <a:srgbClr val="FF0000"/>
                </a:solidFill>
                <a:latin typeface="Arial Black" panose="020B0A04020102020204" pitchFamily="34" charset="0"/>
              </a:rPr>
              <a:t>In case you hadn’t heard,</a:t>
            </a:r>
          </a:p>
          <a:p>
            <a:r>
              <a:rPr lang="en-US" sz="2800" dirty="0">
                <a:solidFill>
                  <a:srgbClr val="FF0000"/>
                </a:solidFill>
                <a:latin typeface="Arial Black" panose="020B0A04020102020204" pitchFamily="34" charset="0"/>
              </a:rPr>
              <a:t>NEW “DATUMS” ARE COMING!</a:t>
            </a:r>
          </a:p>
        </p:txBody>
      </p:sp>
      <p:pic>
        <p:nvPicPr>
          <p:cNvPr id="6" name="Graphic 5" descr="Arrow Slight curve">
            <a:extLst>
              <a:ext uri="{FF2B5EF4-FFF2-40B4-BE49-F238E27FC236}">
                <a16:creationId xmlns:a16="http://schemas.microsoft.com/office/drawing/2014/main" id="{2F3D47E8-667F-4E1F-84A8-6B2A1D57B9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3400" y="1371600"/>
            <a:ext cx="762000" cy="762000"/>
          </a:xfrm>
          <a:prstGeom prst="rect">
            <a:avLst/>
          </a:prstGeom>
        </p:spPr>
      </p:pic>
      <p:pic>
        <p:nvPicPr>
          <p:cNvPr id="4" name="Picture 3">
            <a:extLst>
              <a:ext uri="{FF2B5EF4-FFF2-40B4-BE49-F238E27FC236}">
                <a16:creationId xmlns:a16="http://schemas.microsoft.com/office/drawing/2014/main" id="{C5677EB5-0D8B-4E52-993D-AD79420E3ED3}"/>
              </a:ext>
            </a:extLst>
          </p:cNvPr>
          <p:cNvPicPr>
            <a:picLocks noChangeAspect="1"/>
          </p:cNvPicPr>
          <p:nvPr/>
        </p:nvPicPr>
        <p:blipFill>
          <a:blip r:embed="rId6"/>
          <a:stretch>
            <a:fillRect/>
          </a:stretch>
        </p:blipFill>
        <p:spPr>
          <a:xfrm>
            <a:off x="152400" y="6096000"/>
            <a:ext cx="2438611" cy="231668"/>
          </a:xfrm>
          <a:prstGeom prst="rect">
            <a:avLst/>
          </a:prstGeom>
        </p:spPr>
      </p:pic>
    </p:spTree>
    <p:extLst>
      <p:ext uri="{BB962C8B-B14F-4D97-AF65-F5344CB8AC3E}">
        <p14:creationId xmlns:p14="http://schemas.microsoft.com/office/powerpoint/2010/main" val="247098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4800" b="1" dirty="0">
                <a:solidFill>
                  <a:schemeClr val="tx2"/>
                </a:solidFill>
              </a:rPr>
              <a:t>What is Changing?</a:t>
            </a:r>
            <a:r>
              <a:rPr lang="en-US" sz="5400" b="1" dirty="0">
                <a:solidFill>
                  <a:schemeClr val="tx2"/>
                </a:solidFill>
              </a:rPr>
              <a:t> </a:t>
            </a:r>
          </a:p>
        </p:txBody>
      </p:sp>
      <p:pic>
        <p:nvPicPr>
          <p:cNvPr id="6" name="Picture 5">
            <a:extLst>
              <a:ext uri="{FF2B5EF4-FFF2-40B4-BE49-F238E27FC236}">
                <a16:creationId xmlns:a16="http://schemas.microsoft.com/office/drawing/2014/main" id="{5567A951-D987-4E47-8902-76855A195431}"/>
              </a:ext>
            </a:extLst>
          </p:cNvPr>
          <p:cNvPicPr>
            <a:picLocks noChangeAspect="1"/>
          </p:cNvPicPr>
          <p:nvPr/>
        </p:nvPicPr>
        <p:blipFill>
          <a:blip r:embed="rId3"/>
          <a:stretch>
            <a:fillRect/>
          </a:stretch>
        </p:blipFill>
        <p:spPr>
          <a:xfrm>
            <a:off x="1549343" y="53633"/>
            <a:ext cx="7534275" cy="6586918"/>
          </a:xfrm>
          <a:prstGeom prst="rect">
            <a:avLst/>
          </a:prstGeom>
          <a:ln>
            <a:solidFill>
              <a:schemeClr val="tx1"/>
            </a:solidFill>
          </a:ln>
        </p:spPr>
      </p:pic>
      <p:sp>
        <p:nvSpPr>
          <p:cNvPr id="7" name="TextBox 6">
            <a:extLst>
              <a:ext uri="{FF2B5EF4-FFF2-40B4-BE49-F238E27FC236}">
                <a16:creationId xmlns:a16="http://schemas.microsoft.com/office/drawing/2014/main" id="{6E5F7AF4-AD29-41D1-8803-64974D3F3249}"/>
              </a:ext>
            </a:extLst>
          </p:cNvPr>
          <p:cNvSpPr txBox="1"/>
          <p:nvPr/>
        </p:nvSpPr>
        <p:spPr>
          <a:xfrm>
            <a:off x="1111770" y="1084817"/>
            <a:ext cx="7859075" cy="954107"/>
          </a:xfrm>
          <a:prstGeom prst="rect">
            <a:avLst/>
          </a:prstGeom>
          <a:solidFill>
            <a:srgbClr val="FFFF00"/>
          </a:solidFill>
          <a:ln w="12700">
            <a:solidFill>
              <a:srgbClr val="FF0000"/>
            </a:solidFill>
          </a:ln>
        </p:spPr>
        <p:txBody>
          <a:bodyPr wrap="none" rtlCol="0">
            <a:spAutoFit/>
          </a:bodyPr>
          <a:lstStyle/>
          <a:p>
            <a:r>
              <a:rPr lang="en-US" sz="2800" dirty="0">
                <a:solidFill>
                  <a:srgbClr val="FF0000"/>
                </a:solidFill>
                <a:latin typeface="Arial Black" panose="020B0A04020102020204" pitchFamily="34" charset="0"/>
              </a:rPr>
              <a:t>New horizontal reference frame</a:t>
            </a:r>
          </a:p>
          <a:p>
            <a:r>
              <a:rPr lang="en-US" sz="2800" dirty="0">
                <a:solidFill>
                  <a:srgbClr val="FF0000"/>
                </a:solidFill>
                <a:latin typeface="Arial Black" panose="020B0A04020102020204" pitchFamily="34" charset="0"/>
              </a:rPr>
              <a:t>and new vertical datum &amp; a new geoid.</a:t>
            </a:r>
          </a:p>
        </p:txBody>
      </p:sp>
      <p:pic>
        <p:nvPicPr>
          <p:cNvPr id="5" name="Graphic 4" descr="Arrow Slight curve">
            <a:extLst>
              <a:ext uri="{FF2B5EF4-FFF2-40B4-BE49-F238E27FC236}">
                <a16:creationId xmlns:a16="http://schemas.microsoft.com/office/drawing/2014/main" id="{6E458721-F759-4530-857A-7AC24CB74F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67000" y="2438400"/>
            <a:ext cx="762000" cy="762000"/>
          </a:xfrm>
          <a:prstGeom prst="rect">
            <a:avLst/>
          </a:prstGeom>
        </p:spPr>
      </p:pic>
      <p:pic>
        <p:nvPicPr>
          <p:cNvPr id="8" name="Graphic 7" descr="Arrow Slight curve">
            <a:extLst>
              <a:ext uri="{FF2B5EF4-FFF2-40B4-BE49-F238E27FC236}">
                <a16:creationId xmlns:a16="http://schemas.microsoft.com/office/drawing/2014/main" id="{7E87B4C7-34A4-4F45-8F2C-4577CC20E4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67000" y="4648200"/>
            <a:ext cx="762000" cy="762000"/>
          </a:xfrm>
          <a:prstGeom prst="rect">
            <a:avLst/>
          </a:prstGeom>
        </p:spPr>
      </p:pic>
      <p:pic>
        <p:nvPicPr>
          <p:cNvPr id="9" name="Graphic 8" descr="Arrow Slight curve">
            <a:extLst>
              <a:ext uri="{FF2B5EF4-FFF2-40B4-BE49-F238E27FC236}">
                <a16:creationId xmlns:a16="http://schemas.microsoft.com/office/drawing/2014/main" id="{570659B2-0716-4B9B-8313-63AFE5D4D2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67000" y="5701006"/>
            <a:ext cx="762000" cy="762000"/>
          </a:xfrm>
          <a:prstGeom prst="rect">
            <a:avLst/>
          </a:prstGeom>
        </p:spPr>
      </p:pic>
      <p:pic>
        <p:nvPicPr>
          <p:cNvPr id="4" name="Picture 3">
            <a:extLst>
              <a:ext uri="{FF2B5EF4-FFF2-40B4-BE49-F238E27FC236}">
                <a16:creationId xmlns:a16="http://schemas.microsoft.com/office/drawing/2014/main" id="{4881F282-D15E-44BF-B947-DDBC9B4451A4}"/>
              </a:ext>
            </a:extLst>
          </p:cNvPr>
          <p:cNvPicPr>
            <a:picLocks noChangeAspect="1"/>
          </p:cNvPicPr>
          <p:nvPr/>
        </p:nvPicPr>
        <p:blipFill>
          <a:blip r:embed="rId6"/>
          <a:stretch>
            <a:fillRect/>
          </a:stretch>
        </p:blipFill>
        <p:spPr>
          <a:xfrm>
            <a:off x="423748" y="6098733"/>
            <a:ext cx="2438611" cy="231668"/>
          </a:xfrm>
          <a:prstGeom prst="rect">
            <a:avLst/>
          </a:prstGeom>
        </p:spPr>
      </p:pic>
    </p:spTree>
    <p:extLst>
      <p:ext uri="{BB962C8B-B14F-4D97-AF65-F5344CB8AC3E}">
        <p14:creationId xmlns:p14="http://schemas.microsoft.com/office/powerpoint/2010/main" val="39874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7953788" y="3043534"/>
            <a:ext cx="6705599" cy="923330"/>
          </a:xfrm>
          <a:prstGeom prst="rect">
            <a:avLst/>
          </a:prstGeom>
          <a:noFill/>
        </p:spPr>
        <p:txBody>
          <a:bodyPr wrap="square" rtlCol="0">
            <a:spAutoFit/>
          </a:bodyPr>
          <a:lstStyle/>
          <a:p>
            <a:pPr algn="ctr"/>
            <a:r>
              <a:rPr lang="en-US" sz="4800" b="1" dirty="0">
                <a:solidFill>
                  <a:schemeClr val="tx2"/>
                </a:solidFill>
              </a:rPr>
              <a:t> </a:t>
            </a:r>
            <a:r>
              <a:rPr lang="en-US" sz="5400" b="1" dirty="0">
                <a:solidFill>
                  <a:schemeClr val="tx2"/>
                </a:solidFill>
              </a:rPr>
              <a:t>Think of the world …. </a:t>
            </a:r>
          </a:p>
        </p:txBody>
      </p:sp>
      <p:pic>
        <p:nvPicPr>
          <p:cNvPr id="7" name="Picture 6">
            <a:extLst>
              <a:ext uri="{FF2B5EF4-FFF2-40B4-BE49-F238E27FC236}">
                <a16:creationId xmlns:a16="http://schemas.microsoft.com/office/drawing/2014/main" id="{D6EE209F-30B1-406F-9BE6-2BF007BAE1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8030" y="1104900"/>
            <a:ext cx="3200740" cy="4800600"/>
          </a:xfrm>
          <a:prstGeom prst="rect">
            <a:avLst/>
          </a:prstGeom>
        </p:spPr>
      </p:pic>
      <p:pic>
        <p:nvPicPr>
          <p:cNvPr id="9" name="Picture 8" descr="A picture containing colorful, yellow, hat, painted&#10;&#10;Description automatically generated">
            <a:extLst>
              <a:ext uri="{FF2B5EF4-FFF2-40B4-BE49-F238E27FC236}">
                <a16:creationId xmlns:a16="http://schemas.microsoft.com/office/drawing/2014/main" id="{969BD8AE-F7D7-4267-B80E-107F980D1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89500" y="1265077"/>
            <a:ext cx="5080000" cy="3810000"/>
          </a:xfrm>
          <a:prstGeom prst="rect">
            <a:avLst/>
          </a:prstGeom>
        </p:spPr>
      </p:pic>
      <p:sp>
        <p:nvSpPr>
          <p:cNvPr id="10" name="TextBox 9">
            <a:extLst>
              <a:ext uri="{FF2B5EF4-FFF2-40B4-BE49-F238E27FC236}">
                <a16:creationId xmlns:a16="http://schemas.microsoft.com/office/drawing/2014/main" id="{507D6BCF-BBB2-417E-9C14-950ACEED5735}"/>
              </a:ext>
            </a:extLst>
          </p:cNvPr>
          <p:cNvSpPr txBox="1"/>
          <p:nvPr/>
        </p:nvSpPr>
        <p:spPr>
          <a:xfrm>
            <a:off x="938823" y="431457"/>
            <a:ext cx="2999154" cy="461665"/>
          </a:xfrm>
          <a:prstGeom prst="rect">
            <a:avLst/>
          </a:prstGeom>
          <a:noFill/>
        </p:spPr>
        <p:txBody>
          <a:bodyPr wrap="none" rtlCol="0">
            <a:spAutoFit/>
          </a:bodyPr>
          <a:lstStyle/>
          <a:p>
            <a:r>
              <a:rPr lang="en-US" sz="2400" b="1" dirty="0"/>
              <a:t>LESS LIKE THIS GLOBE.</a:t>
            </a:r>
          </a:p>
        </p:txBody>
      </p:sp>
      <p:sp>
        <p:nvSpPr>
          <p:cNvPr id="11" name="TextBox 10">
            <a:extLst>
              <a:ext uri="{FF2B5EF4-FFF2-40B4-BE49-F238E27FC236}">
                <a16:creationId xmlns:a16="http://schemas.microsoft.com/office/drawing/2014/main" id="{ACC68A2C-8D8B-4D5A-86EB-FED2486F99A7}"/>
              </a:ext>
            </a:extLst>
          </p:cNvPr>
          <p:cNvSpPr txBox="1"/>
          <p:nvPr/>
        </p:nvSpPr>
        <p:spPr>
          <a:xfrm>
            <a:off x="5784261" y="5903441"/>
            <a:ext cx="3335785" cy="461665"/>
          </a:xfrm>
          <a:prstGeom prst="rect">
            <a:avLst/>
          </a:prstGeom>
          <a:noFill/>
        </p:spPr>
        <p:txBody>
          <a:bodyPr wrap="none" rtlCol="0">
            <a:spAutoFit/>
          </a:bodyPr>
          <a:lstStyle/>
          <a:p>
            <a:r>
              <a:rPr lang="en-US" sz="2400" b="1" dirty="0"/>
              <a:t>MORE LIKE THIS PILLOW.</a:t>
            </a:r>
          </a:p>
        </p:txBody>
      </p:sp>
      <p:sp>
        <p:nvSpPr>
          <p:cNvPr id="4" name="TextBox 3">
            <a:extLst>
              <a:ext uri="{FF2B5EF4-FFF2-40B4-BE49-F238E27FC236}">
                <a16:creationId xmlns:a16="http://schemas.microsoft.com/office/drawing/2014/main" id="{098CC1B8-1953-4892-8BD9-0BF8DFBA30FF}"/>
              </a:ext>
            </a:extLst>
          </p:cNvPr>
          <p:cNvSpPr txBox="1"/>
          <p:nvPr/>
        </p:nvSpPr>
        <p:spPr>
          <a:xfrm>
            <a:off x="1066800" y="6172200"/>
            <a:ext cx="2971970" cy="215444"/>
          </a:xfrm>
          <a:prstGeom prst="rect">
            <a:avLst/>
          </a:prstGeom>
          <a:noFill/>
        </p:spPr>
        <p:txBody>
          <a:bodyPr wrap="square" rtlCol="0">
            <a:spAutoFit/>
          </a:bodyPr>
          <a:lstStyle/>
          <a:p>
            <a:r>
              <a:rPr lang="en-US" sz="800" dirty="0"/>
              <a:t>https://morguefile.com/photos/morguefile/2/globe/pop</a:t>
            </a:r>
          </a:p>
        </p:txBody>
      </p:sp>
    </p:spTree>
    <p:extLst>
      <p:ext uri="{BB962C8B-B14F-4D97-AF65-F5344CB8AC3E}">
        <p14:creationId xmlns:p14="http://schemas.microsoft.com/office/powerpoint/2010/main" val="63966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58D53-DDA8-4E36-A415-04034FBF9972}"/>
              </a:ext>
            </a:extLst>
          </p:cNvPr>
          <p:cNvSpPr/>
          <p:nvPr/>
        </p:nvSpPr>
        <p:spPr>
          <a:xfrm>
            <a:off x="10515600" y="0"/>
            <a:ext cx="16764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C0FD"/>
              </a:solidFill>
            </a:endParaRPr>
          </a:p>
        </p:txBody>
      </p:sp>
      <p:sp>
        <p:nvSpPr>
          <p:cNvPr id="3" name="TextBox 2">
            <a:extLst>
              <a:ext uri="{FF2B5EF4-FFF2-40B4-BE49-F238E27FC236}">
                <a16:creationId xmlns:a16="http://schemas.microsoft.com/office/drawing/2014/main" id="{71F445E3-2AFA-40DE-A597-45762CD6AF34}"/>
              </a:ext>
            </a:extLst>
          </p:cNvPr>
          <p:cNvSpPr txBox="1"/>
          <p:nvPr/>
        </p:nvSpPr>
        <p:spPr>
          <a:xfrm rot="16200000">
            <a:off x="8182387" y="3043535"/>
            <a:ext cx="6248400" cy="923330"/>
          </a:xfrm>
          <a:prstGeom prst="rect">
            <a:avLst/>
          </a:prstGeom>
          <a:noFill/>
        </p:spPr>
        <p:txBody>
          <a:bodyPr wrap="square" rtlCol="0">
            <a:spAutoFit/>
          </a:bodyPr>
          <a:lstStyle/>
          <a:p>
            <a:pPr algn="ctr"/>
            <a:r>
              <a:rPr lang="en-US" sz="4800" b="1" dirty="0">
                <a:solidFill>
                  <a:schemeClr val="tx2"/>
                </a:solidFill>
              </a:rPr>
              <a:t>How Much?</a:t>
            </a:r>
            <a:r>
              <a:rPr lang="en-US" sz="5400" b="1" dirty="0">
                <a:solidFill>
                  <a:schemeClr val="tx2"/>
                </a:solidFill>
              </a:rPr>
              <a:t> </a:t>
            </a:r>
          </a:p>
        </p:txBody>
      </p:sp>
      <p:pic>
        <p:nvPicPr>
          <p:cNvPr id="8" name="Picture 7">
            <a:extLst>
              <a:ext uri="{FF2B5EF4-FFF2-40B4-BE49-F238E27FC236}">
                <a16:creationId xmlns:a16="http://schemas.microsoft.com/office/drawing/2014/main" id="{6ACCF0C7-7B2E-4EFE-8620-4EF8B40C384A}"/>
              </a:ext>
            </a:extLst>
          </p:cNvPr>
          <p:cNvPicPr>
            <a:picLocks noChangeAspect="1"/>
          </p:cNvPicPr>
          <p:nvPr/>
        </p:nvPicPr>
        <p:blipFill>
          <a:blip r:embed="rId3"/>
          <a:stretch>
            <a:fillRect/>
          </a:stretch>
        </p:blipFill>
        <p:spPr>
          <a:xfrm>
            <a:off x="1037526" y="428149"/>
            <a:ext cx="8259128" cy="6201251"/>
          </a:xfrm>
          <a:prstGeom prst="rect">
            <a:avLst/>
          </a:prstGeom>
        </p:spPr>
      </p:pic>
      <p:sp>
        <p:nvSpPr>
          <p:cNvPr id="9" name="TextBox 8">
            <a:extLst>
              <a:ext uri="{FF2B5EF4-FFF2-40B4-BE49-F238E27FC236}">
                <a16:creationId xmlns:a16="http://schemas.microsoft.com/office/drawing/2014/main" id="{93163018-2924-41CC-BD50-8C7A62525653}"/>
              </a:ext>
            </a:extLst>
          </p:cNvPr>
          <p:cNvSpPr txBox="1"/>
          <p:nvPr/>
        </p:nvSpPr>
        <p:spPr>
          <a:xfrm>
            <a:off x="4476125" y="5475744"/>
            <a:ext cx="4804200" cy="954107"/>
          </a:xfrm>
          <a:prstGeom prst="rect">
            <a:avLst/>
          </a:prstGeom>
          <a:solidFill>
            <a:srgbClr val="FFFF00"/>
          </a:solidFill>
          <a:ln w="12700">
            <a:solidFill>
              <a:srgbClr val="FF0000"/>
            </a:solidFill>
          </a:ln>
        </p:spPr>
        <p:txBody>
          <a:bodyPr wrap="none" rtlCol="0">
            <a:spAutoFit/>
          </a:bodyPr>
          <a:lstStyle/>
          <a:p>
            <a:r>
              <a:rPr lang="en-US" sz="2800" dirty="0">
                <a:solidFill>
                  <a:srgbClr val="FF0000"/>
                </a:solidFill>
                <a:latin typeface="Arial Black" panose="020B0A04020102020204" pitchFamily="34" charset="0"/>
              </a:rPr>
              <a:t>&gt;1.25 m shift horizontal</a:t>
            </a:r>
          </a:p>
          <a:p>
            <a:r>
              <a:rPr lang="en-US" sz="2800" dirty="0">
                <a:solidFill>
                  <a:srgbClr val="FF0000"/>
                </a:solidFill>
                <a:latin typeface="Arial Black" panose="020B0A04020102020204" pitchFamily="34" charset="0"/>
              </a:rPr>
              <a:t>(Ellipsoid center shift)</a:t>
            </a:r>
          </a:p>
        </p:txBody>
      </p:sp>
      <p:sp>
        <p:nvSpPr>
          <p:cNvPr id="4" name="TextBox 3">
            <a:extLst>
              <a:ext uri="{FF2B5EF4-FFF2-40B4-BE49-F238E27FC236}">
                <a16:creationId xmlns:a16="http://schemas.microsoft.com/office/drawing/2014/main" id="{79395E2D-BF30-41B8-931F-F6CD1FEFDF07}"/>
              </a:ext>
            </a:extLst>
          </p:cNvPr>
          <p:cNvSpPr txBox="1"/>
          <p:nvPr/>
        </p:nvSpPr>
        <p:spPr>
          <a:xfrm>
            <a:off x="7924800" y="533400"/>
            <a:ext cx="2438400" cy="215444"/>
          </a:xfrm>
          <a:prstGeom prst="rect">
            <a:avLst/>
          </a:prstGeom>
          <a:noFill/>
        </p:spPr>
        <p:txBody>
          <a:bodyPr wrap="square" rtlCol="0">
            <a:spAutoFit/>
          </a:bodyPr>
          <a:lstStyle/>
          <a:p>
            <a:r>
              <a:rPr lang="en-US" sz="800" dirty="0"/>
              <a:t>Permission obtained to use NGS images 6-11-2019 </a:t>
            </a:r>
          </a:p>
        </p:txBody>
      </p:sp>
    </p:spTree>
    <p:extLst>
      <p:ext uri="{BB962C8B-B14F-4D97-AF65-F5344CB8AC3E}">
        <p14:creationId xmlns:p14="http://schemas.microsoft.com/office/powerpoint/2010/main" val="1584438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TotalTime>
  <Words>2288</Words>
  <Application>Microsoft Office PowerPoint</Application>
  <PresentationFormat>Widescreen</PresentationFormat>
  <Paragraphs>340</Paragraphs>
  <Slides>47</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ＭＳ Ｐゴシック</vt:lpstr>
      <vt:lpstr>ＭＳ Ｐゴシック</vt:lpstr>
      <vt:lpstr>Arial</vt:lpstr>
      <vt:lpstr>Arial Black</vt:lpstr>
      <vt:lpstr>Calibri</vt:lpstr>
      <vt:lpstr>Cambria</vt:lpstr>
      <vt:lpstr>Trebuchet MS</vt:lpstr>
      <vt:lpstr>Office Theme</vt:lpstr>
      <vt:lpstr>NGS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Heidtke</dc:creator>
  <cp:lastModifiedBy>Johnson, Joanice L.</cp:lastModifiedBy>
  <cp:revision>475</cp:revision>
  <cp:lastPrinted>2019-10-31T01:38:02Z</cp:lastPrinted>
  <dcterms:created xsi:type="dcterms:W3CDTF">2016-07-11T15:54:25Z</dcterms:created>
  <dcterms:modified xsi:type="dcterms:W3CDTF">2020-08-03T11:32:19Z</dcterms:modified>
</cp:coreProperties>
</file>